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95" r:id="rId3"/>
    <p:sldId id="296" r:id="rId4"/>
    <p:sldId id="298" r:id="rId5"/>
    <p:sldId id="302" r:id="rId6"/>
    <p:sldId id="280" r:id="rId7"/>
    <p:sldId id="259" r:id="rId8"/>
    <p:sldId id="297" r:id="rId9"/>
    <p:sldId id="258" r:id="rId10"/>
    <p:sldId id="299" r:id="rId11"/>
    <p:sldId id="300" r:id="rId12"/>
    <p:sldId id="301" r:id="rId13"/>
    <p:sldId id="264" r:id="rId14"/>
    <p:sldId id="263" r:id="rId15"/>
    <p:sldId id="265" r:id="rId16"/>
    <p:sldId id="286" r:id="rId17"/>
    <p:sldId id="273" r:id="rId18"/>
    <p:sldId id="278" r:id="rId1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1"/>
      <p:bold r:id="rId22"/>
    </p:embeddedFont>
    <p:embeddedFont>
      <p:font typeface="Bernard MT Condensed" panose="02050806060905020404" pitchFamily="18" charset="0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KG Red Hands" panose="020B0604020202020204" charset="0"/>
      <p:regular r:id="rId28"/>
    </p:embeddedFont>
    <p:embeddedFont>
      <p:font typeface="Quicksand" panose="020B0604020202020204" charset="0"/>
      <p:regular r:id="rId29"/>
      <p:bold r:id="rId30"/>
    </p:embeddedFont>
    <p:embeddedFont>
      <p:font typeface="Short Stack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84460-9B1C-4216-B9F2-EB4133495100}" v="184" dt="2022-05-24T12:03:51.936"/>
  </p1510:revLst>
</p1510:revInfo>
</file>

<file path=ppt/tableStyles.xml><?xml version="1.0" encoding="utf-8"?>
<a:tblStyleLst xmlns:a="http://schemas.openxmlformats.org/drawingml/2006/main" def="{2B03CB37-95F9-485E-A174-E9CAC466BC3E}">
  <a:tblStyle styleId="{2B03CB37-95F9-485E-A174-E9CAC466B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D57D16-7341-47D1-A7A5-6802A93928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ee10b4e8f_4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8ee10b4e8f_4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8ee10b4e8f_4_2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6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087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028375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4675573" y="1404153"/>
            <a:ext cx="3440100" cy="267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7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372" name="Google Shape;372;p7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2" name="Google Shape;392;p7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93" name="Google Shape;393;p7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95" name="Google Shape;395;p7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7" name="Google Shape;397;p7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98" name="Google Shape;398;p7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00" name="Google Shape;400;p7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2" name="Google Shape;412;p7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0" name="Google Shape;420;p7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21" name="Google Shape;421;p7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3" name="Google Shape;423;p7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25" name="Google Shape;425;p7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29" name="Google Shape;429;p7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0" name="Google Shape;430;p7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31" name="Google Shape;431;p7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1028375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body" idx="2"/>
          </p:nvPr>
        </p:nvSpPr>
        <p:spPr>
          <a:xfrm>
            <a:off x="3439718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4" name="Google Shape;434;p7"/>
          <p:cNvSpPr txBox="1">
            <a:spLocks noGrp="1"/>
          </p:cNvSpPr>
          <p:nvPr>
            <p:ph type="body" idx="3"/>
          </p:nvPr>
        </p:nvSpPr>
        <p:spPr>
          <a:xfrm>
            <a:off x="5851061" y="1431000"/>
            <a:ext cx="2200500" cy="265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✘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✗"/>
              <a:defRPr sz="1600"/>
            </a:lvl9pPr>
          </a:lstStyle>
          <a:p>
            <a:endParaRPr/>
          </a:p>
        </p:txBody>
      </p:sp>
      <p:sp>
        <p:nvSpPr>
          <p:cNvPr id="435" name="Google Shape;435;p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8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438" name="Google Shape;438;p8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58" name="Google Shape;458;p8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459" name="Google Shape;459;p8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1" name="Google Shape;461;p8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63" name="Google Shape;463;p8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464" name="Google Shape;464;p8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65" name="Google Shape;465;p8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66" name="Google Shape;466;p8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86" name="Google Shape;486;p8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487" name="Google Shape;487;p8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88" name="Google Shape;488;p8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89" name="Google Shape;489;p8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491" name="Google Shape;491;p8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492" name="Google Shape;492;p8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3" name="Google Shape;493;p8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494" name="Google Shape;494;p8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95" name="Google Shape;495;p8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497" name="Google Shape;497;p8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8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25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036"/>
            </a:lvl1pPr>
            <a:lvl2pPr marL="197384" indent="0" algn="ctr">
              <a:buNone/>
              <a:defRPr sz="863"/>
            </a:lvl2pPr>
            <a:lvl3pPr marL="394767" indent="0" algn="ctr">
              <a:buNone/>
              <a:defRPr sz="777"/>
            </a:lvl3pPr>
            <a:lvl4pPr marL="592151" indent="0" algn="ctr">
              <a:buNone/>
              <a:defRPr sz="691"/>
            </a:lvl4pPr>
            <a:lvl5pPr marL="789534" indent="0" algn="ctr">
              <a:buNone/>
              <a:defRPr sz="691"/>
            </a:lvl5pPr>
            <a:lvl6pPr marL="986918" indent="0" algn="ctr">
              <a:buNone/>
              <a:defRPr sz="691"/>
            </a:lvl6pPr>
            <a:lvl7pPr marL="1184301" indent="0" algn="ctr">
              <a:buNone/>
              <a:defRPr sz="691"/>
            </a:lvl7pPr>
            <a:lvl8pPr marL="1381685" indent="0" algn="ctr">
              <a:buNone/>
              <a:defRPr sz="691"/>
            </a:lvl8pPr>
            <a:lvl9pPr marL="1579068" indent="0" algn="ctr">
              <a:buNone/>
              <a:defRPr sz="69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04750-9A2D-428C-ABC6-4F4E9287B31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6D68-E1C7-496C-BDC3-0AA14A1D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54812"/>
      </p:ext>
    </p:extLst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D92C06-755D-4F8C-9910-D745DA97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BBE7F-7A9C-4E00-9A00-01E5869563D6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DD632-4960-413D-8773-559F7231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7D0B6-15CF-44F6-9DB1-617CD14D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E4C-BDE6-4681-A7A0-7308C48A7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0505"/>
      </p:ext>
    </p:extLst>
  </p:cSld>
  <p:clrMapOvr>
    <a:masterClrMapping/>
  </p:clrMapOvr>
  <p:transition advClick="0" advTm="5000">
    <p:fade thruBlk="1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60" r:id="rId8"/>
    <p:sldLayoutId id="2147483661" r:id="rId9"/>
  </p:sldLayoutIdLst>
  <p:transition advClick="0" advTm="5000">
    <p:fade thruBlk="1"/>
    <p:sndAc>
      <p:stSnd>
        <p:snd r:embed="rId11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4a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ublicdomainpictures.net/view-image.php?image=53271&amp;picture=elephant-alphabet-letter-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ublicdomainpictures.net/view-image.php?image=204591&amp;picture=playful-kids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anegoodwin.net/2013/12/30/conversation-teachers-lounge/school-supplies-2/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hyperlink" Target="https://www.cobbk12.org/page/42502/kindergarten-learni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bbk12.org/argyle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en/contact-us-business-service-1426589/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ngall.com/school-png/download/22801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cobbk12.ce.eleyo.com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023078" y="1309118"/>
            <a:ext cx="6234572" cy="204203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Argyle Kindergarten</a:t>
            </a:r>
            <a:br>
              <a:rPr lang="en" dirty="0"/>
            </a:br>
            <a:r>
              <a:rPr lang="en" dirty="0"/>
              <a:t>           C</a:t>
            </a:r>
            <a:endParaRPr dirty="0"/>
          </a:p>
        </p:txBody>
      </p:sp>
      <p:pic>
        <p:nvPicPr>
          <p:cNvPr id="1026" name="Picture 2" descr="Argyle Elementary (@ArgyleElem) / Twitter">
            <a:extLst>
              <a:ext uri="{FF2B5EF4-FFF2-40B4-BE49-F238E27FC236}">
                <a16:creationId xmlns:a16="http://schemas.microsoft.com/office/drawing/2014/main" id="{B6949044-9F5B-4143-9CA0-EE72A44F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4" y="2298700"/>
            <a:ext cx="207221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C9575-FA69-49CF-A3E7-37A952E6C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6666" y="272626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A1077-F0D2-4DA6-A41C-B1E3F4280A5C}"/>
              </a:ext>
            </a:extLst>
          </p:cNvPr>
          <p:cNvSpPr txBox="1"/>
          <p:nvPr/>
        </p:nvSpPr>
        <p:spPr>
          <a:xfrm>
            <a:off x="5302908" y="3132667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Principal’s  message English.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F765D-78F6-4E97-8DB3-7DCE8680EA82}"/>
              </a:ext>
            </a:extLst>
          </p:cNvPr>
          <p:cNvSpPr txBox="1"/>
          <p:nvPr/>
        </p:nvSpPr>
        <p:spPr>
          <a:xfrm>
            <a:off x="1048150" y="3171999"/>
            <a:ext cx="227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Mensaje de la </a:t>
            </a:r>
            <a:r>
              <a:rPr lang="en-US" dirty="0" err="1"/>
              <a:t>Directora</a:t>
            </a:r>
            <a:endParaRPr lang="en-US" dirty="0"/>
          </a:p>
          <a:p>
            <a:r>
              <a:rPr lang="en-US" dirty="0"/>
              <a:t>Spanish.</a:t>
            </a:r>
          </a:p>
        </p:txBody>
      </p:sp>
      <p:pic>
        <p:nvPicPr>
          <p:cNvPr id="5" name="Principal's message Sp">
            <a:hlinkClick r:id="" action="ppaction://media"/>
            <a:extLst>
              <a:ext uri="{FF2B5EF4-FFF2-40B4-BE49-F238E27FC236}">
                <a16:creationId xmlns:a16="http://schemas.microsoft.com/office/drawing/2014/main" id="{411789E7-847F-48DF-BC81-60934DC183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082" y="274746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C608-B159-4D64-8412-A166F423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0" y="116750"/>
            <a:ext cx="7467875" cy="562700"/>
          </a:xfrm>
        </p:spPr>
        <p:txBody>
          <a:bodyPr/>
          <a:lstStyle/>
          <a:p>
            <a:r>
              <a:rPr lang="en-US" sz="4000" dirty="0"/>
              <a:t>La </a:t>
            </a:r>
            <a:r>
              <a:rPr lang="en-US" sz="4000" dirty="0" err="1"/>
              <a:t>Bibliotecaria</a:t>
            </a:r>
            <a:r>
              <a:rPr lang="en-US" sz="4000" dirty="0"/>
              <a:t>: Roshanda Wilson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969C-6893-4882-B67E-799C8B2EF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4" name="Picture 3" descr="A person standing in 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4ABAF43E-CA9E-4A46-8B1C-BD237097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987623"/>
            <a:ext cx="3302000" cy="3628826"/>
          </a:xfrm>
          <a:prstGeom prst="rect">
            <a:avLst/>
          </a:prstGeom>
        </p:spPr>
      </p:pic>
      <p:pic>
        <p:nvPicPr>
          <p:cNvPr id="8" name="Picture 7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E16ADFF2-6E8C-4EB3-BA35-DFBFEFFD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0" y="1031363"/>
            <a:ext cx="3575050" cy="35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1428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224325" y="-134038"/>
            <a:ext cx="6593700" cy="12937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Nuestra Facilitadora de Padres: ZoilA Hill </a:t>
            </a:r>
            <a:endParaRPr sz="40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4" name="Picture 3" descr="A person standing in front of a shelf of food&#10;&#10;Description automatically generated with low confidence">
            <a:extLst>
              <a:ext uri="{FF2B5EF4-FFF2-40B4-BE49-F238E27FC236}">
                <a16:creationId xmlns:a16="http://schemas.microsoft.com/office/drawing/2014/main" id="{187D018A-17CC-41EB-872A-255CEEB4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255" y="1108800"/>
            <a:ext cx="3628739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5134"/>
      </p:ext>
    </p:extLst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A431E1-34B2-4D05-9944-ADD665519285}"/>
              </a:ext>
            </a:extLst>
          </p:cNvPr>
          <p:cNvSpPr txBox="1"/>
          <p:nvPr/>
        </p:nvSpPr>
        <p:spPr>
          <a:xfrm>
            <a:off x="2695316" y="107950"/>
            <a:ext cx="3663966" cy="455192"/>
          </a:xfrm>
          <a:prstGeom prst="rect">
            <a:avLst/>
          </a:prstGeom>
          <a:noFill/>
        </p:spPr>
        <p:txBody>
          <a:bodyPr wrap="square" lIns="51947" tIns="25973" rIns="51947" bIns="25973" rtlCol="0">
            <a:spAutoFit/>
          </a:bodyPr>
          <a:lstStyle/>
          <a:p>
            <a:pPr algn="ctr"/>
            <a:r>
              <a:rPr lang="en-US" sz="2617" b="1" dirty="0" err="1">
                <a:latin typeface="Amatic SC" panose="00000500000000000000" pitchFamily="2" charset="-79"/>
                <a:ea typeface="BabblingElliott" panose="02000603000000000000" pitchFamily="2" charset="0"/>
                <a:cs typeface="Amatic SC" panose="00000500000000000000" pitchFamily="2" charset="-79"/>
              </a:rPr>
              <a:t>Ejemplo</a:t>
            </a:r>
            <a:r>
              <a:rPr lang="en-US" sz="2617" b="1" dirty="0">
                <a:latin typeface="Amatic SC" panose="00000500000000000000" pitchFamily="2" charset="-79"/>
                <a:ea typeface="BabblingElliott" panose="02000603000000000000" pitchFamily="2" charset="0"/>
                <a:cs typeface="Amatic SC" panose="00000500000000000000" pitchFamily="2" charset="-79"/>
              </a:rPr>
              <a:t> del </a:t>
            </a:r>
            <a:r>
              <a:rPr lang="en-US" sz="2617" b="1" dirty="0" err="1">
                <a:latin typeface="Amatic SC" panose="00000500000000000000" pitchFamily="2" charset="-79"/>
                <a:ea typeface="BabblingElliott" panose="02000603000000000000" pitchFamily="2" charset="0"/>
                <a:cs typeface="Amatic SC" panose="00000500000000000000" pitchFamily="2" charset="-79"/>
              </a:rPr>
              <a:t>Horario</a:t>
            </a:r>
            <a:r>
              <a:rPr lang="en-US" sz="2617" b="1" dirty="0">
                <a:latin typeface="Amatic SC" panose="00000500000000000000" pitchFamily="2" charset="-79"/>
                <a:ea typeface="BabblingElliott" panose="02000603000000000000" pitchFamily="2" charset="0"/>
                <a:cs typeface="Amatic SC" panose="00000500000000000000" pitchFamily="2" charset="-79"/>
              </a:rPr>
              <a:t> en Kinder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0BE06-F1C9-4047-8F01-60D967DD6108}"/>
              </a:ext>
            </a:extLst>
          </p:cNvPr>
          <p:cNvSpPr txBox="1"/>
          <p:nvPr/>
        </p:nvSpPr>
        <p:spPr>
          <a:xfrm>
            <a:off x="711200" y="510963"/>
            <a:ext cx="3917951" cy="4361325"/>
          </a:xfrm>
          <a:prstGeom prst="rect">
            <a:avLst/>
          </a:prstGeom>
          <a:noFill/>
        </p:spPr>
        <p:txBody>
          <a:bodyPr wrap="square" lIns="51947" tIns="25973" rIns="51947" bIns="25973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7:50-8:10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– Reunión </a:t>
            </a:r>
            <a:r>
              <a:rPr lang="en-US" dirty="0" err="1">
                <a:latin typeface="KG Red Hands" panose="02000505000000020004" pitchFamily="2" charset="0"/>
                <a:ea typeface="BabblingAbby" panose="02000603000000000000" pitchFamily="2" charset="0"/>
              </a:rPr>
              <a:t>matutina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/ Aprendizaje </a:t>
            </a:r>
            <a:r>
              <a:rPr lang="en-US" dirty="0" err="1">
                <a:latin typeface="KG Red Hands" panose="02000505000000020004" pitchFamily="2" charset="0"/>
                <a:ea typeface="BabblingAbby" panose="02000603000000000000" pitchFamily="2" charset="0"/>
              </a:rPr>
              <a:t>socioemocional</a:t>
            </a:r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8:10-9:10 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– Matemáticas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9:10-9:40 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– AIB (</a:t>
            </a:r>
            <a:r>
              <a:rPr lang="en-US" dirty="0" err="1">
                <a:latin typeface="KG Red Hands" panose="02000505000000020004" pitchFamily="2" charset="0"/>
                <a:ea typeface="BabblingAbby" panose="02000603000000000000" pitchFamily="2" charset="0"/>
              </a:rPr>
              <a:t>Bloque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de Intervención)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9:45-10:30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– Specials (</a:t>
            </a:r>
            <a:r>
              <a:rPr lang="es-ES" dirty="0">
                <a:latin typeface="KG Red Hands" panose="02000505000000020004" pitchFamily="2" charset="0"/>
                <a:ea typeface="BabblingAbby" panose="02000603000000000000" pitchFamily="2" charset="0"/>
              </a:rPr>
              <a:t>Arte, Educación Física o Música)</a:t>
            </a:r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10:35- 11:35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 -Lectura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11:35-11:50 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- </a:t>
            </a:r>
            <a:r>
              <a:rPr lang="en-US" dirty="0" err="1">
                <a:latin typeface="KG Red Hands" panose="02000505000000020004" pitchFamily="2" charset="0"/>
                <a:ea typeface="BabblingAbby" panose="02000603000000000000" pitchFamily="2" charset="0"/>
              </a:rPr>
              <a:t>Recreo</a:t>
            </a:r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12:05-12:35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– Almuerzo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12:40-1:35 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– Lenguaje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1:35-2:10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– Ciencias Sociales/Ciencias</a:t>
            </a:r>
          </a:p>
          <a:p>
            <a:endParaRPr lang="en-US" dirty="0">
              <a:latin typeface="KG Red Hands" panose="02000505000000020004" pitchFamily="2" charset="0"/>
              <a:ea typeface="BabblingAbby" panose="02000603000000000000" pitchFamily="2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KG Red Hands" panose="02000505000000020004" pitchFamily="2" charset="0"/>
                <a:ea typeface="BabblingAbby" panose="02000603000000000000" pitchFamily="2" charset="0"/>
              </a:rPr>
              <a:t>2:15</a:t>
            </a:r>
            <a:r>
              <a:rPr lang="en-US" dirty="0">
                <a:latin typeface="KG Red Hands" panose="02000505000000020004" pitchFamily="2" charset="0"/>
                <a:ea typeface="BabblingAbby" panose="02000603000000000000" pitchFamily="2" charset="0"/>
              </a:rPr>
              <a:t> - Salida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9292B-3F32-4712-A3C4-82D4D0C691B5}"/>
              </a:ext>
            </a:extLst>
          </p:cNvPr>
          <p:cNvSpPr/>
          <p:nvPr/>
        </p:nvSpPr>
        <p:spPr>
          <a:xfrm>
            <a:off x="609600" y="0"/>
            <a:ext cx="7823200" cy="5035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3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5A130C-3CDE-49CD-9610-A19B644DD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0" y="850900"/>
            <a:ext cx="3765550" cy="36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0224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1"/>
          <p:cNvSpPr txBox="1">
            <a:spLocks noGrp="1"/>
          </p:cNvSpPr>
          <p:nvPr>
            <p:ph type="title"/>
          </p:nvPr>
        </p:nvSpPr>
        <p:spPr>
          <a:xfrm>
            <a:off x="1770162" y="165100"/>
            <a:ext cx="5054925" cy="57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Almuerzo/ </a:t>
            </a:r>
            <a:r>
              <a:rPr lang="en-US" sz="5400" dirty="0" err="1"/>
              <a:t>Recreo</a:t>
            </a:r>
            <a:endParaRPr sz="5400" dirty="0"/>
          </a:p>
        </p:txBody>
      </p:sp>
      <p:sp>
        <p:nvSpPr>
          <p:cNvPr id="755" name="Google Shape;755;p21"/>
          <p:cNvSpPr txBox="1">
            <a:spLocks noGrp="1"/>
          </p:cNvSpPr>
          <p:nvPr>
            <p:ph type="body" idx="1"/>
          </p:nvPr>
        </p:nvSpPr>
        <p:spPr>
          <a:xfrm>
            <a:off x="88900" y="1003300"/>
            <a:ext cx="4381500" cy="360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El desayuno se sirve todos los días hasta las 7:50 a.m.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Los niños de </a:t>
            </a:r>
            <a:r>
              <a:rPr lang="es-ES" dirty="0" err="1"/>
              <a:t>Kinder</a:t>
            </a:r>
            <a:r>
              <a:rPr lang="es-ES" dirty="0"/>
              <a:t> almuerzan en la cafetería con su clase. El almuerzo dura 30 minutos cada día.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Los estudiantes del Kínder tienen un recreo de 15 minutos cada día.</a:t>
            </a:r>
          </a:p>
        </p:txBody>
      </p:sp>
      <p:sp>
        <p:nvSpPr>
          <p:cNvPr id="758" name="Google Shape;758;p2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C87A0-A1AA-4EEF-8B9A-D9E4801E4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41428"/>
            <a:ext cx="3663950" cy="3836972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9AF05151-0E68-4E42-B404-4AA66F33B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52500" y="3396343"/>
            <a:ext cx="2221006" cy="1480457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0"/>
          <p:cNvSpPr txBox="1">
            <a:spLocks noGrp="1"/>
          </p:cNvSpPr>
          <p:nvPr>
            <p:ph type="title"/>
          </p:nvPr>
        </p:nvSpPr>
        <p:spPr>
          <a:xfrm>
            <a:off x="1028375" y="116750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Lista de </a:t>
            </a:r>
            <a:r>
              <a:rPr lang="en-US" sz="4400" dirty="0" err="1"/>
              <a:t>útiles</a:t>
            </a:r>
            <a:r>
              <a:rPr lang="en-US" sz="4400" dirty="0"/>
              <a:t> escolares </a:t>
            </a:r>
            <a:r>
              <a:rPr lang="en-US" sz="4400" dirty="0" err="1"/>
              <a:t>sugeridos</a:t>
            </a:r>
            <a:endParaRPr sz="4400" dirty="0"/>
          </a:p>
        </p:txBody>
      </p:sp>
      <p:sp>
        <p:nvSpPr>
          <p:cNvPr id="749" name="Google Shape;749;p2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7D751-0779-4D18-86CD-0D90F341C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0" y="749300"/>
            <a:ext cx="3440100" cy="427745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41F0D8-2B79-413C-B281-1BAAF663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22034" y="1149350"/>
            <a:ext cx="3577944" cy="259238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2"/>
          <p:cNvSpPr txBox="1">
            <a:spLocks noGrp="1"/>
          </p:cNvSpPr>
          <p:nvPr>
            <p:ph type="title"/>
          </p:nvPr>
        </p:nvSpPr>
        <p:spPr>
          <a:xfrm>
            <a:off x="1244600" y="155403"/>
            <a:ext cx="3136900" cy="43384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/>
              <a:t>Expectativas del salón de clases</a:t>
            </a:r>
            <a:endParaRPr sz="2400" dirty="0"/>
          </a:p>
        </p:txBody>
      </p:sp>
      <p:sp>
        <p:nvSpPr>
          <p:cNvPr id="764" name="Google Shape;764;p22"/>
          <p:cNvSpPr txBox="1">
            <a:spLocks noGrp="1"/>
          </p:cNvSpPr>
          <p:nvPr>
            <p:ph type="body" idx="1"/>
          </p:nvPr>
        </p:nvSpPr>
        <p:spPr>
          <a:xfrm>
            <a:off x="171450" y="965200"/>
            <a:ext cx="4991100" cy="35750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s-ES" sz="1400" dirty="0"/>
              <a:t>Cada clase de jardín de infantes consta de un maestro y un </a:t>
            </a:r>
            <a:r>
              <a:rPr lang="es-ES" sz="1400" dirty="0" err="1"/>
              <a:t>paraprofesional</a:t>
            </a:r>
            <a:r>
              <a:rPr lang="es-ES" sz="1400" dirty="0"/>
              <a:t> para apoyo adicional.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ES" sz="1400" dirty="0"/>
              <a:t>¿Qué aprenden los estudiantes en el </a:t>
            </a:r>
            <a:r>
              <a:rPr lang="es-ES" sz="1400" dirty="0" err="1"/>
              <a:t>Kinder</a:t>
            </a:r>
            <a:r>
              <a:rPr lang="es-ES" sz="1400" dirty="0"/>
              <a:t>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400" dirty="0"/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 dirty="0"/>
              <a:t>Link: </a:t>
            </a:r>
            <a:r>
              <a:rPr lang="en-US" sz="1400" dirty="0">
                <a:hlinkClick r:id="rId4"/>
              </a:rPr>
              <a:t>https://www.cobbk12.org/page/42502/kindergarten-learning</a:t>
            </a:r>
            <a:endParaRPr lang="en-US" sz="1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765" name="Google Shape;765;p22"/>
          <p:cNvPicPr preferRelativeResize="0"/>
          <p:nvPr/>
        </p:nvPicPr>
        <p:blipFill rotWithShape="1">
          <a:blip r:embed="rId5">
            <a:alphaModFix/>
          </a:blip>
          <a:srcRect l="11825" r="37379"/>
          <a:stretch/>
        </p:blipFill>
        <p:spPr>
          <a:xfrm>
            <a:off x="5441550" y="95250"/>
            <a:ext cx="3702450" cy="48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Google Shape;387;g8ee10b4e8f_4_257"/>
          <p:cNvGraphicFramePr/>
          <p:nvPr>
            <p:extLst>
              <p:ext uri="{D42A27DB-BD31-4B8C-83A1-F6EECF244321}">
                <p14:modId xmlns:p14="http://schemas.microsoft.com/office/powerpoint/2010/main" val="3317894555"/>
              </p:ext>
            </p:extLst>
          </p:nvPr>
        </p:nvGraphicFramePr>
        <p:xfrm>
          <a:off x="558800" y="1022351"/>
          <a:ext cx="8318499" cy="404308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0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8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89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Lectura, escritura, palabras</a:t>
                      </a:r>
                      <a:endParaRPr sz="12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Matematicas</a:t>
                      </a:r>
                      <a:endParaRPr sz="12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Ciencias</a:t>
                      </a:r>
                      <a:endParaRPr sz="12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Ciencias Sociales</a:t>
                      </a:r>
                      <a:endParaRPr sz="1200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965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Argyle</a:t>
                      </a:r>
                      <a:r>
                        <a:rPr kumimoji="0" lang="es-E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participa en la Iniciativa de fluidez de alfabetización temprana del condado de Cobb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los estudiantes se les enseñará 2-3 nuevas letras y sonidos de letras cada semana.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 espera que los estudiantes identifiquen la letra, el sonido de la letra y puedan escribir tanto la letra mayúscula como la minúscula.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estudiantes aprenderán 3 palabras de uso frecuente a la semana. La expectativa es identificar al menos 75 palabras de uso frecuente al final del </a:t>
                      </a:r>
                      <a:r>
                        <a:rPr kumimoji="0" lang="es-ES" sz="10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Kinder</a:t>
                      </a:r>
                      <a:r>
                        <a:rPr kumimoji="0" lang="es-ES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kumimoji="0" lang="en-US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estudiantes deben poder identificar formas bidimensionales (círculo, cuadrado, rectángulo, cuadrado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Identificar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formas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tridimensionales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esfera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cubo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cilindro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cono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Explicar en qué se parecen y en qué se diferencian estas formas.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Contar objetos hasta 10 en diferentes arreglos (círculo, línea recta, dispersos)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Escribir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números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kumimoji="0" lang="en-US" sz="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correctamente</a:t>
                      </a:r>
                      <a:r>
                        <a:rPr kumimoji="0" lang="en-U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(0-10)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Usar palabras posicionales para describir la ubicación relativa (arriba, abajo, al lado, junto a, debajo)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Contar hasta 50 de uno en uno.</a:t>
                      </a:r>
                      <a:endParaRPr kumimoji="0" lang="en-US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Comparar y clasificar objetos hechos de diferentes materiales (papel, plástico, madera, papel, metal)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Clasificar objetos según sus atributos físicos (color, tamaño, forma, peso y textura)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Predice y observa si los objetos se hunden o flotan.</a:t>
                      </a:r>
                      <a:endParaRPr kumimoji="0" lang="en-US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Identificar la bandera de Estados Unidos y Georgia.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Describir el trabajo que hacen las personas.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Explicar por qué hacemos y seguimos reglas.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Identificar la tierra y el agua en un mapa y un globo terráqueo.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Distinguir</a:t>
                      </a:r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kumimoji="0" lang="en-US" sz="105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bienes</a:t>
                      </a:r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kumimoji="0" lang="en-US" sz="105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servicios</a:t>
                      </a:r>
                      <a:r>
                        <a:rPr kumimoji="0" lang="en-US" sz="105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88" name="Google Shape;388;g8ee10b4e8f_4_2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" y="-249908"/>
            <a:ext cx="7429500" cy="1446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9FB2E-7BA4-407E-B858-0B9ADCE97AB1}"/>
              </a:ext>
            </a:extLst>
          </p:cNvPr>
          <p:cNvSpPr txBox="1"/>
          <p:nvPr/>
        </p:nvSpPr>
        <p:spPr>
          <a:xfrm>
            <a:off x="2646679" y="560686"/>
            <a:ext cx="4168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Bernard MT Condensed" panose="02050806060905020404" pitchFamily="18" charset="0"/>
              </a:rPr>
              <a:t>Estándares de aprendizaje del primer trimestre</a:t>
            </a:r>
            <a:endParaRPr lang="en-US" sz="1600" dirty="0">
              <a:latin typeface="Bernard MT Condensed" panose="02050806060905020404" pitchFamily="18" charset="0"/>
            </a:endParaRPr>
          </a:p>
        </p:txBody>
      </p:sp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0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Paseos/ Eventos en Familia</a:t>
            </a:r>
            <a:endParaRPr sz="4400" dirty="0"/>
          </a:p>
        </p:txBody>
      </p:sp>
      <p:sp>
        <p:nvSpPr>
          <p:cNvPr id="859" name="Google Shape;859;p3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026" name="Picture 2" descr="High Exterior #1">
            <a:extLst>
              <a:ext uri="{FF2B5EF4-FFF2-40B4-BE49-F238E27FC236}">
                <a16:creationId xmlns:a16="http://schemas.microsoft.com/office/drawing/2014/main" id="{5B5C5DCC-4017-4CA2-B20E-D4DDBE53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8" y="1130300"/>
            <a:ext cx="2477826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275563-A92F-4EAA-BED5-C362BDB35243}"/>
              </a:ext>
            </a:extLst>
          </p:cNvPr>
          <p:cNvSpPr txBox="1"/>
          <p:nvPr/>
        </p:nvSpPr>
        <p:spPr>
          <a:xfrm>
            <a:off x="527911" y="2609850"/>
            <a:ext cx="195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 Museum of Art</a:t>
            </a:r>
          </a:p>
        </p:txBody>
      </p:sp>
      <p:pic>
        <p:nvPicPr>
          <p:cNvPr id="1028" name="Picture 4" descr="Zoo Atlanta | Atlanta, GA">
            <a:extLst>
              <a:ext uri="{FF2B5EF4-FFF2-40B4-BE49-F238E27FC236}">
                <a16:creationId xmlns:a16="http://schemas.microsoft.com/office/drawing/2014/main" id="{75C5361A-8E41-4991-ABB8-E6089B99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88" y="1130301"/>
            <a:ext cx="2260262" cy="15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yrna Fire Stations | City of Smyrna, GA">
            <a:extLst>
              <a:ext uri="{FF2B5EF4-FFF2-40B4-BE49-F238E27FC236}">
                <a16:creationId xmlns:a16="http://schemas.microsoft.com/office/drawing/2014/main" id="{0FCF15CF-E271-47B4-95CA-0691B108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130300"/>
            <a:ext cx="2370137" cy="15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2F2B87-0FDD-4578-8C45-B5DD33F39D16}"/>
              </a:ext>
            </a:extLst>
          </p:cNvPr>
          <p:cNvSpPr txBox="1"/>
          <p:nvPr/>
        </p:nvSpPr>
        <p:spPr>
          <a:xfrm>
            <a:off x="3689350" y="2609850"/>
            <a:ext cx="115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Zoo Atlanta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C8AD3-9735-420D-A02C-C0C4071656DF}"/>
              </a:ext>
            </a:extLst>
          </p:cNvPr>
          <p:cNvSpPr txBox="1"/>
          <p:nvPr/>
        </p:nvSpPr>
        <p:spPr>
          <a:xfrm>
            <a:off x="6254750" y="2634402"/>
            <a:ext cx="212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Smyrna Fire Station</a:t>
            </a:r>
          </a:p>
        </p:txBody>
      </p:sp>
      <p:pic>
        <p:nvPicPr>
          <p:cNvPr id="1032" name="Picture 8" descr="Argyle Elementary (@ArgyleElem) / Twitter">
            <a:extLst>
              <a:ext uri="{FF2B5EF4-FFF2-40B4-BE49-F238E27FC236}">
                <a16:creationId xmlns:a16="http://schemas.microsoft.com/office/drawing/2014/main" id="{FB27F8F7-4CBC-4D98-B064-388FDCA6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876476"/>
            <a:ext cx="2850449" cy="22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08828B-A912-4724-8FEA-71E7394C7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6676" y="3022600"/>
            <a:ext cx="3581224" cy="200415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23" name="Google Shape;923;p35"/>
          <p:cNvSpPr txBox="1">
            <a:spLocks noGrp="1"/>
          </p:cNvSpPr>
          <p:nvPr>
            <p:ph type="ctrTitle" idx="4294967295"/>
          </p:nvPr>
        </p:nvSpPr>
        <p:spPr>
          <a:xfrm>
            <a:off x="1392600" y="2140129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/>
                </a:solidFill>
              </a:rPr>
              <a:t>Esperamos Verlos Pronto</a:t>
            </a:r>
            <a:r>
              <a:rPr lang="en" sz="6000" dirty="0">
                <a:solidFill>
                  <a:schemeClr val="accent2"/>
                </a:solidFill>
              </a:rPr>
              <a:t>!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924" name="Google Shape;924;p35"/>
          <p:cNvSpPr txBox="1">
            <a:spLocks noGrp="1"/>
          </p:cNvSpPr>
          <p:nvPr>
            <p:ph type="subTitle" idx="4294967295"/>
          </p:nvPr>
        </p:nvSpPr>
        <p:spPr>
          <a:xfrm>
            <a:off x="1392600" y="3155634"/>
            <a:ext cx="6335350" cy="159421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Preguntas?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Contactar: 678-842- 6800</a:t>
            </a:r>
            <a:endParaRPr sz="1600" b="1" dirty="0"/>
          </a:p>
        </p:txBody>
      </p:sp>
      <p:sp>
        <p:nvSpPr>
          <p:cNvPr id="925" name="Google Shape;925;p35"/>
          <p:cNvSpPr/>
          <p:nvPr/>
        </p:nvSpPr>
        <p:spPr>
          <a:xfrm>
            <a:off x="3921768" y="1126866"/>
            <a:ext cx="1300413" cy="114978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2036200" y="7578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Bienvenidos</a:t>
            </a:r>
            <a:r>
              <a:rPr lang="en-US" dirty="0"/>
              <a:t> al Kinder!</a:t>
            </a:r>
            <a:endParaRPr dirty="0"/>
          </a:p>
        </p:txBody>
      </p:sp>
      <p:pic>
        <p:nvPicPr>
          <p:cNvPr id="2050" name="Picture 2" descr="Argyle Elementary School">
            <a:extLst>
              <a:ext uri="{FF2B5EF4-FFF2-40B4-BE49-F238E27FC236}">
                <a16:creationId xmlns:a16="http://schemas.microsoft.com/office/drawing/2014/main" id="{E5EAD45D-390B-4044-B64F-8804D1FC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16" y="1883650"/>
            <a:ext cx="3625259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763228"/>
      </p:ext>
    </p:extLst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Como </a:t>
            </a:r>
            <a:r>
              <a:rPr lang="en-US" sz="5400" dirty="0" err="1"/>
              <a:t>Contactarnos</a:t>
            </a:r>
            <a:endParaRPr lang="en-US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9CDBA-6F9D-4C0D-A55C-A58847C37A88}"/>
              </a:ext>
            </a:extLst>
          </p:cNvPr>
          <p:cNvSpPr txBox="1"/>
          <p:nvPr/>
        </p:nvSpPr>
        <p:spPr>
          <a:xfrm>
            <a:off x="101600" y="1212226"/>
            <a:ext cx="4851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matic SC" panose="00000500000000000000" pitchFamily="2" charset="-79"/>
                <a:cs typeface="Amatic SC" panose="00000500000000000000" pitchFamily="2" charset="-79"/>
              </a:rPr>
              <a:t>Direccion</a:t>
            </a:r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</a:rPr>
              <a:t>: 2420 Spring Road</a:t>
            </a:r>
          </a:p>
          <a:p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</a:rPr>
              <a:t>Smyrna, Ga. 30080</a:t>
            </a:r>
          </a:p>
          <a:p>
            <a:r>
              <a:rPr lang="en-US" sz="3600" b="1" dirty="0" err="1">
                <a:latin typeface="Amatic SC" panose="00000500000000000000" pitchFamily="2" charset="-79"/>
                <a:cs typeface="Amatic SC" panose="00000500000000000000" pitchFamily="2" charset="-79"/>
              </a:rPr>
              <a:t>Telefono</a:t>
            </a:r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</a:rPr>
              <a:t>: 678-842-6800</a:t>
            </a:r>
          </a:p>
          <a:p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</a:rPr>
              <a:t>FAX: 678-842-6802</a:t>
            </a:r>
          </a:p>
          <a:p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</a:rPr>
              <a:t>Sitio Web: </a:t>
            </a:r>
            <a:r>
              <a:rPr lang="en-US" sz="3600" b="1" dirty="0">
                <a:latin typeface="Amatic SC" panose="00000500000000000000" pitchFamily="2" charset="-79"/>
                <a:cs typeface="Amatic SC" panose="00000500000000000000" pitchFamily="2" charset="-79"/>
                <a:hlinkClick r:id="rId3"/>
              </a:rPr>
              <a:t>https://www.cobbk12.org/argyle</a:t>
            </a:r>
            <a:endParaRPr lang="en-US" sz="36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 sz="36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 sz="4000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04570F-B933-4FEA-9F72-034CB43F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71392" y="988973"/>
            <a:ext cx="3669407" cy="380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79016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50800"/>
            <a:ext cx="8515625" cy="562900"/>
          </a:xfrm>
        </p:spPr>
        <p:txBody>
          <a:bodyPr/>
          <a:lstStyle/>
          <a:p>
            <a:r>
              <a:rPr lang="en-US" sz="4400" dirty="0"/>
              <a:t>Calendario Escolar 2022-2023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40110-F79B-49A8-B138-FB395D1D4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550200"/>
            <a:ext cx="5848350" cy="45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07539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F0342-8AD0-448F-9597-CE4DAF4F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Horas de la Escuela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CAE89F-C84B-40F6-B93F-DA3403723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DB5519-FF26-47AB-A213-6AAE4044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" y="1141256"/>
            <a:ext cx="4625975" cy="3350128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B514CF69-2F18-45D1-84F4-72D803D1F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75250" y="177800"/>
            <a:ext cx="3543300" cy="44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761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7"/>
          <p:cNvSpPr txBox="1">
            <a:spLocks noGrp="1"/>
          </p:cNvSpPr>
          <p:nvPr>
            <p:ph type="title"/>
          </p:nvPr>
        </p:nvSpPr>
        <p:spPr>
          <a:xfrm>
            <a:off x="1377949" y="0"/>
            <a:ext cx="5816601" cy="9842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P</a:t>
            </a:r>
            <a:r>
              <a:rPr lang="en" sz="2800" dirty="0"/>
              <a:t>rograma de cuidado despues de la escuela (ASP)</a:t>
            </a:r>
            <a:br>
              <a:rPr lang="en" sz="2800" dirty="0"/>
            </a:br>
            <a:r>
              <a:rPr lang="en" sz="2800" dirty="0"/>
              <a:t>Horass- 2:45p.m.-6:00p.m.</a:t>
            </a:r>
            <a:endParaRPr sz="2800" dirty="0"/>
          </a:p>
        </p:txBody>
      </p:sp>
      <p:sp>
        <p:nvSpPr>
          <p:cNvPr id="940" name="Google Shape;940;p37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82186-160E-4835-A5FC-F088036DD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" y="1041400"/>
            <a:ext cx="5250689" cy="4102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23CE6F-4C45-49B1-88D7-EAF6DD7C1020}"/>
              </a:ext>
            </a:extLst>
          </p:cNvPr>
          <p:cNvSpPr txBox="1"/>
          <p:nvPr/>
        </p:nvSpPr>
        <p:spPr>
          <a:xfrm>
            <a:off x="5664200" y="698500"/>
            <a:ext cx="3365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>
                <a:latin typeface="Amatic SC" panose="00000500000000000000" pitchFamily="2" charset="-79"/>
                <a:cs typeface="Amatic SC" panose="00000500000000000000" pitchFamily="2" charset="-79"/>
              </a:rPr>
              <a:t>Link para registrarse en ASP : </a:t>
            </a:r>
            <a:r>
              <a:rPr lang="en-US" sz="3200" b="1" i="0" u="sng" dirty="0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se debe registrar </a:t>
            </a:r>
            <a:r>
              <a:rPr lang="en-US" sz="3200" b="1" i="0" u="sng" dirty="0" err="1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aqui</a:t>
            </a:r>
            <a:r>
              <a:rPr lang="en-US" sz="3200" b="1" i="0" u="sng" dirty="0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 en </a:t>
            </a:r>
            <a:r>
              <a:rPr lang="en-US" sz="3200" b="1" i="0" u="sng" dirty="0" err="1">
                <a:solidFill>
                  <a:srgbClr val="60AB6C"/>
                </a:solidFill>
                <a:effectLst/>
                <a:latin typeface="Amatic SC" panose="00000500000000000000" pitchFamily="2" charset="-79"/>
                <a:cs typeface="Amatic SC" panose="00000500000000000000" pitchFamily="2" charset="-79"/>
                <a:hlinkClick r:id="rId5"/>
              </a:rPr>
              <a:t>Eleyo</a:t>
            </a:r>
            <a:endParaRPr lang="en-US" sz="3200" b="1" i="0" dirty="0">
              <a:solidFill>
                <a:srgbClr val="60AB6C"/>
              </a:solidFill>
              <a:effectLst/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4680C-670B-4D28-9DD0-FA4A864EE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2838450"/>
            <a:ext cx="3543300" cy="230505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1339850" y="1187450"/>
            <a:ext cx="6350000" cy="6032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/>
              <a:t>Conozca</a:t>
            </a:r>
            <a:r>
              <a:rPr lang="en-US" sz="3600" dirty="0"/>
              <a:t> a la </a:t>
            </a:r>
            <a:r>
              <a:rPr lang="en-US" sz="3600" dirty="0" err="1"/>
              <a:t>Directora</a:t>
            </a:r>
            <a:r>
              <a:rPr lang="en-US" sz="3600" dirty="0"/>
              <a:t> : Georgette Clinton</a:t>
            </a:r>
            <a:endParaRPr sz="3600" dirty="0"/>
          </a:p>
        </p:txBody>
      </p:sp>
      <p:pic>
        <p:nvPicPr>
          <p:cNvPr id="5" name="Picture 4" descr="A picture containing text, computer, desk&#10;&#10;Description automatically generated">
            <a:extLst>
              <a:ext uri="{FF2B5EF4-FFF2-40B4-BE49-F238E27FC236}">
                <a16:creationId xmlns:a16="http://schemas.microsoft.com/office/drawing/2014/main" id="{D215CB09-95FF-4974-9D26-CB29A1823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739900"/>
            <a:ext cx="3644900" cy="3295649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C608-B159-4D64-8412-A166F423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225" y="0"/>
            <a:ext cx="7087200" cy="550200"/>
          </a:xfrm>
        </p:spPr>
        <p:txBody>
          <a:bodyPr/>
          <a:lstStyle/>
          <a:p>
            <a:r>
              <a:rPr lang="en-US" dirty="0"/>
              <a:t>Nuestra Sub-</a:t>
            </a:r>
            <a:r>
              <a:rPr lang="en-US" dirty="0" err="1"/>
              <a:t>Directora</a:t>
            </a:r>
            <a:r>
              <a:rPr lang="en-US" dirty="0"/>
              <a:t> : Leshon Graham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969C-6893-4882-B67E-799C8B2EF1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 descr="A person sitt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4BB6178-E237-4CDD-8007-ABC15A892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0" y="550200"/>
            <a:ext cx="4559300" cy="3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46015"/>
      </p:ext>
    </p:extLst>
  </p:cSld>
  <p:clrMapOvr>
    <a:masterClrMapping/>
  </p:clrMapOvr>
  <p:transition advClick="0" advTm="5000">
    <p:fade thruBlk="1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224325" y="-134038"/>
            <a:ext cx="6593700" cy="12937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Nuestra Secretaria : Donna Ellis </a:t>
            </a:r>
            <a:endParaRPr sz="4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4294C8C2-1559-4EB4-928A-6B405D0B0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0" y="1159682"/>
            <a:ext cx="5099050" cy="3687356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 thruBlk="1"/>
    <p:sndAc>
      <p:stSnd>
        <p:snd r:embed="rId3" name="chimes.wav"/>
      </p:stSnd>
    </p:sndAc>
  </p:transition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594</Words>
  <Application>Microsoft Office PowerPoint</Application>
  <PresentationFormat>On-screen Show (16:9)</PresentationFormat>
  <Paragraphs>95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Quicksand</vt:lpstr>
      <vt:lpstr>Arial</vt:lpstr>
      <vt:lpstr>Short Stack</vt:lpstr>
      <vt:lpstr>KG Red Hands</vt:lpstr>
      <vt:lpstr>Bernard MT Condensed</vt:lpstr>
      <vt:lpstr>Century Gothic</vt:lpstr>
      <vt:lpstr>Amatic SC</vt:lpstr>
      <vt:lpstr>Wingdings</vt:lpstr>
      <vt:lpstr>Knight template</vt:lpstr>
      <vt:lpstr>    Argyle Kindergarten            C</vt:lpstr>
      <vt:lpstr>Bienvenidos al Kinder!</vt:lpstr>
      <vt:lpstr>Como Contactarnos</vt:lpstr>
      <vt:lpstr>Calendario Escolar 2022-2023</vt:lpstr>
      <vt:lpstr>Horas de la Escuela</vt:lpstr>
      <vt:lpstr>Programa de cuidado despues de la escuela (ASP) Horass- 2:45p.m.-6:00p.m.</vt:lpstr>
      <vt:lpstr>Conozca a la Directora : Georgette Clinton</vt:lpstr>
      <vt:lpstr>Nuestra Sub-Directora : Leshon Graham  </vt:lpstr>
      <vt:lpstr>Nuestra Secretaria : Donna Ellis </vt:lpstr>
      <vt:lpstr>La Bibliotecaria: Roshanda Wilson </vt:lpstr>
      <vt:lpstr>Nuestra Facilitadora de Padres: ZoilA Hill </vt:lpstr>
      <vt:lpstr>PowerPoint Presentation</vt:lpstr>
      <vt:lpstr>Almuerzo/ Recreo</vt:lpstr>
      <vt:lpstr>Lista de útiles escolares sugeridos</vt:lpstr>
      <vt:lpstr>Expectativas del salón de clases</vt:lpstr>
      <vt:lpstr>PowerPoint Presentation</vt:lpstr>
      <vt:lpstr>Paseos/ Eventos en Familia</vt:lpstr>
      <vt:lpstr>Esperamos Verlos Pronto!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Argyle Kindergarten</dc:title>
  <dc:creator>Georgette Clinton</dc:creator>
  <cp:lastModifiedBy>Zoila Hill</cp:lastModifiedBy>
  <cp:revision>8</cp:revision>
  <dcterms:modified xsi:type="dcterms:W3CDTF">2022-05-24T15:42:55Z</dcterms:modified>
</cp:coreProperties>
</file>