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06" r:id="rId2"/>
    <p:sldId id="1027" r:id="rId3"/>
    <p:sldId id="119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5B01-3779-450A-8650-37B8C4ED1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0A6EA-46BE-4318-8C12-031D7AF3D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7A1DF-AAB9-4351-A37D-4F011320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60FB9-9633-469E-9790-2FFB2731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822D3-F718-43FF-BA14-895EAFCF5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8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E7EF-18AA-4B89-BEFC-5E5B9FAD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C2A12-2F66-4BF1-821B-F57A2420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52DC2-CECA-4353-8B6C-AED01D26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97B6B-A986-4D48-8558-CB996387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F9993-9E39-4ED9-9044-829A7896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9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09F47E-192D-4355-94E8-961385A61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86BAC-8B78-4A57-8781-DE7077FF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46523-2F80-49C0-94E8-AF545F63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1C1DE-DDD4-49B4-B3F7-EACDA0489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D1974-24B4-4CE6-841E-2F078AF8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8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>
            <a:spLocks noGrp="1"/>
          </p:cNvSpPr>
          <p:nvPr>
            <p:ph type="pic" idx="2"/>
          </p:nvPr>
        </p:nvSpPr>
        <p:spPr>
          <a:xfrm>
            <a:off x="6299200" y="2209800"/>
            <a:ext cx="4978400" cy="32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20"/>
              </a:spcBef>
              <a:spcAft>
                <a:spcPts val="0"/>
              </a:spcAft>
              <a:buClr>
                <a:srgbClr val="484848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R="0" lvl="1" algn="l" rtl="0">
              <a:spcBef>
                <a:spcPts val="347"/>
              </a:spcBef>
              <a:spcAft>
                <a:spcPts val="0"/>
              </a:spcAft>
              <a:buClr>
                <a:srgbClr val="484848"/>
              </a:buClr>
              <a:buSzPts val="1300"/>
              <a:buFont typeface="Arial"/>
              <a:buChar char="–"/>
              <a:defRPr sz="1733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marR="0" lvl="2" algn="l" rtl="0">
              <a:spcBef>
                <a:spcPts val="333"/>
              </a:spcBef>
              <a:spcAft>
                <a:spcPts val="0"/>
              </a:spcAft>
              <a:buClr>
                <a:srgbClr val="484848"/>
              </a:buClr>
              <a:buSzPts val="1250"/>
              <a:buFont typeface="Arial"/>
              <a:buChar char="•"/>
              <a:defRPr sz="16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rgbClr val="484848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marR="0" lvl="4" algn="l" rtl="0">
              <a:spcBef>
                <a:spcPts val="293"/>
              </a:spcBef>
              <a:spcAft>
                <a:spcPts val="0"/>
              </a:spcAft>
              <a:buClr>
                <a:srgbClr val="484848"/>
              </a:buClr>
              <a:buSzPts val="1100"/>
              <a:buFont typeface="Arial"/>
              <a:buChar char="»"/>
              <a:defRPr sz="14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marR="0" lvl="5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31"/>
          <p:cNvSpPr>
            <a:spLocks noGrp="1"/>
          </p:cNvSpPr>
          <p:nvPr>
            <p:ph type="pic" idx="3"/>
          </p:nvPr>
        </p:nvSpPr>
        <p:spPr>
          <a:xfrm>
            <a:off x="914400" y="2209800"/>
            <a:ext cx="4978400" cy="32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20"/>
              </a:spcBef>
              <a:spcAft>
                <a:spcPts val="0"/>
              </a:spcAft>
              <a:buClr>
                <a:srgbClr val="484848"/>
              </a:buClr>
              <a:buSzPts val="1200"/>
              <a:buFont typeface="Arial"/>
              <a:buChar char="•"/>
              <a:defRPr sz="1600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R="0" lvl="1" algn="l" rtl="0">
              <a:spcBef>
                <a:spcPts val="347"/>
              </a:spcBef>
              <a:spcAft>
                <a:spcPts val="0"/>
              </a:spcAft>
              <a:buClr>
                <a:srgbClr val="484848"/>
              </a:buClr>
              <a:buSzPts val="1300"/>
              <a:buFont typeface="Arial"/>
              <a:buChar char="–"/>
              <a:defRPr sz="1733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marR="0" lvl="2" algn="l" rtl="0">
              <a:spcBef>
                <a:spcPts val="333"/>
              </a:spcBef>
              <a:spcAft>
                <a:spcPts val="0"/>
              </a:spcAft>
              <a:buClr>
                <a:srgbClr val="484848"/>
              </a:buClr>
              <a:buSzPts val="1250"/>
              <a:buFont typeface="Arial"/>
              <a:buChar char="•"/>
              <a:defRPr sz="16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rgbClr val="484848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marR="0" lvl="4" algn="l" rtl="0">
              <a:spcBef>
                <a:spcPts val="293"/>
              </a:spcBef>
              <a:spcAft>
                <a:spcPts val="0"/>
              </a:spcAft>
              <a:buClr>
                <a:srgbClr val="484848"/>
              </a:buClr>
              <a:buSzPts val="1100"/>
              <a:buFont typeface="Arial"/>
              <a:buChar char="»"/>
              <a:defRPr sz="14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marR="0" lvl="5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Google Shape;220;p31"/>
          <p:cNvSpPr txBox="1">
            <a:spLocks noGrp="1"/>
          </p:cNvSpPr>
          <p:nvPr>
            <p:ph type="body" idx="1"/>
          </p:nvPr>
        </p:nvSpPr>
        <p:spPr>
          <a:xfrm>
            <a:off x="711200" y="558800"/>
            <a:ext cx="67056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609570" lvl="0" indent="-304784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pen Sans SemiBold"/>
              <a:buNone/>
              <a:defRPr sz="1733" b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1219140" lvl="1" indent="-304784" algn="l">
              <a:spcBef>
                <a:spcPts val="280"/>
              </a:spcBef>
              <a:spcAft>
                <a:spcPts val="0"/>
              </a:spcAft>
              <a:buClr>
                <a:srgbClr val="484848"/>
              </a:buClr>
              <a:buSzPts val="105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marL="1828709" lvl="2" indent="-304784" algn="l">
              <a:spcBef>
                <a:spcPts val="280"/>
              </a:spcBef>
              <a:spcAft>
                <a:spcPts val="0"/>
              </a:spcAft>
              <a:buClr>
                <a:srgbClr val="484848"/>
              </a:buClr>
              <a:buSzPts val="105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marL="2438278" lvl="3" indent="-304784" algn="l">
              <a:spcBef>
                <a:spcPts val="280"/>
              </a:spcBef>
              <a:spcAft>
                <a:spcPts val="0"/>
              </a:spcAft>
              <a:buClr>
                <a:srgbClr val="484848"/>
              </a:buClr>
              <a:buSzPts val="105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3047848" lvl="4" indent="-304784" algn="l">
              <a:spcBef>
                <a:spcPts val="280"/>
              </a:spcBef>
              <a:spcAft>
                <a:spcPts val="0"/>
              </a:spcAft>
              <a:buClr>
                <a:srgbClr val="484848"/>
              </a:buClr>
              <a:buSzPts val="1050"/>
              <a:buFont typeface="Arial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marL="3657418" lvl="5" indent="-457178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6987" lvl="6" indent="-457178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557" lvl="7" indent="-457178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126" lvl="8" indent="-457178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31"/>
          <p:cNvSpPr txBox="1">
            <a:spLocks noGrp="1"/>
          </p:cNvSpPr>
          <p:nvPr>
            <p:ph type="title"/>
          </p:nvPr>
        </p:nvSpPr>
        <p:spPr>
          <a:xfrm>
            <a:off x="711200" y="584200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E787A"/>
              </a:buClr>
              <a:buSzPts val="2400"/>
              <a:buFont typeface="Open Sans"/>
              <a:buNone/>
              <a:defRPr>
                <a:solidFill>
                  <a:srgbClr val="1E787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839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5_Title and Content">
  <p:cSld name="65_Title and Content"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92"/>
          <p:cNvSpPr>
            <a:spLocks noGrp="1"/>
          </p:cNvSpPr>
          <p:nvPr>
            <p:ph type="pic" idx="2"/>
          </p:nvPr>
        </p:nvSpPr>
        <p:spPr>
          <a:xfrm>
            <a:off x="0" y="0"/>
            <a:ext cx="80264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73"/>
              </a:spcBef>
              <a:spcAft>
                <a:spcPts val="0"/>
              </a:spcAft>
              <a:buClr>
                <a:srgbClr val="484848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R="0" lvl="1" algn="l" rtl="0">
              <a:spcBef>
                <a:spcPts val="347"/>
              </a:spcBef>
              <a:spcAft>
                <a:spcPts val="0"/>
              </a:spcAft>
              <a:buClr>
                <a:srgbClr val="484848"/>
              </a:buClr>
              <a:buSzPts val="1300"/>
              <a:buFont typeface="Arial"/>
              <a:buChar char="–"/>
              <a:defRPr sz="1733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2pPr>
            <a:lvl3pPr marR="0" lvl="2" algn="l" rtl="0">
              <a:spcBef>
                <a:spcPts val="333"/>
              </a:spcBef>
              <a:spcAft>
                <a:spcPts val="0"/>
              </a:spcAft>
              <a:buClr>
                <a:srgbClr val="484848"/>
              </a:buClr>
              <a:buSzPts val="1250"/>
              <a:buFont typeface="Arial"/>
              <a:buChar char="•"/>
              <a:defRPr sz="16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rgbClr val="484848"/>
              </a:buClr>
              <a:buSzPts val="1200"/>
              <a:buFont typeface="Arial"/>
              <a:buChar char="–"/>
              <a:defRPr sz="1600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4pPr>
            <a:lvl5pPr marR="0" lvl="4" algn="l" rtl="0">
              <a:spcBef>
                <a:spcPts val="293"/>
              </a:spcBef>
              <a:spcAft>
                <a:spcPts val="0"/>
              </a:spcAft>
              <a:buClr>
                <a:srgbClr val="484848"/>
              </a:buClr>
              <a:buSzPts val="1100"/>
              <a:buFont typeface="Arial"/>
              <a:buChar char="»"/>
              <a:defRPr sz="1467" b="0" i="0" u="none" strike="noStrike" cap="none">
                <a:solidFill>
                  <a:srgbClr val="484848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5pPr>
            <a:lvl6pPr marR="0" lvl="5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9" name="Google Shape;609;p92"/>
          <p:cNvSpPr txBox="1">
            <a:spLocks noGrp="1"/>
          </p:cNvSpPr>
          <p:nvPr>
            <p:ph type="title"/>
          </p:nvPr>
        </p:nvSpPr>
        <p:spPr>
          <a:xfrm>
            <a:off x="8432800" y="863600"/>
            <a:ext cx="223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E787A"/>
              </a:buClr>
              <a:buSzPts val="2400"/>
              <a:buFont typeface="Open Sans"/>
              <a:buNone/>
              <a:defRPr>
                <a:solidFill>
                  <a:srgbClr val="1E787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92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761D-8E03-40FC-8D80-288695702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546AD-0F82-42F4-B3EF-23E755F9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12098-B481-4B1B-A19E-CC381D94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71D07-04E4-4BA3-9359-2D1C17B9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983CB-D73D-4E90-93EF-222510CB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21EB-C9AD-482C-B249-DC78E4CE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BF0C6-00B1-4F51-AC37-CBE9A084D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EC9D5-45ED-4486-AB66-B04435C7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B8747-7AC8-4B87-A47E-4E36D602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EF8A6-9C46-4BF7-80FA-C4F8BFC6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6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8CAF-0A96-4AD8-A5FE-5BBCF1C8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89CB8-840F-4329-9B96-5D16FE0CE4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B9243-86A8-4A43-9192-25A75090F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0BC59-6E9F-4A84-911C-61DFB8E4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D8A40-8D37-4A54-BCC1-A5D11A7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BAE9-4A6C-4566-94BB-004877DF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7987-766C-4736-B331-FCC2E1D4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F3313-4C95-4756-8470-13AE7F541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1652-CF37-4CCF-A00A-DACB88FC0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C586C-F68A-401D-8C61-E374A723D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E4ADF-BCEC-4977-A081-44C87D41E6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0CDDA-F975-44DD-A82B-E0F90BD18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873839-6FC8-4480-8084-2D6A4171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81D0C-E117-4003-A8A9-3C93DAEB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E3F5-71E0-4FA8-BC54-7565543C3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44429-E6CF-4A81-8C5B-A7EEF0AE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81A77-D1AC-4223-AD00-962472B0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6BB8E3-7142-4296-A1BA-9C6E40E6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6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9F6792-DA99-42AE-982B-42663E34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FCF5E-97FF-436D-9628-52C57E83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BE8A5-092D-4A20-BEB5-81B5BEF4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98E0-045F-4290-8216-FBAC2157F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D189A-7DA4-4463-AAFF-B1959227E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45B59-8D20-47C4-929D-62AF68D13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9C745-FA94-4CC8-BE4E-2EFA11F7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1B4F2-C2B6-49E1-9DDD-831901BE9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C5309-9AA2-4E54-B876-84B6EDD7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1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3A45-B765-4495-AC66-06C20A06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5B8115-79B1-4398-9450-700C982CB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5082E-F4EA-43C5-8EBF-E27CDE28D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DBFE0-35CA-4092-8F15-D034174C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016FE-3F23-41E3-B649-41AFD062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FD5CB-CEF8-4B09-ACBA-8D11CFF4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3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57E0D-173E-455B-AE4E-D3AE8777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32C8B-C4A5-457B-ACBD-40946DCF0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FB579-A460-4DA2-A8BB-8D1D2BA2A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BD119-5118-4221-B65A-39A028DD7332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DED46-2E98-45E1-B3E1-E5C648DB1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52EB6-B7AE-4F16-A7DF-29901F7BD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5C46-B382-4698-BF9B-DB8ACFA9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6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reencast.com/t/gxEQkElyo1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reencast.com/t/gxEQkElyo1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hyperlink" Target="https://www.screencast.com/t/wJlv73VNde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463F9B9-F583-403F-9F61-E10767661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2117"/>
            <a:r>
              <a:rPr lang="en-US" dirty="0"/>
              <a:t>Student Process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6069FE23-786C-410A-8958-48C7B214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970588"/>
            <a:ext cx="1016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Steps 1a: Creating Common App Account / Signing the FERPA Release Waiver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09417B0E-E40D-4EF3-A280-F8C9E6C4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862" y="1727200"/>
            <a:ext cx="11540279" cy="408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121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Students should follow the steps in </a:t>
            </a:r>
            <a:r>
              <a:rPr lang="en-US" altLang="en-US" sz="2400" b="1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hlinkClick r:id="rId2"/>
              </a:rPr>
              <a:t>this video </a:t>
            </a:r>
            <a:r>
              <a:rPr lang="en-US" altLang="en-US" sz="2400" b="1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to learn how to setup their Common App account &amp; how to sign the FERPA Release Waiver.</a:t>
            </a:r>
            <a:endParaRPr lang="en-US" altLang="en-US" sz="2133" b="1" kern="0" dirty="0">
              <a:solidFill>
                <a:srgbClr val="1E78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36524-EEF7-4C4C-AE93-58E716775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823" y="6320304"/>
            <a:ext cx="1447720" cy="31066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52760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463F9B9-F583-403F-9F61-E10767661D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2117"/>
            <a:r>
              <a:rPr lang="en-US" dirty="0"/>
              <a:t>Student Process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6069FE23-786C-410A-8958-48C7B214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970588"/>
            <a:ext cx="10160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Step 1b: Matching the Common App Account in Naviance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09417B0E-E40D-4EF3-A280-F8C9E6C4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555" y="2096655"/>
            <a:ext cx="11582892" cy="66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121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Students should follow the steps in </a:t>
            </a:r>
            <a:r>
              <a:rPr lang="en-US" altLang="en-US" sz="1600" b="1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  <a:hlinkClick r:id="rId2"/>
              </a:rPr>
              <a:t>this video </a:t>
            </a:r>
            <a:r>
              <a:rPr lang="en-US" altLang="en-US" sz="1600" b="1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to learn how to match their Common App Account in Naviance. </a:t>
            </a:r>
            <a:endParaRPr lang="en-US" altLang="en-US" sz="1467" b="1" kern="0" dirty="0">
              <a:solidFill>
                <a:srgbClr val="1E78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C1DA57-64E5-4572-B091-8D9543145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252" y="2540883"/>
            <a:ext cx="10861497" cy="2687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noAutofit/>
          </a:bodyPr>
          <a:lstStyle/>
          <a:p>
            <a:pPr marL="457178" indent="-457178" defTabSz="12191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867" kern="0" dirty="0">
                <a:solidFill>
                  <a:srgbClr val="61636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Go to </a:t>
            </a:r>
            <a:r>
              <a:rPr lang="en-US" altLang="en-US" sz="1867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Colleges I’m Applying To List </a:t>
            </a:r>
          </a:p>
          <a:p>
            <a:pPr marL="457178" indent="-457178" defTabSz="12191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867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Select the hot pink bar to Match Accounts</a:t>
            </a:r>
          </a:p>
          <a:p>
            <a:pPr marL="457178" indent="-457178" defTabSz="12191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867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Enter the email address </a:t>
            </a:r>
            <a:r>
              <a:rPr lang="en-US" altLang="en-US" sz="1867" kern="0" dirty="0">
                <a:solidFill>
                  <a:srgbClr val="43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used for the Common App account</a:t>
            </a:r>
          </a:p>
          <a:p>
            <a:pPr marL="457178" indent="-457178" defTabSz="12191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867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Confirm that the birthdate is correct</a:t>
            </a:r>
          </a:p>
          <a:p>
            <a:pPr marL="457178" indent="-457178" defTabSz="12191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867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Select Match Accounts</a:t>
            </a:r>
          </a:p>
          <a:p>
            <a:pPr marL="457178" indent="-457178" defTabSz="12191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867" kern="0" dirty="0">
                <a:solidFill>
                  <a:srgbClr val="4343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Once a student has matched their account, schools from their application list in Common App will feed into their Colleges I’m Applying To list in Naviance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800DE4-D141-4FEB-ADAD-C094EE9B7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823" y="6320304"/>
            <a:ext cx="1447720" cy="31066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5122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0FF15F-6FBC-4870-9CB8-B4ABD4252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380" y="2509890"/>
            <a:ext cx="5797304" cy="35574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81BD04-FF22-46EE-8806-7A66BF0BD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74" y="1207622"/>
            <a:ext cx="5531161" cy="1209481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65E048D-CF5B-469C-AF3B-90300839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63" y="-85864"/>
            <a:ext cx="8482615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Match your Common App Account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(Video:  </a:t>
            </a:r>
            <a:r>
              <a:rPr lang="en-US" sz="2400" dirty="0">
                <a:hlinkClick r:id="rId4"/>
              </a:rPr>
              <a:t>2021 Common App Account Matching</a:t>
            </a:r>
            <a:r>
              <a:rPr lang="en-US" sz="2400" dirty="0"/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58D43-101F-4F79-B8C8-5121CB070390}"/>
              </a:ext>
            </a:extLst>
          </p:cNvPr>
          <p:cNvSpPr/>
          <p:nvPr/>
        </p:nvSpPr>
        <p:spPr>
          <a:xfrm>
            <a:off x="9300448" y="169387"/>
            <a:ext cx="2700627" cy="1882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defTabSz="1219140">
              <a:buClr>
                <a:srgbClr val="000000"/>
              </a:buClr>
              <a:buAutoNum type="arabicPeriod"/>
            </a:pP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Select Match Accounts.</a:t>
            </a:r>
          </a:p>
          <a:p>
            <a:pPr marL="304792" indent="-304792" defTabSz="1219140">
              <a:buClr>
                <a:srgbClr val="000000"/>
              </a:buClr>
              <a:buAutoNum type="arabicPeriod"/>
            </a:pP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Students will be redirected to log into their Common App account</a:t>
            </a:r>
          </a:p>
          <a:p>
            <a:pPr marL="457178" indent="-457178" defTabSz="1219140">
              <a:buClr>
                <a:srgbClr val="000000"/>
              </a:buClr>
              <a:buFont typeface="Arial"/>
              <a:buAutoNum type="arabicPeriod"/>
            </a:pPr>
            <a:endParaRPr lang="en-US" sz="1600" kern="0" dirty="0">
              <a:solidFill>
                <a:srgbClr val="0B0B0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247571-A36F-40F3-9A3D-9A8B793EBAC2}"/>
              </a:ext>
            </a:extLst>
          </p:cNvPr>
          <p:cNvSpPr/>
          <p:nvPr/>
        </p:nvSpPr>
        <p:spPr>
          <a:xfrm>
            <a:off x="250455" y="2931427"/>
            <a:ext cx="3260916" cy="1022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4792" indent="-304792" defTabSz="121914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3"/>
            </a:pP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Enter the email address that you used in Common App account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A251FC-DFE4-438A-86C3-84C50681C04C}"/>
              </a:ext>
            </a:extLst>
          </p:cNvPr>
          <p:cNvSpPr/>
          <p:nvPr/>
        </p:nvSpPr>
        <p:spPr>
          <a:xfrm>
            <a:off x="256623" y="4746271"/>
            <a:ext cx="3136231" cy="42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40">
              <a:lnSpc>
                <a:spcPct val="150000"/>
              </a:lnSpc>
              <a:buClr>
                <a:srgbClr val="000000"/>
              </a:buClr>
            </a:pP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4. Enter password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91A2004-3B12-4882-803B-5DBAAA317E8C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6096003" y="1110705"/>
            <a:ext cx="3204445" cy="10447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20DBB88-5E79-47BB-85CD-CA79A7589A00}"/>
              </a:ext>
            </a:extLst>
          </p:cNvPr>
          <p:cNvCxnSpPr>
            <a:cxnSpLocks/>
          </p:cNvCxnSpPr>
          <p:nvPr/>
        </p:nvCxnSpPr>
        <p:spPr>
          <a:xfrm>
            <a:off x="3245407" y="5157494"/>
            <a:ext cx="1074181" cy="1205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FF7B34C-6DC8-4377-BE5B-A2C7777D72E8}"/>
              </a:ext>
            </a:extLst>
          </p:cNvPr>
          <p:cNvCxnSpPr>
            <a:cxnSpLocks/>
          </p:cNvCxnSpPr>
          <p:nvPr/>
        </p:nvCxnSpPr>
        <p:spPr>
          <a:xfrm>
            <a:off x="2833189" y="3886387"/>
            <a:ext cx="1505647" cy="10136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0B21188-748C-48FB-BC17-F06B167D2008}"/>
              </a:ext>
            </a:extLst>
          </p:cNvPr>
          <p:cNvSpPr/>
          <p:nvPr/>
        </p:nvSpPr>
        <p:spPr>
          <a:xfrm>
            <a:off x="9793351" y="3898745"/>
            <a:ext cx="2340980" cy="1161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40">
              <a:lnSpc>
                <a:spcPct val="150000"/>
              </a:lnSpc>
              <a:buClr>
                <a:srgbClr val="000000"/>
              </a:buClr>
            </a:pP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5.  Select </a:t>
            </a:r>
            <a:r>
              <a:rPr lang="en-US" sz="1600" b="1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 agree </a:t>
            </a: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option and </a:t>
            </a:r>
            <a:r>
              <a:rPr lang="en-US" sz="1600" b="1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Connect</a:t>
            </a:r>
            <a:r>
              <a:rPr lang="en-US" sz="1600" kern="0" dirty="0">
                <a:solidFill>
                  <a:srgbClr val="0B0B0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button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A6A664D-0025-4FF9-80A2-0E2DDDC60073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9300449" y="5059768"/>
            <a:ext cx="1663392" cy="7158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C30BAFF-EEDF-4267-BEF2-9BA7C58352BE}"/>
              </a:ext>
            </a:extLst>
          </p:cNvPr>
          <p:cNvSpPr/>
          <p:nvPr/>
        </p:nvSpPr>
        <p:spPr>
          <a:xfrm>
            <a:off x="0" y="6067327"/>
            <a:ext cx="12192000" cy="62128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>
              <a:buClr>
                <a:srgbClr val="000000"/>
              </a:buClr>
            </a:pPr>
            <a:r>
              <a:rPr lang="en-US" sz="1867" b="1" kern="0" dirty="0">
                <a:solidFill>
                  <a:srgbClr val="FFFFFF"/>
                </a:solidFill>
                <a:latin typeface="Open Sans" panose="020B0606030504020204" pitchFamily="34" charset="0"/>
                <a:sym typeface="Arial"/>
              </a:rPr>
              <a:t>All your Common Applications will automatically feed into your Colleges I’m Applying to list in Naviance</a:t>
            </a:r>
            <a:r>
              <a:rPr lang="en-US" sz="1867" kern="0" dirty="0">
                <a:solidFill>
                  <a:srgbClr val="FFFFFF"/>
                </a:solidFill>
                <a:latin typeface="Open Sans" panose="020B0606030504020204" pitchFamily="34" charset="0"/>
                <a:sym typeface="Arial"/>
              </a:rPr>
              <a:t>. Now, </a:t>
            </a:r>
            <a:r>
              <a:rPr lang="en-US" sz="1867" b="1" kern="0" dirty="0">
                <a:solidFill>
                  <a:srgbClr val="FFFFFF"/>
                </a:solidFill>
                <a:latin typeface="Open Sans" panose="020B0606030504020204" pitchFamily="34" charset="0"/>
                <a:sym typeface="Arial"/>
              </a:rPr>
              <a:t>you should request transcripts &amp; Letters of Recommendation </a:t>
            </a:r>
            <a:r>
              <a:rPr lang="en-US" sz="1867" kern="0" dirty="0">
                <a:solidFill>
                  <a:srgbClr val="FFFFFF"/>
                </a:solidFill>
                <a:latin typeface="Open Sans" panose="020B0606030504020204" pitchFamily="34" charset="0"/>
                <a:sym typeface="Arial"/>
              </a:rPr>
              <a:t>in Naviance!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59263F-0EEF-4930-A482-A0324DDFB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273" y="1215819"/>
            <a:ext cx="5531161" cy="76948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426251C-2174-4765-97A9-7D898B9272AF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7995937" y="5059768"/>
            <a:ext cx="2967904" cy="1697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6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4" grpId="0"/>
      <p:bldP spid="26" grpId="0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Office Theme</vt:lpstr>
      <vt:lpstr>Steps 1a: Creating Common App Account / Signing the FERPA Release Waiver</vt:lpstr>
      <vt:lpstr>Step 1b: Matching the Common App Account in Naviance</vt:lpstr>
      <vt:lpstr>Match your Common App Account (Video:  2021 Common App Account Matching)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1a: Creating Common App Account / Signing the FERPA Release Waiver</dc:title>
  <dc:creator>Dawn Holmgren</dc:creator>
  <cp:lastModifiedBy>Dawn Holmgren</cp:lastModifiedBy>
  <cp:revision>1</cp:revision>
  <dcterms:created xsi:type="dcterms:W3CDTF">2023-01-11T21:59:32Z</dcterms:created>
  <dcterms:modified xsi:type="dcterms:W3CDTF">2023-01-11T22:00:12Z</dcterms:modified>
</cp:coreProperties>
</file>