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95" r:id="rId3"/>
    <p:sldId id="296" r:id="rId4"/>
    <p:sldId id="298" r:id="rId5"/>
    <p:sldId id="302" r:id="rId6"/>
    <p:sldId id="280" r:id="rId7"/>
    <p:sldId id="259" r:id="rId8"/>
    <p:sldId id="297" r:id="rId9"/>
    <p:sldId id="258" r:id="rId10"/>
    <p:sldId id="299" r:id="rId11"/>
    <p:sldId id="300" r:id="rId12"/>
    <p:sldId id="301" r:id="rId13"/>
    <p:sldId id="264" r:id="rId14"/>
    <p:sldId id="263" r:id="rId15"/>
    <p:sldId id="265" r:id="rId16"/>
    <p:sldId id="286" r:id="rId17"/>
    <p:sldId id="273" r:id="rId18"/>
    <p:sldId id="278" r:id="rId1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1"/>
      <p:bold r:id="rId22"/>
    </p:embeddedFont>
    <p:embeddedFont>
      <p:font typeface="Bernard MT Condensed" panose="02050806060905020404" pitchFamily="18" charset="0"/>
      <p:regular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KG Red Hands" panose="020B0604020202020204" charset="0"/>
      <p:regular r:id="rId28"/>
    </p:embeddedFont>
    <p:embeddedFont>
      <p:font typeface="Quicksand" panose="020B0604020202020204" charset="0"/>
      <p:regular r:id="rId29"/>
      <p:bold r:id="rId30"/>
    </p:embeddedFont>
    <p:embeddedFont>
      <p:font typeface="Short Stack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84460-9B1C-4216-B9F2-EB4133495100}" v="184" dt="2022-05-24T12:03:51.936"/>
  </p1510:revLst>
</p1510:revInfo>
</file>

<file path=ppt/tableStyles.xml><?xml version="1.0" encoding="utf-8"?>
<a:tblStyleLst xmlns:a="http://schemas.openxmlformats.org/drawingml/2006/main" def="{2B03CB37-95F9-485E-A174-E9CAC466BC3E}">
  <a:tblStyle styleId="{2B03CB37-95F9-485E-A174-E9CAC466BC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D57D16-7341-47D1-A7A5-6802A93928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ee10b4e8f_4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8ee10b4e8f_4_2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8ee10b4e8f_4_2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6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87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07" name="Google Shape;307;p6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27" name="Google Shape;327;p6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32" name="Google Shape;332;p6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33" name="Google Shape;333;p6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5" name="Google Shape;335;p6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5" name="Google Shape;355;p6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356" name="Google Shape;356;p6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8" name="Google Shape;358;p6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60" name="Google Shape;360;p6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64" name="Google Shape;364;p6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"/>
          <p:cNvSpPr txBox="1">
            <a:spLocks noGrp="1"/>
          </p:cNvSpPr>
          <p:nvPr>
            <p:ph type="body" idx="1"/>
          </p:nvPr>
        </p:nvSpPr>
        <p:spPr>
          <a:xfrm>
            <a:off x="1028375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8" name="Google Shape;368;p6"/>
          <p:cNvSpPr txBox="1">
            <a:spLocks noGrp="1"/>
          </p:cNvSpPr>
          <p:nvPr>
            <p:ph type="body" idx="2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9" name="Google Shape;369;p6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7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72" name="Google Shape;372;p7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2" name="Google Shape;392;p7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93" name="Google Shape;393;p7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95" name="Google Shape;395;p7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7" name="Google Shape;397;p7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98" name="Google Shape;398;p7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00" name="Google Shape;400;p7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0" name="Google Shape;420;p7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3" name="Google Shape;423;p7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5" name="Google Shape;425;p7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9" name="Google Shape;429;p7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31" name="Google Shape;431;p7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1028375" y="1431000"/>
            <a:ext cx="2200500" cy="26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body" idx="2"/>
          </p:nvPr>
        </p:nvSpPr>
        <p:spPr>
          <a:xfrm>
            <a:off x="3439718" y="1431000"/>
            <a:ext cx="2200500" cy="26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/>
          </a:p>
        </p:txBody>
      </p:sp>
      <p:sp>
        <p:nvSpPr>
          <p:cNvPr id="434" name="Google Shape;434;p7"/>
          <p:cNvSpPr txBox="1">
            <a:spLocks noGrp="1"/>
          </p:cNvSpPr>
          <p:nvPr>
            <p:ph type="body" idx="3"/>
          </p:nvPr>
        </p:nvSpPr>
        <p:spPr>
          <a:xfrm>
            <a:off x="5851061" y="1431000"/>
            <a:ext cx="2200500" cy="26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/>
          </a:p>
        </p:txBody>
      </p:sp>
      <p:sp>
        <p:nvSpPr>
          <p:cNvPr id="435" name="Google Shape;435;p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8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438" name="Google Shape;438;p8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58" name="Google Shape;458;p8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459" name="Google Shape;459;p8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1" name="Google Shape;461;p8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63" name="Google Shape;463;p8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464" name="Google Shape;464;p8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6" name="Google Shape;466;p8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86" name="Google Shape;486;p8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87" name="Google Shape;487;p8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89" name="Google Shape;489;p8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91" name="Google Shape;491;p8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92" name="Google Shape;492;p8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95" name="Google Shape;495;p8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97" name="Google Shape;497;p8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8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_1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259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036"/>
            </a:lvl1pPr>
            <a:lvl2pPr marL="197384" indent="0" algn="ctr">
              <a:buNone/>
              <a:defRPr sz="863"/>
            </a:lvl2pPr>
            <a:lvl3pPr marL="394767" indent="0" algn="ctr">
              <a:buNone/>
              <a:defRPr sz="777"/>
            </a:lvl3pPr>
            <a:lvl4pPr marL="592151" indent="0" algn="ctr">
              <a:buNone/>
              <a:defRPr sz="691"/>
            </a:lvl4pPr>
            <a:lvl5pPr marL="789534" indent="0" algn="ctr">
              <a:buNone/>
              <a:defRPr sz="691"/>
            </a:lvl5pPr>
            <a:lvl6pPr marL="986918" indent="0" algn="ctr">
              <a:buNone/>
              <a:defRPr sz="691"/>
            </a:lvl6pPr>
            <a:lvl7pPr marL="1184301" indent="0" algn="ctr">
              <a:buNone/>
              <a:defRPr sz="691"/>
            </a:lvl7pPr>
            <a:lvl8pPr marL="1381685" indent="0" algn="ctr">
              <a:buNone/>
              <a:defRPr sz="691"/>
            </a:lvl8pPr>
            <a:lvl9pPr marL="1579068" indent="0" algn="ctr">
              <a:buNone/>
              <a:defRPr sz="69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4750-9A2D-428C-ABC6-4F4E9287B31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6D68-E1C7-496C-BDC3-0AA14A1D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54812"/>
      </p:ext>
    </p:extLst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92C06-755D-4F8C-9910-D745DA97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BE7F-7A9C-4E00-9A00-01E5869563D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DD632-4960-413D-8773-559F7231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7D0B6-15CF-44F6-9DB1-617CD14D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E4C-BDE6-4681-A7A0-7308C48A7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0505"/>
      </p:ext>
    </p:extLst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60" r:id="rId8"/>
    <p:sldLayoutId id="2147483661" r:id="rId9"/>
  </p:sldLayoutIdLst>
  <p:transition advClick="0" advTm="5000">
    <p:fade thruBlk="1"/>
    <p:sndAc>
      <p:stSnd>
        <p:snd r:embed="rId11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4a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ublicdomainpictures.net/view-image.php?image=53271&amp;picture=elephant-alphabet-letter-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ublicdomainpictures.net/view-image.php?image=204591&amp;picture=playful-kids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anegoodwin.net/2013/12/30/conversation-teachers-lounge/school-supplies-2/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hyperlink" Target="https://www.cobbk12.org/page/42502/kindergarten-learn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bbk12.org/argyl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en/contact-us-business-service-1426589/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pngall.com/school-png/download/22801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cobbk12.ce.eleyo.com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1023078" y="1309118"/>
            <a:ext cx="6234572" cy="204203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Argyle Kindergarten</a:t>
            </a:r>
            <a:br>
              <a:rPr lang="en" dirty="0"/>
            </a:br>
            <a:r>
              <a:rPr lang="en" dirty="0"/>
              <a:t>           C</a:t>
            </a:r>
            <a:endParaRPr dirty="0"/>
          </a:p>
        </p:txBody>
      </p:sp>
      <p:pic>
        <p:nvPicPr>
          <p:cNvPr id="1026" name="Picture 2" descr="Argyle Elementary (@ArgyleElem) / Twitter">
            <a:extLst>
              <a:ext uri="{FF2B5EF4-FFF2-40B4-BE49-F238E27FC236}">
                <a16:creationId xmlns:a16="http://schemas.microsoft.com/office/drawing/2014/main" id="{B6949044-9F5B-4143-9CA0-EE72A44F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4" y="2298700"/>
            <a:ext cx="207221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1C9575-FA69-49CF-A3E7-37A952E6C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6666" y="2726267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1A1077-F0D2-4DA6-A41C-B1E3F4280A5C}"/>
              </a:ext>
            </a:extLst>
          </p:cNvPr>
          <p:cNvSpPr txBox="1"/>
          <p:nvPr/>
        </p:nvSpPr>
        <p:spPr>
          <a:xfrm>
            <a:off x="5302908" y="3132667"/>
            <a:ext cx="22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Principal’s  message English.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765D-78F6-4E97-8DB3-7DCE8680EA82}"/>
              </a:ext>
            </a:extLst>
          </p:cNvPr>
          <p:cNvSpPr txBox="1"/>
          <p:nvPr/>
        </p:nvSpPr>
        <p:spPr>
          <a:xfrm>
            <a:off x="1048150" y="3171999"/>
            <a:ext cx="22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Mensaje de la </a:t>
            </a:r>
            <a:r>
              <a:rPr lang="en-US" dirty="0" err="1"/>
              <a:t>Directora</a:t>
            </a:r>
            <a:endParaRPr lang="en-US" dirty="0"/>
          </a:p>
          <a:p>
            <a:r>
              <a:rPr lang="en-US" dirty="0"/>
              <a:t>Spanish.</a:t>
            </a:r>
          </a:p>
        </p:txBody>
      </p:sp>
      <p:pic>
        <p:nvPicPr>
          <p:cNvPr id="5" name="Principal's message Sp">
            <a:hlinkClick r:id="" action="ppaction://media"/>
            <a:extLst>
              <a:ext uri="{FF2B5EF4-FFF2-40B4-BE49-F238E27FC236}">
                <a16:creationId xmlns:a16="http://schemas.microsoft.com/office/drawing/2014/main" id="{411789E7-847F-48DF-BC81-60934DC183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082" y="274746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C608-B159-4D64-8412-A166F423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116750"/>
            <a:ext cx="7467875" cy="562700"/>
          </a:xfrm>
        </p:spPr>
        <p:txBody>
          <a:bodyPr/>
          <a:lstStyle/>
          <a:p>
            <a:r>
              <a:rPr lang="en-US" sz="4000"/>
              <a:t>Meet Argyle’s Media Specialist: Roshanda Wilson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7969C-6893-4882-B67E-799C8B2EF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4" name="Picture 3" descr="A person standing in 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4ABAF43E-CA9E-4A46-8B1C-BD237097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987623"/>
            <a:ext cx="3302000" cy="3628826"/>
          </a:xfrm>
          <a:prstGeom prst="rect">
            <a:avLst/>
          </a:prstGeom>
        </p:spPr>
      </p:pic>
      <p:pic>
        <p:nvPicPr>
          <p:cNvPr id="8" name="Picture 7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E16ADFF2-6E8C-4EB3-BA35-DFBFEFFD0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50" y="1031363"/>
            <a:ext cx="3575050" cy="35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41428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5"/>
          <p:cNvSpPr txBox="1">
            <a:spLocks noGrp="1"/>
          </p:cNvSpPr>
          <p:nvPr>
            <p:ph type="ctrTitle" idx="4294967295"/>
          </p:nvPr>
        </p:nvSpPr>
        <p:spPr>
          <a:xfrm>
            <a:off x="1224325" y="-134038"/>
            <a:ext cx="6593700" cy="12937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tx1">
                    <a:lumMod val="60000"/>
                    <a:lumOff val="40000"/>
                  </a:schemeClr>
                </a:solidFill>
              </a:rPr>
              <a:t>Meet Argyle’s Parent Facilitator: ZoilA Hill </a:t>
            </a:r>
            <a:endParaRPr sz="40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1" name="Google Shape;711;p1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4" name="Picture 3" descr="A person standing in front of a shelf of food&#10;&#10;Description automatically generated with low confidence">
            <a:extLst>
              <a:ext uri="{FF2B5EF4-FFF2-40B4-BE49-F238E27FC236}">
                <a16:creationId xmlns:a16="http://schemas.microsoft.com/office/drawing/2014/main" id="{187D018A-17CC-41EB-872A-255CEEB4B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255" y="1108800"/>
            <a:ext cx="3628739" cy="39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5134"/>
      </p:ext>
    </p:extLst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A431E1-34B2-4D05-9944-ADD665519285}"/>
              </a:ext>
            </a:extLst>
          </p:cNvPr>
          <p:cNvSpPr txBox="1"/>
          <p:nvPr/>
        </p:nvSpPr>
        <p:spPr>
          <a:xfrm>
            <a:off x="2695316" y="107950"/>
            <a:ext cx="3663966" cy="455192"/>
          </a:xfrm>
          <a:prstGeom prst="rect">
            <a:avLst/>
          </a:prstGeom>
          <a:noFill/>
        </p:spPr>
        <p:txBody>
          <a:bodyPr wrap="square" lIns="51947" tIns="25973" rIns="51947" bIns="25973" rtlCol="0">
            <a:spAutoFit/>
          </a:bodyPr>
          <a:lstStyle/>
          <a:p>
            <a:pPr algn="ctr"/>
            <a:r>
              <a:rPr lang="en-US" sz="2617" b="1">
                <a:latin typeface="Amatic SC" panose="00000500000000000000" pitchFamily="2" charset="-79"/>
                <a:ea typeface="BabblingElliott" panose="02000603000000000000" pitchFamily="2" charset="0"/>
                <a:cs typeface="Amatic SC" panose="00000500000000000000" pitchFamily="2" charset="-79"/>
              </a:rPr>
              <a:t>Sample Kindergarten Schedule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0BE06-F1C9-4047-8F01-60D967DD6108}"/>
              </a:ext>
            </a:extLst>
          </p:cNvPr>
          <p:cNvSpPr txBox="1"/>
          <p:nvPr/>
        </p:nvSpPr>
        <p:spPr>
          <a:xfrm>
            <a:off x="711200" y="510963"/>
            <a:ext cx="3917951" cy="4361325"/>
          </a:xfrm>
          <a:prstGeom prst="rect">
            <a:avLst/>
          </a:prstGeom>
          <a:noFill/>
        </p:spPr>
        <p:txBody>
          <a:bodyPr wrap="square" lIns="51947" tIns="25973" rIns="51947" bIns="25973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7:50-8:10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 – Morning Meeting/ Social Emotional Learning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8:10-9:10 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– Math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9:10-9:40 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– AIB (Intervention Block)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9:45-10:30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 – Specials (Art, P.E., or Music)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10:35- 11:35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  -Reading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11:35-11:50 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- Recess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12:05-12:35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 – Lunch 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12:40-1:35 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– ELA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1:35-2:10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 – Social Studies/Science</a:t>
            </a:r>
          </a:p>
          <a:p>
            <a:endParaRPr lang="en-US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2:15</a:t>
            </a:r>
            <a:r>
              <a:rPr lang="en-US">
                <a:latin typeface="KG Red Hands" panose="02000505000000020004" pitchFamily="2" charset="0"/>
                <a:ea typeface="BabblingAbby" panose="02000603000000000000" pitchFamily="2" charset="0"/>
              </a:rPr>
              <a:t> - Dismissal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09292B-3F32-4712-A3C4-82D4D0C691B5}"/>
              </a:ext>
            </a:extLst>
          </p:cNvPr>
          <p:cNvSpPr/>
          <p:nvPr/>
        </p:nvSpPr>
        <p:spPr>
          <a:xfrm>
            <a:off x="609600" y="0"/>
            <a:ext cx="7823200" cy="5035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3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5A130C-3CDE-49CD-9610-A19B644DD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0" y="850900"/>
            <a:ext cx="3765550" cy="36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0224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1"/>
          <p:cNvSpPr txBox="1">
            <a:spLocks noGrp="1"/>
          </p:cNvSpPr>
          <p:nvPr>
            <p:ph type="title"/>
          </p:nvPr>
        </p:nvSpPr>
        <p:spPr>
          <a:xfrm>
            <a:off x="1770162" y="165100"/>
            <a:ext cx="5054925" cy="57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Lunch/ Recess</a:t>
            </a:r>
            <a:endParaRPr sz="5400"/>
          </a:p>
        </p:txBody>
      </p:sp>
      <p:sp>
        <p:nvSpPr>
          <p:cNvPr id="755" name="Google Shape;755;p21"/>
          <p:cNvSpPr txBox="1">
            <a:spLocks noGrp="1"/>
          </p:cNvSpPr>
          <p:nvPr>
            <p:ph type="body" idx="1"/>
          </p:nvPr>
        </p:nvSpPr>
        <p:spPr>
          <a:xfrm>
            <a:off x="88900" y="1003300"/>
            <a:ext cx="4381500" cy="360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Breakfast is served each day until 7:50 a.m.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Kindergarteners eat lunch in the cafeteria with their class. Lunch lasts for 30 minutes each day.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Kindergarten students have recess for 15 minutes each day. </a:t>
            </a:r>
            <a:endParaRPr/>
          </a:p>
        </p:txBody>
      </p:sp>
      <p:sp>
        <p:nvSpPr>
          <p:cNvPr id="758" name="Google Shape;758;p2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C87A0-A1AA-4EEF-8B9A-D9E4801E4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141428"/>
            <a:ext cx="3663950" cy="3836972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9AF05151-0E68-4E42-B404-4AA66F33B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52500" y="3098800"/>
            <a:ext cx="2470150" cy="192795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0"/>
          <p:cNvSpPr txBox="1">
            <a:spLocks noGrp="1"/>
          </p:cNvSpPr>
          <p:nvPr>
            <p:ph type="title"/>
          </p:nvPr>
        </p:nvSpPr>
        <p:spPr>
          <a:xfrm>
            <a:off x="1028375" y="116750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Suggested Kindergarten School Supply List</a:t>
            </a:r>
            <a:endParaRPr sz="4400"/>
          </a:p>
        </p:txBody>
      </p:sp>
      <p:sp>
        <p:nvSpPr>
          <p:cNvPr id="749" name="Google Shape;749;p2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7D751-0779-4D18-86CD-0D90F341C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0" y="749300"/>
            <a:ext cx="3440100" cy="427745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41F0D8-2B79-413C-B281-1BAAF663E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22034" y="1149350"/>
            <a:ext cx="3577944" cy="2592389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2"/>
          <p:cNvSpPr txBox="1">
            <a:spLocks noGrp="1"/>
          </p:cNvSpPr>
          <p:nvPr>
            <p:ph type="title"/>
          </p:nvPr>
        </p:nvSpPr>
        <p:spPr>
          <a:xfrm>
            <a:off x="1244600" y="155403"/>
            <a:ext cx="3136900" cy="43384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Classroom Expectations</a:t>
            </a:r>
            <a:endParaRPr sz="3200"/>
          </a:p>
        </p:txBody>
      </p:sp>
      <p:sp>
        <p:nvSpPr>
          <p:cNvPr id="764" name="Google Shape;764;p22"/>
          <p:cNvSpPr txBox="1">
            <a:spLocks noGrp="1"/>
          </p:cNvSpPr>
          <p:nvPr>
            <p:ph type="body" idx="1"/>
          </p:nvPr>
        </p:nvSpPr>
        <p:spPr>
          <a:xfrm>
            <a:off x="171450" y="965200"/>
            <a:ext cx="4991100" cy="35750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/>
              <a:t> </a:t>
            </a:r>
            <a:r>
              <a:rPr lang="en-US" sz="1400"/>
              <a:t>Each Kindergarten class consists of a teacher and a paraprofessional for additional support.</a:t>
            </a:r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1400"/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400"/>
              <a:t>What do students learn in Kindergarten?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/>
              <a:t>Link: </a:t>
            </a:r>
            <a:r>
              <a:rPr lang="en-US" sz="1400">
                <a:hlinkClick r:id="rId4"/>
              </a:rPr>
              <a:t>https://www.cobbk12.org/page/42502/kindergarten-learning</a:t>
            </a:r>
            <a:endParaRPr lang="en-US"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65" name="Google Shape;765;p22"/>
          <p:cNvPicPr preferRelativeResize="0"/>
          <p:nvPr/>
        </p:nvPicPr>
        <p:blipFill rotWithShape="1">
          <a:blip r:embed="rId5">
            <a:alphaModFix/>
          </a:blip>
          <a:srcRect l="11825" r="37379"/>
          <a:stretch/>
        </p:blipFill>
        <p:spPr>
          <a:xfrm>
            <a:off x="5441550" y="95250"/>
            <a:ext cx="370245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" name="Google Shape;387;g8ee10b4e8f_4_257"/>
          <p:cNvGraphicFramePr/>
          <p:nvPr>
            <p:extLst>
              <p:ext uri="{D42A27DB-BD31-4B8C-83A1-F6EECF244321}">
                <p14:modId xmlns:p14="http://schemas.microsoft.com/office/powerpoint/2010/main" val="4134620999"/>
              </p:ext>
            </p:extLst>
          </p:nvPr>
        </p:nvGraphicFramePr>
        <p:xfrm>
          <a:off x="558800" y="1022351"/>
          <a:ext cx="8318499" cy="40670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07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89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Reading, Writing, Words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Math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Science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Social Studies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965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Argyle participates in Cobb County’s Early Literacy Fluency Initiative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Students will be taught 2-3 new letters and letter sounds each week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Students are expected to identify the letter, letter sound, and be able to write both the uppercase and lowercase letter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Students will learn 3 sight words a week. The expectation is to identify at least 75 sight words by the end of Kindergarten.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Students should be able to identify 2-D shapes (circle, square, rectangle, square)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Identify 3-D Shapes (sphere, cube, cylinder, cone)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Explain how these shapes are alike and different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Count objects up to 10 in different arrangements (Circle, straight line, scattered)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Write numbers correctly (0-10)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 positional words to describe relative location (above, below, beside, next to, under)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Count to 50 by ones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</a:t>
                      </a: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ompares and sorts objects made of different materials (paper, plastic, wood, paper, metal)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Classify objects according to physical attributes (color, size, shape, weight, and texture)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Predicts and observes whether objects sink or float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Identify the United States and Georgia Flag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Describe the work that people do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Explain why we make and follow rules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Identify land and water on a map and globe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Distinguish goods and services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88" name="Google Shape;388;g8ee10b4e8f_4_2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" y="-249908"/>
            <a:ext cx="7429500" cy="144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9FB2E-7BA4-407E-B858-0B9ADCE97AB1}"/>
              </a:ext>
            </a:extLst>
          </p:cNvPr>
          <p:cNvSpPr txBox="1"/>
          <p:nvPr/>
        </p:nvSpPr>
        <p:spPr>
          <a:xfrm>
            <a:off x="2646679" y="560686"/>
            <a:ext cx="416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ernard MT Condensed" panose="02050806060905020404" pitchFamily="18" charset="0"/>
              </a:rPr>
              <a:t>Quarter 1 Learning Standards</a:t>
            </a:r>
          </a:p>
        </p:txBody>
      </p:sp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0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Field Trips/ Family Events</a:t>
            </a:r>
            <a:endParaRPr sz="4400"/>
          </a:p>
        </p:txBody>
      </p:sp>
      <p:sp>
        <p:nvSpPr>
          <p:cNvPr id="859" name="Google Shape;859;p3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026" name="Picture 2" descr="High Exterior #1">
            <a:extLst>
              <a:ext uri="{FF2B5EF4-FFF2-40B4-BE49-F238E27FC236}">
                <a16:creationId xmlns:a16="http://schemas.microsoft.com/office/drawing/2014/main" id="{5B5C5DCC-4017-4CA2-B20E-D4DDBE53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8" y="1130300"/>
            <a:ext cx="2477826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275563-A92F-4EAA-BED5-C362BDB35243}"/>
              </a:ext>
            </a:extLst>
          </p:cNvPr>
          <p:cNvSpPr txBox="1"/>
          <p:nvPr/>
        </p:nvSpPr>
        <p:spPr>
          <a:xfrm>
            <a:off x="527911" y="2609850"/>
            <a:ext cx="195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 Museum of Art</a:t>
            </a:r>
          </a:p>
        </p:txBody>
      </p:sp>
      <p:pic>
        <p:nvPicPr>
          <p:cNvPr id="1028" name="Picture 4" descr="Zoo Atlanta | Atlanta, GA">
            <a:extLst>
              <a:ext uri="{FF2B5EF4-FFF2-40B4-BE49-F238E27FC236}">
                <a16:creationId xmlns:a16="http://schemas.microsoft.com/office/drawing/2014/main" id="{75C5361A-8E41-4991-ABB8-E6089B99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88" y="1130301"/>
            <a:ext cx="2260262" cy="15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yrna Fire Stations | City of Smyrna, GA">
            <a:extLst>
              <a:ext uri="{FF2B5EF4-FFF2-40B4-BE49-F238E27FC236}">
                <a16:creationId xmlns:a16="http://schemas.microsoft.com/office/drawing/2014/main" id="{0FCF15CF-E271-47B4-95CA-0691B108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130300"/>
            <a:ext cx="2370137" cy="15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2F2B87-0FDD-4578-8C45-B5DD33F39D16}"/>
              </a:ext>
            </a:extLst>
          </p:cNvPr>
          <p:cNvSpPr txBox="1"/>
          <p:nvPr/>
        </p:nvSpPr>
        <p:spPr>
          <a:xfrm>
            <a:off x="3689350" y="2609850"/>
            <a:ext cx="1156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Zoo Atlanta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C8AD3-9735-420D-A02C-C0C4071656DF}"/>
              </a:ext>
            </a:extLst>
          </p:cNvPr>
          <p:cNvSpPr txBox="1"/>
          <p:nvPr/>
        </p:nvSpPr>
        <p:spPr>
          <a:xfrm>
            <a:off x="6254750" y="2634402"/>
            <a:ext cx="212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Smyrna Fire Station</a:t>
            </a:r>
          </a:p>
        </p:txBody>
      </p:sp>
      <p:pic>
        <p:nvPicPr>
          <p:cNvPr id="1032" name="Picture 8" descr="Argyle Elementary (@ArgyleElem) / Twitter">
            <a:extLst>
              <a:ext uri="{FF2B5EF4-FFF2-40B4-BE49-F238E27FC236}">
                <a16:creationId xmlns:a16="http://schemas.microsoft.com/office/drawing/2014/main" id="{FB27F8F7-4CBC-4D98-B064-388FDCA6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876476"/>
            <a:ext cx="2850449" cy="22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08828B-A912-4724-8FEA-71E7394C7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6676" y="3022600"/>
            <a:ext cx="3581224" cy="200415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923" name="Google Shape;923;p35"/>
          <p:cNvSpPr txBox="1">
            <a:spLocks noGrp="1"/>
          </p:cNvSpPr>
          <p:nvPr>
            <p:ph type="ctrTitle" idx="4294967295"/>
          </p:nvPr>
        </p:nvSpPr>
        <p:spPr>
          <a:xfrm>
            <a:off x="1392600" y="2140129"/>
            <a:ext cx="6593700" cy="8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2"/>
                </a:solidFill>
              </a:rPr>
              <a:t>We LOOK FORWARD TO SEEING YOU IN THE FALL</a:t>
            </a:r>
            <a:r>
              <a:rPr lang="en" sz="6000">
                <a:solidFill>
                  <a:schemeClr val="accent2"/>
                </a:solidFill>
              </a:rPr>
              <a:t>!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924" name="Google Shape;924;p35"/>
          <p:cNvSpPr txBox="1">
            <a:spLocks noGrp="1"/>
          </p:cNvSpPr>
          <p:nvPr>
            <p:ph type="subTitle" idx="4294967295"/>
          </p:nvPr>
        </p:nvSpPr>
        <p:spPr>
          <a:xfrm>
            <a:off x="1392600" y="3155634"/>
            <a:ext cx="6335350" cy="15942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Any questions?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Contact: 678-842- 6800</a:t>
            </a:r>
            <a:endParaRPr sz="1600" b="1"/>
          </a:p>
        </p:txBody>
      </p:sp>
      <p:sp>
        <p:nvSpPr>
          <p:cNvPr id="925" name="Google Shape;925;p35"/>
          <p:cNvSpPr/>
          <p:nvPr/>
        </p:nvSpPr>
        <p:spPr>
          <a:xfrm>
            <a:off x="3921768" y="1126866"/>
            <a:ext cx="1300413" cy="114978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"/>
          <p:cNvSpPr txBox="1">
            <a:spLocks noGrp="1"/>
          </p:cNvSpPr>
          <p:nvPr>
            <p:ph type="ctrTitle"/>
          </p:nvPr>
        </p:nvSpPr>
        <p:spPr>
          <a:xfrm>
            <a:off x="2036200" y="757850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to kindergarten!</a:t>
            </a:r>
            <a:endParaRPr/>
          </a:p>
        </p:txBody>
      </p:sp>
      <p:pic>
        <p:nvPicPr>
          <p:cNvPr id="2050" name="Picture 2" descr="Argyle Elementary School">
            <a:extLst>
              <a:ext uri="{FF2B5EF4-FFF2-40B4-BE49-F238E27FC236}">
                <a16:creationId xmlns:a16="http://schemas.microsoft.com/office/drawing/2014/main" id="{E5EAD45D-390B-4044-B64F-8804D1FC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16" y="1883650"/>
            <a:ext cx="3625259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763228"/>
      </p:ext>
    </p:extLst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0342-8AD0-448F-9597-CE4DAF4F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Contact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AE89F-C84B-40F6-B93F-DA3403723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9CDBA-6F9D-4C0D-A55C-A58847C37A88}"/>
              </a:ext>
            </a:extLst>
          </p:cNvPr>
          <p:cNvSpPr txBox="1"/>
          <p:nvPr/>
        </p:nvSpPr>
        <p:spPr>
          <a:xfrm>
            <a:off x="101600" y="1212226"/>
            <a:ext cx="4851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matic SC" panose="00000500000000000000" pitchFamily="2" charset="-79"/>
                <a:cs typeface="Amatic SC" panose="00000500000000000000" pitchFamily="2" charset="-79"/>
              </a:rPr>
              <a:t>Address: 2420 Spring Road</a:t>
            </a:r>
          </a:p>
          <a:p>
            <a:r>
              <a:rPr lang="en-US" sz="3600" b="1">
                <a:latin typeface="Amatic SC" panose="00000500000000000000" pitchFamily="2" charset="-79"/>
                <a:cs typeface="Amatic SC" panose="00000500000000000000" pitchFamily="2" charset="-79"/>
              </a:rPr>
              <a:t>Smyrna, Ga. 30080</a:t>
            </a:r>
          </a:p>
          <a:p>
            <a:r>
              <a:rPr lang="en-US" sz="3600" b="1">
                <a:latin typeface="Amatic SC" panose="00000500000000000000" pitchFamily="2" charset="-79"/>
                <a:cs typeface="Amatic SC" panose="00000500000000000000" pitchFamily="2" charset="-79"/>
              </a:rPr>
              <a:t>Phone: 678-842-6800</a:t>
            </a:r>
          </a:p>
          <a:p>
            <a:r>
              <a:rPr lang="en-US" sz="3600" b="1">
                <a:latin typeface="Amatic SC" panose="00000500000000000000" pitchFamily="2" charset="-79"/>
                <a:cs typeface="Amatic SC" panose="00000500000000000000" pitchFamily="2" charset="-79"/>
              </a:rPr>
              <a:t>FAX: 678-842-6802</a:t>
            </a:r>
          </a:p>
          <a:p>
            <a:r>
              <a:rPr lang="en-US" sz="3600" b="1">
                <a:latin typeface="Amatic SC" panose="00000500000000000000" pitchFamily="2" charset="-79"/>
                <a:cs typeface="Amatic SC" panose="00000500000000000000" pitchFamily="2" charset="-79"/>
              </a:rPr>
              <a:t>School Website: </a:t>
            </a:r>
            <a:r>
              <a:rPr lang="en-US" sz="3600" b="1">
                <a:latin typeface="Amatic SC" panose="00000500000000000000" pitchFamily="2" charset="-79"/>
                <a:cs typeface="Amatic SC" panose="00000500000000000000" pitchFamily="2" charset="-79"/>
                <a:hlinkClick r:id="rId3"/>
              </a:rPr>
              <a:t>https://www.cobbk12.org/argyle</a:t>
            </a:r>
            <a:endParaRPr lang="en-US" sz="3600" b="1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endParaRPr lang="en-US" sz="3600" b="1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endParaRPr lang="en-US" sz="400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04570F-B933-4FEA-9F72-034CB43F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71392" y="988973"/>
            <a:ext cx="3669407" cy="38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79016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0342-8AD0-448F-9597-CE4DAF4F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50800"/>
            <a:ext cx="8515625" cy="562900"/>
          </a:xfrm>
        </p:spPr>
        <p:txBody>
          <a:bodyPr/>
          <a:lstStyle/>
          <a:p>
            <a:r>
              <a:rPr lang="en-US" sz="4400"/>
              <a:t>2022-2023 School Calendar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AE89F-C84B-40F6-B93F-DA3403723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40110-F79B-49A8-B138-FB395D1D4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550200"/>
            <a:ext cx="5848350" cy="45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07539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0342-8AD0-448F-9597-CE4DAF4F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School Hours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AE89F-C84B-40F6-B93F-DA3403723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DB5519-FF26-47AB-A213-6AAE4044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" y="1141256"/>
            <a:ext cx="4625975" cy="3350128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B514CF69-2F18-45D1-84F4-72D803D1F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75250" y="177800"/>
            <a:ext cx="3543300" cy="44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761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7"/>
          <p:cNvSpPr txBox="1">
            <a:spLocks noGrp="1"/>
          </p:cNvSpPr>
          <p:nvPr>
            <p:ph type="title"/>
          </p:nvPr>
        </p:nvSpPr>
        <p:spPr>
          <a:xfrm>
            <a:off x="1377949" y="0"/>
            <a:ext cx="5816601" cy="9842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After School Program (ASP)</a:t>
            </a:r>
            <a:br>
              <a:rPr lang="en" sz="2800"/>
            </a:br>
            <a:r>
              <a:rPr lang="en" sz="2800"/>
              <a:t>Hours- 2:45p.m.-6:00p.m.</a:t>
            </a:r>
            <a:endParaRPr sz="2800"/>
          </a:p>
        </p:txBody>
      </p:sp>
      <p:sp>
        <p:nvSpPr>
          <p:cNvPr id="940" name="Google Shape;940;p3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82186-160E-4835-A5FC-F088036DD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" y="1041400"/>
            <a:ext cx="5250689" cy="4102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3CE6F-4C45-49B1-88D7-EAF6DD7C1020}"/>
              </a:ext>
            </a:extLst>
          </p:cNvPr>
          <p:cNvSpPr txBox="1"/>
          <p:nvPr/>
        </p:nvSpPr>
        <p:spPr>
          <a:xfrm>
            <a:off x="5664200" y="698500"/>
            <a:ext cx="33655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b="1">
                <a:latin typeface="Amatic SC" panose="00000500000000000000" pitchFamily="2" charset="-79"/>
                <a:cs typeface="Amatic SC" panose="00000500000000000000" pitchFamily="2" charset="-79"/>
              </a:rPr>
              <a:t>ASP Registration Link: </a:t>
            </a:r>
            <a:r>
              <a:rPr lang="en-US" sz="3200" b="1" i="0" u="sng">
                <a:solidFill>
                  <a:srgbClr val="60AB6C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  <a:hlinkClick r:id="rId5"/>
              </a:rPr>
              <a:t>You must Register Here through </a:t>
            </a:r>
            <a:r>
              <a:rPr lang="en-US" sz="3200" b="1" i="0" u="sng" err="1">
                <a:solidFill>
                  <a:srgbClr val="60AB6C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  <a:hlinkClick r:id="rId5"/>
              </a:rPr>
              <a:t>Eleyo</a:t>
            </a:r>
            <a:endParaRPr lang="en-US" sz="3200" b="1" i="0">
              <a:solidFill>
                <a:srgbClr val="60AB6C"/>
              </a:solidFill>
              <a:effectLst/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4680C-670B-4D28-9DD0-FA4A864EE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2838450"/>
            <a:ext cx="3543300" cy="230505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"/>
          <p:cNvSpPr txBox="1">
            <a:spLocks noGrp="1"/>
          </p:cNvSpPr>
          <p:nvPr>
            <p:ph type="ctrTitle"/>
          </p:nvPr>
        </p:nvSpPr>
        <p:spPr>
          <a:xfrm>
            <a:off x="1339850" y="1187450"/>
            <a:ext cx="6350000" cy="6032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Meet Argyle’s Principal: Georgette Clinton</a:t>
            </a:r>
            <a:endParaRPr sz="3600"/>
          </a:p>
        </p:txBody>
      </p:sp>
      <p:pic>
        <p:nvPicPr>
          <p:cNvPr id="5" name="Picture 4" descr="A picture containing text, computer, desk&#10;&#10;Description automatically generated">
            <a:extLst>
              <a:ext uri="{FF2B5EF4-FFF2-40B4-BE49-F238E27FC236}">
                <a16:creationId xmlns:a16="http://schemas.microsoft.com/office/drawing/2014/main" id="{D215CB09-95FF-4974-9D26-CB29A1823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739900"/>
            <a:ext cx="3644900" cy="3295649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C608-B159-4D64-8412-A166F423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225" y="0"/>
            <a:ext cx="7087200" cy="550200"/>
          </a:xfrm>
        </p:spPr>
        <p:txBody>
          <a:bodyPr/>
          <a:lstStyle/>
          <a:p>
            <a:r>
              <a:rPr lang="en-US"/>
              <a:t>Meet Argyle’s Assistant Principal: Leshon Graham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7969C-6893-4882-B67E-799C8B2EF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Picture 6" descr="A person sitt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C4BB6178-E237-4CDD-8007-ABC15A892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550200"/>
            <a:ext cx="4559300" cy="3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46015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5"/>
          <p:cNvSpPr txBox="1">
            <a:spLocks noGrp="1"/>
          </p:cNvSpPr>
          <p:nvPr>
            <p:ph type="ctrTitle" idx="4294967295"/>
          </p:nvPr>
        </p:nvSpPr>
        <p:spPr>
          <a:xfrm>
            <a:off x="1224325" y="-134038"/>
            <a:ext cx="6593700" cy="12937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tx1">
                    <a:lumMod val="60000"/>
                    <a:lumOff val="40000"/>
                  </a:schemeClr>
                </a:solidFill>
              </a:rPr>
              <a:t>Meet Argyle’s secretary: Donna Ellis </a:t>
            </a:r>
            <a:endParaRPr sz="44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1" name="Google Shape;711;p1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4294C8C2-1559-4EB4-928A-6B405D0B0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1159682"/>
            <a:ext cx="5099050" cy="368735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542</Words>
  <Application>Microsoft Office PowerPoint</Application>
  <PresentationFormat>On-screen Show (16:9)</PresentationFormat>
  <Paragraphs>95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Amatic SC</vt:lpstr>
      <vt:lpstr>Arial</vt:lpstr>
      <vt:lpstr>Quicksand</vt:lpstr>
      <vt:lpstr>Century Gothic</vt:lpstr>
      <vt:lpstr>Bernard MT Condensed</vt:lpstr>
      <vt:lpstr>Wingdings</vt:lpstr>
      <vt:lpstr>Short Stack</vt:lpstr>
      <vt:lpstr>KG Red Hands</vt:lpstr>
      <vt:lpstr>Knight template</vt:lpstr>
      <vt:lpstr>    Argyle Kindergarten            C</vt:lpstr>
      <vt:lpstr>Welcome to kindergarten!</vt:lpstr>
      <vt:lpstr>Contact Information</vt:lpstr>
      <vt:lpstr>2022-2023 School Calendar</vt:lpstr>
      <vt:lpstr>School Hours</vt:lpstr>
      <vt:lpstr>After School Program (ASP) Hours- 2:45p.m.-6:00p.m.</vt:lpstr>
      <vt:lpstr>Meet Argyle’s Principal: Georgette Clinton</vt:lpstr>
      <vt:lpstr>Meet Argyle’s Assistant Principal: Leshon Graham  </vt:lpstr>
      <vt:lpstr>Meet Argyle’s secretary: Donna Ellis </vt:lpstr>
      <vt:lpstr>Meet Argyle’s Media Specialist: Roshanda Wilson  </vt:lpstr>
      <vt:lpstr>Meet Argyle’s Parent Facilitator: ZoilA Hill </vt:lpstr>
      <vt:lpstr>PowerPoint Presentation</vt:lpstr>
      <vt:lpstr>Lunch/ Recess</vt:lpstr>
      <vt:lpstr>Suggested Kindergarten School Supply List</vt:lpstr>
      <vt:lpstr>Classroom Expectations</vt:lpstr>
      <vt:lpstr>PowerPoint Presentation</vt:lpstr>
      <vt:lpstr>Field Trips/ Family Events</vt:lpstr>
      <vt:lpstr>We LOOK FORWARD TO SEEING YOU IN THE FALL!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Argyle Kindergarten</dc:title>
  <dc:creator>Georgette Clinton</dc:creator>
  <cp:lastModifiedBy>Zoila Hill</cp:lastModifiedBy>
  <cp:revision>6</cp:revision>
  <dcterms:modified xsi:type="dcterms:W3CDTF">2022-05-24T15:25:21Z</dcterms:modified>
</cp:coreProperties>
</file>