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9" r:id="rId3"/>
    <p:sldId id="265" r:id="rId4"/>
    <p:sldId id="257" r:id="rId5"/>
    <p:sldId id="258" r:id="rId6"/>
    <p:sldId id="268" r:id="rId7"/>
    <p:sldId id="260" r:id="rId8"/>
    <p:sldId id="259" r:id="rId9"/>
    <p:sldId id="261" r:id="rId10"/>
    <p:sldId id="266" r:id="rId11"/>
    <p:sldId id="262" r:id="rId12"/>
    <p:sldId id="263" r:id="rId13"/>
    <p:sldId id="264" r:id="rId14"/>
    <p:sldId id="270" r:id="rId15"/>
    <p:sldId id="267" r:id="rId16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6FDD2-CC4D-442C-A3FE-065B4EB8D7F6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617A9-08A0-4926-8683-4F4D2F911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7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2D67B-FCC9-4570-88D6-2EE5AC68C3A6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F6220-692A-4049-AF8C-26E512A6A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55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50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9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grouping</a:t>
            </a:r>
            <a:r>
              <a:rPr lang="en-US" baseline="0" dirty="0"/>
              <a:t> is a placement of students with similar needs and abilities in order to have like peers and a large enough group for teachers to meet their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9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9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49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24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8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6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1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0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19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6220-692A-4049-AF8C-26E512A6AB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3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616" y="962902"/>
            <a:ext cx="4176384" cy="2380828"/>
          </a:xfrm>
        </p:spPr>
        <p:txBody>
          <a:bodyPr>
            <a:normAutofit/>
          </a:bodyPr>
          <a:lstStyle/>
          <a:p>
            <a:r>
              <a:rPr lang="en-US" sz="4800" dirty="0"/>
              <a:t>Programs &amp; Placement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2617" y="3527480"/>
            <a:ext cx="4171479" cy="1610643"/>
          </a:xfrm>
        </p:spPr>
        <p:txBody>
          <a:bodyPr>
            <a:normAutofit/>
          </a:bodyPr>
          <a:lstStyle/>
          <a:p>
            <a:r>
              <a:rPr lang="en-US" sz="2400" dirty="0"/>
              <a:t>Shallowford Falls</a:t>
            </a:r>
          </a:p>
          <a:p>
            <a:endParaRPr lang="en-US" sz="2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3C1EF8C-7C83-45D4-8A0A-FF8490EFD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1" y="1765642"/>
            <a:ext cx="4960442" cy="2740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B61284-6A15-4CF4-9CEA-701B0FFB6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4"/>
    </mc:Choice>
    <mc:Fallback xmlns="">
      <p:transition spd="slow" advTm="1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730628"/>
            <a:ext cx="9603275" cy="661027"/>
          </a:xfrm>
        </p:spPr>
        <p:txBody>
          <a:bodyPr>
            <a:normAutofit/>
          </a:bodyPr>
          <a:lstStyle/>
          <a:p>
            <a:r>
              <a:rPr lang="en-US" dirty="0"/>
              <a:t>General Education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/>
              <a:t>Innovative curriculum options such as </a:t>
            </a:r>
          </a:p>
          <a:p>
            <a:pPr lvl="1"/>
            <a:r>
              <a:rPr lang="en-US" sz="2400" dirty="0"/>
              <a:t>Talent Development</a:t>
            </a:r>
          </a:p>
          <a:p>
            <a:pPr lvl="1"/>
            <a:r>
              <a:rPr lang="en-US" sz="2400" dirty="0"/>
              <a:t>Curriculum specific focus with flexible grouping for students</a:t>
            </a:r>
          </a:p>
          <a:p>
            <a:pPr lvl="1"/>
            <a:r>
              <a:rPr lang="en-US" sz="2400" dirty="0"/>
              <a:t>Tutoring- Extensions</a:t>
            </a:r>
          </a:p>
          <a:p>
            <a:pPr lvl="1"/>
            <a:r>
              <a:rPr lang="en-US" sz="2400" dirty="0"/>
              <a:t>WIN time </a:t>
            </a:r>
          </a:p>
          <a:p>
            <a:r>
              <a:rPr lang="en-US" sz="2800" dirty="0"/>
              <a:t>Guided Reading and math groups</a:t>
            </a:r>
          </a:p>
          <a:p>
            <a:r>
              <a:rPr lang="en-US" sz="2800" dirty="0"/>
              <a:t>K – 2</a:t>
            </a:r>
            <a:r>
              <a:rPr lang="en-US" sz="2800" baseline="30000" dirty="0"/>
              <a:t>nd</a:t>
            </a:r>
            <a:r>
              <a:rPr lang="en-US" sz="2800" dirty="0"/>
              <a:t> grades: </a:t>
            </a:r>
            <a:r>
              <a:rPr lang="en-US" sz="2800" dirty="0" err="1"/>
              <a:t>IRead</a:t>
            </a:r>
            <a:endParaRPr lang="en-US" sz="2800" dirty="0"/>
          </a:p>
          <a:p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– 5</a:t>
            </a:r>
            <a:r>
              <a:rPr lang="en-US" sz="2800" baseline="30000" dirty="0"/>
              <a:t>th</a:t>
            </a:r>
            <a:r>
              <a:rPr lang="en-US" sz="2800" dirty="0"/>
              <a:t> grades: Read 180 &amp; System 44</a:t>
            </a:r>
          </a:p>
          <a:p>
            <a:r>
              <a:rPr lang="en-US" sz="2800" dirty="0"/>
              <a:t>4</a:t>
            </a:r>
            <a:r>
              <a:rPr lang="en-US" sz="2800" baseline="30000" dirty="0"/>
              <a:t>th</a:t>
            </a:r>
            <a:r>
              <a:rPr lang="en-US" sz="2800" dirty="0"/>
              <a:t> &amp; 5</a:t>
            </a:r>
            <a:r>
              <a:rPr lang="en-US" sz="2800" baseline="30000" dirty="0"/>
              <a:t>th</a:t>
            </a:r>
            <a:r>
              <a:rPr lang="en-US" sz="2800" dirty="0"/>
              <a:t> Grades: Advanced Content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D24903-A4B8-403D-9AD0-D559BB088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0"/>
    </mc:Choice>
    <mc:Fallback xmlns="">
      <p:transition spd="slow" advTm="11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# of classes at each grade level </a:t>
            </a:r>
            <a:br>
              <a:rPr lang="en-US" dirty="0"/>
            </a:br>
            <a:r>
              <a:rPr lang="en-US" dirty="0"/>
              <a:t>&amp; class sizes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Kindergarten –  5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Grade  – 5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Grade – 4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– 4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Grade – 4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Grade – 5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18 – 25       (23)</a:t>
            </a:r>
          </a:p>
          <a:p>
            <a:r>
              <a:rPr lang="en-US" dirty="0"/>
              <a:t>18 – 26       (24</a:t>
            </a:r>
            <a:r>
              <a:rPr lang="en-US"/>
              <a:t>)  </a:t>
            </a:r>
            <a:endParaRPr lang="en-US" dirty="0"/>
          </a:p>
          <a:p>
            <a:r>
              <a:rPr lang="en-US" dirty="0"/>
              <a:t>18 – 26       (24)</a:t>
            </a:r>
          </a:p>
          <a:p>
            <a:r>
              <a:rPr lang="en-US" dirty="0"/>
              <a:t>18 – 26       (24)</a:t>
            </a:r>
          </a:p>
          <a:p>
            <a:r>
              <a:rPr lang="en-US" dirty="0"/>
              <a:t>25 – 33       (30)</a:t>
            </a:r>
          </a:p>
          <a:p>
            <a:r>
              <a:rPr lang="en-US" dirty="0"/>
              <a:t>25 – 33       (30)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B1539D-74F1-41D2-B103-9F11BA4C2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6"/>
    </mc:Choice>
    <mc:Fallback xmlns="">
      <p:transition spd="slow" advTm="2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placement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334610"/>
          </a:xfrm>
        </p:spPr>
        <p:txBody>
          <a:bodyPr>
            <a:normAutofit/>
          </a:bodyPr>
          <a:lstStyle/>
          <a:p>
            <a:r>
              <a:rPr lang="en-US" dirty="0"/>
              <a:t> Administration and current teacher place students  based on student achievement data, social/emotional needs and classroom environment</a:t>
            </a:r>
          </a:p>
          <a:p>
            <a:r>
              <a:rPr lang="en-US" dirty="0"/>
              <a:t>Students are cluster grouped  (AC is the exception) </a:t>
            </a:r>
          </a:p>
          <a:p>
            <a:r>
              <a:rPr lang="en-US" dirty="0"/>
              <a:t>Teacher assignment will be communicated in July via CTLS </a:t>
            </a:r>
          </a:p>
          <a:p>
            <a:r>
              <a:rPr lang="en-US" dirty="0"/>
              <a:t>Parent input – not required, but may send a letter to Mrs. Long  if you feel you have valuable information- </a:t>
            </a:r>
            <a:r>
              <a:rPr lang="en-US" b="1" dirty="0"/>
              <a:t>do not list specific teacher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91A60C-B66D-4FAA-9ED1-39F09A4C5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30"/>
    </mc:Choice>
    <mc:Fallback xmlns="">
      <p:transition spd="slow" advTm="8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362" y="654447"/>
            <a:ext cx="9603275" cy="1049235"/>
          </a:xfrm>
        </p:spPr>
        <p:txBody>
          <a:bodyPr>
            <a:normAutofit/>
          </a:bodyPr>
          <a:lstStyle/>
          <a:p>
            <a:r>
              <a:rPr lang="en-US" sz="3100" dirty="0"/>
              <a:t>Cluster Grouped classrooms vary for every classroom </a:t>
            </a:r>
            <a:r>
              <a:rPr lang="en-US" dirty="0"/>
              <a:t>– </a:t>
            </a:r>
            <a:r>
              <a:rPr lang="en-US" sz="2000" cap="none" dirty="0"/>
              <a:t>Examples include but are not limited to the following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3"/>
            <a:ext cx="1635866" cy="1641868"/>
          </a:xfrm>
        </p:spPr>
        <p:txBody>
          <a:bodyPr>
            <a:normAutofit/>
          </a:bodyPr>
          <a:lstStyle/>
          <a:p>
            <a:r>
              <a:rPr lang="en-US" dirty="0"/>
              <a:t>1/3 </a:t>
            </a:r>
            <a:r>
              <a:rPr lang="en-US" dirty="0" err="1"/>
              <a:t>SpEd</a:t>
            </a:r>
            <a:endParaRPr lang="en-US" dirty="0"/>
          </a:p>
          <a:p>
            <a:r>
              <a:rPr lang="en-US" dirty="0"/>
              <a:t>1/3 Gifted</a:t>
            </a:r>
          </a:p>
          <a:p>
            <a:r>
              <a:rPr lang="en-US" dirty="0"/>
              <a:t>1/3 General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2183" y="2088307"/>
            <a:ext cx="2142836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EIP or ESOL</a:t>
            </a:r>
          </a:p>
          <a:p>
            <a:r>
              <a:rPr lang="en-US" dirty="0"/>
              <a:t>1/3 Highly Able</a:t>
            </a:r>
          </a:p>
          <a:p>
            <a:r>
              <a:rPr lang="en-US" dirty="0"/>
              <a:t>1/3 General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18325" y="2088307"/>
            <a:ext cx="1893345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General</a:t>
            </a:r>
          </a:p>
          <a:p>
            <a:r>
              <a:rPr lang="en-US" dirty="0"/>
              <a:t>1/3 Gifted</a:t>
            </a:r>
          </a:p>
          <a:p>
            <a:r>
              <a:rPr lang="en-US" dirty="0"/>
              <a:t>1/3 Low Av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18325" y="4122052"/>
            <a:ext cx="1893345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High Av</a:t>
            </a:r>
          </a:p>
          <a:p>
            <a:r>
              <a:rPr lang="en-US" dirty="0"/>
              <a:t>1/3 EIP</a:t>
            </a:r>
          </a:p>
          <a:p>
            <a:r>
              <a:rPr lang="en-US" dirty="0"/>
              <a:t>1/3 General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02183" y="4122052"/>
            <a:ext cx="2142835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Low Av</a:t>
            </a:r>
          </a:p>
          <a:p>
            <a:r>
              <a:rPr lang="en-US" dirty="0"/>
              <a:t>1/3 Highly Able</a:t>
            </a:r>
          </a:p>
          <a:p>
            <a:r>
              <a:rPr lang="en-US" dirty="0"/>
              <a:t>1/3 General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19306" y="4114801"/>
            <a:ext cx="1988912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</a:t>
            </a:r>
            <a:r>
              <a:rPr lang="en-US" dirty="0" err="1"/>
              <a:t>SpEd</a:t>
            </a:r>
            <a:endParaRPr lang="en-US" dirty="0"/>
          </a:p>
          <a:p>
            <a:r>
              <a:rPr lang="en-US" dirty="0"/>
              <a:t>1/3 Highly Able</a:t>
            </a:r>
          </a:p>
          <a:p>
            <a:r>
              <a:rPr lang="en-US" dirty="0"/>
              <a:t>1/3 General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627632" y="2015733"/>
            <a:ext cx="2114258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EIP or ESOL</a:t>
            </a:r>
          </a:p>
          <a:p>
            <a:r>
              <a:rPr lang="en-US" dirty="0"/>
              <a:t>1/3 Gifted</a:t>
            </a:r>
          </a:p>
          <a:p>
            <a:r>
              <a:rPr lang="en-US" dirty="0"/>
              <a:t>1/3 General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627632" y="4122052"/>
            <a:ext cx="2012659" cy="1641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1/3 General</a:t>
            </a:r>
          </a:p>
          <a:p>
            <a:r>
              <a:rPr lang="en-US" dirty="0"/>
              <a:t>1/3 </a:t>
            </a:r>
            <a:r>
              <a:rPr lang="en-US" dirty="0" err="1"/>
              <a:t>SpEd</a:t>
            </a:r>
            <a:endParaRPr lang="en-US" dirty="0"/>
          </a:p>
          <a:p>
            <a:r>
              <a:rPr lang="en-US" dirty="0"/>
              <a:t>1/3 Highly Able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F6A683-137C-47A3-A572-DF6462950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19"/>
    </mc:Choice>
    <mc:Fallback xmlns="">
      <p:transition spd="slow" advTm="3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2022-23 School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New Orientation</a:t>
            </a:r>
          </a:p>
          <a:p>
            <a:r>
              <a:rPr lang="en-US" sz="6000" dirty="0"/>
              <a:t>Flyer and CTLS message – Wednesday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E3A84F-1233-4141-A0D2-B2239ABA9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5"/>
    </mc:Choice>
    <mc:Fallback xmlns="">
      <p:transition spd="slow" advTm="7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390070" y="2050472"/>
            <a:ext cx="8637073" cy="1443786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Q &amp; 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166AFA-5F0E-4198-91B6-F7D5FB62F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3"/>
    </mc:Choice>
    <mc:Fallback xmlns="">
      <p:transition spd="slow" advTm="1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Mission and Vision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+mj-lt"/>
              </a:rPr>
              <a:t>Shallowford Falls:  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sz="2800" b="1" dirty="0">
                <a:latin typeface="+mj-lt"/>
              </a:rPr>
              <a:t>Mission:  Relationships, Rigor and Relevance for All</a:t>
            </a:r>
          </a:p>
          <a:p>
            <a:pPr marL="0" indent="0">
              <a:buNone/>
            </a:pPr>
            <a:endParaRPr lang="en-US" sz="2800" b="1" dirty="0">
              <a:latin typeface="+mj-lt"/>
            </a:endParaRPr>
          </a:p>
          <a:p>
            <a:pPr marL="0" lvl="0" indent="0">
              <a:lnSpc>
                <a:spcPct val="100000"/>
              </a:lnSpc>
              <a:spcBef>
                <a:spcPts val="900"/>
              </a:spcBef>
              <a:buClr>
                <a:srgbClr val="BCD0E0"/>
              </a:buClr>
              <a:buSzTx/>
              <a:buNone/>
            </a:pPr>
            <a:r>
              <a:rPr lang="en-US" sz="2800" b="1" dirty="0">
                <a:latin typeface="+mj-lt"/>
              </a:rPr>
              <a:t>Vision:  A school of excellence where learners reach their full potential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66EB75-AAF7-48A0-80E4-D57DC1F58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28"/>
    </mc:Choice>
    <mc:Fallback xmlns="">
      <p:transition spd="slow" advTm="5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095" y="428001"/>
            <a:ext cx="9603275" cy="1049235"/>
          </a:xfrm>
        </p:spPr>
        <p:txBody>
          <a:bodyPr/>
          <a:lstStyle/>
          <a:p>
            <a:r>
              <a:rPr lang="en-US" dirty="0"/>
              <a:t>RTI – Response to intervention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14938" y="1156668"/>
            <a:ext cx="6411942" cy="54379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A592DF-855D-45D5-B15D-B335F4520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22"/>
    </mc:Choice>
    <mc:Fallback xmlns="">
      <p:transition spd="slow" advTm="10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General Education</a:t>
            </a:r>
          </a:p>
          <a:p>
            <a:pPr lvl="1"/>
            <a:r>
              <a:rPr lang="en-US" sz="2800" dirty="0"/>
              <a:t>EIP  (15%)</a:t>
            </a:r>
          </a:p>
          <a:p>
            <a:pPr lvl="1"/>
            <a:r>
              <a:rPr lang="en-US" sz="2600" dirty="0"/>
              <a:t>ESOL ( 2%)</a:t>
            </a:r>
          </a:p>
          <a:p>
            <a:pPr lvl="1"/>
            <a:r>
              <a:rPr lang="en-US" sz="2600" dirty="0"/>
              <a:t>AC </a:t>
            </a:r>
            <a:r>
              <a:rPr lang="en-US" dirty="0"/>
              <a:t> </a:t>
            </a:r>
            <a:r>
              <a:rPr lang="en-US" sz="2600" dirty="0"/>
              <a:t>You do NOT have to be gifted identified (Target) to qualify</a:t>
            </a:r>
          </a:p>
          <a:p>
            <a:r>
              <a:rPr lang="en-US" sz="2800" dirty="0"/>
              <a:t>Special Education/Focus/DHH ( 18.2)</a:t>
            </a:r>
          </a:p>
          <a:p>
            <a:r>
              <a:rPr lang="en-US" sz="2800" dirty="0"/>
              <a:t>Gifted Education – Target ( 34%)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68F5D3-C97F-4670-B1E7-AE5B24FDE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3"/>
    </mc:Choice>
    <mc:Fallback xmlns="">
      <p:transition spd="slow" advTm="4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EIP or Early Intervention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Governed by district and local criteria</a:t>
            </a:r>
          </a:p>
          <a:p>
            <a:r>
              <a:rPr lang="en-US" sz="2400" dirty="0"/>
              <a:t>Looks different from school to school</a:t>
            </a:r>
          </a:p>
          <a:p>
            <a:r>
              <a:rPr lang="en-US" sz="2400" dirty="0"/>
              <a:t>3 Models: Pull Out, Push In, Reduced Class</a:t>
            </a:r>
          </a:p>
          <a:p>
            <a:r>
              <a:rPr lang="en-US" sz="2400" dirty="0"/>
              <a:t>Could be reading or math or both (deficits in ELA/Math) </a:t>
            </a:r>
          </a:p>
          <a:p>
            <a:r>
              <a:rPr lang="en-US" sz="2400" dirty="0"/>
              <a:t>Assess in August and May</a:t>
            </a:r>
          </a:p>
          <a:p>
            <a:r>
              <a:rPr lang="en-US" sz="2400" dirty="0"/>
              <a:t>Rising K are screened in summer for EIP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BBFA64-4D2D-4AAB-9B4F-D8D33943D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0"/>
    </mc:Choice>
    <mc:Fallback xmlns="">
      <p:transition spd="slow" advTm="8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Governed by the state</a:t>
            </a:r>
          </a:p>
          <a:p>
            <a:r>
              <a:rPr lang="en-US" sz="2400" dirty="0"/>
              <a:t>Looks different from school to school</a:t>
            </a:r>
          </a:p>
          <a:p>
            <a:r>
              <a:rPr lang="en-US" sz="2400" dirty="0"/>
              <a:t>2 Models: Pull Out or Push In</a:t>
            </a:r>
          </a:p>
          <a:p>
            <a:r>
              <a:rPr lang="en-US" sz="2400" dirty="0"/>
              <a:t>Identified through the Home Language Survey (Questions) on the registration form. </a:t>
            </a:r>
          </a:p>
          <a:p>
            <a:r>
              <a:rPr lang="en-US" sz="2400" dirty="0"/>
              <a:t>Screen new students in August </a:t>
            </a:r>
          </a:p>
          <a:p>
            <a:r>
              <a:rPr lang="en-US" sz="2400" dirty="0"/>
              <a:t>Assess progress in January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63DBC7-6B8B-4205-A304-FA76EFC23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6"/>
    </mc:Choice>
    <mc:Fallback xmlns="">
      <p:transition spd="slow" advTm="2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Governed by National laws</a:t>
            </a:r>
          </a:p>
          <a:p>
            <a:r>
              <a:rPr lang="en-US" sz="2400" dirty="0"/>
              <a:t>Student needs vary greatly as do services- based on IEP</a:t>
            </a:r>
          </a:p>
          <a:p>
            <a:r>
              <a:rPr lang="en-US" sz="2400" dirty="0"/>
              <a:t>Services include consult, additional support, co-teaching, small group, units</a:t>
            </a:r>
          </a:p>
          <a:p>
            <a:r>
              <a:rPr lang="en-US" sz="2400" dirty="0"/>
              <a:t>Assessment through RTI Tier 4</a:t>
            </a:r>
          </a:p>
          <a:p>
            <a:r>
              <a:rPr lang="en-US" sz="2400" dirty="0"/>
              <a:t>Students can be twice exceptional (gifted and special education)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95374A-548F-46CC-B526-E09324180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22"/>
    </mc:Choice>
    <mc:Fallback xmlns="">
      <p:transition spd="slow" advTm="64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Content (AC)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Governed by the state and district</a:t>
            </a:r>
          </a:p>
          <a:p>
            <a:r>
              <a:rPr lang="en-US" sz="2400" dirty="0"/>
              <a:t>District established criteria include Ability, Achievement, and Motivation</a:t>
            </a:r>
          </a:p>
          <a:p>
            <a:r>
              <a:rPr lang="en-US" sz="2400" dirty="0"/>
              <a:t>Offered only in 4</a:t>
            </a:r>
            <a:r>
              <a:rPr lang="en-US" sz="2400" baseline="30000" dirty="0"/>
              <a:t>th</a:t>
            </a:r>
            <a:r>
              <a:rPr lang="en-US" sz="2400" dirty="0"/>
              <a:t> &amp; 5</a:t>
            </a:r>
            <a:r>
              <a:rPr lang="en-US" sz="2400" baseline="30000" dirty="0"/>
              <a:t>th</a:t>
            </a:r>
            <a:r>
              <a:rPr lang="en-US" sz="2400" dirty="0"/>
              <a:t> Grades</a:t>
            </a:r>
          </a:p>
          <a:p>
            <a:r>
              <a:rPr lang="en-US" sz="2400" dirty="0"/>
              <a:t>ELA/Reading or Math</a:t>
            </a:r>
          </a:p>
          <a:p>
            <a:r>
              <a:rPr lang="en-US" sz="2400" dirty="0"/>
              <a:t>Coursework is advanced and faster paced</a:t>
            </a:r>
          </a:p>
          <a:p>
            <a:r>
              <a:rPr lang="en-US" sz="2400" dirty="0"/>
              <a:t>Can be AC without being gifted identified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2D3DDE-DDD2-4980-B492-1E5309622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0"/>
    </mc:Choice>
    <mc:Fallback xmlns="">
      <p:transition spd="slow" advTm="4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Gifted Education – </a:t>
            </a:r>
            <a:br>
              <a:rPr lang="en-US" dirty="0"/>
            </a:br>
            <a:r>
              <a:rPr lang="en-US" cap="none" dirty="0"/>
              <a:t>Referred to as Target/ALP in elementary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01577"/>
          </a:xfrm>
        </p:spPr>
        <p:txBody>
          <a:bodyPr>
            <a:noAutofit/>
          </a:bodyPr>
          <a:lstStyle/>
          <a:p>
            <a:r>
              <a:rPr lang="en-US" sz="2400" dirty="0"/>
              <a:t>Governed by State Laws</a:t>
            </a:r>
          </a:p>
          <a:p>
            <a:r>
              <a:rPr lang="en-US" sz="2400" dirty="0"/>
              <a:t>Criteria includes Ability,  Achievement, Motivation and Creativity</a:t>
            </a:r>
          </a:p>
          <a:p>
            <a:r>
              <a:rPr lang="en-US" sz="2400" dirty="0"/>
              <a:t>Assessment through RTI Tier 4</a:t>
            </a:r>
          </a:p>
          <a:p>
            <a:pPr lvl="1"/>
            <a:r>
              <a:rPr lang="en-US" sz="2000" dirty="0"/>
              <a:t>Automatically assessed in 1, 3, and 5 grades</a:t>
            </a:r>
          </a:p>
          <a:p>
            <a:pPr lvl="1"/>
            <a:r>
              <a:rPr lang="en-US" sz="2000" dirty="0"/>
              <a:t>All Kindergarten students are screened using reading and math inventories</a:t>
            </a:r>
          </a:p>
          <a:p>
            <a:r>
              <a:rPr lang="en-US" sz="2400" dirty="0"/>
              <a:t>Pull out model for 1 full day</a:t>
            </a:r>
          </a:p>
          <a:p>
            <a:r>
              <a:rPr lang="en-US" sz="2400" dirty="0"/>
              <a:t>Can be in Target and not in Advanced Content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073D39-3378-4ADF-AC7B-050865BD6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2"/>
    </mc:Choice>
    <mc:Fallback xmlns="">
      <p:transition spd="slow" advTm="5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264</TotalTime>
  <Words>655</Words>
  <Application>Microsoft Office PowerPoint</Application>
  <PresentationFormat>Widescreen</PresentationFormat>
  <Paragraphs>124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Gill Sans MT</vt:lpstr>
      <vt:lpstr>Gallery</vt:lpstr>
      <vt:lpstr>Programs &amp; Placement</vt:lpstr>
      <vt:lpstr>Mission and Vision </vt:lpstr>
      <vt:lpstr>RTI – Response to intervention</vt:lpstr>
      <vt:lpstr>Programs</vt:lpstr>
      <vt:lpstr>EIP or Early Intervention Program</vt:lpstr>
      <vt:lpstr>ESOL</vt:lpstr>
      <vt:lpstr>Special Education</vt:lpstr>
      <vt:lpstr>Advanced Content (AC)</vt:lpstr>
      <vt:lpstr>Gifted Education –  Referred to as Target/ALP in elementary school</vt:lpstr>
      <vt:lpstr>General Education </vt:lpstr>
      <vt:lpstr>Anticipated # of classes at each grade level  &amp; class sizes</vt:lpstr>
      <vt:lpstr>Classroom placement</vt:lpstr>
      <vt:lpstr>Cluster Grouped classrooms vary for every classroom – Examples include but are not limited to the following</vt:lpstr>
      <vt:lpstr>2022-23 School Year</vt:lpstr>
      <vt:lpstr>Q &amp; A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Programs &amp; Placement</dc:title>
  <dc:creator>Lynn Hamblett</dc:creator>
  <cp:lastModifiedBy>Donna Long</cp:lastModifiedBy>
  <cp:revision>45</cp:revision>
  <cp:lastPrinted>2019-03-19T18:51:42Z</cp:lastPrinted>
  <dcterms:created xsi:type="dcterms:W3CDTF">2018-02-23T19:49:14Z</dcterms:created>
  <dcterms:modified xsi:type="dcterms:W3CDTF">2022-05-03T17:57:13Z</dcterms:modified>
</cp:coreProperties>
</file>