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4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71" r:id="rId7"/>
    <p:sldId id="272" r:id="rId8"/>
    <p:sldId id="278" r:id="rId9"/>
    <p:sldId id="275" r:id="rId10"/>
    <p:sldId id="279" r:id="rId11"/>
    <p:sldId id="262" r:id="rId12"/>
    <p:sldId id="265" r:id="rId13"/>
    <p:sldId id="273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CC"/>
    <a:srgbClr val="A50021"/>
    <a:srgbClr val="66FF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AEF246-E303-46A1-8BCE-48A82C6299A3}" v="3" dt="2021-12-09T12:50:29.8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r">
              <a:defRPr sz="1200"/>
            </a:lvl1pPr>
          </a:lstStyle>
          <a:p>
            <a:fld id="{0EEE15DE-6F3F-479D-B72C-69B0CFE5C8C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r">
              <a:defRPr sz="1200"/>
            </a:lvl1pPr>
          </a:lstStyle>
          <a:p>
            <a:fld id="{5F702AC5-AB23-4629-8C66-D338A7706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13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A198B-A5B7-4EED-B2DD-94E1C4E18E7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130F5-438B-4F31-BB24-0FA706FE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8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28F12-2DD0-403D-8D36-3A25D1717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93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28F12-2DD0-403D-8D36-3A25D17176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19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28F12-2DD0-403D-8D36-3A25D17176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09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28F12-2DD0-403D-8D36-3A25D17176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01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34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51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56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165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36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98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07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2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9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50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63EFA5E-FA76-400D-B3DC-F0BA90E6D107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1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84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0">
        <p:split orient="vert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www.cobbk12.org/SouthCobb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www.cobbk12.org/SouthCobb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2617" y="1136285"/>
            <a:ext cx="4176384" cy="238082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Britannic Bold" panose="020B0903060703020204" pitchFamily="34" charset="0"/>
              </a:rPr>
              <a:t>9</a:t>
            </a:r>
            <a:r>
              <a:rPr lang="en-US" sz="4800" baseline="30000" dirty="0">
                <a:latin typeface="Britannic Bold" panose="020B0903060703020204" pitchFamily="34" charset="0"/>
              </a:rPr>
              <a:t>th</a:t>
            </a:r>
            <a:r>
              <a:rPr lang="en-US" sz="4800" dirty="0">
                <a:latin typeface="Britannic Bold" panose="020B0903060703020204" pitchFamily="34" charset="0"/>
              </a:rPr>
              <a:t> Grade Elective Registration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 result for south cobb high schoo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3160" y="666960"/>
            <a:ext cx="4579874" cy="457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A4C9F84-4AD1-49FF-897D-08893355CEDB}"/>
              </a:ext>
            </a:extLst>
          </p:cNvPr>
          <p:cNvSpPr txBox="1"/>
          <p:nvPr/>
        </p:nvSpPr>
        <p:spPr>
          <a:xfrm>
            <a:off x="388870" y="4688707"/>
            <a:ext cx="114139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solidFill>
                  <a:srgbClr val="00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“Reaching Out and Moving Forward Toward Student Success!”</a:t>
            </a:r>
          </a:p>
        </p:txBody>
      </p:sp>
    </p:spTree>
    <p:extLst>
      <p:ext uri="{BB962C8B-B14F-4D97-AF65-F5344CB8AC3E}">
        <p14:creationId xmlns:p14="http://schemas.microsoft.com/office/powerpoint/2010/main" val="145331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69" y="109363"/>
            <a:ext cx="11790948" cy="783975"/>
          </a:xfrm>
        </p:spPr>
        <p:txBody>
          <a:bodyPr>
            <a:noAutofit/>
          </a:bodyPr>
          <a:lstStyle/>
          <a:p>
            <a:pPr algn="ctr"/>
            <a:r>
              <a:rPr lang="en-US" sz="6600" b="1" u="sng" dirty="0">
                <a:solidFill>
                  <a:srgbClr val="00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Welcome to South Cobb</a:t>
            </a:r>
            <a:r>
              <a:rPr lang="en-US" sz="6600" b="1" dirty="0">
                <a:solidFill>
                  <a:srgbClr val="00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1030" name="Picture 6" descr="Image result for south cobb high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08" y="1354347"/>
            <a:ext cx="2601611" cy="16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outh cobb high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082" y="1364845"/>
            <a:ext cx="2490666" cy="168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outh cobb high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133" y="1362787"/>
            <a:ext cx="2498133" cy="166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south cobb high scho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7154">
            <a:off x="285703" y="3385962"/>
            <a:ext cx="2513597" cy="170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south cobb high scho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01" y="1362787"/>
            <a:ext cx="2460608" cy="166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outh cobb high schoo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4" y="5291007"/>
            <a:ext cx="2421847" cy="145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outh cobb high school socc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289" y="3191738"/>
            <a:ext cx="1661205" cy="187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Image result for south cobb high school girls basketbal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4699">
            <a:off x="9363664" y="3333348"/>
            <a:ext cx="2520297" cy="169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 result for south cobb high school track and fiel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927" y="5314745"/>
            <a:ext cx="2269510" cy="146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south cobb high school&quot;">
            <a:extLst>
              <a:ext uri="{FF2B5EF4-FFF2-40B4-BE49-F238E27FC236}">
                <a16:creationId xmlns:a16="http://schemas.microsoft.com/office/drawing/2014/main" id="{45708EBC-ED1B-45BE-8CF5-488D076F4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63" y="3217141"/>
            <a:ext cx="1976270" cy="197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Image result for south cobb high school">
            <a:extLst>
              <a:ext uri="{FF2B5EF4-FFF2-40B4-BE49-F238E27FC236}">
                <a16:creationId xmlns:a16="http://schemas.microsoft.com/office/drawing/2014/main" id="{0CDC7641-EB9A-4084-8431-7DFF00BE3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558" y="5291007"/>
            <a:ext cx="2393477" cy="14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south cobb high school volleyball">
            <a:extLst>
              <a:ext uri="{FF2B5EF4-FFF2-40B4-BE49-F238E27FC236}">
                <a16:creationId xmlns:a16="http://schemas.microsoft.com/office/drawing/2014/main" id="{83137CD0-253A-434A-A0CA-C6D2260C9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319" y="5277247"/>
            <a:ext cx="2064380" cy="15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outh Cobb High School swimming">
            <a:extLst>
              <a:ext uri="{FF2B5EF4-FFF2-40B4-BE49-F238E27FC236}">
                <a16:creationId xmlns:a16="http://schemas.microsoft.com/office/drawing/2014/main" id="{D3F6B97B-51EA-4941-8A8C-8F3991722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916" y="5280801"/>
            <a:ext cx="2064380" cy="147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ee the source image">
            <a:extLst>
              <a:ext uri="{FF2B5EF4-FFF2-40B4-BE49-F238E27FC236}">
                <a16:creationId xmlns:a16="http://schemas.microsoft.com/office/drawing/2014/main" id="{95F5E75B-3F6A-4FB1-BD68-80F236AA0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205" y="3214811"/>
            <a:ext cx="1517745" cy="18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02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:split orient="vert"/>
      </p:transition>
    </mc:Choice>
    <mc:Fallback xmlns="">
      <p:transition spd="slow" advClick="0" advTm="9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828" y="1094327"/>
            <a:ext cx="8345171" cy="810149"/>
          </a:xfrm>
        </p:spPr>
        <p:txBody>
          <a:bodyPr>
            <a:noAutofit/>
          </a:bodyPr>
          <a:lstStyle/>
          <a:p>
            <a:r>
              <a:rPr lang="en-US" sz="5500" b="1" dirty="0">
                <a:latin typeface="Aharoni" panose="02010803020104030203" pitchFamily="2" charset="-79"/>
                <a:cs typeface="Aharoni" panose="02010803020104030203" pitchFamily="2" charset="-79"/>
              </a:rPr>
              <a:t>SCHS Course Catalog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43" y="858869"/>
            <a:ext cx="3626127" cy="4721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81159" y="1980676"/>
            <a:ext cx="6980888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/>
              <a:t>Your school website will post the South Cobb High School</a:t>
            </a:r>
          </a:p>
          <a:p>
            <a:pPr algn="ctr"/>
            <a:r>
              <a:rPr lang="en-US" sz="3200" b="1" dirty="0">
                <a:solidFill>
                  <a:srgbClr val="0000CC"/>
                </a:solidFill>
              </a:rPr>
              <a:t>9</a:t>
            </a:r>
            <a:r>
              <a:rPr lang="en-US" sz="3200" b="1" baseline="30000" dirty="0">
                <a:solidFill>
                  <a:srgbClr val="0000CC"/>
                </a:solidFill>
              </a:rPr>
              <a:t>th</a:t>
            </a:r>
            <a:r>
              <a:rPr lang="en-US" sz="3200" b="1" dirty="0">
                <a:solidFill>
                  <a:srgbClr val="0000CC"/>
                </a:solidFill>
              </a:rPr>
              <a:t> Grade Course Catalog</a:t>
            </a:r>
            <a:r>
              <a:rPr lang="en-US" sz="3200" dirty="0"/>
              <a:t>.</a:t>
            </a:r>
          </a:p>
          <a:p>
            <a:pPr algn="ctr"/>
            <a:endParaRPr lang="en-US" sz="3200" dirty="0"/>
          </a:p>
          <a:p>
            <a:pPr algn="ctr"/>
            <a:r>
              <a:rPr lang="en-US" sz="3600" b="1" u="sng" dirty="0"/>
              <a:t>Students and parents</a:t>
            </a:r>
            <a:r>
              <a:rPr lang="en-US" sz="3200" b="1" dirty="0"/>
              <a:t> </a:t>
            </a:r>
            <a:r>
              <a:rPr lang="en-US" sz="3200" dirty="0"/>
              <a:t>should read about all the courses that we offer and get an idea of what </a:t>
            </a:r>
            <a:r>
              <a:rPr lang="en-US" sz="3200" b="1" u="sng" dirty="0">
                <a:solidFill>
                  <a:srgbClr val="C00000"/>
                </a:solidFill>
              </a:rPr>
              <a:t>ELECTIVES</a:t>
            </a:r>
            <a:r>
              <a:rPr lang="en-US" sz="3200" dirty="0"/>
              <a:t> we offer at South Cobb HS.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7241" y="4677746"/>
            <a:ext cx="2341983" cy="569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5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02" y="966398"/>
            <a:ext cx="3621921" cy="4715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70869" y="2081356"/>
            <a:ext cx="703514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8</a:t>
            </a:r>
            <a:r>
              <a:rPr lang="en-US" sz="3200" baseline="30000" dirty="0"/>
              <a:t>th</a:t>
            </a:r>
            <a:r>
              <a:rPr lang="en-US" sz="3200" dirty="0"/>
              <a:t> grade students who have </a:t>
            </a:r>
          </a:p>
          <a:p>
            <a:pPr algn="ctr"/>
            <a:r>
              <a:rPr lang="en-US" sz="3600" b="1" dirty="0">
                <a:solidFill>
                  <a:srgbClr val="A50021"/>
                </a:solidFill>
              </a:rPr>
              <a:t>TAKEN and PASSED </a:t>
            </a:r>
          </a:p>
          <a:p>
            <a:pPr algn="ctr"/>
            <a:r>
              <a:rPr lang="en-US" sz="3200" dirty="0"/>
              <a:t>the </a:t>
            </a:r>
            <a:r>
              <a:rPr lang="en-US" sz="3200" b="1" dirty="0"/>
              <a:t>1</a:t>
            </a:r>
            <a:r>
              <a:rPr lang="en-US" sz="3200" b="1" baseline="30000" dirty="0"/>
              <a:t>st</a:t>
            </a:r>
            <a:r>
              <a:rPr lang="en-US" sz="3200" b="1" dirty="0"/>
              <a:t> level of Spanish, French, HS Art,  Audio/Video I or Healthcare </a:t>
            </a:r>
            <a:r>
              <a:rPr lang="en-US" sz="3200" dirty="0"/>
              <a:t>should select the </a:t>
            </a:r>
            <a:r>
              <a:rPr lang="en-US" sz="3200" b="1" dirty="0">
                <a:solidFill>
                  <a:srgbClr val="FF6600"/>
                </a:solidFill>
              </a:rPr>
              <a:t>2</a:t>
            </a:r>
            <a:r>
              <a:rPr lang="en-US" sz="3200" b="1" baseline="30000" dirty="0">
                <a:solidFill>
                  <a:srgbClr val="FF6600"/>
                </a:solidFill>
              </a:rPr>
              <a:t>nd</a:t>
            </a:r>
            <a:r>
              <a:rPr lang="en-US" sz="3200" b="1" dirty="0">
                <a:solidFill>
                  <a:srgbClr val="FF6600"/>
                </a:solidFill>
              </a:rPr>
              <a:t> level </a:t>
            </a:r>
            <a:r>
              <a:rPr lang="en-US" sz="3200" dirty="0"/>
              <a:t>of those courses since HS credit for Level I will already be earned.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9470" y="4732174"/>
            <a:ext cx="2341983" cy="569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20B485-04DF-4F27-B358-C42463A6400C}"/>
              </a:ext>
            </a:extLst>
          </p:cNvPr>
          <p:cNvSpPr txBox="1"/>
          <p:nvPr/>
        </p:nvSpPr>
        <p:spPr>
          <a:xfrm>
            <a:off x="4637314" y="966398"/>
            <a:ext cx="6302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CC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High School Credit</a:t>
            </a:r>
          </a:p>
        </p:txBody>
      </p:sp>
    </p:spTree>
    <p:extLst>
      <p:ext uri="{BB962C8B-B14F-4D97-AF65-F5344CB8AC3E}">
        <p14:creationId xmlns:p14="http://schemas.microsoft.com/office/powerpoint/2010/main" val="9537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141743"/>
            <a:ext cx="12192000" cy="2369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/>
              <a:t>9</a:t>
            </a:r>
            <a:r>
              <a:rPr lang="en-US" sz="2800" baseline="30000" dirty="0"/>
              <a:t>th</a:t>
            </a:r>
            <a:r>
              <a:rPr lang="en-US" sz="2800" dirty="0"/>
              <a:t> Grade CORE classes are based on 8</a:t>
            </a:r>
            <a:r>
              <a:rPr lang="en-US" sz="2800" baseline="30000" dirty="0"/>
              <a:t>th</a:t>
            </a:r>
            <a:r>
              <a:rPr lang="en-US" sz="2800" dirty="0"/>
              <a:t> Grade                     </a:t>
            </a:r>
            <a:endParaRPr lang="en-US" dirty="0"/>
          </a:p>
          <a:p>
            <a:r>
              <a:rPr lang="en-US" sz="3600" b="1" u="sng" dirty="0">
                <a:solidFill>
                  <a:srgbClr val="A50021"/>
                </a:solidFill>
              </a:rPr>
              <a:t>TEACHER RECOMMENDATION</a:t>
            </a:r>
            <a:r>
              <a:rPr lang="en-US" sz="2800" dirty="0"/>
              <a:t>.                              </a:t>
            </a:r>
          </a:p>
          <a:p>
            <a:r>
              <a:rPr lang="en-US" sz="2800" dirty="0"/>
              <a:t>Teachers are basing their placement into core classes based on a Recommendation Guideline sheet. South Cobb HS does </a:t>
            </a:r>
            <a:r>
              <a:rPr lang="en-US" sz="3200" b="1" u="sng" dirty="0"/>
              <a:t>NOT</a:t>
            </a:r>
            <a:r>
              <a:rPr lang="en-US" sz="2800" dirty="0"/>
              <a:t> make core placements.</a:t>
            </a:r>
            <a:endParaRPr lang="en-US" dirty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14873" y="880554"/>
            <a:ext cx="10795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00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Core Classes - Registration</a:t>
            </a:r>
            <a:endParaRPr lang="en-US" sz="4800" b="1" dirty="0">
              <a:solidFill>
                <a:srgbClr val="0000C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Image result for math&quot;">
            <a:extLst>
              <a:ext uri="{FF2B5EF4-FFF2-40B4-BE49-F238E27FC236}">
                <a16:creationId xmlns:a16="http://schemas.microsoft.com/office/drawing/2014/main" id="{458A3ACB-DBB6-46C0-88C1-8854DDAF8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68" y="2176464"/>
            <a:ext cx="2171700" cy="112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Image result for english&quot;">
            <a:extLst>
              <a:ext uri="{FF2B5EF4-FFF2-40B4-BE49-F238E27FC236}">
                <a16:creationId xmlns:a16="http://schemas.microsoft.com/office/drawing/2014/main" id="{F2F00F93-5BDD-40E0-ACBD-8E5F6E5C9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733230"/>
            <a:ext cx="2286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cience&quot;">
            <a:extLst>
              <a:ext uri="{FF2B5EF4-FFF2-40B4-BE49-F238E27FC236}">
                <a16:creationId xmlns:a16="http://schemas.microsoft.com/office/drawing/2014/main" id="{412168F7-66AE-404C-B382-C2209947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632" y="2176464"/>
            <a:ext cx="2397384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ocial studies&quot;">
            <a:extLst>
              <a:ext uri="{FF2B5EF4-FFF2-40B4-BE49-F238E27FC236}">
                <a16:creationId xmlns:a16="http://schemas.microsoft.com/office/drawing/2014/main" id="{CD8D7FF7-C6B4-4D0E-8F81-C2C6C8D11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214" y="2811902"/>
            <a:ext cx="25348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45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E02DA677-C58A-4FCE-A9A0-E66A42EB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9D85B319-9C30-4D92-B664-CA444ECD7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7573C1E-3785-43C9-A262-1DA9DF97F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48C4394-BE4E-4302-AF74-4781C6C6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1535DB5-940C-4D3A-9A94-3DC2049B14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01" r="5232" b="-1"/>
          <a:stretch/>
        </p:blipFill>
        <p:spPr>
          <a:xfrm>
            <a:off x="2" y="10"/>
            <a:ext cx="6094409" cy="6857990"/>
          </a:xfrm>
          <a:prstGeom prst="rect">
            <a:avLst/>
          </a:prstGeom>
        </p:spPr>
      </p:pic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1C581FE-AEF6-437D-830E-08B87F8397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34" r="27179"/>
          <a:stretch/>
        </p:blipFill>
        <p:spPr>
          <a:xfrm>
            <a:off x="6096051" y="10"/>
            <a:ext cx="6094409" cy="6857990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1730014E-FB40-4CD2-9CDB-38E566BF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88651"/>
            <a:ext cx="12192001" cy="1982234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89027" y="4150554"/>
            <a:ext cx="9608678" cy="744349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4400" dirty="0">
                <a:solidFill>
                  <a:srgbClr val="FFFFFE"/>
                </a:solidFill>
              </a:rPr>
              <a:t>On-Line Elective Registration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37D8748-8D0B-4B6B-98CC-BC78D0C94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88902" y="5083866"/>
            <a:ext cx="9609106" cy="0"/>
          </a:xfrm>
          <a:prstGeom prst="line">
            <a:avLst/>
          </a:prstGeom>
          <a:ln w="31750">
            <a:solidFill>
              <a:srgbClr val="FFA23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45091" y="644431"/>
            <a:ext cx="6136640" cy="4892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sz="2800" b="1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0ABED2-D223-40A8-A709-718703D2A365}"/>
              </a:ext>
            </a:extLst>
          </p:cNvPr>
          <p:cNvSpPr txBox="1"/>
          <p:nvPr/>
        </p:nvSpPr>
        <p:spPr>
          <a:xfrm>
            <a:off x="7860632" y="3064042"/>
            <a:ext cx="2877118" cy="434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2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6097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On-Line Elective Registration</a:t>
            </a:r>
          </a:p>
        </p:txBody>
      </p:sp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FD7256A5-9E5B-4CD7-891E-76A13A7B1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 r="202" b="-4"/>
          <a:stretch/>
        </p:blipFill>
        <p:spPr bwMode="auto">
          <a:xfrm>
            <a:off x="183198" y="1728788"/>
            <a:ext cx="4601845" cy="353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5043" y="1298012"/>
            <a:ext cx="7223760" cy="4687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3200" dirty="0"/>
              <a:t>Students will receive an </a:t>
            </a:r>
            <a:r>
              <a:rPr lang="en-US" sz="3200" b="1" u="sng" cap="small" dirty="0">
                <a:solidFill>
                  <a:srgbClr val="0000CC"/>
                </a:solidFill>
              </a:rPr>
              <a:t>on-line registration link</a:t>
            </a:r>
            <a:r>
              <a:rPr lang="en-US" sz="3200" b="1" dirty="0"/>
              <a:t> </a:t>
            </a:r>
            <a:r>
              <a:rPr lang="en-US" sz="3200" dirty="0"/>
              <a:t>to select their electives for the coming year.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3200" dirty="0"/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3200" dirty="0"/>
              <a:t>Students will </a:t>
            </a:r>
            <a:r>
              <a:rPr lang="en-US" sz="3600" b="1" u="sng" cap="small" dirty="0">
                <a:solidFill>
                  <a:srgbClr val="C00000"/>
                </a:solidFill>
              </a:rPr>
              <a:t>select 8 electives</a:t>
            </a:r>
            <a:r>
              <a:rPr lang="en-US" sz="3200" b="1" dirty="0"/>
              <a:t>.</a:t>
            </a:r>
            <a:endParaRPr lang="en-US" sz="3200" dirty="0"/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3200" dirty="0"/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3200" dirty="0"/>
              <a:t>Students get 4 of the 8 classes they request. There is </a:t>
            </a:r>
            <a:r>
              <a:rPr lang="en-US" sz="3600" b="1" u="sng" dirty="0">
                <a:solidFill>
                  <a:srgbClr val="00B050"/>
                </a:solidFill>
              </a:rPr>
              <a:t>NO DROP/ADD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200" dirty="0"/>
              <a:t>for electives!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7439D2-2590-4090-A1D2-F592E9D448CF}"/>
              </a:ext>
            </a:extLst>
          </p:cNvPr>
          <p:cNvSpPr txBox="1"/>
          <p:nvPr/>
        </p:nvSpPr>
        <p:spPr>
          <a:xfrm>
            <a:off x="59828" y="5129213"/>
            <a:ext cx="4848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6600"/>
                </a:solidFill>
              </a:rPr>
              <a:t>Choose Wisely!</a:t>
            </a:r>
          </a:p>
        </p:txBody>
      </p:sp>
    </p:spTree>
    <p:extLst>
      <p:ext uri="{BB962C8B-B14F-4D97-AF65-F5344CB8AC3E}">
        <p14:creationId xmlns:p14="http://schemas.microsoft.com/office/powerpoint/2010/main" val="143018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6097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On-Line Elective Registration</a:t>
            </a:r>
          </a:p>
        </p:txBody>
      </p:sp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FD7256A5-9E5B-4CD7-891E-76A13A7B1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 r="202" b="-4"/>
          <a:stretch/>
        </p:blipFill>
        <p:spPr bwMode="auto">
          <a:xfrm>
            <a:off x="183199" y="1795609"/>
            <a:ext cx="4026938" cy="309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5043" y="1298012"/>
            <a:ext cx="7223760" cy="4687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7439D2-2590-4090-A1D2-F592E9D448CF}"/>
              </a:ext>
            </a:extLst>
          </p:cNvPr>
          <p:cNvSpPr txBox="1"/>
          <p:nvPr/>
        </p:nvSpPr>
        <p:spPr>
          <a:xfrm>
            <a:off x="183197" y="5307039"/>
            <a:ext cx="11825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CC"/>
                </a:solidFill>
              </a:rPr>
              <a:t>Choose Wisely!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61BDF-91FF-478C-B1A1-2F1C5DF7A816}"/>
              </a:ext>
            </a:extLst>
          </p:cNvPr>
          <p:cNvSpPr txBox="1"/>
          <p:nvPr/>
        </p:nvSpPr>
        <p:spPr>
          <a:xfrm>
            <a:off x="4210137" y="1483896"/>
            <a:ext cx="79818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If you do NOT make your </a:t>
            </a:r>
            <a:r>
              <a:rPr lang="en-US" sz="3200" b="1" dirty="0"/>
              <a:t>8 elective choices </a:t>
            </a:r>
            <a:r>
              <a:rPr lang="en-US" sz="3200" dirty="0"/>
              <a:t>during the </a:t>
            </a:r>
            <a:r>
              <a:rPr lang="en-US" sz="3200" u="sng" dirty="0"/>
              <a:t>one week</a:t>
            </a:r>
            <a:r>
              <a:rPr lang="en-US" sz="3200" dirty="0"/>
              <a:t> of elective registration…..</a:t>
            </a:r>
          </a:p>
          <a:p>
            <a:pPr algn="ctr"/>
            <a:endParaRPr lang="en-US" sz="2800" dirty="0"/>
          </a:p>
          <a:p>
            <a:pPr algn="ctr"/>
            <a:r>
              <a:rPr lang="en-US" sz="3200" dirty="0"/>
              <a:t>1.  The counselors at SCHS will select the electives for you </a:t>
            </a:r>
          </a:p>
          <a:p>
            <a:pPr algn="ctr"/>
            <a:r>
              <a:rPr lang="en-US" sz="3200" b="1" dirty="0">
                <a:solidFill>
                  <a:srgbClr val="A50021"/>
                </a:solidFill>
              </a:rPr>
              <a:t>AND</a:t>
            </a:r>
          </a:p>
          <a:p>
            <a:pPr algn="ctr"/>
            <a:r>
              <a:rPr lang="en-US" sz="3200" dirty="0"/>
              <a:t>2. You </a:t>
            </a:r>
            <a:r>
              <a:rPr lang="en-US" sz="3200" b="1" u="sng" dirty="0"/>
              <a:t>CANNOT</a:t>
            </a:r>
            <a:r>
              <a:rPr lang="en-US" sz="3200" dirty="0"/>
              <a:t> request a schedule change</a:t>
            </a:r>
          </a:p>
        </p:txBody>
      </p:sp>
    </p:spTree>
    <p:extLst>
      <p:ext uri="{BB962C8B-B14F-4D97-AF65-F5344CB8AC3E}">
        <p14:creationId xmlns:p14="http://schemas.microsoft.com/office/powerpoint/2010/main" val="282714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" b="10"/>
          <a:stretch>
            <a:fillRect/>
          </a:stretch>
        </p:blipFill>
        <p:spPr/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8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7" name="Picture 16" descr="Image result for the wait is over">
            <a:extLst>
              <a:ext uri="{FF2B5EF4-FFF2-40B4-BE49-F238E27FC236}">
                <a16:creationId xmlns:a16="http://schemas.microsoft.com/office/drawing/2014/main" id="{94C8C810-CB2F-4F4A-AB53-C9DF31462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11" y="87797"/>
            <a:ext cx="5527289" cy="127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39C07C-E0CB-49E9-8CEF-0BE11B3DE21A}"/>
              </a:ext>
            </a:extLst>
          </p:cNvPr>
          <p:cNvSpPr txBox="1"/>
          <p:nvPr/>
        </p:nvSpPr>
        <p:spPr>
          <a:xfrm>
            <a:off x="85725" y="1260015"/>
            <a:ext cx="675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Elective Registration is Online!</a:t>
            </a:r>
          </a:p>
          <a:p>
            <a:pPr algn="ctr"/>
            <a:r>
              <a:rPr lang="en-US" sz="3600" b="1" dirty="0">
                <a:solidFill>
                  <a:srgbClr val="0000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February 7 -11, </a:t>
            </a:r>
            <a:r>
              <a:rPr lang="en-US" sz="4400" b="1" dirty="0">
                <a:solidFill>
                  <a:srgbClr val="0000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2022</a:t>
            </a:r>
            <a:endParaRPr lang="en-US" sz="3600" b="1" dirty="0">
              <a:solidFill>
                <a:srgbClr val="0000C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ACE2482A-952C-49A6-BD1E-F51F2A888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6" y="2379697"/>
            <a:ext cx="1793274" cy="222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A3648AA5-FBDE-48AA-9268-5DA1A3D07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17" y="2448312"/>
            <a:ext cx="1558000" cy="210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outh cobb high school">
            <a:extLst>
              <a:ext uri="{FF2B5EF4-FFF2-40B4-BE49-F238E27FC236}">
                <a16:creationId xmlns:a16="http://schemas.microsoft.com/office/drawing/2014/main" id="{DB63A7D7-4669-44D0-BEA0-BCA3AF4BB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886" y="5229869"/>
            <a:ext cx="1157097" cy="115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rrow: Right 24">
            <a:extLst>
              <a:ext uri="{FF2B5EF4-FFF2-40B4-BE49-F238E27FC236}">
                <a16:creationId xmlns:a16="http://schemas.microsoft.com/office/drawing/2014/main" id="{5CB3409E-3F5D-4C76-B7B7-A113A676421F}"/>
              </a:ext>
            </a:extLst>
          </p:cNvPr>
          <p:cNvSpPr/>
          <p:nvPr/>
        </p:nvSpPr>
        <p:spPr>
          <a:xfrm>
            <a:off x="2273956" y="3554901"/>
            <a:ext cx="45426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2CDA38D1-A038-4B29-986E-CAB541EEC8C1}"/>
              </a:ext>
            </a:extLst>
          </p:cNvPr>
          <p:cNvSpPr/>
          <p:nvPr/>
        </p:nvSpPr>
        <p:spPr>
          <a:xfrm>
            <a:off x="4355637" y="3499846"/>
            <a:ext cx="45909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D7955C-6484-40C5-802F-667308986187}"/>
              </a:ext>
            </a:extLst>
          </p:cNvPr>
          <p:cNvSpPr txBox="1"/>
          <p:nvPr/>
        </p:nvSpPr>
        <p:spPr>
          <a:xfrm>
            <a:off x="29143" y="4812243"/>
            <a:ext cx="680698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haroni"/>
                <a:cs typeface="Aharoni"/>
              </a:rPr>
              <a:t>Students and Parents should discuss the electives and make decisions TOGETHER.</a:t>
            </a:r>
          </a:p>
          <a:p>
            <a:pPr algn="ctr"/>
            <a:r>
              <a:rPr lang="en-US" sz="3200" dirty="0">
                <a:solidFill>
                  <a:srgbClr val="FF6600"/>
                </a:solidFill>
                <a:latin typeface="Aharoni"/>
                <a:cs typeface="Aharoni"/>
              </a:rPr>
              <a:t>Choose Wisely!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6A52AD-D9D1-432D-B772-A9EF686D69F0}"/>
              </a:ext>
            </a:extLst>
          </p:cNvPr>
          <p:cNvSpPr txBox="1"/>
          <p:nvPr/>
        </p:nvSpPr>
        <p:spPr>
          <a:xfrm>
            <a:off x="4749614" y="2745127"/>
            <a:ext cx="1986247" cy="2000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</a:rPr>
              <a:t>Registration </a:t>
            </a:r>
            <a:r>
              <a:rPr lang="en-US" sz="2800" b="1" dirty="0">
                <a:solidFill>
                  <a:srgbClr val="A50021"/>
                </a:solidFill>
              </a:rPr>
              <a:t>CLOSES</a:t>
            </a:r>
            <a:r>
              <a:rPr lang="en-US" sz="2400" b="1" dirty="0">
                <a:solidFill>
                  <a:srgbClr val="0000CC"/>
                </a:solidFill>
              </a:rPr>
              <a:t> at 3:30 p.m. on February 11</a:t>
            </a:r>
            <a:r>
              <a:rPr lang="en-US" sz="2400" b="1" baseline="30000" dirty="0">
                <a:solidFill>
                  <a:srgbClr val="0000CC"/>
                </a:solidFill>
              </a:rPr>
              <a:t>th</a:t>
            </a:r>
            <a:endParaRPr lang="en-US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7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8062" y="1684420"/>
            <a:ext cx="11796713" cy="4106862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FF6600"/>
                </a:solidFill>
              </a:rPr>
              <a:t> </a:t>
            </a:r>
            <a:r>
              <a:rPr lang="en-US" sz="3200" b="1" u="sng" dirty="0">
                <a:solidFill>
                  <a:srgbClr val="FF6600"/>
                </a:solidFill>
              </a:rPr>
              <a:t>READ</a:t>
            </a:r>
            <a:r>
              <a:rPr lang="en-US" sz="2400" dirty="0"/>
              <a:t> the course catalog to learn about the course you are selecting.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Students should remember to focus on </a:t>
            </a:r>
            <a:r>
              <a:rPr lang="en-US" sz="3200" b="1" dirty="0">
                <a:solidFill>
                  <a:srgbClr val="0000CC"/>
                </a:solidFill>
              </a:rPr>
              <a:t>PATHWAY COMPLETION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2400" dirty="0"/>
              <a:t>and seek out those electives that will help with this goal. Once you start, we help you finish.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Students should remember that there are </a:t>
            </a:r>
            <a:r>
              <a:rPr lang="en-US" sz="2400" b="1" dirty="0"/>
              <a:t>ACADEMIC</a:t>
            </a:r>
            <a:r>
              <a:rPr lang="en-US" sz="2400" dirty="0"/>
              <a:t> pathways as well as </a:t>
            </a:r>
            <a:r>
              <a:rPr lang="en-US" sz="2400" b="1" dirty="0"/>
              <a:t>CAREER &amp; FINE ARTS</a:t>
            </a:r>
            <a:r>
              <a:rPr lang="en-US" sz="2400" dirty="0"/>
              <a:t> pathways.</a:t>
            </a:r>
          </a:p>
          <a:p>
            <a:pPr marL="0" indent="0">
              <a:buNone/>
            </a:pPr>
            <a:endParaRPr lang="en-US" sz="1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Students should make </a:t>
            </a:r>
            <a:r>
              <a:rPr lang="en-US" sz="3200" b="1" dirty="0">
                <a:solidFill>
                  <a:srgbClr val="A50021"/>
                </a:solidFill>
              </a:rPr>
              <a:t>WISE SELECTIONS </a:t>
            </a:r>
            <a:r>
              <a:rPr lang="en-US" sz="2400" dirty="0"/>
              <a:t>since you </a:t>
            </a:r>
            <a:r>
              <a:rPr lang="en-US" sz="2400" b="1" u="sng" dirty="0"/>
              <a:t>CANNOT</a:t>
            </a:r>
            <a:r>
              <a:rPr lang="en-US" sz="2400" dirty="0"/>
              <a:t> do drop/add for electives YOU selected. </a:t>
            </a:r>
          </a:p>
        </p:txBody>
      </p:sp>
      <p:pic>
        <p:nvPicPr>
          <p:cNvPr id="2050" name="Picture 2" descr="Image result for final thou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69" y="513347"/>
            <a:ext cx="7435382" cy="117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south cobb high school">
            <a:extLst>
              <a:ext uri="{FF2B5EF4-FFF2-40B4-BE49-F238E27FC236}">
                <a16:creationId xmlns:a16="http://schemas.microsoft.com/office/drawing/2014/main" id="{8EB9C1BB-47DC-4839-A5AF-3C54301B4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2" y="281610"/>
            <a:ext cx="1297707" cy="129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4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9FF25826473B4E9A57903CCA47AE09" ma:contentTypeVersion="12" ma:contentTypeDescription="Create a new document." ma:contentTypeScope="" ma:versionID="07cf719ec61dd8f4caae842302864678">
  <xsd:schema xmlns:xsd="http://www.w3.org/2001/XMLSchema" xmlns:xs="http://www.w3.org/2001/XMLSchema" xmlns:p="http://schemas.microsoft.com/office/2006/metadata/properties" xmlns:ns3="c02d429d-0a93-4804-8d0c-97584d16cd53" xmlns:ns4="bd6a744e-25af-49b1-b7a2-8226afec3917" targetNamespace="http://schemas.microsoft.com/office/2006/metadata/properties" ma:root="true" ma:fieldsID="7998213732f4c189e652925470e91763" ns3:_="" ns4:_="">
    <xsd:import namespace="c02d429d-0a93-4804-8d0c-97584d16cd53"/>
    <xsd:import namespace="bd6a744e-25af-49b1-b7a2-8226afec391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d429d-0a93-4804-8d0c-97584d16cd5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a744e-25af-49b1-b7a2-8226afec39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1A09F3-493A-42C6-B02A-9269249078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4D4DC1-0367-4BEC-8BFF-DB81A17A50A8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c02d429d-0a93-4804-8d0c-97584d16cd53"/>
    <ds:schemaRef ds:uri="http://schemas.openxmlformats.org/package/2006/metadata/core-properties"/>
    <ds:schemaRef ds:uri="http://purl.org/dc/dcmitype/"/>
    <ds:schemaRef ds:uri="bd6a744e-25af-49b1-b7a2-8226afec3917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2AAB1D7-1BD3-412D-BB1B-A3B37365E3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2d429d-0a93-4804-8d0c-97584d16cd53"/>
    <ds:schemaRef ds:uri="bd6a744e-25af-49b1-b7a2-8226afec39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366</Words>
  <Application>Microsoft Office PowerPoint</Application>
  <PresentationFormat>Widescreen</PresentationFormat>
  <Paragraphs>47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Aharoni</vt:lpstr>
      <vt:lpstr>Arial</vt:lpstr>
      <vt:lpstr>Britannic Bold</vt:lpstr>
      <vt:lpstr>Calibri</vt:lpstr>
      <vt:lpstr>Corbel</vt:lpstr>
      <vt:lpstr>Courier New</vt:lpstr>
      <vt:lpstr>Gill Sans MT</vt:lpstr>
      <vt:lpstr>Wingdings</vt:lpstr>
      <vt:lpstr>Gallery</vt:lpstr>
      <vt:lpstr>9th Grade Elective Registration</vt:lpstr>
      <vt:lpstr>SCHS Course Catalog</vt:lpstr>
      <vt:lpstr>PowerPoint Presentation</vt:lpstr>
      <vt:lpstr>PowerPoint Presentation</vt:lpstr>
      <vt:lpstr>On-Line Elective Registration</vt:lpstr>
      <vt:lpstr>On-Line Elective Registration</vt:lpstr>
      <vt:lpstr>On-Line Elective Registration</vt:lpstr>
      <vt:lpstr>PowerPoint Presentation</vt:lpstr>
      <vt:lpstr>PowerPoint Presentation</vt:lpstr>
      <vt:lpstr>Welcome to South Cobb!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9th Grade Elective Registration</dc:title>
  <dc:creator>Nichole Stennis</dc:creator>
  <cp:lastModifiedBy>Ryan Tolbert-Jackson</cp:lastModifiedBy>
  <cp:revision>3</cp:revision>
  <dcterms:created xsi:type="dcterms:W3CDTF">2021-10-14T15:08:10Z</dcterms:created>
  <dcterms:modified xsi:type="dcterms:W3CDTF">2022-02-04T21:32:03Z</dcterms:modified>
</cp:coreProperties>
</file>