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handoutMasterIdLst>
    <p:handoutMasterId r:id="rId36"/>
  </p:handoutMasterIdLst>
  <p:sldIdLst>
    <p:sldId id="256" r:id="rId3"/>
    <p:sldId id="290" r:id="rId4"/>
    <p:sldId id="257" r:id="rId5"/>
    <p:sldId id="273" r:id="rId6"/>
    <p:sldId id="295" r:id="rId7"/>
    <p:sldId id="274" r:id="rId8"/>
    <p:sldId id="294" r:id="rId9"/>
    <p:sldId id="263" r:id="rId10"/>
    <p:sldId id="264" r:id="rId11"/>
    <p:sldId id="296" r:id="rId12"/>
    <p:sldId id="265" r:id="rId13"/>
    <p:sldId id="268" r:id="rId14"/>
    <p:sldId id="300" r:id="rId15"/>
    <p:sldId id="270" r:id="rId16"/>
    <p:sldId id="275" r:id="rId17"/>
    <p:sldId id="297" r:id="rId18"/>
    <p:sldId id="276" r:id="rId19"/>
    <p:sldId id="298" r:id="rId20"/>
    <p:sldId id="291" r:id="rId21"/>
    <p:sldId id="284" r:id="rId22"/>
    <p:sldId id="289" r:id="rId23"/>
    <p:sldId id="278" r:id="rId24"/>
    <p:sldId id="280" r:id="rId25"/>
    <p:sldId id="301" r:id="rId26"/>
    <p:sldId id="282" r:id="rId27"/>
    <p:sldId id="299" r:id="rId28"/>
    <p:sldId id="292" r:id="rId29"/>
    <p:sldId id="277" r:id="rId30"/>
    <p:sldId id="305" r:id="rId31"/>
    <p:sldId id="302" r:id="rId32"/>
    <p:sldId id="303" r:id="rId33"/>
    <p:sldId id="304" r:id="rId34"/>
    <p:sldId id="283"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99"/>
    <a:srgbClr val="CC3300"/>
    <a:srgbClr val="008000"/>
    <a:srgbClr val="0000FF"/>
    <a:srgbClr val="9900CC"/>
    <a:srgbClr val="FF0066"/>
    <a:srgbClr val="0066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750" tIns="45875" rIns="91750" bIns="4587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1750" tIns="45875" rIns="91750" bIns="45875" rtlCol="0"/>
          <a:lstStyle>
            <a:lvl1pPr algn="r">
              <a:defRPr sz="1200"/>
            </a:lvl1pPr>
          </a:lstStyle>
          <a:p>
            <a:fld id="{EEB7D25B-729E-41F8-B4D1-75482D235CE6}" type="datetimeFigureOut">
              <a:rPr lang="en-US" smtClean="0"/>
              <a:pPr/>
              <a:t>3/30/2021</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1750" tIns="45875" rIns="91750"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1750" tIns="45875" rIns="91750" bIns="45875" rtlCol="0" anchor="b"/>
          <a:lstStyle>
            <a:lvl1pPr algn="r">
              <a:defRPr sz="1200"/>
            </a:lvl1pPr>
          </a:lstStyle>
          <a:p>
            <a:fld id="{42B122B6-0C32-441C-99FB-8D838AE6A00D}" type="slidenum">
              <a:rPr lang="en-US" smtClean="0"/>
              <a:pPr/>
              <a:t>‹#›</a:t>
            </a:fld>
            <a:endParaRPr lang="en-US"/>
          </a:p>
        </p:txBody>
      </p:sp>
    </p:spTree>
    <p:extLst>
      <p:ext uri="{BB962C8B-B14F-4D97-AF65-F5344CB8AC3E}">
        <p14:creationId xmlns:p14="http://schemas.microsoft.com/office/powerpoint/2010/main" val="33160000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1435608" y="1447800"/>
            <a:ext cx="7498080" cy="4800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5C83D417-4306-4AD5-B7B5-F00A1585619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53970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321246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321105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97228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19572-9A14-4185-B3B7-40350D6079EE}" type="datetimeFigureOut">
              <a:rPr lang="en-US" smtClean="0"/>
              <a:pPr/>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70325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B19572-9A14-4185-B3B7-40350D6079EE}" type="datetimeFigureOut">
              <a:rPr lang="en-US" smtClean="0"/>
              <a:pPr/>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25358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19572-9A14-4185-B3B7-40350D6079EE}" type="datetimeFigureOut">
              <a:rPr lang="en-US" smtClean="0"/>
              <a:pPr/>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88278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20782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85502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02215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786825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2494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600948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63452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3285182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048754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97471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8" name="Footer Placeholder 7"/>
          <p:cNvSpPr>
            <a:spLocks noGrp="1"/>
          </p:cNvSpPr>
          <p:nvPr>
            <p:ph type="ftr" sz="quarter" idx="11"/>
          </p:nvPr>
        </p:nvSpPr>
        <p:spPr>
          <a:xfrm>
            <a:off x="5715000" y="6305550"/>
            <a:ext cx="2895600" cy="476250"/>
          </a:xfrm>
          <a:prstGeom prst="rect">
            <a:avLst/>
          </a:prstGeom>
        </p:spPr>
        <p:txBody>
          <a:bodyPr/>
          <a:lstStyle/>
          <a:p>
            <a:endParaRPr lang="en-US"/>
          </a:p>
        </p:txBody>
      </p:sp>
      <p:sp>
        <p:nvSpPr>
          <p:cNvPr id="9" name="Slide Number Placeholder 8"/>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p>
            <a:r>
              <a:rPr kumimoji="0" lang="en-US"/>
              <a:t>Click to edit Master title style</a:t>
            </a:r>
          </a:p>
        </p:txBody>
      </p:sp>
      <p:sp>
        <p:nvSpPr>
          <p:cNvPr id="3" name="Date Placeholder 2"/>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4" name="Footer Placeholder 3"/>
          <p:cNvSpPr>
            <a:spLocks noGrp="1"/>
          </p:cNvSpPr>
          <p:nvPr>
            <p:ph type="ftr" sz="quarter" idx="11"/>
          </p:nvPr>
        </p:nvSpPr>
        <p:spPr>
          <a:xfrm>
            <a:off x="5715000" y="6305550"/>
            <a:ext cx="2895600" cy="476250"/>
          </a:xfrm>
          <a:prstGeom prst="rect">
            <a:avLst/>
          </a:prstGeom>
        </p:spPr>
        <p:txBody>
          <a:bodyPr/>
          <a:lstStyle/>
          <a:p>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p>
            <a:endParaRPr lang="en-US"/>
          </a:p>
        </p:txBody>
      </p:sp>
      <p:sp>
        <p:nvSpPr>
          <p:cNvPr id="4" name="Slide Number Placeholder 3"/>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1435608" y="1447800"/>
            <a:ext cx="7498080" cy="48006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3/30/2021</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42" name="CorrectBarGroup"/>
          <p:cNvGrpSpPr/>
          <p:nvPr userDrawn="1"/>
        </p:nvGrpSpPr>
        <p:grpSpPr>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3"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7"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5"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43" name="IncorrectBarGroup"/>
          <p:cNvGrpSpPr/>
          <p:nvPr userDrawn="1"/>
        </p:nvGrpSpPr>
        <p:grpSpPr>
          <a:xfrm>
            <a:off x="4445000" y="1905000"/>
            <a:ext cx="4254500" cy="3810000"/>
            <a:chOff x="4445000" y="1905000"/>
            <a:chExt cx="4254500" cy="3810000"/>
          </a:xfrm>
        </p:grpSpPr>
        <p:sp>
          <p:nvSpPr>
            <p:cNvPr id="18"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XLabelGroup"/>
          <p:cNvGrpSpPr/>
          <p:nvPr userDrawn="1"/>
        </p:nvGrpSpPr>
        <p:grpSpPr>
          <a:xfrm>
            <a:off x="1270000" y="5842000"/>
            <a:ext cx="7429500" cy="317500"/>
            <a:chOff x="1270000" y="5842000"/>
            <a:chExt cx="7429500" cy="317500"/>
          </a:xfrm>
        </p:grpSpPr>
        <p:sp>
          <p:nvSpPr>
            <p:cNvPr id="6"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6"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9"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23"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7"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41" name="AxisLineGroup"/>
          <p:cNvGrpSpPr/>
          <p:nvPr userDrawn="1"/>
        </p:nvGrpSpPr>
        <p:grpSpPr>
          <a:xfrm>
            <a:off x="889000" y="1587500"/>
            <a:ext cx="8001000" cy="4127500"/>
            <a:chOff x="889000" y="1587500"/>
            <a:chExt cx="8001000" cy="4127500"/>
          </a:xfrm>
        </p:grpSpPr>
        <p:cxnSp>
          <p:nvCxnSpPr>
            <p:cNvPr id="28"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 name="YLabelGroup"/>
          <p:cNvGrpSpPr/>
          <p:nvPr userDrawn="1"/>
        </p:nvGrpSpPr>
        <p:grpSpPr>
          <a:xfrm>
            <a:off x="254000" y="1841500"/>
            <a:ext cx="762000" cy="3937000"/>
            <a:chOff x="254000" y="1841500"/>
            <a:chExt cx="762000" cy="3937000"/>
          </a:xfrm>
        </p:grpSpPr>
        <p:sp>
          <p:nvSpPr>
            <p:cNvPr id="31"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33"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5"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7"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B19572-9A14-4185-B3B7-40350D6079EE}" type="datetimeFigureOut">
              <a:rPr lang="en-US" smtClean="0"/>
              <a:pPr/>
              <a:t>3/30/2021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83D417-4306-4AD5-B7B5-F00A1585619B}" type="slidenum">
              <a:rPr lang="en-US" smtClean="0"/>
              <a:pPr/>
              <a:t>‹#›</a:t>
            </a:fld>
            <a:endParaRPr lang="en-US"/>
          </a:p>
        </p:txBody>
      </p:sp>
    </p:spTree>
    <p:extLst>
      <p:ext uri="{BB962C8B-B14F-4D97-AF65-F5344CB8AC3E}">
        <p14:creationId xmlns:p14="http://schemas.microsoft.com/office/powerpoint/2010/main" val="115104039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hyperlink" Target="http://www.cobb12.org/graduatio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elaina.l.ford@gmail.com" TargetMode="External"/><Relationship Id="rId2" Type="http://schemas.openxmlformats.org/officeDocument/2006/relationships/hyperlink" Target="https://campbellclassof202.wixsite.com/mysite"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cobbk12.org/graduatio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www.herffatlanta.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0338" y="1380068"/>
            <a:ext cx="3733728" cy="2616199"/>
          </a:xfrm>
        </p:spPr>
        <p:txBody>
          <a:bodyPr>
            <a:normAutofit/>
          </a:bodyPr>
          <a:lstStyle/>
          <a:p>
            <a:r>
              <a:rPr lang="en-US" sz="4200" b="1" dirty="0">
                <a:effectLst/>
                <a:latin typeface="Curlz MT" pitchFamily="82" charset="0"/>
              </a:rPr>
              <a:t>Class of 2021 Commencement Meeting</a:t>
            </a:r>
            <a:endParaRPr lang="en-US" sz="4200" dirty="0">
              <a:effectLst/>
              <a:latin typeface="Curlz MT" pitchFamily="82" charset="0"/>
            </a:endParaRPr>
          </a:p>
        </p:txBody>
      </p:sp>
      <p:sp>
        <p:nvSpPr>
          <p:cNvPr id="10"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648931"/>
            <a:ext cx="2986564"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2DF5D291-2880-4D84-AA82-2F500D719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350" y="2032172"/>
            <a:ext cx="2505893" cy="25058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latin typeface="Curlz MT" panose="04040404050702020202" pitchFamily="82" charset="0"/>
              </a:rPr>
              <a:t>Requirements and Paperwork</a:t>
            </a:r>
          </a:p>
        </p:txBody>
      </p:sp>
    </p:spTree>
    <p:extLst>
      <p:ext uri="{BB962C8B-B14F-4D97-AF65-F5344CB8AC3E}">
        <p14:creationId xmlns:p14="http://schemas.microsoft.com/office/powerpoint/2010/main" val="267859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normAutofit/>
          </a:bodyPr>
          <a:lstStyle/>
          <a:p>
            <a:pPr algn="ctr"/>
            <a:r>
              <a:rPr lang="en-US" b="1" dirty="0">
                <a:effectLst/>
                <a:latin typeface="Curlz MT" pitchFamily="82" charset="0"/>
              </a:rPr>
              <a:t>Meeting Graduation Requirements</a:t>
            </a:r>
          </a:p>
        </p:txBody>
      </p:sp>
      <p:sp>
        <p:nvSpPr>
          <p:cNvPr id="3" name="Content Placeholder 2"/>
          <p:cNvSpPr>
            <a:spLocks noGrp="1"/>
          </p:cNvSpPr>
          <p:nvPr>
            <p:ph idx="1"/>
          </p:nvPr>
        </p:nvSpPr>
        <p:spPr>
          <a:xfrm>
            <a:off x="982133" y="1600200"/>
            <a:ext cx="7704667" cy="5029200"/>
          </a:xfrm>
        </p:spPr>
        <p:txBody>
          <a:bodyPr>
            <a:normAutofit fontScale="92500"/>
          </a:bodyPr>
          <a:lstStyle/>
          <a:p>
            <a:pPr>
              <a:spcAft>
                <a:spcPts val="0"/>
              </a:spcAft>
            </a:pPr>
            <a:r>
              <a:rPr lang="en-US" sz="2400" dirty="0">
                <a:latin typeface="Book Antiqua" pitchFamily="18" charset="0"/>
              </a:rPr>
              <a:t>The Georgia Department of Education has identified the requirements to be met for students to be eligible to graduate</a:t>
            </a:r>
          </a:p>
          <a:p>
            <a:pPr>
              <a:spcAft>
                <a:spcPts val="0"/>
              </a:spcAft>
            </a:pPr>
            <a:endParaRPr lang="en-US" sz="2400" dirty="0">
              <a:latin typeface="Book Antiqua" pitchFamily="18" charset="0"/>
            </a:endParaRPr>
          </a:p>
          <a:p>
            <a:pPr>
              <a:spcAft>
                <a:spcPts val="0"/>
              </a:spcAft>
            </a:pPr>
            <a:r>
              <a:rPr lang="en-US" sz="2400" b="1" i="1" dirty="0">
                <a:solidFill>
                  <a:srgbClr val="FF0000"/>
                </a:solidFill>
                <a:latin typeface="Book Antiqua" pitchFamily="18" charset="0"/>
              </a:rPr>
              <a:t>Any senior who does not meet the established requirements cannot participate in the </a:t>
            </a:r>
            <a:r>
              <a:rPr lang="en-US" b="1" i="1" dirty="0">
                <a:solidFill>
                  <a:srgbClr val="FF0000"/>
                </a:solidFill>
                <a:latin typeface="Book Antiqua" pitchFamily="18" charset="0"/>
              </a:rPr>
              <a:t>June </a:t>
            </a:r>
            <a:r>
              <a:rPr lang="en-US" sz="2400" b="1" i="1" dirty="0">
                <a:solidFill>
                  <a:srgbClr val="FF0000"/>
                </a:solidFill>
                <a:latin typeface="Book Antiqua" pitchFamily="18" charset="0"/>
              </a:rPr>
              <a:t>commencement ceremony</a:t>
            </a:r>
          </a:p>
          <a:p>
            <a:pPr>
              <a:spcAft>
                <a:spcPts val="0"/>
              </a:spcAft>
            </a:pPr>
            <a:endParaRPr lang="en-US" sz="2400" b="1" i="1" dirty="0">
              <a:solidFill>
                <a:srgbClr val="FF0000"/>
              </a:solidFill>
              <a:latin typeface="Book Antiqua" pitchFamily="18" charset="0"/>
            </a:endParaRPr>
          </a:p>
          <a:p>
            <a:pPr>
              <a:spcAft>
                <a:spcPts val="0"/>
              </a:spcAft>
            </a:pPr>
            <a:r>
              <a:rPr lang="en-US" sz="2400" dirty="0">
                <a:latin typeface="Book Antiqua" pitchFamily="18" charset="0"/>
              </a:rPr>
              <a:t>Because senior grades are due earlier, the final grading period will end earlier than other grade levels</a:t>
            </a:r>
          </a:p>
          <a:p>
            <a:pPr marL="0" indent="0">
              <a:spcAft>
                <a:spcPts val="0"/>
              </a:spcAft>
              <a:buNone/>
            </a:pPr>
            <a:endParaRPr lang="en-US" sz="2400" dirty="0">
              <a:latin typeface="Book Antiqua" pitchFamily="18" charset="0"/>
            </a:endParaRPr>
          </a:p>
          <a:p>
            <a:pPr>
              <a:spcAft>
                <a:spcPts val="0"/>
              </a:spcAft>
            </a:pPr>
            <a:r>
              <a:rPr lang="en-US" sz="2400" b="1" i="1" dirty="0">
                <a:solidFill>
                  <a:srgbClr val="CC0099"/>
                </a:solidFill>
                <a:latin typeface="Book Antiqua" pitchFamily="18" charset="0"/>
              </a:rPr>
              <a:t>It is important for seniors to monitor their grades and to maintain the momentum to the end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1924934" cy="5538019"/>
          </a:xfrm>
        </p:spPr>
        <p:txBody>
          <a:bodyPr>
            <a:normAutofit/>
          </a:bodyPr>
          <a:lstStyle/>
          <a:p>
            <a:r>
              <a:rPr lang="en-US" sz="3700" b="1" dirty="0">
                <a:effectLst/>
                <a:latin typeface="Curlz MT" pitchFamily="82" charset="0"/>
              </a:rPr>
              <a:t>Senior Clearance</a:t>
            </a:r>
          </a:p>
        </p:txBody>
      </p:sp>
      <p:sp>
        <p:nvSpPr>
          <p:cNvPr id="3" name="Content Placeholder 2"/>
          <p:cNvSpPr>
            <a:spLocks noGrp="1"/>
          </p:cNvSpPr>
          <p:nvPr>
            <p:ph idx="1"/>
          </p:nvPr>
        </p:nvSpPr>
        <p:spPr>
          <a:xfrm>
            <a:off x="3536195" y="304801"/>
            <a:ext cx="5364456" cy="4060722"/>
          </a:xfrm>
        </p:spPr>
        <p:txBody>
          <a:bodyPr>
            <a:normAutofit/>
          </a:bodyPr>
          <a:lstStyle/>
          <a:p>
            <a:pPr marL="0" indent="0">
              <a:lnSpc>
                <a:spcPct val="90000"/>
              </a:lnSpc>
              <a:buNone/>
            </a:pPr>
            <a:r>
              <a:rPr lang="en-US" sz="1600" b="1" dirty="0">
                <a:latin typeface="Book Antiqua" pitchFamily="18" charset="0"/>
              </a:rPr>
              <a:t>Wednesday May 19 &amp; Wednesday May 26</a:t>
            </a:r>
          </a:p>
          <a:p>
            <a:pPr>
              <a:lnSpc>
                <a:spcPct val="90000"/>
              </a:lnSpc>
              <a:buFont typeface="Wingdings" panose="05000000000000000000" pitchFamily="2" charset="2"/>
              <a:buChar char="v"/>
            </a:pPr>
            <a:r>
              <a:rPr lang="en-US" sz="1600" b="1" dirty="0">
                <a:latin typeface="Book Antiqua" pitchFamily="18" charset="0"/>
              </a:rPr>
              <a:t>Last Names A-L 9:00 a.m.-11:30 a.m.</a:t>
            </a:r>
          </a:p>
          <a:p>
            <a:pPr>
              <a:lnSpc>
                <a:spcPct val="90000"/>
              </a:lnSpc>
              <a:buFont typeface="Wingdings" panose="05000000000000000000" pitchFamily="2" charset="2"/>
              <a:buChar char="v"/>
            </a:pPr>
            <a:r>
              <a:rPr lang="en-US" sz="1600" b="1" dirty="0">
                <a:latin typeface="Book Antiqua" pitchFamily="18" charset="0"/>
              </a:rPr>
              <a:t>Last Names M-Z- 11:30 a.m.-2:00 p.m.</a:t>
            </a:r>
          </a:p>
          <a:p>
            <a:pPr marL="82296" indent="0">
              <a:lnSpc>
                <a:spcPct val="90000"/>
              </a:lnSpc>
              <a:buNone/>
            </a:pPr>
            <a:endParaRPr lang="en-US" sz="1600" b="1" dirty="0">
              <a:latin typeface="Book Antiqua" pitchFamily="18" charset="0"/>
            </a:endParaRPr>
          </a:p>
          <a:p>
            <a:pPr>
              <a:lnSpc>
                <a:spcPct val="90000"/>
              </a:lnSpc>
            </a:pPr>
            <a:r>
              <a:rPr lang="en-US" sz="1600" b="1" dirty="0">
                <a:latin typeface="Book Antiqua" pitchFamily="18" charset="0"/>
              </a:rPr>
              <a:t>Fines and Fees Clearance Form (orange)</a:t>
            </a:r>
          </a:p>
          <a:p>
            <a:pPr>
              <a:lnSpc>
                <a:spcPct val="90000"/>
              </a:lnSpc>
              <a:buNone/>
            </a:pPr>
            <a:r>
              <a:rPr lang="en-US" sz="1600" b="1" dirty="0">
                <a:latin typeface="Book Antiqua" pitchFamily="18" charset="0"/>
              </a:rPr>
              <a:t>	- Students who owe fines or fees due to textbooks, athletics, extracurricular activities, parking, or any other fees/fines assigned by school personnel must have them paid prior to receiving Commencement Ceremony tickets.</a:t>
            </a:r>
            <a:r>
              <a:rPr lang="en-US" sz="1600" b="1" u="sng" dirty="0">
                <a:latin typeface="Book Antiqua" pitchFamily="18" charset="0"/>
              </a:rPr>
              <a:t>   </a:t>
            </a:r>
          </a:p>
          <a:p>
            <a:pPr>
              <a:lnSpc>
                <a:spcPct val="90000"/>
              </a:lnSpc>
              <a:buNone/>
            </a:pPr>
            <a:endParaRPr lang="en-US" sz="1300" b="1" u="sng" baseline="30000" dirty="0">
              <a:latin typeface="Book Antiqua" pitchFamily="18" charset="0"/>
            </a:endParaRPr>
          </a:p>
          <a:p>
            <a:pPr>
              <a:lnSpc>
                <a:spcPct val="90000"/>
              </a:lnSpc>
              <a:buNone/>
            </a:pPr>
            <a:endParaRPr lang="en-US" sz="1300" b="1" u="sng" baseline="30000" dirty="0">
              <a:latin typeface="Book Antiqua" pitchFamily="18" charset="0"/>
            </a:endParaRPr>
          </a:p>
          <a:p>
            <a:pPr marL="0" indent="0">
              <a:lnSpc>
                <a:spcPct val="90000"/>
              </a:lnSpc>
              <a:buNone/>
            </a:pPr>
            <a:endParaRPr lang="en-US" sz="1300" baseline="30000" dirty="0">
              <a:latin typeface="Book Antiqua" pitchFamily="18" charset="0"/>
            </a:endParaRPr>
          </a:p>
          <a:p>
            <a:pPr marL="0" indent="0">
              <a:lnSpc>
                <a:spcPct val="90000"/>
              </a:lnSpc>
              <a:buNone/>
            </a:pPr>
            <a:r>
              <a:rPr lang="en-US" sz="1300" dirty="0">
                <a:latin typeface="Book Antiqua" pitchFamily="18" charset="0"/>
              </a:rPr>
              <a:t>	</a:t>
            </a:r>
            <a:endParaRPr lang="en-US" sz="1300" dirty="0"/>
          </a:p>
        </p:txBody>
      </p:sp>
      <p:pic>
        <p:nvPicPr>
          <p:cNvPr id="6" name="Picture 5">
            <a:extLst>
              <a:ext uri="{FF2B5EF4-FFF2-40B4-BE49-F238E27FC236}">
                <a16:creationId xmlns:a16="http://schemas.microsoft.com/office/drawing/2014/main" id="{37DB4329-CAE1-4352-905D-6CF11A632F8B}"/>
              </a:ext>
            </a:extLst>
          </p:cNvPr>
          <p:cNvPicPr>
            <a:picLocks noChangeAspect="1"/>
          </p:cNvPicPr>
          <p:nvPr/>
        </p:nvPicPr>
        <p:blipFill>
          <a:blip r:embed="rId3"/>
          <a:stretch>
            <a:fillRect/>
          </a:stretch>
        </p:blipFill>
        <p:spPr>
          <a:xfrm>
            <a:off x="1795495" y="3962400"/>
            <a:ext cx="7083752" cy="2590799"/>
          </a:xfrm>
          <a:prstGeom prst="roundRect">
            <a:avLst>
              <a:gd name="adj" fmla="val 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896E327B-7679-4443-9824-9D570F114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36" y="0"/>
            <a:ext cx="4504564" cy="6858000"/>
          </a:xfrm>
          <a:prstGeom prst="rect">
            <a:avLst/>
          </a:prstGeom>
        </p:spPr>
      </p:pic>
    </p:spTree>
    <p:extLst>
      <p:ext uri="{BB962C8B-B14F-4D97-AF65-F5344CB8AC3E}">
        <p14:creationId xmlns:p14="http://schemas.microsoft.com/office/powerpoint/2010/main" val="127786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normAutofit/>
          </a:bodyPr>
          <a:lstStyle/>
          <a:p>
            <a:pPr algn="ctr"/>
            <a:r>
              <a:rPr lang="en-US" b="1" dirty="0">
                <a:latin typeface="Curlz MT" pitchFamily="82" charset="0"/>
              </a:rPr>
              <a:t>Assistance to Guests with Disabilities &amp; Elderly</a:t>
            </a:r>
            <a:endParaRPr lang="en-US" b="1" dirty="0">
              <a:effectLst/>
              <a:latin typeface="Curlz MT" pitchFamily="82" charset="0"/>
            </a:endParaRPr>
          </a:p>
        </p:txBody>
      </p:sp>
      <p:sp>
        <p:nvSpPr>
          <p:cNvPr id="3" name="Content Placeholder 2"/>
          <p:cNvSpPr>
            <a:spLocks noGrp="1"/>
          </p:cNvSpPr>
          <p:nvPr>
            <p:ph idx="1"/>
          </p:nvPr>
        </p:nvSpPr>
        <p:spPr>
          <a:xfrm>
            <a:off x="982133" y="2133600"/>
            <a:ext cx="7704667" cy="3866216"/>
          </a:xfrm>
        </p:spPr>
        <p:txBody>
          <a:bodyPr>
            <a:normAutofit/>
          </a:bodyPr>
          <a:lstStyle/>
          <a:p>
            <a:pPr>
              <a:lnSpc>
                <a:spcPct val="120000"/>
              </a:lnSpc>
              <a:spcAft>
                <a:spcPts val="0"/>
              </a:spcAft>
            </a:pPr>
            <a:r>
              <a:rPr lang="en-US" sz="2400" dirty="0">
                <a:latin typeface="Book Antiqua" pitchFamily="18" charset="0"/>
              </a:rPr>
              <a:t>School staff members will be available to assist with the entrance, conveyance, and seating of guests with disabilities and elderly guest requiring individualized assistance.</a:t>
            </a:r>
          </a:p>
          <a:p>
            <a:pPr>
              <a:lnSpc>
                <a:spcPct val="120000"/>
              </a:lnSpc>
              <a:spcAft>
                <a:spcPts val="0"/>
              </a:spcAft>
            </a:pPr>
            <a:r>
              <a:rPr lang="en-US" dirty="0">
                <a:latin typeface="Book Antiqua" pitchFamily="18" charset="0"/>
              </a:rPr>
              <a:t>Guests with disabilities who require a wheelchair must provide their own. Wheelchairs are not provided at the venue.</a:t>
            </a:r>
            <a:endParaRPr lang="en-US" sz="2400" dirty="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normAutofit/>
          </a:bodyPr>
          <a:lstStyle/>
          <a:p>
            <a:pPr algn="ctr"/>
            <a:r>
              <a:rPr lang="en-US" b="1" dirty="0">
                <a:effectLst/>
                <a:latin typeface="Curlz MT" pitchFamily="82" charset="0"/>
              </a:rPr>
              <a:t>Graduation Information Packet</a:t>
            </a:r>
          </a:p>
        </p:txBody>
      </p:sp>
      <p:sp>
        <p:nvSpPr>
          <p:cNvPr id="3" name="Content Placeholder 2"/>
          <p:cNvSpPr>
            <a:spLocks noGrp="1"/>
          </p:cNvSpPr>
          <p:nvPr>
            <p:ph idx="1"/>
          </p:nvPr>
        </p:nvSpPr>
        <p:spPr>
          <a:xfrm>
            <a:off x="982133" y="2057400"/>
            <a:ext cx="7704667" cy="3942416"/>
          </a:xfrm>
        </p:spPr>
        <p:txBody>
          <a:bodyPr>
            <a:normAutofit fontScale="85000" lnSpcReduction="10000"/>
          </a:bodyPr>
          <a:lstStyle/>
          <a:p>
            <a:r>
              <a:rPr lang="en-US" b="1" dirty="0">
                <a:solidFill>
                  <a:srgbClr val="FF0000"/>
                </a:solidFill>
                <a:latin typeface="Book Antiqua" pitchFamily="18" charset="0"/>
              </a:rPr>
              <a:t>Emailed to senior families on March 15</a:t>
            </a:r>
            <a:r>
              <a:rPr lang="en-US" b="1" baseline="30000" dirty="0">
                <a:solidFill>
                  <a:srgbClr val="FF0000"/>
                </a:solidFill>
                <a:latin typeface="Book Antiqua" pitchFamily="18" charset="0"/>
              </a:rPr>
              <a:t>th</a:t>
            </a:r>
            <a:endParaRPr lang="en-US" b="1" dirty="0">
              <a:solidFill>
                <a:srgbClr val="FF0000"/>
              </a:solidFill>
              <a:latin typeface="Book Antiqua" pitchFamily="18" charset="0"/>
            </a:endParaRPr>
          </a:p>
          <a:p>
            <a:r>
              <a:rPr lang="en-US" b="1" dirty="0">
                <a:solidFill>
                  <a:srgbClr val="FF0000"/>
                </a:solidFill>
                <a:latin typeface="Book Antiqua" pitchFamily="18" charset="0"/>
              </a:rPr>
              <a:t>Posted on CHS Website </a:t>
            </a:r>
            <a:endParaRPr lang="en-US" sz="2400" b="1" dirty="0">
              <a:solidFill>
                <a:srgbClr val="FF0000"/>
              </a:solidFill>
              <a:latin typeface="Book Antiqua" pitchFamily="18" charset="0"/>
            </a:endParaRPr>
          </a:p>
          <a:p>
            <a:endParaRPr lang="en-US" sz="2400" dirty="0">
              <a:latin typeface="Book Antiqua" pitchFamily="18" charset="0"/>
            </a:endParaRPr>
          </a:p>
          <a:p>
            <a:r>
              <a:rPr lang="en-US" sz="2400" b="1" dirty="0">
                <a:latin typeface="Book Antiqua" pitchFamily="18" charset="0"/>
              </a:rPr>
              <a:t>Summary of important graduation information including:</a:t>
            </a:r>
          </a:p>
          <a:p>
            <a:pPr>
              <a:buNone/>
            </a:pPr>
            <a:r>
              <a:rPr lang="en-US" sz="2400" dirty="0">
                <a:latin typeface="Book Antiqua" pitchFamily="18" charset="0"/>
              </a:rPr>
              <a:t>	- exam schedule</a:t>
            </a:r>
          </a:p>
          <a:p>
            <a:pPr>
              <a:buNone/>
            </a:pPr>
            <a:r>
              <a:rPr lang="en-US" sz="2400" dirty="0">
                <a:latin typeface="Book Antiqua" pitchFamily="18" charset="0"/>
              </a:rPr>
              <a:t>	- practice </a:t>
            </a:r>
            <a:r>
              <a:rPr lang="en-US" dirty="0">
                <a:latin typeface="Book Antiqua" pitchFamily="18" charset="0"/>
              </a:rPr>
              <a:t>information</a:t>
            </a:r>
            <a:endParaRPr lang="en-US" sz="2400" dirty="0">
              <a:latin typeface="Book Antiqua" pitchFamily="18" charset="0"/>
            </a:endParaRPr>
          </a:p>
          <a:p>
            <a:pPr>
              <a:buNone/>
            </a:pPr>
            <a:r>
              <a:rPr lang="en-US" sz="2400" dirty="0">
                <a:latin typeface="Book Antiqua" pitchFamily="18" charset="0"/>
              </a:rPr>
              <a:t>	- required paperwork and deadlines</a:t>
            </a:r>
          </a:p>
          <a:p>
            <a:pPr marL="82296" indent="0">
              <a:buNone/>
            </a:pPr>
            <a:r>
              <a:rPr lang="en-US" sz="2400" dirty="0">
                <a:latin typeface="Book Antiqua" pitchFamily="18" charset="0"/>
              </a:rPr>
              <a:t>   - important dates</a:t>
            </a:r>
          </a:p>
          <a:p>
            <a:pPr>
              <a:buNone/>
            </a:pPr>
            <a:r>
              <a:rPr lang="en-US" sz="2400" dirty="0">
                <a:latin typeface="Book Antiqua" pitchFamily="18" charset="0"/>
              </a:rPr>
              <a:t>	- information for graduates about the expectations for the ceremony including attire, tickets and behavior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latin typeface="Curlz MT" panose="04040404050702020202" pitchFamily="82" charset="0"/>
              </a:rPr>
              <a:t>Commencement Information </a:t>
            </a:r>
            <a:br>
              <a:rPr lang="en-US" b="1" dirty="0">
                <a:latin typeface="Curlz MT" panose="04040404050702020202" pitchFamily="82" charset="0"/>
              </a:rPr>
            </a:br>
            <a:r>
              <a:rPr lang="en-US" b="1" dirty="0">
                <a:latin typeface="Curlz MT" panose="04040404050702020202" pitchFamily="82" charset="0"/>
              </a:rPr>
              <a:t>and Related Activities</a:t>
            </a:r>
          </a:p>
        </p:txBody>
      </p:sp>
    </p:spTree>
    <p:extLst>
      <p:ext uri="{BB962C8B-B14F-4D97-AF65-F5344CB8AC3E}">
        <p14:creationId xmlns:p14="http://schemas.microsoft.com/office/powerpoint/2010/main" val="234036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effectLst/>
                <a:latin typeface="Curlz MT" pitchFamily="82" charset="0"/>
              </a:rPr>
              <a:t>Graduation Practice </a:t>
            </a:r>
          </a:p>
        </p:txBody>
      </p:sp>
      <p:sp>
        <p:nvSpPr>
          <p:cNvPr id="3" name="Content Placeholder 2"/>
          <p:cNvSpPr>
            <a:spLocks noGrp="1"/>
          </p:cNvSpPr>
          <p:nvPr>
            <p:ph idx="1"/>
          </p:nvPr>
        </p:nvSpPr>
        <p:spPr/>
        <p:txBody>
          <a:bodyPr>
            <a:normAutofit/>
          </a:bodyPr>
          <a:lstStyle/>
          <a:p>
            <a:pPr marL="0" indent="0" algn="ctr">
              <a:buNone/>
            </a:pPr>
            <a:r>
              <a:rPr lang="en-US" sz="3200" b="1" u="sng" dirty="0">
                <a:latin typeface="Book Antiqua" pitchFamily="18" charset="0"/>
              </a:rPr>
              <a:t>Mandatory Virtual Practice</a:t>
            </a:r>
          </a:p>
          <a:p>
            <a:pPr marL="0" indent="0" algn="ctr">
              <a:buNone/>
            </a:pPr>
            <a:r>
              <a:rPr lang="en-US" sz="3200" b="1" u="sng" dirty="0">
                <a:latin typeface="Book Antiqua" pitchFamily="18" charset="0"/>
              </a:rPr>
              <a:t>Thursday, May 27 at 10:00 a.m.</a:t>
            </a:r>
          </a:p>
          <a:p>
            <a:endParaRPr lang="en-US" b="1" u="sng" dirty="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latin typeface="Curlz MT" panose="04040404050702020202" pitchFamily="82" charset="0"/>
              </a:rPr>
              <a:t>2021 Commencement</a:t>
            </a:r>
          </a:p>
        </p:txBody>
      </p:sp>
      <p:sp>
        <p:nvSpPr>
          <p:cNvPr id="5" name="Subtitle 4"/>
          <p:cNvSpPr>
            <a:spLocks noGrp="1"/>
          </p:cNvSpPr>
          <p:nvPr>
            <p:ph type="subTitle" idx="1"/>
          </p:nvPr>
        </p:nvSpPr>
        <p:spPr/>
        <p:txBody>
          <a:bodyPr>
            <a:normAutofit/>
          </a:bodyPr>
          <a:lstStyle/>
          <a:p>
            <a:r>
              <a:rPr lang="en-US" sz="2800" b="1" dirty="0">
                <a:latin typeface="Book Antiqua" panose="02040602050305030304" pitchFamily="18" charset="0"/>
              </a:rPr>
              <a:t>Walter H. Cantrell Stadium</a:t>
            </a:r>
          </a:p>
          <a:p>
            <a:r>
              <a:rPr lang="en-US" sz="2800" b="1" dirty="0">
                <a:latin typeface="Book Antiqua" panose="02040602050305030304" pitchFamily="18" charset="0"/>
              </a:rPr>
              <a:t>McEachern High School</a:t>
            </a:r>
          </a:p>
        </p:txBody>
      </p:sp>
    </p:spTree>
    <p:extLst>
      <p:ext uri="{BB962C8B-B14F-4D97-AF65-F5344CB8AC3E}">
        <p14:creationId xmlns:p14="http://schemas.microsoft.com/office/powerpoint/2010/main" val="330958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latin typeface="Curlz MT" pitchFamily="82" charset="0"/>
              </a:rPr>
              <a:t>Bag Checks</a:t>
            </a:r>
          </a:p>
        </p:txBody>
      </p:sp>
      <p:sp>
        <p:nvSpPr>
          <p:cNvPr id="3" name="Content Placeholder 2"/>
          <p:cNvSpPr>
            <a:spLocks noGrp="1"/>
          </p:cNvSpPr>
          <p:nvPr>
            <p:ph idx="1"/>
          </p:nvPr>
        </p:nvSpPr>
        <p:spPr/>
        <p:txBody>
          <a:bodyPr>
            <a:normAutofit/>
          </a:bodyPr>
          <a:lstStyle/>
          <a:p>
            <a:pPr lvl="0"/>
            <a:r>
              <a:rPr lang="en-US" dirty="0">
                <a:latin typeface="Book Antiqua" pitchFamily="18" charset="0"/>
              </a:rPr>
              <a:t>Bag Checks may be conducted by the CCSD Police Department at any venue, as warranted.</a:t>
            </a:r>
          </a:p>
          <a:p>
            <a:pPr lvl="0"/>
            <a:r>
              <a:rPr lang="en-US" dirty="0">
                <a:latin typeface="Book Antiqua" pitchFamily="18" charset="0"/>
              </a:rPr>
              <a:t>Graduates are strongly encouraged not to bring any bags or purses with them to the commencement ceremony. </a:t>
            </a:r>
          </a:p>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9600" b="1" dirty="0">
                <a:effectLst/>
                <a:latin typeface="Curlz MT" panose="04040404050702020202" pitchFamily="82" charset="0"/>
              </a:rPr>
              <a:t>Welcome</a:t>
            </a:r>
          </a:p>
        </p:txBody>
      </p:sp>
      <p:sp>
        <p:nvSpPr>
          <p:cNvPr id="3" name="Subtitle 2"/>
          <p:cNvSpPr>
            <a:spLocks noGrp="1"/>
          </p:cNvSpPr>
          <p:nvPr>
            <p:ph type="subTitle" idx="1"/>
          </p:nvPr>
        </p:nvSpPr>
        <p:spPr>
          <a:xfrm>
            <a:off x="2924238" y="4402666"/>
            <a:ext cx="5762563" cy="1845734"/>
          </a:xfrm>
        </p:spPr>
        <p:txBody>
          <a:bodyPr>
            <a:normAutofit/>
          </a:bodyPr>
          <a:lstStyle/>
          <a:p>
            <a:r>
              <a:rPr lang="en-US" sz="2400" dirty="0">
                <a:latin typeface="Book Antiqua" panose="02040602050305030304" pitchFamily="18" charset="0"/>
              </a:rPr>
              <a:t>Valencia Andrews, Assistant Principal</a:t>
            </a:r>
          </a:p>
          <a:p>
            <a:r>
              <a:rPr lang="en-US" sz="2400" dirty="0">
                <a:latin typeface="Book Antiqua" panose="02040602050305030304" pitchFamily="18" charset="0"/>
              </a:rPr>
              <a:t>Graduation Administrator</a:t>
            </a:r>
          </a:p>
        </p:txBody>
      </p:sp>
    </p:spTree>
    <p:extLst>
      <p:ext uri="{BB962C8B-B14F-4D97-AF65-F5344CB8AC3E}">
        <p14:creationId xmlns:p14="http://schemas.microsoft.com/office/powerpoint/2010/main" val="335270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urlz MT" pitchFamily="82" charset="0"/>
              </a:rPr>
              <a:t>McEachern</a:t>
            </a:r>
            <a:r>
              <a:rPr lang="en-US" b="1" dirty="0">
                <a:effectLst/>
                <a:latin typeface="Curlz MT" pitchFamily="82" charset="0"/>
              </a:rPr>
              <a:t> Parking</a:t>
            </a:r>
          </a:p>
        </p:txBody>
      </p:sp>
      <p:sp>
        <p:nvSpPr>
          <p:cNvPr id="3" name="Content Placeholder 2"/>
          <p:cNvSpPr>
            <a:spLocks noGrp="1"/>
          </p:cNvSpPr>
          <p:nvPr>
            <p:ph idx="1"/>
          </p:nvPr>
        </p:nvSpPr>
        <p:spPr>
          <a:xfrm>
            <a:off x="982133" y="2209800"/>
            <a:ext cx="7704667" cy="4343400"/>
          </a:xfrm>
        </p:spPr>
        <p:txBody>
          <a:bodyPr>
            <a:normAutofit/>
          </a:bodyPr>
          <a:lstStyle/>
          <a:p>
            <a:pPr lvl="0"/>
            <a:r>
              <a:rPr lang="en-US" dirty="0"/>
              <a:t>Guests with disabilities and elderly guests needing individualized assistance should enter the campus of McEachern High School at either the north entrance on New </a:t>
            </a:r>
            <a:r>
              <a:rPr lang="en-US" dirty="0" err="1"/>
              <a:t>Macland</a:t>
            </a:r>
            <a:r>
              <a:rPr lang="en-US" dirty="0"/>
              <a:t> Road or the northwest entrance on Gaydon Road. Accessible parking will be available in front of the Performing Arts Center. </a:t>
            </a:r>
          </a:p>
          <a:p>
            <a:pPr lvl="0"/>
            <a:r>
              <a:rPr lang="en-US" dirty="0"/>
              <a:t>Guests will park in any available lot using entrances on New </a:t>
            </a:r>
            <a:r>
              <a:rPr lang="en-US" dirty="0" err="1"/>
              <a:t>Macland</a:t>
            </a:r>
            <a:r>
              <a:rPr lang="en-US" dirty="0"/>
              <a:t> Road and Gaydon Road. Overflow parking will be available off-site. Directions will be available on the district website (</a:t>
            </a:r>
            <a:r>
              <a:rPr lang="en-US" u="sng" dirty="0">
                <a:hlinkClick r:id="rId2"/>
              </a:rPr>
              <a:t>www.cobb12.org/graduation</a:t>
            </a:r>
            <a:r>
              <a:rPr lang="en-US" dirty="0"/>
              <a:t>)</a:t>
            </a:r>
          </a:p>
          <a:p>
            <a:endParaRPr lang="en-US" sz="2400" dirty="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5" name="Freeform: Shape 1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ap&#10;&#10;Description automatically generated">
            <a:extLst>
              <a:ext uri="{FF2B5EF4-FFF2-40B4-BE49-F238E27FC236}">
                <a16:creationId xmlns:a16="http://schemas.microsoft.com/office/drawing/2014/main" id="{DA680BF7-4A2F-4ED7-AD15-BE3C860728E6}"/>
              </a:ext>
            </a:extLst>
          </p:cNvPr>
          <p:cNvPicPr>
            <a:picLocks noChangeAspect="1"/>
          </p:cNvPicPr>
          <p:nvPr/>
        </p:nvPicPr>
        <p:blipFill>
          <a:blip r:embed="rId3"/>
          <a:stretch>
            <a:fillRect/>
          </a:stretch>
        </p:blipFill>
        <p:spPr>
          <a:xfrm>
            <a:off x="2166191" y="974724"/>
            <a:ext cx="5797663" cy="4899025"/>
          </a:xfrm>
          <a:prstGeom prst="rect">
            <a:avLst/>
          </a:prstGeom>
        </p:spPr>
      </p:pic>
    </p:spTree>
    <p:extLst>
      <p:ext uri="{BB962C8B-B14F-4D97-AF65-F5344CB8AC3E}">
        <p14:creationId xmlns:p14="http://schemas.microsoft.com/office/powerpoint/2010/main" val="294228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04667" cy="990599"/>
          </a:xfrm>
        </p:spPr>
        <p:txBody>
          <a:bodyPr>
            <a:normAutofit/>
          </a:bodyPr>
          <a:lstStyle/>
          <a:p>
            <a:pPr algn="ctr"/>
            <a:r>
              <a:rPr lang="en-US" b="1" dirty="0">
                <a:effectLst/>
                <a:latin typeface="Curlz MT" pitchFamily="82" charset="0"/>
              </a:rPr>
              <a:t>2021 Commencement </a:t>
            </a:r>
            <a:r>
              <a:rPr lang="en-US" b="1" dirty="0">
                <a:latin typeface="Curlz MT" pitchFamily="82" charset="0"/>
              </a:rPr>
              <a:t>Ceremony</a:t>
            </a:r>
            <a:endParaRPr lang="en-US" b="1" dirty="0">
              <a:effectLst/>
              <a:latin typeface="Curlz MT" pitchFamily="82" charset="0"/>
            </a:endParaRPr>
          </a:p>
        </p:txBody>
      </p:sp>
      <p:sp>
        <p:nvSpPr>
          <p:cNvPr id="3" name="Content Placeholder 2"/>
          <p:cNvSpPr>
            <a:spLocks noGrp="1"/>
          </p:cNvSpPr>
          <p:nvPr>
            <p:ph idx="1"/>
          </p:nvPr>
        </p:nvSpPr>
        <p:spPr>
          <a:xfrm>
            <a:off x="982133" y="1295399"/>
            <a:ext cx="7704667" cy="5105401"/>
          </a:xfrm>
        </p:spPr>
        <p:txBody>
          <a:bodyPr>
            <a:noAutofit/>
          </a:bodyPr>
          <a:lstStyle/>
          <a:p>
            <a:pPr>
              <a:spcAft>
                <a:spcPts val="0"/>
              </a:spcAft>
            </a:pPr>
            <a:r>
              <a:rPr lang="en-US" sz="1800" b="1" dirty="0">
                <a:solidFill>
                  <a:srgbClr val="FF0000"/>
                </a:solidFill>
                <a:latin typeface="Book Antiqua" pitchFamily="18" charset="0"/>
              </a:rPr>
              <a:t>Graduates must report to the HPEW Gym at</a:t>
            </a:r>
            <a:r>
              <a:rPr lang="en-US" sz="1800" b="1" dirty="0">
                <a:latin typeface="Book Antiqua" pitchFamily="18" charset="0"/>
              </a:rPr>
              <a:t> </a:t>
            </a:r>
            <a:r>
              <a:rPr lang="en-US" sz="1800" b="1" u="sng" dirty="0">
                <a:latin typeface="Book Antiqua" pitchFamily="18" charset="0"/>
              </a:rPr>
              <a:t>7:00 a.m.</a:t>
            </a:r>
            <a:r>
              <a:rPr lang="en-US" sz="1800" b="1" u="sng" dirty="0">
                <a:solidFill>
                  <a:srgbClr val="FF0000"/>
                </a:solidFill>
                <a:latin typeface="Book Antiqua" pitchFamily="18" charset="0"/>
              </a:rPr>
              <a:t> </a:t>
            </a:r>
            <a:r>
              <a:rPr lang="en-US" sz="1800" b="1" dirty="0">
                <a:solidFill>
                  <a:srgbClr val="FF0000"/>
                </a:solidFill>
                <a:latin typeface="Book Antiqua" pitchFamily="18" charset="0"/>
              </a:rPr>
              <a:t>with their caps and gowns (and nothing else – including cell phones) for attendance verification and line up  -- late graduates will not be permitted to join the line</a:t>
            </a:r>
          </a:p>
          <a:p>
            <a:pPr marL="0" indent="0">
              <a:spcAft>
                <a:spcPts val="0"/>
              </a:spcAft>
              <a:buNone/>
            </a:pPr>
            <a:endParaRPr lang="en-US" sz="1800" dirty="0">
              <a:latin typeface="Book Antiqua" pitchFamily="18" charset="0"/>
            </a:endParaRPr>
          </a:p>
          <a:p>
            <a:pPr>
              <a:spcAft>
                <a:spcPts val="0"/>
              </a:spcAft>
            </a:pPr>
            <a:r>
              <a:rPr lang="en-US" sz="1800" b="1" dirty="0">
                <a:solidFill>
                  <a:srgbClr val="FF0000"/>
                </a:solidFill>
                <a:latin typeface="Book Antiqua" pitchFamily="18" charset="0"/>
              </a:rPr>
              <a:t>The ceremony will begin promptly at 9:00 a.m. </a:t>
            </a:r>
            <a:r>
              <a:rPr lang="en-US" sz="1800" dirty="0">
                <a:latin typeface="Book Antiqua" pitchFamily="18" charset="0"/>
              </a:rPr>
              <a:t>– it is very important all guests arrive </a:t>
            </a:r>
            <a:r>
              <a:rPr lang="en-US" sz="1800" i="1" dirty="0">
                <a:latin typeface="Book Antiqua" pitchFamily="18" charset="0"/>
              </a:rPr>
              <a:t>promptly. </a:t>
            </a:r>
            <a:endParaRPr lang="en-US" sz="1800" dirty="0">
              <a:latin typeface="Book Antiqua" pitchFamily="18" charset="0"/>
            </a:endParaRPr>
          </a:p>
          <a:p>
            <a:pPr>
              <a:spcAft>
                <a:spcPts val="0"/>
              </a:spcAft>
            </a:pPr>
            <a:endParaRPr lang="en-US" sz="1800" dirty="0">
              <a:latin typeface="Book Antiqua" pitchFamily="18" charset="0"/>
            </a:endParaRPr>
          </a:p>
          <a:p>
            <a:pPr>
              <a:spcAft>
                <a:spcPts val="0"/>
              </a:spcAft>
            </a:pPr>
            <a:r>
              <a:rPr lang="en-US" sz="1800" b="1" dirty="0">
                <a:latin typeface="Book Antiqua" pitchFamily="18" charset="0"/>
              </a:rPr>
              <a:t>No</a:t>
            </a:r>
            <a:r>
              <a:rPr lang="en-US" sz="1800" dirty="0">
                <a:latin typeface="Book Antiqua" pitchFamily="18" charset="0"/>
              </a:rPr>
              <a:t> monopods, tripods, selfie-sticks or other camera stabilizing devices are not permitted inside the venue.</a:t>
            </a:r>
          </a:p>
          <a:p>
            <a:pPr>
              <a:spcAft>
                <a:spcPts val="0"/>
              </a:spcAft>
            </a:pPr>
            <a:endParaRPr lang="en-US" sz="1800" b="1" dirty="0">
              <a:latin typeface="Book Antiqua" pitchFamily="18" charset="0"/>
            </a:endParaRPr>
          </a:p>
          <a:p>
            <a:pPr>
              <a:spcAft>
                <a:spcPts val="0"/>
              </a:spcAft>
            </a:pPr>
            <a:r>
              <a:rPr lang="en-US" sz="1800" b="1" dirty="0">
                <a:latin typeface="Book Antiqua" pitchFamily="18" charset="0"/>
              </a:rPr>
              <a:t>No</a:t>
            </a:r>
            <a:r>
              <a:rPr lang="en-US" sz="1800" dirty="0">
                <a:latin typeface="Book Antiqua" pitchFamily="18" charset="0"/>
              </a:rPr>
              <a:t> horns/noisemakers, balloons, signs or posters are permitted in the venue.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normAutofit fontScale="90000"/>
          </a:bodyPr>
          <a:lstStyle/>
          <a:p>
            <a:pPr algn="ctr"/>
            <a:r>
              <a:rPr lang="en-US" b="1" dirty="0">
                <a:effectLst/>
                <a:latin typeface="Curlz MT" pitchFamily="82" charset="0"/>
              </a:rPr>
              <a:t>Decorum of the </a:t>
            </a:r>
            <a:br>
              <a:rPr lang="en-US" b="1" dirty="0">
                <a:effectLst/>
                <a:latin typeface="Curlz MT" pitchFamily="82" charset="0"/>
              </a:rPr>
            </a:br>
            <a:r>
              <a:rPr lang="en-US" b="1" dirty="0">
                <a:effectLst/>
                <a:latin typeface="Curlz MT" pitchFamily="82" charset="0"/>
              </a:rPr>
              <a:t>Commencement Program</a:t>
            </a:r>
          </a:p>
        </p:txBody>
      </p:sp>
      <p:sp>
        <p:nvSpPr>
          <p:cNvPr id="3" name="Content Placeholder 2"/>
          <p:cNvSpPr>
            <a:spLocks noGrp="1"/>
          </p:cNvSpPr>
          <p:nvPr>
            <p:ph idx="1"/>
          </p:nvPr>
        </p:nvSpPr>
        <p:spPr>
          <a:xfrm>
            <a:off x="982133" y="1828800"/>
            <a:ext cx="7704667" cy="4648200"/>
          </a:xfrm>
        </p:spPr>
        <p:txBody>
          <a:bodyPr>
            <a:normAutofit fontScale="85000" lnSpcReduction="20000"/>
          </a:bodyPr>
          <a:lstStyle/>
          <a:p>
            <a:pPr>
              <a:lnSpc>
                <a:spcPct val="120000"/>
              </a:lnSpc>
              <a:spcAft>
                <a:spcPts val="0"/>
              </a:spcAft>
            </a:pPr>
            <a:r>
              <a:rPr lang="en-US" sz="2400" dirty="0">
                <a:latin typeface="Book Antiqua" pitchFamily="18" charset="0"/>
              </a:rPr>
              <a:t>Commencement is a dignified event and should be treated as such.</a:t>
            </a:r>
          </a:p>
          <a:p>
            <a:pPr>
              <a:lnSpc>
                <a:spcPct val="120000"/>
              </a:lnSpc>
              <a:spcAft>
                <a:spcPts val="0"/>
              </a:spcAft>
            </a:pPr>
            <a:endParaRPr lang="en-US" sz="2400" dirty="0">
              <a:latin typeface="Book Antiqua" pitchFamily="18" charset="0"/>
            </a:endParaRPr>
          </a:p>
          <a:p>
            <a:pPr>
              <a:lnSpc>
                <a:spcPct val="120000"/>
              </a:lnSpc>
              <a:spcAft>
                <a:spcPts val="0"/>
              </a:spcAft>
            </a:pPr>
            <a:r>
              <a:rPr lang="en-US" sz="2400" dirty="0">
                <a:latin typeface="Book Antiqua" pitchFamily="18" charset="0"/>
              </a:rPr>
              <a:t>Graduates during the processional, ceremony, walking on stage, and during the recessional are expected to demonstrate mature behavior (no cell phones or inappropriate behavior when walking across the stage)</a:t>
            </a:r>
          </a:p>
          <a:p>
            <a:pPr>
              <a:lnSpc>
                <a:spcPct val="120000"/>
              </a:lnSpc>
              <a:spcAft>
                <a:spcPts val="0"/>
              </a:spcAft>
              <a:buNone/>
            </a:pPr>
            <a:endParaRPr lang="en-US" sz="2400" dirty="0">
              <a:latin typeface="Book Antiqua" pitchFamily="18" charset="0"/>
            </a:endParaRPr>
          </a:p>
          <a:p>
            <a:pPr>
              <a:lnSpc>
                <a:spcPct val="120000"/>
              </a:lnSpc>
              <a:spcAft>
                <a:spcPts val="0"/>
              </a:spcAft>
            </a:pPr>
            <a:r>
              <a:rPr lang="en-US" sz="2400" dirty="0">
                <a:latin typeface="Book Antiqua" pitchFamily="18" charset="0"/>
              </a:rPr>
              <a:t>It is requested that calling out and clapping when graduate names are called be held until the conclusion of the program.  When this </a:t>
            </a:r>
            <a:r>
              <a:rPr lang="en-US" dirty="0">
                <a:latin typeface="Book Antiqua" pitchFamily="18" charset="0"/>
              </a:rPr>
              <a:t>occurs, it </a:t>
            </a:r>
            <a:r>
              <a:rPr lang="en-US" sz="2400" dirty="0">
                <a:latin typeface="Book Antiqua" pitchFamily="18" charset="0"/>
              </a:rPr>
              <a:t>disrupts the program and interferes with the ability of other families to hear the names of their graduates when they are called.</a:t>
            </a:r>
          </a:p>
          <a:p>
            <a:pPr>
              <a:lnSpc>
                <a:spcPct val="120000"/>
              </a:lnSpc>
              <a:spcAft>
                <a:spcPts val="0"/>
              </a:spcAft>
            </a:pPr>
            <a:endParaRPr lang="en-US" sz="2400" dirty="0">
              <a:latin typeface="Book Antiqu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2275-953B-47BF-9E13-A47FFD07BFB9}"/>
              </a:ext>
            </a:extLst>
          </p:cNvPr>
          <p:cNvSpPr>
            <a:spLocks noGrp="1"/>
          </p:cNvSpPr>
          <p:nvPr>
            <p:ph type="title"/>
          </p:nvPr>
        </p:nvSpPr>
        <p:spPr>
          <a:xfrm>
            <a:off x="982133" y="457201"/>
            <a:ext cx="7704667" cy="838199"/>
          </a:xfrm>
        </p:spPr>
        <p:txBody>
          <a:bodyPr/>
          <a:lstStyle/>
          <a:p>
            <a:r>
              <a:rPr lang="en-US" b="1" dirty="0">
                <a:latin typeface="Curlz MT" panose="04040404050702020202" pitchFamily="82" charset="0"/>
              </a:rPr>
              <a:t>Graduate Attire</a:t>
            </a:r>
          </a:p>
        </p:txBody>
      </p:sp>
      <p:sp>
        <p:nvSpPr>
          <p:cNvPr id="3" name="Content Placeholder 2">
            <a:extLst>
              <a:ext uri="{FF2B5EF4-FFF2-40B4-BE49-F238E27FC236}">
                <a16:creationId xmlns:a16="http://schemas.microsoft.com/office/drawing/2014/main" id="{3AC3900C-9090-4B2A-9BDD-5D3BAC422CEF}"/>
              </a:ext>
            </a:extLst>
          </p:cNvPr>
          <p:cNvSpPr>
            <a:spLocks noGrp="1"/>
          </p:cNvSpPr>
          <p:nvPr>
            <p:ph idx="1"/>
          </p:nvPr>
        </p:nvSpPr>
        <p:spPr>
          <a:xfrm>
            <a:off x="982133" y="1143000"/>
            <a:ext cx="7704667" cy="5715000"/>
          </a:xfrm>
        </p:spPr>
        <p:txBody>
          <a:bodyPr>
            <a:normAutofit/>
          </a:bodyPr>
          <a:lstStyle/>
          <a:p>
            <a:pPr marL="0" indent="0">
              <a:buNone/>
            </a:pPr>
            <a:endParaRPr lang="en-US" dirty="0"/>
          </a:p>
          <a:p>
            <a:endParaRPr lang="en-US" dirty="0"/>
          </a:p>
          <a:p>
            <a:r>
              <a:rPr lang="en-US" b="1" u="sng" dirty="0">
                <a:solidFill>
                  <a:srgbClr val="FF0000"/>
                </a:solidFill>
                <a:latin typeface="Book Antiqua" panose="02040602050305030304" pitchFamily="18" charset="0"/>
              </a:rPr>
              <a:t>Students may NOT alter/decorate cap &amp; gowns</a:t>
            </a:r>
          </a:p>
          <a:p>
            <a:pPr marL="342900" marR="0" lvl="0" indent="-342900">
              <a:spcBef>
                <a:spcPts val="0"/>
              </a:spcBef>
              <a:spcAft>
                <a:spcPts val="0"/>
              </a:spcAft>
              <a:buFont typeface="Wingdings" panose="05000000000000000000" pitchFamily="2" charset="2"/>
              <a:buChar char=""/>
              <a:tabLst>
                <a:tab pos="457200" algn="l"/>
              </a:tabLst>
            </a:pPr>
            <a:r>
              <a:rPr lang="en-US" sz="1600" b="1" u="sng" dirty="0">
                <a:latin typeface="Book Antiqua" panose="02040602050305030304" pitchFamily="18" charset="0"/>
                <a:ea typeface="Times New Roman" panose="02020603050405020304" pitchFamily="18" charset="0"/>
                <a:cs typeface="Times New Roman" panose="02020603050405020304" pitchFamily="18" charset="0"/>
              </a:rPr>
              <a:t>Gentlemen</a:t>
            </a:r>
            <a:r>
              <a:rPr lang="en-US" sz="1600" dirty="0">
                <a:latin typeface="Book Antiqua" panose="02040602050305030304" pitchFamily="18" charset="0"/>
                <a:ea typeface="Times New Roman" panose="02020603050405020304" pitchFamily="18" charset="0"/>
                <a:cs typeface="Times New Roman" panose="02020603050405020304" pitchFamily="18" charset="0"/>
              </a:rPr>
              <a:t>:  </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White or dark dress shirt</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Black pants</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Black shoes </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Black socks </a:t>
            </a:r>
            <a:endParaRPr lang="en-US" sz="1600" dirty="0">
              <a:latin typeface="Book Antiqua" panose="02040602050305030304" pitchFamily="18" charset="0"/>
              <a:cs typeface="Times New Roman" panose="02020603050405020304" pitchFamily="18" charset="0"/>
            </a:endParaRPr>
          </a:p>
          <a:p>
            <a:pPr lvl="1">
              <a:spcBef>
                <a:spcPts val="0"/>
              </a:spcBef>
              <a:spcAft>
                <a:spcPts val="0"/>
              </a:spcAft>
              <a:buFont typeface="Courier New" panose="02070309020205020404" pitchFamily="49" charset="0"/>
              <a:buChar char="o"/>
              <a:tabLst>
                <a:tab pos="914400" algn="l"/>
              </a:tabLst>
            </a:pP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600" b="1" u="sng" dirty="0">
                <a:latin typeface="Book Antiqua" panose="02040602050305030304" pitchFamily="18" charset="0"/>
                <a:ea typeface="Times New Roman" panose="02020603050405020304" pitchFamily="18" charset="0"/>
                <a:cs typeface="Times New Roman" panose="02020603050405020304" pitchFamily="18" charset="0"/>
              </a:rPr>
              <a:t>Ladies</a:t>
            </a:r>
            <a:r>
              <a:rPr lang="en-US" sz="1600" dirty="0">
                <a:latin typeface="Book Antiqua" panose="02040602050305030304" pitchFamily="18" charset="0"/>
                <a:ea typeface="Times New Roman" panose="02020603050405020304" pitchFamily="18" charset="0"/>
                <a:cs typeface="Times New Roman" panose="02020603050405020304" pitchFamily="18" charset="0"/>
              </a:rPr>
              <a:t>:  </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Solid colored dark dresses (length no longer than the gown) or black dress slacks</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Simple small jewelry  (no necklaces)</a:t>
            </a:r>
          </a:p>
          <a:p>
            <a:pPr lvl="1">
              <a:spcBef>
                <a:spcPts val="0"/>
              </a:spcBef>
              <a:spcAft>
                <a:spcPts val="0"/>
              </a:spcAft>
              <a:buFont typeface="Courier New" panose="02070309020205020404" pitchFamily="49" charset="0"/>
              <a:buChar char="o"/>
              <a:tabLst>
                <a:tab pos="914400" algn="l"/>
              </a:tabLst>
            </a:pPr>
            <a:r>
              <a:rPr lang="en-US" sz="1600" dirty="0">
                <a:latin typeface="Book Antiqua" panose="02040602050305030304" pitchFamily="18" charset="0"/>
                <a:ea typeface="Times New Roman" panose="02020603050405020304" pitchFamily="18" charset="0"/>
                <a:cs typeface="Times New Roman" panose="02020603050405020304" pitchFamily="18" charset="0"/>
              </a:rPr>
              <a:t>Dark dress shoes (no white hosiery and no silver/gold on shoes)</a:t>
            </a:r>
          </a:p>
          <a:p>
            <a:pPr lvl="1">
              <a:spcBef>
                <a:spcPts val="0"/>
              </a:spcBef>
              <a:spcAft>
                <a:spcPts val="0"/>
              </a:spcAft>
              <a:buFont typeface="Courier New" panose="02070309020205020404" pitchFamily="49" charset="0"/>
              <a:buChar char="o"/>
              <a:tabLst>
                <a:tab pos="914400" algn="l"/>
              </a:tabLst>
            </a:pPr>
            <a:r>
              <a:rPr lang="en-US" sz="1600" b="1" dirty="0">
                <a:latin typeface="Book Antiqua" panose="02040602050305030304" pitchFamily="18" charset="0"/>
                <a:ea typeface="Times New Roman" panose="02020603050405020304" pitchFamily="18" charset="0"/>
                <a:cs typeface="Times New Roman" panose="02020603050405020304" pitchFamily="18" charset="0"/>
              </a:rPr>
              <a:t>Low heels or flats are strongly recommended </a:t>
            </a:r>
            <a:r>
              <a:rPr lang="en-US" sz="1600" dirty="0">
                <a:latin typeface="Book Antiqua" panose="02040602050305030304" pitchFamily="18" charset="0"/>
                <a:ea typeface="Times New Roman" panose="02020603050405020304" pitchFamily="18" charset="0"/>
                <a:cs typeface="Times New Roman" panose="02020603050405020304" pitchFamily="18" charset="0"/>
              </a:rPr>
              <a:t>because graduates</a:t>
            </a:r>
            <a:r>
              <a:rPr lang="en-US" sz="1600" b="1" dirty="0">
                <a:latin typeface="Book Antiqua" panose="02040602050305030304" pitchFamily="18" charset="0"/>
                <a:ea typeface="Times New Roman" panose="02020603050405020304" pitchFamily="18" charset="0"/>
                <a:cs typeface="Times New Roman" panose="02020603050405020304" pitchFamily="18" charset="0"/>
              </a:rPr>
              <a:t> </a:t>
            </a:r>
            <a:r>
              <a:rPr lang="en-US" sz="1600" dirty="0">
                <a:latin typeface="Book Antiqua" panose="02040602050305030304" pitchFamily="18" charset="0"/>
                <a:ea typeface="Times New Roman" panose="02020603050405020304" pitchFamily="18" charset="0"/>
                <a:cs typeface="Times New Roman" panose="02020603050405020304" pitchFamily="18" charset="0"/>
              </a:rPr>
              <a:t>will be walking and standing for </a:t>
            </a:r>
            <a:r>
              <a:rPr lang="en-US" sz="1600" u="sng" dirty="0">
                <a:latin typeface="Book Antiqua" panose="02040602050305030304" pitchFamily="18" charset="0"/>
                <a:ea typeface="Times New Roman" panose="02020603050405020304" pitchFamily="18" charset="0"/>
                <a:cs typeface="Times New Roman" panose="02020603050405020304" pitchFamily="18" charset="0"/>
              </a:rPr>
              <a:t>long</a:t>
            </a:r>
            <a:r>
              <a:rPr lang="en-US" sz="1600" dirty="0">
                <a:latin typeface="Book Antiqua" panose="02040602050305030304" pitchFamily="18" charset="0"/>
                <a:ea typeface="Times New Roman" panose="02020603050405020304" pitchFamily="18" charset="0"/>
                <a:cs typeface="Times New Roman" panose="02020603050405020304" pitchFamily="18" charset="0"/>
              </a:rPr>
              <a:t> </a:t>
            </a:r>
            <a:r>
              <a:rPr lang="en-US" sz="1600" u="sng" dirty="0">
                <a:latin typeface="Book Antiqua" panose="02040602050305030304" pitchFamily="18" charset="0"/>
                <a:ea typeface="Times New Roman" panose="02020603050405020304" pitchFamily="18" charset="0"/>
                <a:cs typeface="Times New Roman" panose="02020603050405020304" pitchFamily="18" charset="0"/>
              </a:rPr>
              <a:t>periods of time</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lvl="1">
              <a:spcBef>
                <a:spcPts val="0"/>
              </a:spcBef>
              <a:spcAft>
                <a:spcPts val="0"/>
              </a:spcAft>
              <a:buFont typeface="Courier New" panose="02070309020205020404" pitchFamily="49" charset="0"/>
              <a:buChar char="o"/>
              <a:tabLst>
                <a:tab pos="914400" algn="l"/>
              </a:tabLst>
            </a:pPr>
            <a:r>
              <a:rPr lang="en-US" sz="1600" b="1" dirty="0">
                <a:latin typeface="Book Antiqua" panose="02040602050305030304" pitchFamily="18" charset="0"/>
                <a:ea typeface="Times New Roman" panose="02020603050405020304" pitchFamily="18" charset="0"/>
                <a:cs typeface="Times New Roman" panose="02020603050405020304" pitchFamily="18" charset="0"/>
              </a:rPr>
              <a:t>NO FLIP FLOPS, tennis shoes, house shoes, slippers or shoes with sparkles/bling are to be wor</a:t>
            </a:r>
            <a:r>
              <a:rPr lang="en-US" b="1" dirty="0">
                <a:latin typeface="Book Antiqua" panose="02040602050305030304" pitchFamily="18" charset="0"/>
                <a:ea typeface="Times New Roman" panose="02020603050405020304" pitchFamily="18" charset="0"/>
                <a:cs typeface="Times New Roman" panose="02020603050405020304" pitchFamily="18" charset="0"/>
              </a:rPr>
              <a:t>n</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3528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latin typeface="Curlz MT" pitchFamily="82" charset="0"/>
              </a:rPr>
              <a:t>Pictures, Filming and Live Streaming</a:t>
            </a:r>
          </a:p>
        </p:txBody>
      </p:sp>
      <p:sp>
        <p:nvSpPr>
          <p:cNvPr id="3" name="Content Placeholder 2"/>
          <p:cNvSpPr>
            <a:spLocks noGrp="1"/>
          </p:cNvSpPr>
          <p:nvPr>
            <p:ph idx="1"/>
          </p:nvPr>
        </p:nvSpPr>
        <p:spPr>
          <a:xfrm>
            <a:off x="982133" y="2209800"/>
            <a:ext cx="7704667" cy="3790016"/>
          </a:xfrm>
        </p:spPr>
        <p:txBody>
          <a:bodyPr>
            <a:normAutofit fontScale="92500" lnSpcReduction="10000"/>
          </a:bodyPr>
          <a:lstStyle/>
          <a:p>
            <a:r>
              <a:rPr lang="en-US" sz="2400" b="1" dirty="0">
                <a:latin typeface="Book Antiqua" pitchFamily="18" charset="0"/>
              </a:rPr>
              <a:t>Cady Studios </a:t>
            </a:r>
            <a:r>
              <a:rPr lang="en-US" sz="2400" dirty="0">
                <a:latin typeface="Book Antiqua" pitchFamily="18" charset="0"/>
              </a:rPr>
              <a:t>will have photographers present to photograph graduates during the ceremony for purchase at a later date.</a:t>
            </a:r>
          </a:p>
          <a:p>
            <a:endParaRPr lang="en-US" sz="2400" dirty="0">
              <a:latin typeface="Book Antiqua" pitchFamily="18" charset="0"/>
            </a:endParaRPr>
          </a:p>
          <a:p>
            <a:r>
              <a:rPr lang="en-US" sz="2400" dirty="0">
                <a:latin typeface="Book Antiqua" pitchFamily="18" charset="0"/>
              </a:rPr>
              <a:t>The </a:t>
            </a:r>
            <a:r>
              <a:rPr lang="en-US" dirty="0">
                <a:latin typeface="Book Antiqua" pitchFamily="18" charset="0"/>
              </a:rPr>
              <a:t>ceremony will be video recorded, and DVDs will be </a:t>
            </a:r>
            <a:r>
              <a:rPr lang="en-US" sz="2400" dirty="0">
                <a:latin typeface="Book Antiqua" pitchFamily="18" charset="0"/>
              </a:rPr>
              <a:t>available for purchase by accessing the link on the Cobb County School District website. </a:t>
            </a:r>
          </a:p>
          <a:p>
            <a:endParaRPr lang="en-US" sz="2400" dirty="0">
              <a:latin typeface="Book Antiqua" pitchFamily="18" charset="0"/>
            </a:endParaRPr>
          </a:p>
          <a:p>
            <a:r>
              <a:rPr lang="en-US" sz="2400" dirty="0">
                <a:latin typeface="Book Antiqua" pitchFamily="18" charset="0"/>
              </a:rPr>
              <a:t>The Cobb County School will stream the ceremony live on the district’s website – www.cobbk12.org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latin typeface="Curlz MT" panose="04040404050702020202" pitchFamily="82" charset="0"/>
              </a:rPr>
              <a:t> Diploma Pick-up </a:t>
            </a:r>
          </a:p>
        </p:txBody>
      </p:sp>
    </p:spTree>
    <p:extLst>
      <p:ext uri="{BB962C8B-B14F-4D97-AF65-F5344CB8AC3E}">
        <p14:creationId xmlns:p14="http://schemas.microsoft.com/office/powerpoint/2010/main" val="4066927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normAutofit/>
          </a:bodyPr>
          <a:lstStyle/>
          <a:p>
            <a:pPr algn="ctr"/>
            <a:r>
              <a:rPr lang="en-US" b="1" dirty="0">
                <a:effectLst/>
                <a:latin typeface="Curlz MT" panose="04040404050702020202" pitchFamily="82" charset="0"/>
              </a:rPr>
              <a:t> Diploma Pick-up</a:t>
            </a:r>
          </a:p>
        </p:txBody>
      </p:sp>
      <p:sp>
        <p:nvSpPr>
          <p:cNvPr id="3" name="Content Placeholder 2"/>
          <p:cNvSpPr>
            <a:spLocks noGrp="1"/>
          </p:cNvSpPr>
          <p:nvPr>
            <p:ph idx="1"/>
          </p:nvPr>
        </p:nvSpPr>
        <p:spPr>
          <a:xfrm>
            <a:off x="982133" y="1905000"/>
            <a:ext cx="7704667" cy="3962400"/>
          </a:xfrm>
        </p:spPr>
        <p:txBody>
          <a:bodyPr>
            <a:normAutofit/>
          </a:bodyPr>
          <a:lstStyle/>
          <a:p>
            <a:endParaRPr lang="en-US" sz="2400" dirty="0">
              <a:latin typeface="Book Antiqua" panose="02040602050305030304" pitchFamily="18" charset="0"/>
            </a:endParaRPr>
          </a:p>
          <a:p>
            <a:pPr>
              <a:lnSpc>
                <a:spcPct val="110000"/>
              </a:lnSpc>
              <a:spcAft>
                <a:spcPts val="0"/>
              </a:spcAft>
            </a:pPr>
            <a:r>
              <a:rPr lang="en-US" dirty="0">
                <a:latin typeface="Book Antiqua" panose="02040602050305030304" pitchFamily="18" charset="0"/>
              </a:rPr>
              <a:t>Students may keep their cap &amp; gowns.</a:t>
            </a:r>
            <a:endParaRPr lang="en-US" sz="2400" dirty="0">
              <a:latin typeface="Book Antiqua" panose="02040602050305030304" pitchFamily="18" charset="0"/>
            </a:endParaRPr>
          </a:p>
          <a:p>
            <a:pPr marL="0" indent="0">
              <a:lnSpc>
                <a:spcPct val="110000"/>
              </a:lnSpc>
              <a:spcAft>
                <a:spcPts val="0"/>
              </a:spcAft>
              <a:buNone/>
            </a:pPr>
            <a:endParaRPr lang="en-US" sz="2400" dirty="0">
              <a:latin typeface="Book Antiqua" panose="02040602050305030304" pitchFamily="18" charset="0"/>
            </a:endParaRPr>
          </a:p>
          <a:p>
            <a:pPr>
              <a:lnSpc>
                <a:spcPct val="110000"/>
              </a:lnSpc>
              <a:spcAft>
                <a:spcPts val="0"/>
              </a:spcAft>
            </a:pPr>
            <a:r>
              <a:rPr lang="en-US" sz="2400" b="1" dirty="0">
                <a:solidFill>
                  <a:srgbClr val="0033CC"/>
                </a:solidFill>
                <a:latin typeface="Book Antiqua" panose="02040602050305030304" pitchFamily="18" charset="0"/>
              </a:rPr>
              <a:t>Seniors not participating in the ceremony or unable to remain after can pick-up diplomas from 1:00 p.m.-3:00 p.m. in the 2000 building on Friday, June 4</a:t>
            </a:r>
          </a:p>
          <a:p>
            <a:pPr marL="0" indent="0">
              <a:lnSpc>
                <a:spcPct val="110000"/>
              </a:lnSpc>
              <a:spcAft>
                <a:spcPts val="0"/>
              </a:spcAft>
              <a:buNone/>
            </a:pPr>
            <a:endParaRPr lang="en-US" sz="2400" b="1" dirty="0">
              <a:solidFill>
                <a:srgbClr val="0033CC"/>
              </a:solidFill>
              <a:latin typeface="Book Antiqua" panose="02040602050305030304" pitchFamily="18" charset="0"/>
            </a:endParaRPr>
          </a:p>
        </p:txBody>
      </p:sp>
    </p:spTree>
    <p:extLst>
      <p:ext uri="{BB962C8B-B14F-4D97-AF65-F5344CB8AC3E}">
        <p14:creationId xmlns:p14="http://schemas.microsoft.com/office/powerpoint/2010/main" val="1717121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85799"/>
          </a:xfrm>
        </p:spPr>
        <p:txBody>
          <a:bodyPr>
            <a:normAutofit fontScale="90000"/>
          </a:bodyPr>
          <a:lstStyle/>
          <a:p>
            <a:pPr algn="ctr"/>
            <a:r>
              <a:rPr lang="en-US" b="1" dirty="0">
                <a:effectLst/>
                <a:latin typeface="Curlz MT" pitchFamily="82" charset="0"/>
              </a:rPr>
              <a:t>Graduation Tickets</a:t>
            </a:r>
            <a:endParaRPr lang="en-US" b="1" dirty="0">
              <a:solidFill>
                <a:srgbClr val="FF0000"/>
              </a:solidFill>
              <a:effectLst/>
              <a:latin typeface="Curlz MT" pitchFamily="82" charset="0"/>
            </a:endParaRPr>
          </a:p>
        </p:txBody>
      </p:sp>
      <p:sp>
        <p:nvSpPr>
          <p:cNvPr id="3" name="Content Placeholder 2"/>
          <p:cNvSpPr>
            <a:spLocks noGrp="1"/>
          </p:cNvSpPr>
          <p:nvPr>
            <p:ph idx="1"/>
          </p:nvPr>
        </p:nvSpPr>
        <p:spPr>
          <a:xfrm>
            <a:off x="1066800" y="1447800"/>
            <a:ext cx="7866888" cy="5105400"/>
          </a:xfrm>
        </p:spPr>
        <p:txBody>
          <a:bodyPr>
            <a:noAutofit/>
          </a:bodyPr>
          <a:lstStyle/>
          <a:p>
            <a:pPr marL="0" indent="0">
              <a:spcAft>
                <a:spcPts val="0"/>
              </a:spcAft>
              <a:buNone/>
            </a:pPr>
            <a:r>
              <a:rPr lang="en-US" sz="1800" dirty="0">
                <a:latin typeface="Book Antiqua" pitchFamily="18" charset="0"/>
              </a:rPr>
              <a:t>Each graduate will receive </a:t>
            </a:r>
            <a:r>
              <a:rPr lang="en-US" sz="1800" b="1" dirty="0">
                <a:latin typeface="Book Antiqua" pitchFamily="18" charset="0"/>
              </a:rPr>
              <a:t>four (4)</a:t>
            </a:r>
            <a:r>
              <a:rPr lang="en-US" sz="1800" dirty="0">
                <a:latin typeface="Book Antiqua" pitchFamily="18" charset="0"/>
              </a:rPr>
              <a:t> tickets to the Commencement Ceremony.</a:t>
            </a:r>
          </a:p>
          <a:p>
            <a:pPr>
              <a:spcAft>
                <a:spcPts val="0"/>
              </a:spcAft>
            </a:pPr>
            <a:endParaRPr lang="en-US" sz="1800" dirty="0">
              <a:latin typeface="Book Antiqua" pitchFamily="18" charset="0"/>
            </a:endParaRPr>
          </a:p>
          <a:p>
            <a:pPr>
              <a:spcAft>
                <a:spcPts val="0"/>
              </a:spcAft>
            </a:pPr>
            <a:r>
              <a:rPr lang="en-US" sz="1800" dirty="0">
                <a:latin typeface="Book Antiqua" pitchFamily="18" charset="0"/>
              </a:rPr>
              <a:t>Tickets will be distributed to seniors during senior clearance once the Clearance of Fines and Form is submitted.</a:t>
            </a:r>
          </a:p>
          <a:p>
            <a:pPr marL="0" indent="0">
              <a:spcAft>
                <a:spcPts val="0"/>
              </a:spcAft>
              <a:buNone/>
            </a:pPr>
            <a:endParaRPr lang="en-US" sz="1800" dirty="0">
              <a:latin typeface="Book Antiqua" pitchFamily="18" charset="0"/>
            </a:endParaRPr>
          </a:p>
          <a:p>
            <a:pPr>
              <a:spcAft>
                <a:spcPts val="0"/>
              </a:spcAft>
            </a:pPr>
            <a:r>
              <a:rPr lang="en-US" sz="1800" b="1" dirty="0">
                <a:solidFill>
                  <a:srgbClr val="0000CC"/>
                </a:solidFill>
                <a:latin typeface="Book Antiqua" pitchFamily="18" charset="0"/>
              </a:rPr>
              <a:t>Every guest entering the Walter H. Cantrell Stadium </a:t>
            </a:r>
            <a:r>
              <a:rPr lang="en-US" sz="1800" b="1" i="1" dirty="0">
                <a:solidFill>
                  <a:srgbClr val="0000CC"/>
                </a:solidFill>
                <a:latin typeface="Book Antiqua" pitchFamily="18" charset="0"/>
              </a:rPr>
              <a:t>must present an individual ticket at the gate.</a:t>
            </a:r>
            <a:endParaRPr lang="en-US" sz="1800" b="1" dirty="0">
              <a:solidFill>
                <a:srgbClr val="0000CC"/>
              </a:solidFill>
              <a:latin typeface="Book Antiqua" pitchFamily="18" charset="0"/>
            </a:endParaRPr>
          </a:p>
          <a:p>
            <a:pPr>
              <a:spcAft>
                <a:spcPts val="0"/>
              </a:spcAft>
            </a:pPr>
            <a:endParaRPr lang="en-US" sz="1800" dirty="0">
              <a:latin typeface="Book Antiqua" pitchFamily="18" charset="0"/>
            </a:endParaRPr>
          </a:p>
          <a:p>
            <a:pPr>
              <a:spcAft>
                <a:spcPts val="0"/>
              </a:spcAft>
            </a:pPr>
            <a:r>
              <a:rPr lang="en-US" sz="1800" b="1" i="1" dirty="0">
                <a:solidFill>
                  <a:srgbClr val="FF0000"/>
                </a:solidFill>
                <a:latin typeface="Book Antiqua" pitchFamily="18" charset="0"/>
              </a:rPr>
              <a:t>No extra tickets are available.</a:t>
            </a:r>
          </a:p>
          <a:p>
            <a:pPr>
              <a:spcAft>
                <a:spcPts val="0"/>
              </a:spcAft>
            </a:pPr>
            <a:endParaRPr lang="en-US" sz="1800" b="1" i="1" dirty="0">
              <a:solidFill>
                <a:srgbClr val="FF0000"/>
              </a:solidFill>
              <a:latin typeface="Book Antiqua" pitchFamily="18" charset="0"/>
            </a:endParaRPr>
          </a:p>
          <a:p>
            <a:pPr>
              <a:spcAft>
                <a:spcPts val="0"/>
              </a:spcAft>
            </a:pPr>
            <a:r>
              <a:rPr lang="en-US" sz="1800" dirty="0">
                <a:latin typeface="Book Antiqua" pitchFamily="18" charset="0"/>
              </a:rPr>
              <a:t>Tickets </a:t>
            </a:r>
            <a:r>
              <a:rPr lang="en-US" sz="1800" b="1" u="sng" dirty="0">
                <a:latin typeface="Book Antiqua" pitchFamily="18" charset="0"/>
              </a:rPr>
              <a:t>cannot be purchased </a:t>
            </a:r>
            <a:r>
              <a:rPr lang="en-US" sz="1800" dirty="0">
                <a:latin typeface="Book Antiqua" pitchFamily="18" charset="0"/>
              </a:rPr>
              <a:t>from graduates or from their families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3A93-F1ED-41D1-B57B-FC265F9544E2}"/>
              </a:ext>
            </a:extLst>
          </p:cNvPr>
          <p:cNvSpPr>
            <a:spLocks noGrp="1"/>
          </p:cNvSpPr>
          <p:nvPr>
            <p:ph type="title"/>
          </p:nvPr>
        </p:nvSpPr>
        <p:spPr/>
        <p:txBody>
          <a:bodyPr/>
          <a:lstStyle/>
          <a:p>
            <a:r>
              <a:rPr lang="en-US" dirty="0"/>
              <a:t>Graduation Announcement Update</a:t>
            </a:r>
          </a:p>
        </p:txBody>
      </p:sp>
      <p:sp>
        <p:nvSpPr>
          <p:cNvPr id="3" name="Content Placeholder 2">
            <a:extLst>
              <a:ext uri="{FF2B5EF4-FFF2-40B4-BE49-F238E27FC236}">
                <a16:creationId xmlns:a16="http://schemas.microsoft.com/office/drawing/2014/main" id="{98568710-5160-403B-BDBD-564DA621AB8C}"/>
              </a:ext>
            </a:extLst>
          </p:cNvPr>
          <p:cNvSpPr>
            <a:spLocks noGrp="1"/>
          </p:cNvSpPr>
          <p:nvPr>
            <p:ph idx="1"/>
          </p:nvPr>
        </p:nvSpPr>
        <p:spPr/>
        <p:txBody>
          <a:bodyPr>
            <a:normAutofit fontScale="92500"/>
          </a:bodyPr>
          <a:lstStyle/>
          <a:p>
            <a:r>
              <a:rPr lang="en-US" dirty="0"/>
              <a:t>Due to the ongoing impacts of the COVID-19 pandemic, the Cobb County School District was not able to finalize a commencement schedule prior to the printing deadline for graduation announcements for the Class of 2021. Therefore, the announcements were printed without a specific date. Herff Jones is printing and providing insert cards for graduates that would like to add the date and location of the ceremony with their graduation announcements. The insert cards will be made available at the school the week after Spring Break.</a:t>
            </a:r>
          </a:p>
          <a:p>
            <a:endParaRPr lang="en-US" dirty="0"/>
          </a:p>
          <a:p>
            <a:endParaRPr lang="en-US" dirty="0"/>
          </a:p>
        </p:txBody>
      </p:sp>
    </p:spTree>
    <p:extLst>
      <p:ext uri="{BB962C8B-B14F-4D97-AF65-F5344CB8AC3E}">
        <p14:creationId xmlns:p14="http://schemas.microsoft.com/office/powerpoint/2010/main" val="115926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latin typeface="Curlz MT" pitchFamily="82" charset="0"/>
              </a:rPr>
              <a:t>Meeting Purpose</a:t>
            </a:r>
          </a:p>
        </p:txBody>
      </p:sp>
      <p:sp>
        <p:nvSpPr>
          <p:cNvPr id="3" name="Content Placeholder 2"/>
          <p:cNvSpPr>
            <a:spLocks noGrp="1"/>
          </p:cNvSpPr>
          <p:nvPr>
            <p:ph idx="1"/>
          </p:nvPr>
        </p:nvSpPr>
        <p:spPr>
          <a:xfrm>
            <a:off x="982133" y="2667000"/>
            <a:ext cx="7704667" cy="2057400"/>
          </a:xfrm>
        </p:spPr>
        <p:txBody>
          <a:bodyPr>
            <a:normAutofit/>
          </a:bodyPr>
          <a:lstStyle/>
          <a:p>
            <a:pPr>
              <a:spcAft>
                <a:spcPts val="0"/>
              </a:spcAft>
            </a:pPr>
            <a:r>
              <a:rPr lang="en-US" sz="2400" dirty="0">
                <a:latin typeface="Book Antiqua" pitchFamily="18" charset="0"/>
              </a:rPr>
              <a:t>To share information with graduating students and parents about remaining activities and responsibilities prior to commencement on </a:t>
            </a:r>
          </a:p>
          <a:p>
            <a:pPr marL="0" indent="0">
              <a:spcAft>
                <a:spcPts val="0"/>
              </a:spcAft>
              <a:buNone/>
            </a:pPr>
            <a:r>
              <a:rPr lang="en-US" sz="2400" b="1" i="1" dirty="0">
                <a:solidFill>
                  <a:srgbClr val="C00000"/>
                </a:solidFill>
                <a:latin typeface="Book Antiqua" pitchFamily="18" charset="0"/>
              </a:rPr>
              <a:t>    June</a:t>
            </a:r>
            <a:r>
              <a:rPr lang="en-US" b="1" i="1" dirty="0">
                <a:solidFill>
                  <a:srgbClr val="C00000"/>
                </a:solidFill>
                <a:latin typeface="Book Antiqua" pitchFamily="18" charset="0"/>
              </a:rPr>
              <a:t> 1, 2021</a:t>
            </a:r>
            <a:endParaRPr lang="en-US" sz="2400" b="1" i="1" dirty="0">
              <a:solidFill>
                <a:srgbClr val="C00000"/>
              </a:solidFill>
              <a:latin typeface="Book Antiqu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8EA3-D022-4851-9DBD-12C056196893}"/>
              </a:ext>
            </a:extLst>
          </p:cNvPr>
          <p:cNvSpPr>
            <a:spLocks noGrp="1"/>
          </p:cNvSpPr>
          <p:nvPr>
            <p:ph type="title"/>
          </p:nvPr>
        </p:nvSpPr>
        <p:spPr/>
        <p:txBody>
          <a:bodyPr/>
          <a:lstStyle/>
          <a:p>
            <a:r>
              <a:rPr lang="en-US" dirty="0"/>
              <a:t>Senior Activity Information</a:t>
            </a:r>
          </a:p>
        </p:txBody>
      </p:sp>
      <p:sp>
        <p:nvSpPr>
          <p:cNvPr id="3" name="Content Placeholder 2">
            <a:extLst>
              <a:ext uri="{FF2B5EF4-FFF2-40B4-BE49-F238E27FC236}">
                <a16:creationId xmlns:a16="http://schemas.microsoft.com/office/drawing/2014/main" id="{AEBDB720-DDD7-4F1C-B43E-87E516C1023F}"/>
              </a:ext>
            </a:extLst>
          </p:cNvPr>
          <p:cNvSpPr>
            <a:spLocks noGrp="1"/>
          </p:cNvSpPr>
          <p:nvPr>
            <p:ph idx="1"/>
          </p:nvPr>
        </p:nvSpPr>
        <p:spPr/>
        <p:txBody>
          <a:bodyPr>
            <a:normAutofit fontScale="92500" lnSpcReduction="10000"/>
          </a:bodyPr>
          <a:lstStyle/>
          <a:p>
            <a:r>
              <a:rPr lang="en-US" dirty="0"/>
              <a:t>Class Remind:  to 81010 @classof21g</a:t>
            </a:r>
          </a:p>
          <a:p>
            <a:r>
              <a:rPr lang="en-US" dirty="0"/>
              <a:t>Class Website:  </a:t>
            </a:r>
            <a:r>
              <a:rPr lang="en-US" dirty="0">
                <a:hlinkClick r:id="rId2"/>
              </a:rPr>
              <a:t>https://campbellclassof202.wixsite.com/mysite</a:t>
            </a:r>
            <a:endParaRPr lang="en-US" dirty="0"/>
          </a:p>
          <a:p>
            <a:r>
              <a:rPr lang="en-US" dirty="0"/>
              <a:t>Class Instagram:  @campbellco21</a:t>
            </a:r>
          </a:p>
          <a:p>
            <a:r>
              <a:rPr lang="en-US" dirty="0"/>
              <a:t>PTSA Member in charge of Parent sponsored Senior events Ms. Ford.</a:t>
            </a:r>
          </a:p>
          <a:p>
            <a:pPr marL="0" indent="0">
              <a:buNone/>
            </a:pPr>
            <a:r>
              <a:rPr lang="en-US" dirty="0"/>
              <a:t>IMPORTANT:  Please email her and request to be added to contact list.</a:t>
            </a:r>
          </a:p>
          <a:p>
            <a:pPr marL="0" indent="0">
              <a:buNone/>
            </a:pPr>
            <a:r>
              <a:rPr lang="en-US" dirty="0">
                <a:hlinkClick r:id="rId3"/>
              </a:rPr>
              <a:t>elaina.l.ford@gmail.com</a:t>
            </a:r>
            <a:endParaRPr lang="en-US" dirty="0"/>
          </a:p>
          <a:p>
            <a:endParaRPr lang="en-US" dirty="0"/>
          </a:p>
        </p:txBody>
      </p:sp>
    </p:spTree>
    <p:extLst>
      <p:ext uri="{BB962C8B-B14F-4D97-AF65-F5344CB8AC3E}">
        <p14:creationId xmlns:p14="http://schemas.microsoft.com/office/powerpoint/2010/main" val="407811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C486-A2A7-4BEF-8D63-04DBCE8A0BFE}"/>
              </a:ext>
            </a:extLst>
          </p:cNvPr>
          <p:cNvSpPr>
            <a:spLocks noGrp="1"/>
          </p:cNvSpPr>
          <p:nvPr>
            <p:ph type="title"/>
          </p:nvPr>
        </p:nvSpPr>
        <p:spPr/>
        <p:txBody>
          <a:bodyPr/>
          <a:lstStyle/>
          <a:p>
            <a:r>
              <a:rPr lang="en-US" dirty="0"/>
              <a:t>Senior Class Dues</a:t>
            </a:r>
          </a:p>
        </p:txBody>
      </p:sp>
      <p:sp>
        <p:nvSpPr>
          <p:cNvPr id="3" name="Content Placeholder 2">
            <a:extLst>
              <a:ext uri="{FF2B5EF4-FFF2-40B4-BE49-F238E27FC236}">
                <a16:creationId xmlns:a16="http://schemas.microsoft.com/office/drawing/2014/main" id="{D82E6BF3-FF34-4864-B87C-922DC45DE05B}"/>
              </a:ext>
            </a:extLst>
          </p:cNvPr>
          <p:cNvSpPr>
            <a:spLocks noGrp="1"/>
          </p:cNvSpPr>
          <p:nvPr>
            <p:ph idx="1"/>
          </p:nvPr>
        </p:nvSpPr>
        <p:spPr/>
        <p:txBody>
          <a:bodyPr>
            <a:normAutofit fontScale="85000" lnSpcReduction="20000"/>
          </a:bodyPr>
          <a:lstStyle/>
          <a:p>
            <a:r>
              <a:rPr lang="en-US" dirty="0"/>
              <a:t>Optional- not required</a:t>
            </a:r>
          </a:p>
          <a:p>
            <a:r>
              <a:rPr lang="en-US" dirty="0"/>
              <a:t>This year, dues have just been for apparel, due to COVID restrictions</a:t>
            </a:r>
          </a:p>
          <a:p>
            <a:pPr marL="0" indent="0">
              <a:buNone/>
            </a:pPr>
            <a:r>
              <a:rPr lang="en-US" dirty="0"/>
              <a:t>$25-Package 1:  Class Shirt, mask &amp; lanyard</a:t>
            </a:r>
          </a:p>
          <a:p>
            <a:pPr marL="0" indent="0">
              <a:buNone/>
            </a:pPr>
            <a:r>
              <a:rPr lang="en-US" dirty="0"/>
              <a:t>$50-Package 1 + 2:  Class Hoodie and blanket</a:t>
            </a:r>
          </a:p>
          <a:p>
            <a:pPr marL="0" indent="0">
              <a:buNone/>
            </a:pPr>
            <a:r>
              <a:rPr lang="en-US" dirty="0"/>
              <a:t>$75-Package 1 + 2 +3:  Sweatpants and tumbler</a:t>
            </a:r>
          </a:p>
          <a:p>
            <a:pPr marL="0" indent="0">
              <a:buNone/>
            </a:pPr>
            <a:endParaRPr lang="en-US" dirty="0"/>
          </a:p>
          <a:p>
            <a:pPr marL="0" indent="0">
              <a:buNone/>
            </a:pPr>
            <a:r>
              <a:rPr lang="en-US" dirty="0"/>
              <a:t>Students had until the end of February to order packages.  </a:t>
            </a:r>
          </a:p>
          <a:p>
            <a:pPr marL="0" indent="0">
              <a:buNone/>
            </a:pPr>
            <a:r>
              <a:rPr lang="en-US" dirty="0"/>
              <a:t>Students who have already paid for packages, please pickup will by football field 9:30-1:30pm on tomorrow, 3/31.</a:t>
            </a:r>
          </a:p>
          <a:p>
            <a:endParaRPr lang="en-US" dirty="0"/>
          </a:p>
        </p:txBody>
      </p:sp>
    </p:spTree>
    <p:extLst>
      <p:ext uri="{BB962C8B-B14F-4D97-AF65-F5344CB8AC3E}">
        <p14:creationId xmlns:p14="http://schemas.microsoft.com/office/powerpoint/2010/main" val="2590184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D319-54F5-42AA-A952-8211B06ED673}"/>
              </a:ext>
            </a:extLst>
          </p:cNvPr>
          <p:cNvSpPr>
            <a:spLocks noGrp="1"/>
          </p:cNvSpPr>
          <p:nvPr>
            <p:ph type="title"/>
          </p:nvPr>
        </p:nvSpPr>
        <p:spPr/>
        <p:txBody>
          <a:bodyPr/>
          <a:lstStyle/>
          <a:p>
            <a:r>
              <a:rPr lang="en-US" dirty="0"/>
              <a:t>Extra Senior Merchandise</a:t>
            </a:r>
          </a:p>
        </p:txBody>
      </p:sp>
      <p:sp>
        <p:nvSpPr>
          <p:cNvPr id="3" name="Content Placeholder 2">
            <a:extLst>
              <a:ext uri="{FF2B5EF4-FFF2-40B4-BE49-F238E27FC236}">
                <a16:creationId xmlns:a16="http://schemas.microsoft.com/office/drawing/2014/main" id="{87195BB4-A3AC-47DC-8201-5702F59BFC05}"/>
              </a:ext>
            </a:extLst>
          </p:cNvPr>
          <p:cNvSpPr>
            <a:spLocks noGrp="1"/>
          </p:cNvSpPr>
          <p:nvPr>
            <p:ph idx="1"/>
          </p:nvPr>
        </p:nvSpPr>
        <p:spPr/>
        <p:txBody>
          <a:bodyPr>
            <a:normAutofit fontScale="85000" lnSpcReduction="20000"/>
          </a:bodyPr>
          <a:lstStyle/>
          <a:p>
            <a:r>
              <a:rPr lang="en-US" dirty="0"/>
              <a:t>There are a few extra senior merchandise items.  These items will be first come, first serve and will be available beginning April 16</a:t>
            </a:r>
            <a:r>
              <a:rPr lang="en-US" baseline="30000" dirty="0"/>
              <a:t>th</a:t>
            </a:r>
            <a:r>
              <a:rPr lang="en-US" dirty="0"/>
              <a:t>.</a:t>
            </a:r>
          </a:p>
          <a:p>
            <a:r>
              <a:rPr lang="en-US" dirty="0"/>
              <a:t>The prices are: </a:t>
            </a:r>
          </a:p>
          <a:p>
            <a:pPr marL="0" indent="0">
              <a:buNone/>
            </a:pPr>
            <a:r>
              <a:rPr lang="en-US" dirty="0"/>
              <a:t>Masks &amp; Lanyards $5 each</a:t>
            </a:r>
          </a:p>
          <a:p>
            <a:pPr marL="0" indent="0">
              <a:buNone/>
            </a:pPr>
            <a:r>
              <a:rPr lang="en-US" dirty="0"/>
              <a:t>Class shirts             $15</a:t>
            </a:r>
          </a:p>
          <a:p>
            <a:pPr marL="0" indent="0">
              <a:buNone/>
            </a:pPr>
            <a:r>
              <a:rPr lang="en-US" dirty="0"/>
              <a:t>Hoodie                    $20</a:t>
            </a:r>
          </a:p>
          <a:p>
            <a:pPr marL="0" indent="0">
              <a:buNone/>
            </a:pPr>
            <a:r>
              <a:rPr lang="en-US" dirty="0"/>
              <a:t>Blanket	          $20</a:t>
            </a:r>
          </a:p>
          <a:p>
            <a:pPr marL="0" indent="0">
              <a:buNone/>
            </a:pPr>
            <a:r>
              <a:rPr lang="en-US" dirty="0"/>
              <a:t>Sweatpants             $10</a:t>
            </a:r>
          </a:p>
          <a:p>
            <a:pPr marL="0" indent="0">
              <a:buNone/>
            </a:pPr>
            <a:r>
              <a:rPr lang="en-US" dirty="0"/>
              <a:t>Tumbler		$18</a:t>
            </a:r>
          </a:p>
        </p:txBody>
      </p:sp>
    </p:spTree>
    <p:extLst>
      <p:ext uri="{BB962C8B-B14F-4D97-AF65-F5344CB8AC3E}">
        <p14:creationId xmlns:p14="http://schemas.microsoft.com/office/powerpoint/2010/main" val="4085742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urlz MT" panose="04040404050702020202" pitchFamily="82" charset="0"/>
              </a:rPr>
              <a:t>Closing</a:t>
            </a:r>
          </a:p>
        </p:txBody>
      </p:sp>
      <p:sp>
        <p:nvSpPr>
          <p:cNvPr id="3" name="Content Placeholder 2"/>
          <p:cNvSpPr>
            <a:spLocks noGrp="1"/>
          </p:cNvSpPr>
          <p:nvPr>
            <p:ph idx="1"/>
          </p:nvPr>
        </p:nvSpPr>
        <p:spPr>
          <a:xfrm>
            <a:off x="982133" y="2667000"/>
            <a:ext cx="7704667" cy="1524000"/>
          </a:xfrm>
        </p:spPr>
        <p:txBody>
          <a:bodyPr>
            <a:normAutofit/>
          </a:bodyPr>
          <a:lstStyle/>
          <a:p>
            <a:r>
              <a:rPr lang="en-US" sz="2400" dirty="0">
                <a:latin typeface="Book Antiqua" panose="02040602050305030304" pitchFamily="18" charset="0"/>
              </a:rPr>
              <a:t>We look forward to seeing you at graduation on </a:t>
            </a:r>
          </a:p>
          <a:p>
            <a:pPr marL="0" indent="0" algn="ctr">
              <a:buNone/>
            </a:pPr>
            <a:r>
              <a:rPr lang="en-US" sz="4000" b="1" dirty="0">
                <a:latin typeface="Book Antiqua" panose="02040602050305030304" pitchFamily="18" charset="0"/>
              </a:rPr>
              <a:t>June 1</a:t>
            </a:r>
            <a:r>
              <a:rPr lang="en-US" sz="4000" b="1" baseline="30000" dirty="0">
                <a:latin typeface="Book Antiqua" panose="02040602050305030304" pitchFamily="18" charset="0"/>
              </a:rPr>
              <a:t>st</a:t>
            </a:r>
            <a:r>
              <a:rPr lang="en-US" sz="4000" b="1" dirty="0">
                <a:latin typeface="Book Antiqua" panose="02040602050305030304" pitchFamily="18" charset="0"/>
              </a:rPr>
              <a:t> </a:t>
            </a:r>
            <a:endParaRPr lang="en-US" sz="4000" dirty="0">
              <a:latin typeface="Book Antiqua" panose="02040602050305030304" pitchFamily="18" charset="0"/>
            </a:endParaRPr>
          </a:p>
        </p:txBody>
      </p:sp>
      <p:pic>
        <p:nvPicPr>
          <p:cNvPr id="8" name="Picture 7">
            <a:extLst>
              <a:ext uri="{FF2B5EF4-FFF2-40B4-BE49-F238E27FC236}">
                <a16:creationId xmlns:a16="http://schemas.microsoft.com/office/drawing/2014/main" id="{09E1A210-E93D-446D-9E17-CDBFA205B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300" y="3962400"/>
            <a:ext cx="2628900" cy="2628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latin typeface="Curlz MT" pitchFamily="82" charset="0"/>
              </a:rPr>
              <a:t>How To Stay Informed</a:t>
            </a:r>
          </a:p>
        </p:txBody>
      </p:sp>
      <p:sp>
        <p:nvSpPr>
          <p:cNvPr id="3" name="Content Placeholder 2"/>
          <p:cNvSpPr>
            <a:spLocks noGrp="1"/>
          </p:cNvSpPr>
          <p:nvPr>
            <p:ph idx="1"/>
          </p:nvPr>
        </p:nvSpPr>
        <p:spPr/>
        <p:txBody>
          <a:bodyPr>
            <a:normAutofit/>
          </a:bodyPr>
          <a:lstStyle/>
          <a:p>
            <a:r>
              <a:rPr lang="en-US" sz="2400" dirty="0">
                <a:latin typeface="Book Antiqua" pitchFamily="18" charset="0"/>
              </a:rPr>
              <a:t>Graduation information </a:t>
            </a:r>
            <a:r>
              <a:rPr lang="en-US" dirty="0">
                <a:latin typeface="Book Antiqua" pitchFamily="18" charset="0"/>
              </a:rPr>
              <a:t>is</a:t>
            </a:r>
            <a:r>
              <a:rPr lang="en-US" sz="2400" dirty="0">
                <a:latin typeface="Book Antiqua" pitchFamily="18" charset="0"/>
              </a:rPr>
              <a:t> posted </a:t>
            </a:r>
            <a:r>
              <a:rPr lang="en-US" dirty="0">
                <a:latin typeface="Book Antiqua" pitchFamily="18" charset="0"/>
              </a:rPr>
              <a:t>on the </a:t>
            </a:r>
            <a:r>
              <a:rPr lang="en-US" sz="2400" b="1" dirty="0">
                <a:solidFill>
                  <a:srgbClr val="0000FF"/>
                </a:solidFill>
                <a:latin typeface="Book Antiqua" pitchFamily="18" charset="0"/>
              </a:rPr>
              <a:t>Campbell </a:t>
            </a:r>
            <a:r>
              <a:rPr lang="en-US" b="1" dirty="0">
                <a:solidFill>
                  <a:srgbClr val="0000FF"/>
                </a:solidFill>
                <a:latin typeface="Book Antiqua" pitchFamily="18" charset="0"/>
              </a:rPr>
              <a:t>website. </a:t>
            </a:r>
            <a:r>
              <a:rPr lang="en-US" sz="2400" dirty="0">
                <a:latin typeface="Book Antiqua" pitchFamily="18" charset="0"/>
              </a:rPr>
              <a:t>Please check frequently for information and updates.</a:t>
            </a:r>
          </a:p>
          <a:p>
            <a:r>
              <a:rPr lang="en-US" sz="2400" dirty="0">
                <a:latin typeface="Book Antiqua" pitchFamily="18" charset="0"/>
              </a:rPr>
              <a:t>The Cobb County School District also maintains a website with graduation information (</a:t>
            </a:r>
            <a:r>
              <a:rPr lang="en-US" sz="2400" b="1" dirty="0">
                <a:solidFill>
                  <a:srgbClr val="0033CC"/>
                </a:solidFill>
                <a:latin typeface="Book Antiqua" pitchFamily="18" charset="0"/>
                <a:hlinkClick r:id="rId2"/>
              </a:rPr>
              <a:t>www.cobbk12.org/graduation</a:t>
            </a:r>
            <a:r>
              <a:rPr lang="en-US" dirty="0">
                <a:latin typeface="Book Antiqua" pitchFamily="18" charset="0"/>
              </a:rPr>
              <a:t>)</a:t>
            </a:r>
            <a:endParaRPr lang="en-US" sz="2400" dirty="0">
              <a:latin typeface="Book Antiqua" pitchFamily="18" charset="0"/>
            </a:endParaRPr>
          </a:p>
          <a:p>
            <a:endParaRPr lang="en-US" sz="24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latin typeface="Curlz MT" panose="04040404050702020202" pitchFamily="82" charset="0"/>
              </a:rPr>
              <a:t>Senior Activities and Responsibilities</a:t>
            </a:r>
          </a:p>
        </p:txBody>
      </p:sp>
    </p:spTree>
    <p:extLst>
      <p:ext uri="{BB962C8B-B14F-4D97-AF65-F5344CB8AC3E}">
        <p14:creationId xmlns:p14="http://schemas.microsoft.com/office/powerpoint/2010/main" val="49314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latin typeface="Curlz MT" pitchFamily="82" charset="0"/>
              </a:rPr>
              <a:t>Caps and </a:t>
            </a:r>
            <a:r>
              <a:rPr lang="en-US" b="1" dirty="0">
                <a:latin typeface="Curlz MT" pitchFamily="82" charset="0"/>
              </a:rPr>
              <a:t>Gowns</a:t>
            </a:r>
            <a:endParaRPr lang="en-US" b="1" dirty="0">
              <a:effectLst/>
              <a:latin typeface="Curlz MT" pitchFamily="82" charset="0"/>
            </a:endParaRPr>
          </a:p>
        </p:txBody>
      </p:sp>
      <p:sp>
        <p:nvSpPr>
          <p:cNvPr id="3" name="Content Placeholder 2"/>
          <p:cNvSpPr>
            <a:spLocks noGrp="1"/>
          </p:cNvSpPr>
          <p:nvPr>
            <p:ph idx="1"/>
          </p:nvPr>
        </p:nvSpPr>
        <p:spPr/>
        <p:txBody>
          <a:bodyPr>
            <a:normAutofit fontScale="85000" lnSpcReduction="20000"/>
          </a:bodyPr>
          <a:lstStyle/>
          <a:p>
            <a:r>
              <a:rPr lang="en-US" sz="2400" b="1" dirty="0">
                <a:solidFill>
                  <a:srgbClr val="0033CC"/>
                </a:solidFill>
                <a:latin typeface="Book Antiqua" pitchFamily="18" charset="0"/>
              </a:rPr>
              <a:t>All graduates must wear the approved cap and </a:t>
            </a:r>
            <a:r>
              <a:rPr lang="en-US" b="1" dirty="0">
                <a:solidFill>
                  <a:srgbClr val="0033CC"/>
                </a:solidFill>
                <a:latin typeface="Book Antiqua" pitchFamily="18" charset="0"/>
              </a:rPr>
              <a:t>gown</a:t>
            </a:r>
            <a:r>
              <a:rPr lang="en-US" sz="2400" b="1" dirty="0">
                <a:solidFill>
                  <a:srgbClr val="0033CC"/>
                </a:solidFill>
                <a:latin typeface="Book Antiqua" pitchFamily="18" charset="0"/>
              </a:rPr>
              <a:t> for commencement provided by Herff Jones</a:t>
            </a:r>
          </a:p>
          <a:p>
            <a:pPr marL="0" indent="0" algn="ctr">
              <a:buNone/>
            </a:pPr>
            <a:r>
              <a:rPr lang="en-US" sz="3600" b="1" dirty="0">
                <a:solidFill>
                  <a:srgbClr val="FF0000"/>
                </a:solidFill>
                <a:latin typeface="Book Antiqua" pitchFamily="18" charset="0"/>
                <a:hlinkClick r:id="rId2">
                  <a:extLst>
                    <a:ext uri="{A12FA001-AC4F-418D-AE19-62706E023703}">
                      <ahyp:hlinkClr xmlns:ahyp="http://schemas.microsoft.com/office/drawing/2018/hyperlinkcolor" val="tx"/>
                    </a:ext>
                  </a:extLst>
                </a:hlinkClick>
              </a:rPr>
              <a:t>www.herffatlanta.com</a:t>
            </a:r>
            <a:endParaRPr lang="en-US" sz="3600" b="1" dirty="0">
              <a:solidFill>
                <a:srgbClr val="FF0000"/>
              </a:solidFill>
              <a:latin typeface="Book Antiqua" pitchFamily="18" charset="0"/>
            </a:endParaRPr>
          </a:p>
          <a:p>
            <a:endParaRPr lang="en-US" sz="2400" dirty="0">
              <a:latin typeface="Book Antiqua" pitchFamily="18" charset="0"/>
            </a:endParaRPr>
          </a:p>
          <a:p>
            <a:r>
              <a:rPr lang="en-US" b="1" i="1" dirty="0">
                <a:solidFill>
                  <a:srgbClr val="FF0000"/>
                </a:solidFill>
                <a:latin typeface="Book Antiqua" pitchFamily="18" charset="0"/>
              </a:rPr>
              <a:t>March 31 </a:t>
            </a:r>
            <a:r>
              <a:rPr lang="en-US" sz="2400" dirty="0">
                <a:latin typeface="Book Antiqua" pitchFamily="18" charset="0"/>
              </a:rPr>
              <a:t>distribution of caps and </a:t>
            </a:r>
            <a:r>
              <a:rPr lang="en-US" dirty="0">
                <a:latin typeface="Book Antiqua" pitchFamily="18" charset="0"/>
              </a:rPr>
              <a:t>gowns (10:00 a.m.-11:30 a.m./ Last Names A-L) (11:30 a.m.-1:00 p.m./Last Names M-Z)</a:t>
            </a:r>
            <a:endParaRPr lang="en-US" sz="2400" dirty="0">
              <a:latin typeface="Book Antiqua" pitchFamily="18" charset="0"/>
            </a:endParaRPr>
          </a:p>
          <a:p>
            <a:pPr marL="0" indent="0">
              <a:buNone/>
            </a:pPr>
            <a:endParaRPr lang="en-US" sz="2400" dirty="0">
              <a:latin typeface="Book Antiqua" pitchFamily="18" charset="0"/>
            </a:endParaRPr>
          </a:p>
          <a:p>
            <a:r>
              <a:rPr lang="en-US" sz="2400" dirty="0">
                <a:latin typeface="Book Antiqua" pitchFamily="18" charset="0"/>
              </a:rPr>
              <a:t>Orders placed </a:t>
            </a:r>
            <a:r>
              <a:rPr lang="en-US" dirty="0">
                <a:latin typeface="Book Antiqua" pitchFamily="18" charset="0"/>
              </a:rPr>
              <a:t>after March 29</a:t>
            </a:r>
            <a:r>
              <a:rPr lang="en-US" baseline="30000" dirty="0">
                <a:latin typeface="Book Antiqua" pitchFamily="18" charset="0"/>
              </a:rPr>
              <a:t>th</a:t>
            </a:r>
            <a:r>
              <a:rPr lang="en-US" dirty="0">
                <a:latin typeface="Book Antiqua" pitchFamily="18" charset="0"/>
              </a:rPr>
              <a:t> w</a:t>
            </a:r>
            <a:r>
              <a:rPr lang="en-US" sz="2400" dirty="0">
                <a:latin typeface="Book Antiqua" pitchFamily="18" charset="0"/>
              </a:rPr>
              <a:t>ill be shipped directly to your home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urlz MT" panose="04040404050702020202" pitchFamily="82" charset="0"/>
              </a:rPr>
              <a:t>College</a:t>
            </a:r>
            <a:r>
              <a:rPr lang="en-US" b="1" dirty="0">
                <a:effectLst/>
                <a:latin typeface="Curlz MT" panose="04040404050702020202" pitchFamily="82" charset="0"/>
              </a:rPr>
              <a:t> Signing Day</a:t>
            </a:r>
          </a:p>
        </p:txBody>
      </p:sp>
      <p:sp>
        <p:nvSpPr>
          <p:cNvPr id="3" name="Content Placeholder 2"/>
          <p:cNvSpPr>
            <a:spLocks noGrp="1"/>
          </p:cNvSpPr>
          <p:nvPr>
            <p:ph idx="1"/>
          </p:nvPr>
        </p:nvSpPr>
        <p:spPr>
          <a:xfrm>
            <a:off x="982133" y="1752600"/>
            <a:ext cx="7704667" cy="5410200"/>
          </a:xfrm>
        </p:spPr>
        <p:txBody>
          <a:bodyPr>
            <a:normAutofit fontScale="92500" lnSpcReduction="10000"/>
          </a:bodyPr>
          <a:lstStyle/>
          <a:p>
            <a:r>
              <a:rPr lang="en-US" dirty="0">
                <a:latin typeface="Book Antiqua" panose="02040602050305030304" pitchFamily="18" charset="0"/>
              </a:rPr>
              <a:t>Thursday, April 22</a:t>
            </a:r>
            <a:r>
              <a:rPr lang="en-US" baseline="30000" dirty="0">
                <a:latin typeface="Book Antiqua" panose="02040602050305030304" pitchFamily="18" charset="0"/>
              </a:rPr>
              <a:t>nd</a:t>
            </a:r>
            <a:endParaRPr lang="en-US" dirty="0">
              <a:latin typeface="Book Antiqua" panose="02040602050305030304" pitchFamily="18" charset="0"/>
            </a:endParaRPr>
          </a:p>
          <a:p>
            <a:r>
              <a:rPr lang="en-US" sz="2400" dirty="0">
                <a:latin typeface="Book Antiqua" panose="02040602050305030304" pitchFamily="18" charset="0"/>
              </a:rPr>
              <a:t>Students must complete the form located on the CHS website and upload a video less than one minute announcing the college that they will be attending. </a:t>
            </a:r>
          </a:p>
          <a:p>
            <a:r>
              <a:rPr lang="en-US" dirty="0">
                <a:solidFill>
                  <a:srgbClr val="FF0000"/>
                </a:solidFill>
                <a:latin typeface="Book Antiqua" panose="02040602050305030304" pitchFamily="18" charset="0"/>
              </a:rPr>
              <a:t>Students must have proof of acceptance in Naviance.</a:t>
            </a:r>
          </a:p>
          <a:p>
            <a:pPr marL="0" indent="0">
              <a:buNone/>
            </a:pPr>
            <a:endParaRPr lang="en-US" dirty="0">
              <a:solidFill>
                <a:srgbClr val="FF0000"/>
              </a:solidFill>
              <a:latin typeface="Book Antiqua" panose="02040602050305030304" pitchFamily="18" charset="0"/>
            </a:endParaRPr>
          </a:p>
          <a:p>
            <a:pPr marL="0" indent="0">
              <a:buNone/>
            </a:pPr>
            <a:r>
              <a:rPr lang="en-US" b="1" dirty="0"/>
              <a:t>Self-recording Guidelines</a:t>
            </a:r>
            <a:r>
              <a:rPr lang="en-US" dirty="0"/>
              <a:t> </a:t>
            </a:r>
          </a:p>
          <a:p>
            <a:pPr lvl="0"/>
            <a:r>
              <a:rPr lang="en-US" dirty="0"/>
              <a:t>Please record all videos </a:t>
            </a:r>
            <a:r>
              <a:rPr lang="en-US" b="1" dirty="0"/>
              <a:t>1080P or higher</a:t>
            </a:r>
            <a:r>
              <a:rPr lang="en-US" dirty="0"/>
              <a:t>. </a:t>
            </a:r>
          </a:p>
          <a:p>
            <a:pPr lvl="0"/>
            <a:r>
              <a:rPr lang="en-US" dirty="0"/>
              <a:t>The Frame Rate should be </a:t>
            </a:r>
            <a:r>
              <a:rPr lang="en-US" b="1" dirty="0"/>
              <a:t>30 frames per second</a:t>
            </a:r>
            <a:r>
              <a:rPr lang="en-US" dirty="0"/>
              <a:t>. </a:t>
            </a:r>
          </a:p>
          <a:p>
            <a:pPr lvl="0"/>
            <a:r>
              <a:rPr lang="en-US" dirty="0"/>
              <a:t>While recording be sure you hold your phone </a:t>
            </a:r>
            <a:r>
              <a:rPr lang="en-US" b="1" dirty="0"/>
              <a:t>horizontal</a:t>
            </a:r>
            <a:r>
              <a:rPr lang="en-US" dirty="0"/>
              <a:t>. </a:t>
            </a:r>
          </a:p>
          <a:p>
            <a:pPr lvl="0"/>
            <a:r>
              <a:rPr lang="en-US" dirty="0"/>
              <a:t>Make sure you have good lighting. </a:t>
            </a:r>
          </a:p>
          <a:p>
            <a:r>
              <a:rPr lang="en-US" dirty="0"/>
              <a:t> </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31213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pPr algn="ctr"/>
            <a:r>
              <a:rPr lang="en-US" b="1" dirty="0">
                <a:solidFill>
                  <a:srgbClr val="FF0000"/>
                </a:solidFill>
                <a:effectLst/>
                <a:latin typeface="Curlz MT" pitchFamily="82" charset="0"/>
              </a:rPr>
              <a:t>Senior Exam Dates </a:t>
            </a:r>
          </a:p>
        </p:txBody>
      </p:sp>
      <p:sp>
        <p:nvSpPr>
          <p:cNvPr id="3" name="Content Placeholder 2"/>
          <p:cNvSpPr>
            <a:spLocks noGrp="1"/>
          </p:cNvSpPr>
          <p:nvPr>
            <p:ph idx="1"/>
          </p:nvPr>
        </p:nvSpPr>
        <p:spPr>
          <a:xfrm>
            <a:off x="982133" y="1447800"/>
            <a:ext cx="7704667" cy="4552016"/>
          </a:xfrm>
        </p:spPr>
        <p:txBody>
          <a:bodyPr>
            <a:normAutofit/>
          </a:bodyPr>
          <a:lstStyle/>
          <a:p>
            <a:r>
              <a:rPr lang="en-US" sz="2400" dirty="0">
                <a:latin typeface="Book Antiqua" pitchFamily="18" charset="0"/>
              </a:rPr>
              <a:t>Senior Exams will be administered:</a:t>
            </a:r>
            <a:endParaRPr lang="en-US" sz="2400" b="1" i="1" dirty="0">
              <a:solidFill>
                <a:srgbClr val="FF0066"/>
              </a:solidFill>
              <a:latin typeface="Book Antiqua" pitchFamily="18" charset="0"/>
            </a:endParaRPr>
          </a:p>
          <a:p>
            <a:pPr lvl="0"/>
            <a:r>
              <a:rPr lang="en-US" dirty="0"/>
              <a:t>Monday, May 10, 2021 - 3</a:t>
            </a:r>
            <a:r>
              <a:rPr lang="en-US" baseline="30000" dirty="0"/>
              <a:t>rd</a:t>
            </a:r>
            <a:r>
              <a:rPr lang="en-US" dirty="0"/>
              <a:t> Block A Day and 4</a:t>
            </a:r>
            <a:r>
              <a:rPr lang="en-US" baseline="30000" dirty="0"/>
              <a:t>th</a:t>
            </a:r>
            <a:r>
              <a:rPr lang="en-US" dirty="0"/>
              <a:t> Block A Day</a:t>
            </a:r>
          </a:p>
          <a:p>
            <a:pPr lvl="0"/>
            <a:r>
              <a:rPr lang="en-US" dirty="0"/>
              <a:t>Tuesday, May 11, 2021 - 1</a:t>
            </a:r>
            <a:r>
              <a:rPr lang="en-US" baseline="30000" dirty="0"/>
              <a:t>st</a:t>
            </a:r>
            <a:r>
              <a:rPr lang="en-US" dirty="0"/>
              <a:t> Block B Day and 2</a:t>
            </a:r>
            <a:r>
              <a:rPr lang="en-US" baseline="30000" dirty="0"/>
              <a:t>nd</a:t>
            </a:r>
            <a:r>
              <a:rPr lang="en-US" dirty="0"/>
              <a:t> Block B Day </a:t>
            </a:r>
          </a:p>
          <a:p>
            <a:pPr lvl="0"/>
            <a:r>
              <a:rPr lang="en-US" dirty="0"/>
              <a:t>Thursday, May 13, 2021 - 1</a:t>
            </a:r>
            <a:r>
              <a:rPr lang="en-US" baseline="30000" dirty="0"/>
              <a:t>st</a:t>
            </a:r>
            <a:r>
              <a:rPr lang="en-US" dirty="0"/>
              <a:t> Block Y and 1</a:t>
            </a:r>
            <a:r>
              <a:rPr lang="en-US" baseline="30000" dirty="0"/>
              <a:t>st</a:t>
            </a:r>
            <a:r>
              <a:rPr lang="en-US" dirty="0"/>
              <a:t> Block A Day / 2</a:t>
            </a:r>
            <a:r>
              <a:rPr lang="en-US" baseline="30000" dirty="0"/>
              <a:t>nd</a:t>
            </a:r>
            <a:r>
              <a:rPr lang="en-US" dirty="0"/>
              <a:t> Block Y and 2</a:t>
            </a:r>
            <a:r>
              <a:rPr lang="en-US" baseline="30000" dirty="0"/>
              <a:t>nd</a:t>
            </a:r>
            <a:r>
              <a:rPr lang="en-US" dirty="0"/>
              <a:t> Block A Day</a:t>
            </a:r>
          </a:p>
          <a:p>
            <a:pPr lvl="0"/>
            <a:r>
              <a:rPr lang="en-US" dirty="0"/>
              <a:t>Friday, May 14, 2021 - 3</a:t>
            </a:r>
            <a:r>
              <a:rPr lang="en-US" baseline="30000" dirty="0"/>
              <a:t>rd</a:t>
            </a:r>
            <a:r>
              <a:rPr lang="en-US" dirty="0"/>
              <a:t> Block Y and 3</a:t>
            </a:r>
            <a:r>
              <a:rPr lang="en-US" baseline="30000" dirty="0"/>
              <a:t>rd</a:t>
            </a:r>
            <a:r>
              <a:rPr lang="en-US" dirty="0"/>
              <a:t> Block B Day / 4</a:t>
            </a:r>
            <a:r>
              <a:rPr lang="en-US" baseline="30000" dirty="0"/>
              <a:t>th</a:t>
            </a:r>
            <a:r>
              <a:rPr lang="en-US" dirty="0"/>
              <a:t> Block Y and 4</a:t>
            </a:r>
            <a:r>
              <a:rPr lang="en-US" baseline="30000" dirty="0"/>
              <a:t>th</a:t>
            </a:r>
            <a:r>
              <a:rPr lang="en-US" dirty="0"/>
              <a:t> Block B Day</a:t>
            </a:r>
          </a:p>
          <a:p>
            <a:pPr marL="0" indent="0">
              <a:buNone/>
            </a:pPr>
            <a:endParaRPr lang="en-US" dirty="0"/>
          </a:p>
          <a:p>
            <a:endParaRPr lang="en-US" sz="2400"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normAutofit/>
          </a:bodyPr>
          <a:lstStyle/>
          <a:p>
            <a:pPr marL="0" indent="0" algn="ctr">
              <a:buNone/>
            </a:pPr>
            <a:r>
              <a:rPr lang="en-US" sz="4800" b="1" u="sng" baseline="30000" dirty="0">
                <a:solidFill>
                  <a:srgbClr val="CC0099"/>
                </a:solidFill>
                <a:latin typeface="Book Antiqua" pitchFamily="18" charset="0"/>
              </a:rPr>
              <a:t>Monday May 17- Wednesday May 2</a:t>
            </a:r>
            <a:r>
              <a:rPr lang="en-US" sz="4800" u="sng" baseline="30000" dirty="0">
                <a:solidFill>
                  <a:srgbClr val="CC0099"/>
                </a:solidFill>
                <a:latin typeface="Book Antiqua" pitchFamily="18" charset="0"/>
              </a:rPr>
              <a:t>6</a:t>
            </a:r>
            <a:r>
              <a:rPr lang="en-US" sz="3600" b="1" baseline="30000" dirty="0">
                <a:solidFill>
                  <a:srgbClr val="CC0099"/>
                </a:solidFill>
                <a:latin typeface="Book Antiqua" pitchFamily="18" charset="0"/>
              </a:rPr>
              <a:t> </a:t>
            </a:r>
            <a:r>
              <a:rPr lang="en-US" sz="3600" dirty="0">
                <a:solidFill>
                  <a:srgbClr val="CC0099"/>
                </a:solidFill>
                <a:latin typeface="Book Antiqua" pitchFamily="18" charset="0"/>
              </a:rPr>
              <a:t>Graduating seniors </a:t>
            </a:r>
            <a:r>
              <a:rPr lang="en-US" sz="3600" i="1" u="sng" dirty="0">
                <a:solidFill>
                  <a:srgbClr val="CC0099"/>
                </a:solidFill>
                <a:latin typeface="Book Antiqua" pitchFamily="18" charset="0"/>
              </a:rPr>
              <a:t>do not </a:t>
            </a:r>
            <a:r>
              <a:rPr lang="en-US" sz="3600" dirty="0">
                <a:solidFill>
                  <a:srgbClr val="CC0099"/>
                </a:solidFill>
                <a:latin typeface="Book Antiqua" pitchFamily="18" charset="0"/>
              </a:rPr>
              <a:t>report to school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RespondGraphMast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1571</Words>
  <Application>Microsoft Office PowerPoint</Application>
  <PresentationFormat>On-screen Show (4:3)</PresentationFormat>
  <Paragraphs>167</Paragraphs>
  <Slides>33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Book Antiqua</vt:lpstr>
      <vt:lpstr>Calibri</vt:lpstr>
      <vt:lpstr>Corbel</vt:lpstr>
      <vt:lpstr>Courier New</vt:lpstr>
      <vt:lpstr>Curlz MT</vt:lpstr>
      <vt:lpstr>Gill Sans MT</vt:lpstr>
      <vt:lpstr>Verdana</vt:lpstr>
      <vt:lpstr>Wingdings</vt:lpstr>
      <vt:lpstr>Wingdings 2</vt:lpstr>
      <vt:lpstr>iRespondGraphMaster</vt:lpstr>
      <vt:lpstr>Parallax</vt:lpstr>
      <vt:lpstr>Class of 2021 Commencement Meeting</vt:lpstr>
      <vt:lpstr>Welcome</vt:lpstr>
      <vt:lpstr>Meeting Purpose</vt:lpstr>
      <vt:lpstr>How To Stay Informed</vt:lpstr>
      <vt:lpstr>Senior Activities and Responsibilities</vt:lpstr>
      <vt:lpstr>Caps and Gowns</vt:lpstr>
      <vt:lpstr>College Signing Day</vt:lpstr>
      <vt:lpstr>Senior Exam Dates </vt:lpstr>
      <vt:lpstr>PowerPoint Presentation</vt:lpstr>
      <vt:lpstr>Requirements and Paperwork</vt:lpstr>
      <vt:lpstr>Meeting Graduation Requirements</vt:lpstr>
      <vt:lpstr>Senior Clearance</vt:lpstr>
      <vt:lpstr>PowerPoint Presentation</vt:lpstr>
      <vt:lpstr>Assistance to Guests with Disabilities &amp; Elderly</vt:lpstr>
      <vt:lpstr>Graduation Information Packet</vt:lpstr>
      <vt:lpstr>Commencement Information  and Related Activities</vt:lpstr>
      <vt:lpstr>Graduation Practice </vt:lpstr>
      <vt:lpstr>2021 Commencement</vt:lpstr>
      <vt:lpstr>Bag Checks</vt:lpstr>
      <vt:lpstr>McEachern Parking</vt:lpstr>
      <vt:lpstr>PowerPoint Presentation</vt:lpstr>
      <vt:lpstr>2021 Commencement Ceremony</vt:lpstr>
      <vt:lpstr>Decorum of the  Commencement Program</vt:lpstr>
      <vt:lpstr>Graduate Attire</vt:lpstr>
      <vt:lpstr>Pictures, Filming and Live Streaming</vt:lpstr>
      <vt:lpstr> Diploma Pick-up </vt:lpstr>
      <vt:lpstr> Diploma Pick-up</vt:lpstr>
      <vt:lpstr>Graduation Tickets</vt:lpstr>
      <vt:lpstr>Graduation Announcement Update</vt:lpstr>
      <vt:lpstr>Senior Activity Information</vt:lpstr>
      <vt:lpstr>Senior Class Dues</vt:lpstr>
      <vt:lpstr>Extra Senior Merchandise</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2021 Commencement Meeting</dc:title>
  <dc:creator>Valencia Andrews</dc:creator>
  <cp:lastModifiedBy>Valencia Andrews</cp:lastModifiedBy>
  <cp:revision>4</cp:revision>
  <dcterms:created xsi:type="dcterms:W3CDTF">2021-03-29T15:24:59Z</dcterms:created>
  <dcterms:modified xsi:type="dcterms:W3CDTF">2021-03-30T20:16:13Z</dcterms:modified>
</cp:coreProperties>
</file>