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42"/>
  </p:notesMasterIdLst>
  <p:sldIdLst>
    <p:sldId id="256" r:id="rId3"/>
    <p:sldId id="258" r:id="rId4"/>
    <p:sldId id="259" r:id="rId5"/>
    <p:sldId id="257" r:id="rId6"/>
    <p:sldId id="261" r:id="rId7"/>
    <p:sldId id="285" r:id="rId8"/>
    <p:sldId id="271" r:id="rId9"/>
    <p:sldId id="277" r:id="rId10"/>
    <p:sldId id="281" r:id="rId11"/>
    <p:sldId id="284" r:id="rId12"/>
    <p:sldId id="279" r:id="rId13"/>
    <p:sldId id="309" r:id="rId14"/>
    <p:sldId id="300" r:id="rId15"/>
    <p:sldId id="307" r:id="rId16"/>
    <p:sldId id="305" r:id="rId17"/>
    <p:sldId id="311" r:id="rId18"/>
    <p:sldId id="312" r:id="rId19"/>
    <p:sldId id="301" r:id="rId20"/>
    <p:sldId id="313" r:id="rId21"/>
    <p:sldId id="303" r:id="rId22"/>
    <p:sldId id="314" r:id="rId23"/>
    <p:sldId id="304" r:id="rId24"/>
    <p:sldId id="286" r:id="rId25"/>
    <p:sldId id="295" r:id="rId26"/>
    <p:sldId id="294" r:id="rId27"/>
    <p:sldId id="310" r:id="rId28"/>
    <p:sldId id="316" r:id="rId29"/>
    <p:sldId id="287" r:id="rId30"/>
    <p:sldId id="289" r:id="rId31"/>
    <p:sldId id="290" r:id="rId32"/>
    <p:sldId id="291" r:id="rId33"/>
    <p:sldId id="292" r:id="rId34"/>
    <p:sldId id="296" r:id="rId35"/>
    <p:sldId id="299" r:id="rId36"/>
    <p:sldId id="318" r:id="rId37"/>
    <p:sldId id="280" r:id="rId38"/>
    <p:sldId id="273" r:id="rId39"/>
    <p:sldId id="317" r:id="rId40"/>
    <p:sldId id="267" r:id="rId41"/>
  </p:sldIdLst>
  <p:sldSz cx="9144000" cy="5143500" type="screen16x9"/>
  <p:notesSz cx="6858000" cy="9144000"/>
  <p:embeddedFontLst>
    <p:embeddedFont>
      <p:font typeface="Arial Black" panose="020B0A04020102020204" pitchFamily="34" charset="0"/>
      <p:bold r:id="rId43"/>
    </p:embeddedFont>
    <p:embeddedFont>
      <p:font typeface="Cormorant Garamond" panose="020B0604020202020204" charset="0"/>
      <p:regular r:id="rId44"/>
      <p:bold r:id="rId45"/>
      <p:italic r:id="rId46"/>
      <p:boldItalic r:id="rId47"/>
    </p:embeddedFont>
    <p:embeddedFont>
      <p:font typeface="Cormorant Garamond Light" panose="020B0604020202020204" charset="0"/>
      <p:regular r:id="rId48"/>
      <p:bold r:id="rId49"/>
      <p:italic r:id="rId50"/>
      <p:boldItalic r:id="rId51"/>
    </p:embeddedFont>
    <p:embeddedFont>
      <p:font typeface="Nunito" pitchFamily="2"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Tahoma" panose="020B0604030504040204" pitchFamily="34" charset="0"/>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04CEE-CA31-49D4-B769-0F4F2EC616D8}" v="1" dt="2024-09-13T13:35:26.894"/>
    <p1510:client id="{98DE1511-D928-46E3-B9F7-B75F8C47A447}" v="62" dt="2024-09-13T12:33:45.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28" autoAdjust="0"/>
  </p:normalViewPr>
  <p:slideViewPr>
    <p:cSldViewPr snapToGrid="0">
      <p:cViewPr varScale="1">
        <p:scale>
          <a:sx n="136" d="100"/>
          <a:sy n="136" d="100"/>
        </p:scale>
        <p:origin x="870" y="114"/>
      </p:cViewPr>
      <p:guideLst>
        <p:guide orient="horz" pos="1620"/>
        <p:guide pos="2880"/>
      </p:guideLst>
    </p:cSldViewPr>
  </p:slideViewPr>
  <p:notesTextViewPr>
    <p:cViewPr>
      <p:scale>
        <a:sx n="1" d="1"/>
        <a:sy n="1" d="1"/>
      </p:scale>
      <p:origin x="0" y="0"/>
    </p:cViewPr>
  </p:notesTextViewPr>
  <p:sorterViewPr>
    <p:cViewPr>
      <p:scale>
        <a:sx n="100" d="100"/>
        <a:sy n="100" d="100"/>
      </p:scale>
      <p:origin x="0" y="-69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font" Target="fonts/font1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22407-F30B-4660-AA51-68C9703380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80B4463-E5F0-4C91-B8B7-DCE7A51DEE93}">
      <dgm:prSet custT="1"/>
      <dgm:spPr>
        <a:solidFill>
          <a:schemeClr val="accent4">
            <a:lumMod val="75000"/>
          </a:schemeClr>
        </a:solidFill>
      </dgm:spPr>
      <dgm:t>
        <a:bodyPr/>
        <a:lstStyle/>
        <a:p>
          <a:pPr>
            <a:defRPr b="1"/>
          </a:pPr>
          <a:r>
            <a:rPr lang="en-US" sz="1500" dirty="0">
              <a:latin typeface="Nunito" pitchFamily="2" charset="0"/>
            </a:rPr>
            <a:t>College Planning</a:t>
          </a:r>
        </a:p>
        <a:p>
          <a:pPr>
            <a:defRPr b="1"/>
          </a:pPr>
          <a:r>
            <a:rPr lang="en-US" sz="1200" b="0" dirty="0">
              <a:latin typeface="Nunito" pitchFamily="2" charset="0"/>
            </a:rPr>
            <a:t>College Search, College Visits, Colleges Applying To, Letters of Recommendation</a:t>
          </a:r>
        </a:p>
      </dgm:t>
    </dgm:pt>
    <dgm:pt modelId="{D554803F-8276-49DA-9A92-8A41D3395FC9}" type="parTrans" cxnId="{94A09865-4B37-4DE1-88F0-49D712BF81CC}">
      <dgm:prSet/>
      <dgm:spPr/>
      <dgm:t>
        <a:bodyPr/>
        <a:lstStyle/>
        <a:p>
          <a:endParaRPr lang="en-US"/>
        </a:p>
      </dgm:t>
    </dgm:pt>
    <dgm:pt modelId="{5D74975D-2553-4464-A59B-D326B794F077}" type="sibTrans" cxnId="{94A09865-4B37-4DE1-88F0-49D712BF81CC}">
      <dgm:prSet/>
      <dgm:spPr/>
      <dgm:t>
        <a:bodyPr/>
        <a:lstStyle/>
        <a:p>
          <a:endParaRPr lang="en-US"/>
        </a:p>
      </dgm:t>
    </dgm:pt>
    <dgm:pt modelId="{5E5C4DD2-14D8-45FF-A128-05F842548126}">
      <dgm:prSet custT="1"/>
      <dgm:spPr>
        <a:solidFill>
          <a:schemeClr val="accent4">
            <a:lumMod val="75000"/>
          </a:schemeClr>
        </a:solidFill>
      </dgm:spPr>
      <dgm:t>
        <a:bodyPr/>
        <a:lstStyle/>
        <a:p>
          <a:pPr rtl="0">
            <a:defRPr b="1"/>
          </a:pPr>
          <a:r>
            <a:rPr lang="en-US" sz="1500" b="1" dirty="0">
              <a:latin typeface="Nunito" pitchFamily="2" charset="0"/>
            </a:rPr>
            <a:t>Scholarship Searches</a:t>
          </a:r>
        </a:p>
        <a:p>
          <a:pPr rtl="0">
            <a:defRPr b="1"/>
          </a:pPr>
          <a:r>
            <a:rPr lang="en-US" sz="1200" b="0" dirty="0">
              <a:latin typeface="Nunito" pitchFamily="2" charset="0"/>
            </a:rPr>
            <a:t>College-specific, National Search, CCSD-specific</a:t>
          </a:r>
        </a:p>
      </dgm:t>
    </dgm:pt>
    <dgm:pt modelId="{AA2BC0ED-A9F6-4862-9DAF-AE61F90C8336}" type="parTrans" cxnId="{A69021F7-B743-4C95-80EA-184B897DB5D0}">
      <dgm:prSet/>
      <dgm:spPr/>
      <dgm:t>
        <a:bodyPr/>
        <a:lstStyle/>
        <a:p>
          <a:endParaRPr lang="en-US"/>
        </a:p>
      </dgm:t>
    </dgm:pt>
    <dgm:pt modelId="{6461C195-3B52-4561-9FAB-69A1A8101B9F}" type="sibTrans" cxnId="{A69021F7-B743-4C95-80EA-184B897DB5D0}">
      <dgm:prSet/>
      <dgm:spPr/>
      <dgm:t>
        <a:bodyPr/>
        <a:lstStyle/>
        <a:p>
          <a:endParaRPr lang="en-US"/>
        </a:p>
      </dgm:t>
    </dgm:pt>
    <dgm:pt modelId="{2D9CBAC3-17C1-4697-87FD-9B4C9DE22E93}">
      <dgm:prSet phldr="0" custT="1"/>
      <dgm:spPr>
        <a:solidFill>
          <a:schemeClr val="accent4">
            <a:lumMod val="75000"/>
          </a:schemeClr>
        </a:solidFill>
      </dgm:spPr>
      <dgm:t>
        <a:bodyPr/>
        <a:lstStyle/>
        <a:p>
          <a:pPr>
            <a:defRPr b="1"/>
          </a:pPr>
          <a:r>
            <a:rPr lang="en-US" sz="1500" b="1" dirty="0">
              <a:latin typeface="Nunito" pitchFamily="2" charset="0"/>
            </a:rPr>
            <a:t>Communicating with your School Counselor</a:t>
          </a:r>
        </a:p>
        <a:p>
          <a:pPr>
            <a:defRPr b="1"/>
          </a:pPr>
          <a:r>
            <a:rPr lang="en-US" sz="1200" b="0" dirty="0">
              <a:latin typeface="Nunito" pitchFamily="2" charset="0"/>
            </a:rPr>
            <a:t>E-Mail Capabilities</a:t>
          </a:r>
        </a:p>
      </dgm:t>
    </dgm:pt>
    <dgm:pt modelId="{A462FF0D-3FAA-4FFF-A2B0-4B38E05C5FD9}" type="parTrans" cxnId="{8E27A455-8BA5-4B15-8C46-E3652A234639}">
      <dgm:prSet/>
      <dgm:spPr/>
      <dgm:t>
        <a:bodyPr/>
        <a:lstStyle/>
        <a:p>
          <a:endParaRPr lang="en-US"/>
        </a:p>
      </dgm:t>
    </dgm:pt>
    <dgm:pt modelId="{F67D4777-381D-4570-B706-AC08229F91AD}" type="sibTrans" cxnId="{8E27A455-8BA5-4B15-8C46-E3652A234639}">
      <dgm:prSet/>
      <dgm:spPr/>
      <dgm:t>
        <a:bodyPr/>
        <a:lstStyle/>
        <a:p>
          <a:endParaRPr lang="en-US"/>
        </a:p>
      </dgm:t>
    </dgm:pt>
    <dgm:pt modelId="{170A6A3B-FF22-407C-808A-E0B3D9A374B9}">
      <dgm:prSet phldr="0" custT="1"/>
      <dgm:spPr>
        <a:solidFill>
          <a:schemeClr val="accent4">
            <a:lumMod val="75000"/>
          </a:schemeClr>
        </a:solidFill>
      </dgm:spPr>
      <dgm:t>
        <a:bodyPr/>
        <a:lstStyle/>
        <a:p>
          <a:pPr rtl="0">
            <a:defRPr b="1"/>
          </a:pPr>
          <a:r>
            <a:rPr lang="en-US" sz="1500" b="1" dirty="0">
              <a:latin typeface="Nunito" pitchFamily="2" charset="0"/>
            </a:rPr>
            <a:t>Career Planning &amp; Resume Building</a:t>
          </a:r>
        </a:p>
        <a:p>
          <a:pPr rtl="0">
            <a:defRPr b="1"/>
          </a:pPr>
          <a:r>
            <a:rPr lang="en-US" sz="1200" b="0" dirty="0">
              <a:latin typeface="Nunito" pitchFamily="2" charset="0"/>
            </a:rPr>
            <a:t>Explore Careers, Clusters &amp; Pathways </a:t>
          </a:r>
          <a:endParaRPr lang="en-US" sz="1200" b="1" dirty="0">
            <a:latin typeface="Nunito" pitchFamily="2" charset="0"/>
          </a:endParaRPr>
        </a:p>
      </dgm:t>
    </dgm:pt>
    <dgm:pt modelId="{024EDF14-11C3-483E-8D58-67A616CD720A}" type="parTrans" cxnId="{61AC907A-6275-4F4F-819A-835AC1FD9FBE}">
      <dgm:prSet/>
      <dgm:spPr/>
      <dgm:t>
        <a:bodyPr/>
        <a:lstStyle/>
        <a:p>
          <a:endParaRPr lang="en-US"/>
        </a:p>
      </dgm:t>
    </dgm:pt>
    <dgm:pt modelId="{8E5E9CCC-AE2D-4969-A90E-8EED5F68C952}" type="sibTrans" cxnId="{61AC907A-6275-4F4F-819A-835AC1FD9FBE}">
      <dgm:prSet/>
      <dgm:spPr/>
      <dgm:t>
        <a:bodyPr/>
        <a:lstStyle/>
        <a:p>
          <a:endParaRPr lang="en-US"/>
        </a:p>
      </dgm:t>
    </dgm:pt>
    <dgm:pt modelId="{4CB24E84-0B19-4D58-8C5D-6C71C81DDAB6}">
      <dgm:prSet phldr="0" custT="1"/>
      <dgm:spPr>
        <a:solidFill>
          <a:schemeClr val="accent4">
            <a:lumMod val="75000"/>
          </a:schemeClr>
        </a:solidFill>
      </dgm:spPr>
      <dgm:t>
        <a:bodyPr/>
        <a:lstStyle/>
        <a:p>
          <a:pPr rtl="0">
            <a:defRPr b="1"/>
          </a:pPr>
          <a:r>
            <a:rPr lang="en-US" sz="1500" b="1" dirty="0">
              <a:latin typeface="Nunito" pitchFamily="2" charset="0"/>
            </a:rPr>
            <a:t>Self-Discovery</a:t>
          </a:r>
        </a:p>
        <a:p>
          <a:pPr rtl="0">
            <a:defRPr b="1"/>
          </a:pPr>
          <a:r>
            <a:rPr lang="en-US" sz="1200" b="0" dirty="0">
              <a:latin typeface="Nunito" pitchFamily="2" charset="0"/>
            </a:rPr>
            <a:t>Personality, Skills, and Strengths Assessments</a:t>
          </a:r>
        </a:p>
      </dgm:t>
    </dgm:pt>
    <dgm:pt modelId="{9E65CD40-7468-43A2-9170-DECC12DB9647}" type="parTrans" cxnId="{385CCDAD-F0BD-4091-A0A8-0242442D47C3}">
      <dgm:prSet/>
      <dgm:spPr/>
      <dgm:t>
        <a:bodyPr/>
        <a:lstStyle/>
        <a:p>
          <a:endParaRPr lang="en-US"/>
        </a:p>
      </dgm:t>
    </dgm:pt>
    <dgm:pt modelId="{601AC714-9A4C-430E-B05F-6D687A55F93C}" type="sibTrans" cxnId="{385CCDAD-F0BD-4091-A0A8-0242442D47C3}">
      <dgm:prSet/>
      <dgm:spPr/>
      <dgm:t>
        <a:bodyPr/>
        <a:lstStyle/>
        <a:p>
          <a:endParaRPr lang="en-US"/>
        </a:p>
      </dgm:t>
    </dgm:pt>
    <dgm:pt modelId="{EFA72291-5B7A-4AAE-B28B-FB0B44C49A71}" type="pres">
      <dgm:prSet presAssocID="{1FA22407-F30B-4660-AA51-68C9703380FD}" presName="Name0" presStyleCnt="0">
        <dgm:presLayoutVars>
          <dgm:dir/>
          <dgm:animLvl val="lvl"/>
          <dgm:resizeHandles val="exact"/>
        </dgm:presLayoutVars>
      </dgm:prSet>
      <dgm:spPr/>
    </dgm:pt>
    <dgm:pt modelId="{3CCBD662-6BD1-41CE-A634-A874C1ED4377}" type="pres">
      <dgm:prSet presAssocID="{180B4463-E5F0-4C91-B8B7-DCE7A51DEE93}" presName="linNode" presStyleCnt="0"/>
      <dgm:spPr/>
    </dgm:pt>
    <dgm:pt modelId="{6758A656-7B47-4BED-9E6B-7CBDE14D26DB}" type="pres">
      <dgm:prSet presAssocID="{180B4463-E5F0-4C91-B8B7-DCE7A51DEE93}" presName="parentText" presStyleLbl="node1" presStyleIdx="0" presStyleCnt="5" custScaleX="2000000">
        <dgm:presLayoutVars>
          <dgm:chMax val="1"/>
          <dgm:bulletEnabled val="1"/>
        </dgm:presLayoutVars>
      </dgm:prSet>
      <dgm:spPr/>
    </dgm:pt>
    <dgm:pt modelId="{1421D2FA-27A1-47B3-88AF-D8BD25822E0B}" type="pres">
      <dgm:prSet presAssocID="{5D74975D-2553-4464-A59B-D326B794F077}" presName="sp" presStyleCnt="0"/>
      <dgm:spPr/>
    </dgm:pt>
    <dgm:pt modelId="{63ED4BCF-C39E-4D5A-B4AB-66F3605D83E8}" type="pres">
      <dgm:prSet presAssocID="{170A6A3B-FF22-407C-808A-E0B3D9A374B9}" presName="linNode" presStyleCnt="0"/>
      <dgm:spPr/>
    </dgm:pt>
    <dgm:pt modelId="{5FE75417-600E-4CC6-8252-0B18682FDF27}" type="pres">
      <dgm:prSet presAssocID="{170A6A3B-FF22-407C-808A-E0B3D9A374B9}" presName="parentText" presStyleLbl="node1" presStyleIdx="1" presStyleCnt="5" custScaleX="277778">
        <dgm:presLayoutVars>
          <dgm:chMax val="1"/>
          <dgm:bulletEnabled val="1"/>
        </dgm:presLayoutVars>
      </dgm:prSet>
      <dgm:spPr/>
    </dgm:pt>
    <dgm:pt modelId="{8416C379-9D68-493B-BDDA-F60185D98CB3}" type="pres">
      <dgm:prSet presAssocID="{8E5E9CCC-AE2D-4969-A90E-8EED5F68C952}" presName="sp" presStyleCnt="0"/>
      <dgm:spPr/>
    </dgm:pt>
    <dgm:pt modelId="{567DB8C2-2EDE-4905-927C-0F63196DC29F}" type="pres">
      <dgm:prSet presAssocID="{4CB24E84-0B19-4D58-8C5D-6C71C81DDAB6}" presName="linNode" presStyleCnt="0"/>
      <dgm:spPr/>
    </dgm:pt>
    <dgm:pt modelId="{69EA3AAA-F9FB-48C3-BC82-4C499E05B506}" type="pres">
      <dgm:prSet presAssocID="{4CB24E84-0B19-4D58-8C5D-6C71C81DDAB6}" presName="parentText" presStyleLbl="node1" presStyleIdx="2" presStyleCnt="5" custScaleX="277778">
        <dgm:presLayoutVars>
          <dgm:chMax val="1"/>
          <dgm:bulletEnabled val="1"/>
        </dgm:presLayoutVars>
      </dgm:prSet>
      <dgm:spPr/>
    </dgm:pt>
    <dgm:pt modelId="{88A5144C-BAA2-43EF-96C4-8E894A2FA0B5}" type="pres">
      <dgm:prSet presAssocID="{601AC714-9A4C-430E-B05F-6D687A55F93C}" presName="sp" presStyleCnt="0"/>
      <dgm:spPr/>
    </dgm:pt>
    <dgm:pt modelId="{E0C2B6D2-CFBF-4D44-ACE8-A463DDEB3FA1}" type="pres">
      <dgm:prSet presAssocID="{2D9CBAC3-17C1-4697-87FD-9B4C9DE22E93}" presName="linNode" presStyleCnt="0"/>
      <dgm:spPr/>
    </dgm:pt>
    <dgm:pt modelId="{E2FA80C5-A0CC-401A-89ED-F13C569D9F60}" type="pres">
      <dgm:prSet presAssocID="{2D9CBAC3-17C1-4697-87FD-9B4C9DE22E93}" presName="parentText" presStyleLbl="node1" presStyleIdx="3" presStyleCnt="5" custScaleX="277778">
        <dgm:presLayoutVars>
          <dgm:chMax val="1"/>
          <dgm:bulletEnabled val="1"/>
        </dgm:presLayoutVars>
      </dgm:prSet>
      <dgm:spPr/>
    </dgm:pt>
    <dgm:pt modelId="{6A024D70-CBC4-49C9-9309-4B2461099C33}" type="pres">
      <dgm:prSet presAssocID="{F67D4777-381D-4570-B706-AC08229F91AD}" presName="sp" presStyleCnt="0"/>
      <dgm:spPr/>
    </dgm:pt>
    <dgm:pt modelId="{87222080-B648-4D6C-BAA9-081AB4304617}" type="pres">
      <dgm:prSet presAssocID="{5E5C4DD2-14D8-45FF-A128-05F842548126}" presName="linNode" presStyleCnt="0"/>
      <dgm:spPr/>
    </dgm:pt>
    <dgm:pt modelId="{94B9BD39-9C30-4A95-BFF0-D1F9450CFAC4}" type="pres">
      <dgm:prSet presAssocID="{5E5C4DD2-14D8-45FF-A128-05F842548126}" presName="parentText" presStyleLbl="node1" presStyleIdx="4" presStyleCnt="5" custScaleX="277778">
        <dgm:presLayoutVars>
          <dgm:chMax val="1"/>
          <dgm:bulletEnabled val="1"/>
        </dgm:presLayoutVars>
      </dgm:prSet>
      <dgm:spPr/>
    </dgm:pt>
  </dgm:ptLst>
  <dgm:cxnLst>
    <dgm:cxn modelId="{961F323D-EEFA-4426-9481-6D188690C1E1}" type="presOf" srcId="{180B4463-E5F0-4C91-B8B7-DCE7A51DEE93}" destId="{6758A656-7B47-4BED-9E6B-7CBDE14D26DB}" srcOrd="0" destOrd="0" presId="urn:microsoft.com/office/officeart/2005/8/layout/vList5"/>
    <dgm:cxn modelId="{94A09865-4B37-4DE1-88F0-49D712BF81CC}" srcId="{1FA22407-F30B-4660-AA51-68C9703380FD}" destId="{180B4463-E5F0-4C91-B8B7-DCE7A51DEE93}" srcOrd="0" destOrd="0" parTransId="{D554803F-8276-49DA-9A92-8A41D3395FC9}" sibTransId="{5D74975D-2553-4464-A59B-D326B794F077}"/>
    <dgm:cxn modelId="{55520B69-5B5F-463F-A960-EB7F9944BD49}" type="presOf" srcId="{4CB24E84-0B19-4D58-8C5D-6C71C81DDAB6}" destId="{69EA3AAA-F9FB-48C3-BC82-4C499E05B506}" srcOrd="0" destOrd="0" presId="urn:microsoft.com/office/officeart/2005/8/layout/vList5"/>
    <dgm:cxn modelId="{8E27A455-8BA5-4B15-8C46-E3652A234639}" srcId="{1FA22407-F30B-4660-AA51-68C9703380FD}" destId="{2D9CBAC3-17C1-4697-87FD-9B4C9DE22E93}" srcOrd="3" destOrd="0" parTransId="{A462FF0D-3FAA-4FFF-A2B0-4B38E05C5FD9}" sibTransId="{F67D4777-381D-4570-B706-AC08229F91AD}"/>
    <dgm:cxn modelId="{61AC907A-6275-4F4F-819A-835AC1FD9FBE}" srcId="{1FA22407-F30B-4660-AA51-68C9703380FD}" destId="{170A6A3B-FF22-407C-808A-E0B3D9A374B9}" srcOrd="1" destOrd="0" parTransId="{024EDF14-11C3-483E-8D58-67A616CD720A}" sibTransId="{8E5E9CCC-AE2D-4969-A90E-8EED5F68C952}"/>
    <dgm:cxn modelId="{F746D895-C2B6-4CA0-9162-FA65412B7407}" type="presOf" srcId="{5E5C4DD2-14D8-45FF-A128-05F842548126}" destId="{94B9BD39-9C30-4A95-BFF0-D1F9450CFAC4}" srcOrd="0" destOrd="0" presId="urn:microsoft.com/office/officeart/2005/8/layout/vList5"/>
    <dgm:cxn modelId="{385CCDAD-F0BD-4091-A0A8-0242442D47C3}" srcId="{1FA22407-F30B-4660-AA51-68C9703380FD}" destId="{4CB24E84-0B19-4D58-8C5D-6C71C81DDAB6}" srcOrd="2" destOrd="0" parTransId="{9E65CD40-7468-43A2-9170-DECC12DB9647}" sibTransId="{601AC714-9A4C-430E-B05F-6D687A55F93C}"/>
    <dgm:cxn modelId="{4CD943CC-76BB-4D15-B9F4-C1517F7ED17C}" type="presOf" srcId="{170A6A3B-FF22-407C-808A-E0B3D9A374B9}" destId="{5FE75417-600E-4CC6-8252-0B18682FDF27}" srcOrd="0" destOrd="0" presId="urn:microsoft.com/office/officeart/2005/8/layout/vList5"/>
    <dgm:cxn modelId="{552E1FE0-71B7-4495-B450-1A5D0E26F195}" type="presOf" srcId="{2D9CBAC3-17C1-4697-87FD-9B4C9DE22E93}" destId="{E2FA80C5-A0CC-401A-89ED-F13C569D9F60}" srcOrd="0" destOrd="0" presId="urn:microsoft.com/office/officeart/2005/8/layout/vList5"/>
    <dgm:cxn modelId="{56D9D4F6-13A3-455D-8B9B-9C778BA9CC0D}" type="presOf" srcId="{1FA22407-F30B-4660-AA51-68C9703380FD}" destId="{EFA72291-5B7A-4AAE-B28B-FB0B44C49A71}" srcOrd="0" destOrd="0" presId="urn:microsoft.com/office/officeart/2005/8/layout/vList5"/>
    <dgm:cxn modelId="{A69021F7-B743-4C95-80EA-184B897DB5D0}" srcId="{1FA22407-F30B-4660-AA51-68C9703380FD}" destId="{5E5C4DD2-14D8-45FF-A128-05F842548126}" srcOrd="4" destOrd="0" parTransId="{AA2BC0ED-A9F6-4862-9DAF-AE61F90C8336}" sibTransId="{6461C195-3B52-4561-9FAB-69A1A8101B9F}"/>
    <dgm:cxn modelId="{161CDA97-17DA-4859-8B27-B26F3D0BF94B}" type="presParOf" srcId="{EFA72291-5B7A-4AAE-B28B-FB0B44C49A71}" destId="{3CCBD662-6BD1-41CE-A634-A874C1ED4377}" srcOrd="0" destOrd="0" presId="urn:microsoft.com/office/officeart/2005/8/layout/vList5"/>
    <dgm:cxn modelId="{56A39334-E1AD-4D7E-936F-5EB41897A854}" type="presParOf" srcId="{3CCBD662-6BD1-41CE-A634-A874C1ED4377}" destId="{6758A656-7B47-4BED-9E6B-7CBDE14D26DB}" srcOrd="0" destOrd="0" presId="urn:microsoft.com/office/officeart/2005/8/layout/vList5"/>
    <dgm:cxn modelId="{49F38A50-3692-4085-ABF9-7DB440270E45}" type="presParOf" srcId="{EFA72291-5B7A-4AAE-B28B-FB0B44C49A71}" destId="{1421D2FA-27A1-47B3-88AF-D8BD25822E0B}" srcOrd="1" destOrd="0" presId="urn:microsoft.com/office/officeart/2005/8/layout/vList5"/>
    <dgm:cxn modelId="{C92636CE-6DE4-4101-A664-22DB674C3AD9}" type="presParOf" srcId="{EFA72291-5B7A-4AAE-B28B-FB0B44C49A71}" destId="{63ED4BCF-C39E-4D5A-B4AB-66F3605D83E8}" srcOrd="2" destOrd="0" presId="urn:microsoft.com/office/officeart/2005/8/layout/vList5"/>
    <dgm:cxn modelId="{78A67CD2-9C72-4DB8-96B5-44441C30C452}" type="presParOf" srcId="{63ED4BCF-C39E-4D5A-B4AB-66F3605D83E8}" destId="{5FE75417-600E-4CC6-8252-0B18682FDF27}" srcOrd="0" destOrd="0" presId="urn:microsoft.com/office/officeart/2005/8/layout/vList5"/>
    <dgm:cxn modelId="{0F48562B-F827-4F45-9C2D-05F7944B0FD1}" type="presParOf" srcId="{EFA72291-5B7A-4AAE-B28B-FB0B44C49A71}" destId="{8416C379-9D68-493B-BDDA-F60185D98CB3}" srcOrd="3" destOrd="0" presId="urn:microsoft.com/office/officeart/2005/8/layout/vList5"/>
    <dgm:cxn modelId="{6B78547A-B4F9-4FF3-9370-9BC2C3EC2EBC}" type="presParOf" srcId="{EFA72291-5B7A-4AAE-B28B-FB0B44C49A71}" destId="{567DB8C2-2EDE-4905-927C-0F63196DC29F}" srcOrd="4" destOrd="0" presId="urn:microsoft.com/office/officeart/2005/8/layout/vList5"/>
    <dgm:cxn modelId="{D577A969-12C1-497C-96D6-F65E6B9636BF}" type="presParOf" srcId="{567DB8C2-2EDE-4905-927C-0F63196DC29F}" destId="{69EA3AAA-F9FB-48C3-BC82-4C499E05B506}" srcOrd="0" destOrd="0" presId="urn:microsoft.com/office/officeart/2005/8/layout/vList5"/>
    <dgm:cxn modelId="{9EB41A83-22AE-4D15-A19B-80BD34322006}" type="presParOf" srcId="{EFA72291-5B7A-4AAE-B28B-FB0B44C49A71}" destId="{88A5144C-BAA2-43EF-96C4-8E894A2FA0B5}" srcOrd="5" destOrd="0" presId="urn:microsoft.com/office/officeart/2005/8/layout/vList5"/>
    <dgm:cxn modelId="{B927A421-F79F-4BF1-92A0-31298FF115C3}" type="presParOf" srcId="{EFA72291-5B7A-4AAE-B28B-FB0B44C49A71}" destId="{E0C2B6D2-CFBF-4D44-ACE8-A463DDEB3FA1}" srcOrd="6" destOrd="0" presId="urn:microsoft.com/office/officeart/2005/8/layout/vList5"/>
    <dgm:cxn modelId="{A119EA87-4E03-46D7-BDD6-EDC60E146B55}" type="presParOf" srcId="{E0C2B6D2-CFBF-4D44-ACE8-A463DDEB3FA1}" destId="{E2FA80C5-A0CC-401A-89ED-F13C569D9F60}" srcOrd="0" destOrd="0" presId="urn:microsoft.com/office/officeart/2005/8/layout/vList5"/>
    <dgm:cxn modelId="{9FE4848D-795F-4273-A073-810944D0BA2C}" type="presParOf" srcId="{EFA72291-5B7A-4AAE-B28B-FB0B44C49A71}" destId="{6A024D70-CBC4-49C9-9309-4B2461099C33}" srcOrd="7" destOrd="0" presId="urn:microsoft.com/office/officeart/2005/8/layout/vList5"/>
    <dgm:cxn modelId="{328B6543-DCCC-4087-B466-1D97EA71BFEA}" type="presParOf" srcId="{EFA72291-5B7A-4AAE-B28B-FB0B44C49A71}" destId="{87222080-B648-4D6C-BAA9-081AB4304617}" srcOrd="8" destOrd="0" presId="urn:microsoft.com/office/officeart/2005/8/layout/vList5"/>
    <dgm:cxn modelId="{BABD2240-02A0-4EFF-B226-1C313715FDD4}" type="presParOf" srcId="{87222080-B648-4D6C-BAA9-081AB4304617}" destId="{94B9BD39-9C30-4A95-BFF0-D1F9450CFAC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8A656-7B47-4BED-9E6B-7CBDE14D26DB}">
      <dsp:nvSpPr>
        <dsp:cNvPr id="0" name=""/>
        <dsp:cNvSpPr/>
      </dsp:nvSpPr>
      <dsp:spPr>
        <a:xfrm>
          <a:off x="3313" y="1485"/>
          <a:ext cx="6780784" cy="64958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defRPr b="1"/>
          </a:pPr>
          <a:r>
            <a:rPr lang="en-US" sz="1500" kern="1200" dirty="0">
              <a:latin typeface="Nunito" pitchFamily="2" charset="0"/>
            </a:rPr>
            <a:t>College Planning</a:t>
          </a:r>
        </a:p>
        <a:p>
          <a:pPr marL="0" lvl="0" indent="0" algn="ctr" defTabSz="666750">
            <a:lnSpc>
              <a:spcPct val="90000"/>
            </a:lnSpc>
            <a:spcBef>
              <a:spcPct val="0"/>
            </a:spcBef>
            <a:spcAft>
              <a:spcPct val="35000"/>
            </a:spcAft>
            <a:buNone/>
            <a:defRPr b="1"/>
          </a:pPr>
          <a:r>
            <a:rPr lang="en-US" sz="1200" b="0" kern="1200" dirty="0">
              <a:latin typeface="Nunito" pitchFamily="2" charset="0"/>
            </a:rPr>
            <a:t>College Search, College Visits, Colleges Applying To, Letters of Recommendation</a:t>
          </a:r>
        </a:p>
      </dsp:txBody>
      <dsp:txXfrm>
        <a:off x="35023" y="33195"/>
        <a:ext cx="6717364" cy="586168"/>
      </dsp:txXfrm>
    </dsp:sp>
    <dsp:sp modelId="{5FE75417-600E-4CC6-8252-0B18682FDF27}">
      <dsp:nvSpPr>
        <dsp:cNvPr id="0" name=""/>
        <dsp:cNvSpPr/>
      </dsp:nvSpPr>
      <dsp:spPr>
        <a:xfrm>
          <a:off x="3313" y="683554"/>
          <a:ext cx="6784769" cy="64958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defRPr b="1"/>
          </a:pPr>
          <a:r>
            <a:rPr lang="en-US" sz="1500" b="1" kern="1200" dirty="0">
              <a:latin typeface="Nunito" pitchFamily="2" charset="0"/>
            </a:rPr>
            <a:t>Career Planning &amp; Resume Building</a:t>
          </a:r>
        </a:p>
        <a:p>
          <a:pPr marL="0" lvl="0" indent="0" algn="ctr" defTabSz="666750" rtl="0">
            <a:lnSpc>
              <a:spcPct val="90000"/>
            </a:lnSpc>
            <a:spcBef>
              <a:spcPct val="0"/>
            </a:spcBef>
            <a:spcAft>
              <a:spcPct val="35000"/>
            </a:spcAft>
            <a:buNone/>
            <a:defRPr b="1"/>
          </a:pPr>
          <a:r>
            <a:rPr lang="en-US" sz="1200" b="0" kern="1200" dirty="0">
              <a:latin typeface="Nunito" pitchFamily="2" charset="0"/>
            </a:rPr>
            <a:t>Explore Careers, Clusters &amp; Pathways </a:t>
          </a:r>
          <a:endParaRPr lang="en-US" sz="1200" b="1" kern="1200" dirty="0">
            <a:latin typeface="Nunito" pitchFamily="2" charset="0"/>
          </a:endParaRPr>
        </a:p>
      </dsp:txBody>
      <dsp:txXfrm>
        <a:off x="35023" y="715264"/>
        <a:ext cx="6721349" cy="586168"/>
      </dsp:txXfrm>
    </dsp:sp>
    <dsp:sp modelId="{69EA3AAA-F9FB-48C3-BC82-4C499E05B506}">
      <dsp:nvSpPr>
        <dsp:cNvPr id="0" name=""/>
        <dsp:cNvSpPr/>
      </dsp:nvSpPr>
      <dsp:spPr>
        <a:xfrm>
          <a:off x="3313" y="1365622"/>
          <a:ext cx="6784769" cy="64958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defRPr b="1"/>
          </a:pPr>
          <a:r>
            <a:rPr lang="en-US" sz="1500" b="1" kern="1200" dirty="0">
              <a:latin typeface="Nunito" pitchFamily="2" charset="0"/>
            </a:rPr>
            <a:t>Self-Discovery</a:t>
          </a:r>
        </a:p>
        <a:p>
          <a:pPr marL="0" lvl="0" indent="0" algn="ctr" defTabSz="666750" rtl="0">
            <a:lnSpc>
              <a:spcPct val="90000"/>
            </a:lnSpc>
            <a:spcBef>
              <a:spcPct val="0"/>
            </a:spcBef>
            <a:spcAft>
              <a:spcPct val="35000"/>
            </a:spcAft>
            <a:buNone/>
            <a:defRPr b="1"/>
          </a:pPr>
          <a:r>
            <a:rPr lang="en-US" sz="1200" b="0" kern="1200" dirty="0">
              <a:latin typeface="Nunito" pitchFamily="2" charset="0"/>
            </a:rPr>
            <a:t>Personality, Skills, and Strengths Assessments</a:t>
          </a:r>
        </a:p>
      </dsp:txBody>
      <dsp:txXfrm>
        <a:off x="35023" y="1397332"/>
        <a:ext cx="6721349" cy="586168"/>
      </dsp:txXfrm>
    </dsp:sp>
    <dsp:sp modelId="{E2FA80C5-A0CC-401A-89ED-F13C569D9F60}">
      <dsp:nvSpPr>
        <dsp:cNvPr id="0" name=""/>
        <dsp:cNvSpPr/>
      </dsp:nvSpPr>
      <dsp:spPr>
        <a:xfrm>
          <a:off x="3313" y="2047690"/>
          <a:ext cx="6784769" cy="64958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defRPr b="1"/>
          </a:pPr>
          <a:r>
            <a:rPr lang="en-US" sz="1500" b="1" kern="1200" dirty="0">
              <a:latin typeface="Nunito" pitchFamily="2" charset="0"/>
            </a:rPr>
            <a:t>Communicating with your School Counselor</a:t>
          </a:r>
        </a:p>
        <a:p>
          <a:pPr marL="0" lvl="0" indent="0" algn="ctr" defTabSz="666750">
            <a:lnSpc>
              <a:spcPct val="90000"/>
            </a:lnSpc>
            <a:spcBef>
              <a:spcPct val="0"/>
            </a:spcBef>
            <a:spcAft>
              <a:spcPct val="35000"/>
            </a:spcAft>
            <a:buNone/>
            <a:defRPr b="1"/>
          </a:pPr>
          <a:r>
            <a:rPr lang="en-US" sz="1200" b="0" kern="1200" dirty="0">
              <a:latin typeface="Nunito" pitchFamily="2" charset="0"/>
            </a:rPr>
            <a:t>E-Mail Capabilities</a:t>
          </a:r>
        </a:p>
      </dsp:txBody>
      <dsp:txXfrm>
        <a:off x="35023" y="2079400"/>
        <a:ext cx="6721349" cy="586168"/>
      </dsp:txXfrm>
    </dsp:sp>
    <dsp:sp modelId="{94B9BD39-9C30-4A95-BFF0-D1F9450CFAC4}">
      <dsp:nvSpPr>
        <dsp:cNvPr id="0" name=""/>
        <dsp:cNvSpPr/>
      </dsp:nvSpPr>
      <dsp:spPr>
        <a:xfrm>
          <a:off x="3313" y="2729759"/>
          <a:ext cx="6784769" cy="64958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defRPr b="1"/>
          </a:pPr>
          <a:r>
            <a:rPr lang="en-US" sz="1500" b="1" kern="1200" dirty="0">
              <a:latin typeface="Nunito" pitchFamily="2" charset="0"/>
            </a:rPr>
            <a:t>Scholarship Searches</a:t>
          </a:r>
        </a:p>
        <a:p>
          <a:pPr marL="0" lvl="0" indent="0" algn="ctr" defTabSz="666750" rtl="0">
            <a:lnSpc>
              <a:spcPct val="90000"/>
            </a:lnSpc>
            <a:spcBef>
              <a:spcPct val="0"/>
            </a:spcBef>
            <a:spcAft>
              <a:spcPct val="35000"/>
            </a:spcAft>
            <a:buNone/>
            <a:defRPr b="1"/>
          </a:pPr>
          <a:r>
            <a:rPr lang="en-US" sz="1200" b="0" kern="1200" dirty="0">
              <a:latin typeface="Nunito" pitchFamily="2" charset="0"/>
            </a:rPr>
            <a:t>College-specific, National Search, CCSD-specific</a:t>
          </a:r>
        </a:p>
      </dsp:txBody>
      <dsp:txXfrm>
        <a:off x="35023" y="2761469"/>
        <a:ext cx="6721349" cy="5861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2e23b0220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252e23b0220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2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2e23b0220_2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252e23b0220_2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2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sz="1200" dirty="0">
              <a:latin typeface="Nunito" pitchFamily="2" charset="0"/>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894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642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Nunito" pitchFamily="2" charset="0"/>
              </a:rPr>
              <a:t>If any senior has not yet selected a path, have them do so now.</a:t>
            </a:r>
            <a:endParaRPr dirty="0">
              <a:latin typeface="Nunito" pitchFamily="2" charset="0"/>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47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487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4594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523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545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58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2e23b0220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252e23b0220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912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286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latin typeface="Nunito" pitchFamily="2" charset="0"/>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2325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2e23b0220_2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252e23b0220_2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093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484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962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7116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980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2e23b0220_2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252e23b0220_2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146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0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52e23b0220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252e23b0220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70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248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123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567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620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52e23b0220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252e23b0220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873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2e23b0220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52e23b0220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111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52e23b0220_2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g252e23b0220_2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52e23b0220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252e23b0220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84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52e23b0220_2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252e23b0220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2e23b0220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52e23b0220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2e23b0220_2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252e23b0220_2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75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4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2e23b0220_2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52e23b0220_2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606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t="31260" b="31260"/>
          <a:stretch/>
        </p:blipFill>
        <p:spPr>
          <a:xfrm>
            <a:off x="0" y="0"/>
            <a:ext cx="9144001" cy="5143502"/>
          </a:xfrm>
          <a:prstGeom prst="rect">
            <a:avLst/>
          </a:prstGeom>
          <a:noFill/>
          <a:ln>
            <a:noFill/>
          </a:ln>
        </p:spPr>
      </p:pic>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p:nvPr/>
        </p:nvSpPr>
        <p:spPr>
          <a:xfrm rot="5400000">
            <a:off x="5902888" y="4547496"/>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2" name="Google Shape;82;p1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8" name="Google Shape;98;p15"/>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99" name="Google Shape;99;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0" name="Google Shape;100;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1" name="Google Shape;101;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4" name="Google Shape;104;p16"/>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105" name="Google Shape;105;p16"/>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106" name="Google Shape;106;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7" name="Google Shape;107;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8" name="Google Shape;108;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1" name="Google Shape;111;p17"/>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112" name="Google Shape;112;p17"/>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113" name="Google Shape;113;p17"/>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114" name="Google Shape;114;p17"/>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115" name="Google Shape;11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6" name="Google Shape;11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0" name="Google Shape;120;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1" name="Google Shape;121;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2" name="Google Shape;122;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5" name="Google Shape;125;p19"/>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26" name="Google Shape;126;p19"/>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27" name="Google Shape;127;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8" name="Google Shape;128;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9" name="Google Shape;129;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32" name="Google Shape;132;p20"/>
          <p:cNvSpPr>
            <a:spLocks noGrp="1"/>
          </p:cNvSpPr>
          <p:nvPr>
            <p:ph type="pic" idx="2"/>
          </p:nvPr>
        </p:nvSpPr>
        <p:spPr>
          <a:xfrm>
            <a:off x="896144" y="306388"/>
            <a:ext cx="2743200" cy="2057400"/>
          </a:xfrm>
          <a:prstGeom prst="rect">
            <a:avLst/>
          </a:prstGeom>
          <a:noFill/>
          <a:ln>
            <a:noFill/>
          </a:ln>
        </p:spPr>
      </p:sp>
      <p:sp>
        <p:nvSpPr>
          <p:cNvPr id="133" name="Google Shape;133;p20"/>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34" name="Google Shape;134;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5" name="Google Shape;135;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6" name="Google Shape;136;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39" name="Google Shape;139;p21"/>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40" name="Google Shape;140;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1" name="Google Shape;141;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2" name="Google Shape;142;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45" name="Google Shape;145;p22"/>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46" name="Google Shape;146;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7" name="Google Shape;147;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8" name="Google Shape;148;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t="31260" b="31260"/>
          <a:stretch/>
        </p:blipFill>
        <p:spPr>
          <a:xfrm>
            <a:off x="0" y="0"/>
            <a:ext cx="9144001" cy="5143502"/>
          </a:xfrm>
          <a:prstGeom prst="rect">
            <a:avLst/>
          </a:prstGeom>
          <a:noFill/>
          <a:ln>
            <a:noFill/>
          </a:ln>
        </p:spPr>
      </p:pic>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3"/>
          <p:cNvSpPr/>
          <p:nvPr/>
        </p:nvSpPr>
        <p:spPr>
          <a:xfrm rot="5400000">
            <a:off x="6105538" y="4517521"/>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sp>
        <p:nvSpPr>
          <p:cNvPr id="20" name="Google Shape;20;p3"/>
          <p:cNvSpPr/>
          <p:nvPr/>
        </p:nvSpPr>
        <p:spPr>
          <a:xfrm rot="5400000">
            <a:off x="3871963" y="4517521"/>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sp>
        <p:nvSpPr>
          <p:cNvPr id="21" name="Google Shape;21;p3"/>
          <p:cNvSpPr/>
          <p:nvPr/>
        </p:nvSpPr>
        <p:spPr>
          <a:xfrm rot="5400000">
            <a:off x="1638388" y="4517521"/>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sp>
        <p:nvSpPr>
          <p:cNvPr id="22" name="Google Shape;22;p3"/>
          <p:cNvSpPr/>
          <p:nvPr/>
        </p:nvSpPr>
        <p:spPr>
          <a:xfrm rot="5400000">
            <a:off x="-595187" y="4517521"/>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t="31260" b="31260"/>
          <a:stretch/>
        </p:blipFill>
        <p:spPr>
          <a:xfrm>
            <a:off x="0" y="0"/>
            <a:ext cx="9144001" cy="5143502"/>
          </a:xfrm>
          <a:prstGeom prst="rect">
            <a:avLst/>
          </a:prstGeom>
          <a:noFill/>
          <a:ln>
            <a:noFill/>
          </a:ln>
        </p:spPr>
      </p:pic>
      <p:sp>
        <p:nvSpPr>
          <p:cNvPr id="25" name="Google Shape;2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p:nvPr/>
        </p:nvSpPr>
        <p:spPr>
          <a:xfrm rot="5400000">
            <a:off x="5902888" y="4547496"/>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sp>
        <p:nvSpPr>
          <p:cNvPr id="29" name="Google Shape;29;p4"/>
          <p:cNvSpPr/>
          <p:nvPr/>
        </p:nvSpPr>
        <p:spPr>
          <a:xfrm rot="5400000">
            <a:off x="5902888" y="730020"/>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t="31260" b="31260"/>
          <a:stretch/>
        </p:blipFill>
        <p:spPr>
          <a:xfrm>
            <a:off x="0" y="0"/>
            <a:ext cx="9144001" cy="5143502"/>
          </a:xfrm>
          <a:prstGeom prst="rect">
            <a:avLst/>
          </a:prstGeom>
          <a:noFill/>
          <a:ln>
            <a:noFill/>
          </a:ln>
        </p:spPr>
      </p:pic>
      <p:sp>
        <p:nvSpPr>
          <p:cNvPr id="32" name="Google Shape;3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6" name="Google Shape;36;p5"/>
          <p:cNvCxnSpPr/>
          <p:nvPr/>
        </p:nvCxnSpPr>
        <p:spPr>
          <a:xfrm>
            <a:off x="514350" y="4786724"/>
            <a:ext cx="8115300" cy="0"/>
          </a:xfrm>
          <a:prstGeom prst="straightConnector1">
            <a:avLst/>
          </a:prstGeom>
          <a:noFill/>
          <a:ln w="19050" cap="flat" cmpd="sng">
            <a:solidFill>
              <a:srgbClr val="000000"/>
            </a:solidFill>
            <a:prstDash val="solid"/>
            <a:round/>
            <a:headEnd type="none" w="sm" len="sm"/>
            <a:tailEnd type="none" w="sm" len="sm"/>
          </a:ln>
        </p:spPr>
      </p:cxnSp>
      <p:cxnSp>
        <p:nvCxnSpPr>
          <p:cNvPr id="37" name="Google Shape;37;p5"/>
          <p:cNvCxnSpPr/>
          <p:nvPr/>
        </p:nvCxnSpPr>
        <p:spPr>
          <a:xfrm>
            <a:off x="514350" y="481013"/>
            <a:ext cx="8115300" cy="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t="31260" b="31260"/>
          <a:stretch/>
        </p:blipFill>
        <p:spPr>
          <a:xfrm>
            <a:off x="0" y="0"/>
            <a:ext cx="9144001" cy="5143502"/>
          </a:xfrm>
          <a:prstGeom prst="rect">
            <a:avLst/>
          </a:prstGeom>
          <a:noFill/>
          <a:ln>
            <a:noFill/>
          </a:ln>
        </p:spPr>
      </p:pic>
      <p:sp>
        <p:nvSpPr>
          <p:cNvPr id="40" name="Google Shape;4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6"/>
          <p:cNvSpPr/>
          <p:nvPr/>
        </p:nvSpPr>
        <p:spPr>
          <a:xfrm rot="5400000">
            <a:off x="5902888" y="3369592"/>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cxnSp>
        <p:nvCxnSpPr>
          <p:cNvPr id="43" name="Google Shape;43;p6"/>
          <p:cNvCxnSpPr/>
          <p:nvPr/>
        </p:nvCxnSpPr>
        <p:spPr>
          <a:xfrm>
            <a:off x="311708" y="1455831"/>
            <a:ext cx="5213700" cy="8400"/>
          </a:xfrm>
          <a:prstGeom prst="straightConnector1">
            <a:avLst/>
          </a:prstGeom>
          <a:noFill/>
          <a:ln w="19050" cap="flat" cmpd="sng">
            <a:solidFill>
              <a:srgbClr val="000000"/>
            </a:solidFill>
            <a:prstDash val="solid"/>
            <a:round/>
            <a:headEnd type="none" w="sm" len="sm"/>
            <a:tailEnd type="none" w="sm" len="sm"/>
          </a:ln>
        </p:spPr>
      </p:cxnSp>
      <p:cxnSp>
        <p:nvCxnSpPr>
          <p:cNvPr id="44" name="Google Shape;44;p6"/>
          <p:cNvCxnSpPr/>
          <p:nvPr/>
        </p:nvCxnSpPr>
        <p:spPr>
          <a:xfrm>
            <a:off x="311708" y="1078248"/>
            <a:ext cx="5213700" cy="840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t="31260" b="31260"/>
          <a:stretch/>
        </p:blipFill>
        <p:spPr>
          <a:xfrm>
            <a:off x="0" y="0"/>
            <a:ext cx="9144001" cy="5143502"/>
          </a:xfrm>
          <a:prstGeom prst="rect">
            <a:avLst/>
          </a:prstGeom>
          <a:noFill/>
          <a:ln>
            <a:noFill/>
          </a:ln>
        </p:spPr>
      </p:pic>
      <p:sp>
        <p:nvSpPr>
          <p:cNvPr id="47" name="Google Shape;47;p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8" name="Google Shape;4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9" name="Google Shape;49;p7"/>
          <p:cNvCxnSpPr/>
          <p:nvPr/>
        </p:nvCxnSpPr>
        <p:spPr>
          <a:xfrm>
            <a:off x="514350" y="4786724"/>
            <a:ext cx="8115300" cy="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t="31260" b="31260"/>
          <a:stretch/>
        </p:blipFill>
        <p:spPr>
          <a:xfrm>
            <a:off x="0" y="0"/>
            <a:ext cx="9144001" cy="5143502"/>
          </a:xfrm>
          <a:prstGeom prst="rect">
            <a:avLst/>
          </a:prstGeom>
          <a:noFill/>
          <a:ln>
            <a:noFill/>
          </a:ln>
        </p:spPr>
      </p:pic>
      <p:sp>
        <p:nvSpPr>
          <p:cNvPr id="52" name="Google Shape;52;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6" name="Google Shape;5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7" name="Google Shape;57;p8"/>
          <p:cNvCxnSpPr/>
          <p:nvPr/>
        </p:nvCxnSpPr>
        <p:spPr>
          <a:xfrm>
            <a:off x="514350" y="4786724"/>
            <a:ext cx="3806100" cy="0"/>
          </a:xfrm>
          <a:prstGeom prst="straightConnector1">
            <a:avLst/>
          </a:prstGeom>
          <a:noFill/>
          <a:ln w="19050" cap="flat" cmpd="sng">
            <a:solidFill>
              <a:srgbClr val="000000"/>
            </a:solidFill>
            <a:prstDash val="solid"/>
            <a:round/>
            <a:headEnd type="none" w="sm" len="sm"/>
            <a:tailEnd type="none" w="sm" len="sm"/>
          </a:ln>
        </p:spPr>
      </p:cxnSp>
      <p:cxnSp>
        <p:nvCxnSpPr>
          <p:cNvPr id="58" name="Google Shape;58;p8"/>
          <p:cNvCxnSpPr/>
          <p:nvPr/>
        </p:nvCxnSpPr>
        <p:spPr>
          <a:xfrm>
            <a:off x="514350" y="481013"/>
            <a:ext cx="3826200" cy="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t="31260" b="31260"/>
          <a:stretch/>
        </p:blipFill>
        <p:spPr>
          <a:xfrm>
            <a:off x="0" y="0"/>
            <a:ext cx="9144001" cy="5143502"/>
          </a:xfrm>
          <a:prstGeom prst="rect">
            <a:avLst/>
          </a:prstGeom>
          <a:noFill/>
          <a:ln>
            <a:noFill/>
          </a:ln>
        </p:spPr>
      </p:pic>
      <p:sp>
        <p:nvSpPr>
          <p:cNvPr id="61" name="Google Shape;61;p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2" name="Google Shape;6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63" name="Google Shape;63;p9"/>
          <p:cNvCxnSpPr/>
          <p:nvPr/>
        </p:nvCxnSpPr>
        <p:spPr>
          <a:xfrm>
            <a:off x="514350" y="4786724"/>
            <a:ext cx="8115300" cy="0"/>
          </a:xfrm>
          <a:prstGeom prst="straightConnector1">
            <a:avLst/>
          </a:prstGeom>
          <a:noFill/>
          <a:ln w="19050" cap="flat" cmpd="sng">
            <a:solidFill>
              <a:srgbClr val="000000"/>
            </a:solidFill>
            <a:prstDash val="solid"/>
            <a:round/>
            <a:headEnd type="none" w="sm" len="sm"/>
            <a:tailEnd type="none" w="sm" len="sm"/>
          </a:ln>
        </p:spPr>
      </p:cxnSp>
      <p:sp>
        <p:nvSpPr>
          <p:cNvPr id="64" name="Google Shape;64;p9"/>
          <p:cNvSpPr/>
          <p:nvPr/>
        </p:nvSpPr>
        <p:spPr>
          <a:xfrm>
            <a:off x="-556141" y="-557767"/>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sp>
        <p:nvSpPr>
          <p:cNvPr id="65" name="Google Shape;65;p9"/>
          <p:cNvSpPr/>
          <p:nvPr/>
        </p:nvSpPr>
        <p:spPr>
          <a:xfrm>
            <a:off x="8473744" y="2714777"/>
            <a:ext cx="3524604" cy="1928920"/>
          </a:xfrm>
          <a:custGeom>
            <a:avLst/>
            <a:gdLst/>
            <a:ahLst/>
            <a:cxnLst/>
            <a:rect l="l" t="t" r="r" b="b"/>
            <a:pathLst>
              <a:path w="7049207" h="3857839" extrusionOk="0">
                <a:moveTo>
                  <a:pt x="0" y="0"/>
                </a:moveTo>
                <a:lnTo>
                  <a:pt x="7049207" y="0"/>
                </a:lnTo>
                <a:lnTo>
                  <a:pt x="7049207" y="3857838"/>
                </a:lnTo>
                <a:lnTo>
                  <a:pt x="0" y="3857838"/>
                </a:lnTo>
                <a:lnTo>
                  <a:pt x="0" y="0"/>
                </a:lnTo>
                <a:close/>
              </a:path>
            </a:pathLst>
          </a:custGeom>
          <a:blipFill rotWithShape="1">
            <a:blip r:embed="rId3">
              <a:alphaModFix/>
            </a:blip>
            <a:stretch>
              <a:fillRect/>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t="31260" b="31260"/>
          <a:stretch/>
        </p:blipFill>
        <p:spPr>
          <a:xfrm>
            <a:off x="0" y="0"/>
            <a:ext cx="9144001" cy="5143502"/>
          </a:xfrm>
          <a:prstGeom prst="rect">
            <a:avLst/>
          </a:prstGeom>
          <a:noFill/>
          <a:ln>
            <a:noFill/>
          </a:ln>
        </p:spPr>
      </p:pic>
      <p:sp>
        <p:nvSpPr>
          <p:cNvPr id="68" name="Google Shape;6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69" name="Google Shape;69;p10"/>
          <p:cNvCxnSpPr/>
          <p:nvPr/>
        </p:nvCxnSpPr>
        <p:spPr>
          <a:xfrm>
            <a:off x="514350" y="4786724"/>
            <a:ext cx="8115300" cy="0"/>
          </a:xfrm>
          <a:prstGeom prst="straightConnector1">
            <a:avLst/>
          </a:prstGeom>
          <a:noFill/>
          <a:ln w="19050" cap="flat" cmpd="sng">
            <a:solidFill>
              <a:srgbClr val="000000"/>
            </a:solidFill>
            <a:prstDash val="solid"/>
            <a:round/>
            <a:headEnd type="none" w="sm" len="sm"/>
            <a:tailEnd type="none" w="sm" len="sm"/>
          </a:ln>
        </p:spPr>
      </p:cxnSp>
      <p:cxnSp>
        <p:nvCxnSpPr>
          <p:cNvPr id="70" name="Google Shape;70;p10"/>
          <p:cNvCxnSpPr/>
          <p:nvPr/>
        </p:nvCxnSpPr>
        <p:spPr>
          <a:xfrm>
            <a:off x="3230707" y="1715106"/>
            <a:ext cx="0" cy="2614500"/>
          </a:xfrm>
          <a:prstGeom prst="straightConnector1">
            <a:avLst/>
          </a:prstGeom>
          <a:noFill/>
          <a:ln w="19050" cap="flat" cmpd="sng">
            <a:solidFill>
              <a:srgbClr val="000000"/>
            </a:solidFill>
            <a:prstDash val="solid"/>
            <a:round/>
            <a:headEnd type="none" w="sm" len="sm"/>
            <a:tailEnd type="none" w="sm" len="sm"/>
          </a:ln>
        </p:spPr>
      </p:cxnSp>
      <p:cxnSp>
        <p:nvCxnSpPr>
          <p:cNvPr id="71" name="Google Shape;71;p10"/>
          <p:cNvCxnSpPr/>
          <p:nvPr/>
        </p:nvCxnSpPr>
        <p:spPr>
          <a:xfrm>
            <a:off x="6054530" y="1715106"/>
            <a:ext cx="0" cy="2614500"/>
          </a:xfrm>
          <a:prstGeom prst="straightConnector1">
            <a:avLst/>
          </a:prstGeom>
          <a:noFill/>
          <a:ln w="19050" cap="flat" cmpd="sng">
            <a:solidFill>
              <a:srgbClr val="000000"/>
            </a:solidFill>
            <a:prstDash val="solid"/>
            <a:round/>
            <a:headEnd type="none" w="sm" len="sm"/>
            <a:tailEnd type="none" w="sm" len="sm"/>
          </a:ln>
        </p:spPr>
      </p:cxnSp>
      <p:sp>
        <p:nvSpPr>
          <p:cNvPr id="72" name="Google Shape;72;p10"/>
          <p:cNvSpPr/>
          <p:nvPr/>
        </p:nvSpPr>
        <p:spPr>
          <a:xfrm rot="5400000">
            <a:off x="7706897" y="-582854"/>
            <a:ext cx="3524604" cy="1928919"/>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sp>
        <p:nvSpPr>
          <p:cNvPr id="73" name="Google Shape;73;p10"/>
          <p:cNvSpPr/>
          <p:nvPr/>
        </p:nvSpPr>
        <p:spPr>
          <a:xfrm rot="5400000">
            <a:off x="-2092884" y="-582854"/>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3">
              <a:alphaModFix/>
            </a:blip>
            <a:stretch>
              <a:fillRect/>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Cormorant Garamond Light"/>
              <a:buNone/>
              <a:defRPr sz="2800">
                <a:solidFill>
                  <a:schemeClr val="dk1"/>
                </a:solidFill>
                <a:latin typeface="Cormorant Garamond Light"/>
                <a:ea typeface="Cormorant Garamond Light"/>
                <a:cs typeface="Cormorant Garamond Light"/>
                <a:sym typeface="Cormorant Garamond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ormorant Garamond Light"/>
              <a:buChar char="●"/>
              <a:defRPr sz="1800">
                <a:solidFill>
                  <a:schemeClr val="dk2"/>
                </a:solidFill>
                <a:latin typeface="Cormorant Garamond Light"/>
                <a:ea typeface="Cormorant Garamond Light"/>
                <a:cs typeface="Cormorant Garamond Light"/>
                <a:sym typeface="Cormorant Garamond Light"/>
              </a:defRPr>
            </a:lvl1pPr>
            <a:lvl2pPr marL="914400" lvl="1" indent="-317500">
              <a:lnSpc>
                <a:spcPct val="115000"/>
              </a:lnSpc>
              <a:spcBef>
                <a:spcPts val="0"/>
              </a:spcBef>
              <a:spcAft>
                <a:spcPts val="0"/>
              </a:spcAft>
              <a:buClr>
                <a:schemeClr val="dk2"/>
              </a:buClr>
              <a:buSzPts val="1400"/>
              <a:buFont typeface="Cormorant Garamond"/>
              <a:buChar char="○"/>
              <a:defRPr b="1">
                <a:solidFill>
                  <a:schemeClr val="dk2"/>
                </a:solidFill>
                <a:latin typeface="Cormorant Garamond"/>
                <a:ea typeface="Cormorant Garamond"/>
                <a:cs typeface="Cormorant Garamond"/>
                <a:sym typeface="Cormorant Garamond"/>
              </a:defRPr>
            </a:lvl2pPr>
            <a:lvl3pPr marL="1371600" lvl="2"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76" name="Google Shape;76;p11"/>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7"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hyperlink" Target="https://id.naviance.com/"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tinyurl.com/kellnaviancecommonappmatc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tinyurl.com/kellnaviancelorreques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tinyurl.com/kelltranscriptreques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hyperlink" Target="http://www.actstudent.org/" TargetMode="External"/><Relationship Id="rId4" Type="http://schemas.openxmlformats.org/officeDocument/2006/relationships/hyperlink" Target="https://satsuite.collegeboard.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22.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hyperlink" Target="https://www.gafutures.org/?action=signin" TargetMode="Externa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8" Type="http://schemas.openxmlformats.org/officeDocument/2006/relationships/hyperlink" Target="https://commonblackcollegeapp.com/" TargetMode="External"/><Relationship Id="rId3" Type="http://schemas.openxmlformats.org/officeDocument/2006/relationships/image" Target="../media/image1.jpg"/><Relationship Id="rId7" Type="http://schemas.openxmlformats.org/officeDocument/2006/relationships/hyperlink" Target="https://www.commonapp.org/" TargetMode="External"/><Relationship Id="rId12" Type="http://schemas.openxmlformats.org/officeDocument/2006/relationships/hyperlink" Target="https://collegescorecard.ed.gov/"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hyperlink" Target="https://www.cobbk12.org/" TargetMode="External"/><Relationship Id="rId11" Type="http://schemas.openxmlformats.org/officeDocument/2006/relationships/hyperlink" Target="https://www.collegeboard.org/" TargetMode="External"/><Relationship Id="rId5" Type="http://schemas.openxmlformats.org/officeDocument/2006/relationships/hyperlink" Target="https://bigfuture.collegeboard.org/" TargetMode="External"/><Relationship Id="rId10" Type="http://schemas.openxmlformats.org/officeDocument/2006/relationships/hyperlink" Target="https://www.gafutures.org/" TargetMode="External"/><Relationship Id="rId4" Type="http://schemas.openxmlformats.org/officeDocument/2006/relationships/hyperlink" Target="https://www.act.org/" TargetMode="External"/><Relationship Id="rId9" Type="http://schemas.openxmlformats.org/officeDocument/2006/relationships/hyperlink" Target="https://studentaid.gov/h/apply-for-aid/fafs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s://www.cobbk12.org/kell/page/47041/counseling-department"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bigfuture.collegeboard.org/scholarship-search" TargetMode="External"/><Relationship Id="rId3" Type="http://schemas.openxmlformats.org/officeDocument/2006/relationships/image" Target="../media/image1.jpg"/><Relationship Id="rId7" Type="http://schemas.openxmlformats.org/officeDocument/2006/relationships/hyperlink" Target="https://www.fastweb.com/college-scholarships"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hyperlink" Target="https://www.goingmerry.com/" TargetMode="External"/><Relationship Id="rId5" Type="http://schemas.openxmlformats.org/officeDocument/2006/relationships/hyperlink" Target="https://www.myscholly.com/" TargetMode="External"/><Relationship Id="rId4" Type="http://schemas.openxmlformats.org/officeDocument/2006/relationships/hyperlink" Target="https://tinyurl.com/kellscholarships2025" TargetMode="External"/><Relationship Id="rId9"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hyperlink" Target="https://www.gafutures.org/media/scdfe1zp/academic-rigor-course-october-2023-02122024.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s://www.cobbk12.org/kell/page/47041/counseling-department" TargetMode="External"/><Relationship Id="rId9"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usa.gov/military-requir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3"/>
          <p:cNvPicPr preferRelativeResize="0"/>
          <p:nvPr/>
        </p:nvPicPr>
        <p:blipFill rotWithShape="1">
          <a:blip r:embed="rId3">
            <a:alphaModFix/>
          </a:blip>
          <a:srcRect t="31261" b="31261"/>
          <a:stretch/>
        </p:blipFill>
        <p:spPr>
          <a:xfrm>
            <a:off x="0" y="0"/>
            <a:ext cx="9144000" cy="5143500"/>
          </a:xfrm>
          <a:prstGeom prst="rect">
            <a:avLst/>
          </a:prstGeom>
          <a:noFill/>
          <a:ln>
            <a:noFill/>
          </a:ln>
        </p:spPr>
      </p:pic>
      <p:grpSp>
        <p:nvGrpSpPr>
          <p:cNvPr id="154" name="Google Shape;154;p23"/>
          <p:cNvGrpSpPr/>
          <p:nvPr/>
        </p:nvGrpSpPr>
        <p:grpSpPr>
          <a:xfrm>
            <a:off x="1683735" y="662060"/>
            <a:ext cx="6495805" cy="1370481"/>
            <a:chOff x="-2053708" y="-894641"/>
            <a:chExt cx="10105200" cy="3654616"/>
          </a:xfrm>
        </p:grpSpPr>
        <p:sp>
          <p:nvSpPr>
            <p:cNvPr id="155" name="Google Shape;155;p23"/>
            <p:cNvSpPr txBox="1"/>
            <p:nvPr/>
          </p:nvSpPr>
          <p:spPr>
            <a:xfrm>
              <a:off x="-2053708" y="-894641"/>
              <a:ext cx="10105200" cy="2872582"/>
            </a:xfrm>
            <a:prstGeom prst="rect">
              <a:avLst/>
            </a:prstGeom>
            <a:noFill/>
            <a:ln>
              <a:noFill/>
            </a:ln>
          </p:spPr>
          <p:txBody>
            <a:bodyPr spcFirstLastPara="1" wrap="square" lIns="0" tIns="0" rIns="0" bIns="0" anchor="t" anchorCtr="0">
              <a:spAutoFit/>
            </a:bodyPr>
            <a:lstStyle/>
            <a:p>
              <a:pPr marL="0" marR="0" lvl="0" indent="0" algn="ctr" rtl="0">
                <a:lnSpc>
                  <a:spcPct val="139998"/>
                </a:lnSpc>
                <a:spcBef>
                  <a:spcPts val="0"/>
                </a:spcBef>
                <a:spcAft>
                  <a:spcPts val="0"/>
                </a:spcAft>
                <a:buNone/>
              </a:pPr>
              <a:r>
                <a:rPr lang="en" sz="5000" b="1"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12</a:t>
              </a:r>
              <a:r>
                <a:rPr lang="en" sz="5000" b="1" i="0" u="none" strike="noStrike" cap="none" baseline="30000"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th</a:t>
              </a:r>
              <a:r>
                <a:rPr lang="en" sz="5000" b="1"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 Grade BRIDGE Law</a:t>
              </a:r>
              <a:endParaRPr sz="700" b="1" dirty="0">
                <a:effectLst>
                  <a:outerShdw blurRad="38100" dist="38100" dir="2700000" algn="tl">
                    <a:srgbClr val="000000">
                      <a:alpha val="43137"/>
                    </a:srgbClr>
                  </a:outerShdw>
                </a:effectLst>
              </a:endParaRPr>
            </a:p>
          </p:txBody>
        </p:sp>
        <p:sp>
          <p:nvSpPr>
            <p:cNvPr id="156" name="Google Shape;156;p23"/>
            <p:cNvSpPr txBox="1"/>
            <p:nvPr/>
          </p:nvSpPr>
          <p:spPr>
            <a:xfrm>
              <a:off x="-868046" y="1093879"/>
              <a:ext cx="7091100" cy="1666096"/>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2900" i="0" u="none" strike="noStrike" cap="none" dirty="0">
                  <a:solidFill>
                    <a:srgbClr val="000000"/>
                  </a:solidFill>
                  <a:effectLst>
                    <a:outerShdw blurRad="38100" dist="38100" dir="2700000" algn="tl">
                      <a:srgbClr val="000000">
                        <a:alpha val="43137"/>
                      </a:srgbClr>
                    </a:outerShdw>
                  </a:effectLst>
                  <a:latin typeface="Cormorant Garamond"/>
                  <a:ea typeface="Cormorant Garamond"/>
                  <a:cs typeface="Cormorant Garamond"/>
                  <a:sym typeface="Cormorant Garamond"/>
                </a:rPr>
                <a:t>COUNSELING LESSON</a:t>
              </a:r>
              <a:endParaRPr sz="700" dirty="0">
                <a:effectLst>
                  <a:outerShdw blurRad="38100" dist="38100" dir="2700000" algn="tl">
                    <a:srgbClr val="000000">
                      <a:alpha val="43137"/>
                    </a:srgbClr>
                  </a:outerShdw>
                </a:effectLst>
              </a:endParaRPr>
            </a:p>
          </p:txBody>
        </p:sp>
      </p:grpSp>
      <p:cxnSp>
        <p:nvCxnSpPr>
          <p:cNvPr id="157" name="Google Shape;157;p23"/>
          <p:cNvCxnSpPr/>
          <p:nvPr/>
        </p:nvCxnSpPr>
        <p:spPr>
          <a:xfrm>
            <a:off x="514350" y="4619625"/>
            <a:ext cx="8115300" cy="0"/>
          </a:xfrm>
          <a:prstGeom prst="straightConnector1">
            <a:avLst/>
          </a:prstGeom>
          <a:noFill/>
          <a:ln w="9525" cap="flat" cmpd="sng">
            <a:solidFill>
              <a:srgbClr val="000000"/>
            </a:solidFill>
            <a:prstDash val="solid"/>
            <a:round/>
            <a:headEnd type="none" w="sm" len="sm"/>
            <a:tailEnd type="none" w="sm" len="sm"/>
          </a:ln>
        </p:spPr>
      </p:cxnSp>
      <p:cxnSp>
        <p:nvCxnSpPr>
          <p:cNvPr id="158" name="Google Shape;158;p23"/>
          <p:cNvCxnSpPr/>
          <p:nvPr/>
        </p:nvCxnSpPr>
        <p:spPr>
          <a:xfrm>
            <a:off x="514350" y="4229529"/>
            <a:ext cx="8115300" cy="0"/>
          </a:xfrm>
          <a:prstGeom prst="straightConnector1">
            <a:avLst/>
          </a:prstGeom>
          <a:noFill/>
          <a:ln w="9525" cap="flat" cmpd="sng">
            <a:solidFill>
              <a:srgbClr val="000000"/>
            </a:solidFill>
            <a:prstDash val="solid"/>
            <a:round/>
            <a:headEnd type="none" w="sm" len="sm"/>
            <a:tailEnd type="none" w="sm" len="sm"/>
          </a:ln>
        </p:spPr>
      </p:cxnSp>
      <p:cxnSp>
        <p:nvCxnSpPr>
          <p:cNvPr id="159" name="Google Shape;159;p23"/>
          <p:cNvCxnSpPr/>
          <p:nvPr/>
        </p:nvCxnSpPr>
        <p:spPr>
          <a:xfrm>
            <a:off x="514350" y="509588"/>
            <a:ext cx="8115300" cy="0"/>
          </a:xfrm>
          <a:prstGeom prst="straightConnector1">
            <a:avLst/>
          </a:prstGeom>
          <a:noFill/>
          <a:ln w="9525" cap="flat" cmpd="sng">
            <a:solidFill>
              <a:srgbClr val="000000"/>
            </a:solidFill>
            <a:prstDash val="solid"/>
            <a:round/>
            <a:headEnd type="none" w="sm" len="sm"/>
            <a:tailEnd type="none" w="sm" len="sm"/>
          </a:ln>
        </p:spPr>
      </p:cxnSp>
      <p:sp>
        <p:nvSpPr>
          <p:cNvPr id="161" name="Google Shape;161;p23"/>
          <p:cNvSpPr/>
          <p:nvPr/>
        </p:nvSpPr>
        <p:spPr>
          <a:xfrm rot="5400000">
            <a:off x="7381698" y="3265069"/>
            <a:ext cx="3524604" cy="1928920"/>
          </a:xfrm>
          <a:custGeom>
            <a:avLst/>
            <a:gdLst/>
            <a:ahLst/>
            <a:cxnLst/>
            <a:rect l="l" t="t" r="r" b="b"/>
            <a:pathLst>
              <a:path w="7049207" h="3857839" extrusionOk="0">
                <a:moveTo>
                  <a:pt x="0" y="0"/>
                </a:moveTo>
                <a:lnTo>
                  <a:pt x="7049208" y="0"/>
                </a:lnTo>
                <a:lnTo>
                  <a:pt x="7049208"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sp>
        <p:nvSpPr>
          <p:cNvPr id="162" name="Google Shape;162;p23"/>
          <p:cNvSpPr/>
          <p:nvPr/>
        </p:nvSpPr>
        <p:spPr>
          <a:xfrm rot="5400000">
            <a:off x="-1349115" y="219233"/>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sp>
        <p:nvSpPr>
          <p:cNvPr id="12" name="Google Shape;160;p23">
            <a:extLst>
              <a:ext uri="{FF2B5EF4-FFF2-40B4-BE49-F238E27FC236}">
                <a16:creationId xmlns:a16="http://schemas.microsoft.com/office/drawing/2014/main" id="{AA5A216E-F370-4E12-89B7-0B1E0AF9A766}"/>
              </a:ext>
            </a:extLst>
          </p:cNvPr>
          <p:cNvSpPr txBox="1"/>
          <p:nvPr/>
        </p:nvSpPr>
        <p:spPr>
          <a:xfrm>
            <a:off x="2968462" y="4316855"/>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pic>
        <p:nvPicPr>
          <p:cNvPr id="5" name="Picture 4" descr="A logo with a building and text&#10;&#10;Description automatically generated">
            <a:extLst>
              <a:ext uri="{FF2B5EF4-FFF2-40B4-BE49-F238E27FC236}">
                <a16:creationId xmlns:a16="http://schemas.microsoft.com/office/drawing/2014/main" id="{EF5017A0-8BE4-0495-0CEC-6FEFDAAAE124}"/>
              </a:ext>
            </a:extLst>
          </p:cNvPr>
          <p:cNvPicPr>
            <a:picLocks noChangeAspect="1"/>
          </p:cNvPicPr>
          <p:nvPr/>
        </p:nvPicPr>
        <p:blipFill>
          <a:blip r:embed="rId5"/>
          <a:stretch>
            <a:fillRect/>
          </a:stretch>
        </p:blipFill>
        <p:spPr>
          <a:xfrm>
            <a:off x="3816920" y="2119692"/>
            <a:ext cx="1510159" cy="19760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47" name="Google Shape;447;p38"/>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34475"/>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Workforce/Apprenticeship</a:t>
            </a:r>
            <a:endParaRPr sz="3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2BA2685-2D24-481F-99C5-BD1E6AEA62DB}"/>
              </a:ext>
            </a:extLst>
          </p:cNvPr>
          <p:cNvSpPr txBox="1"/>
          <p:nvPr/>
        </p:nvSpPr>
        <p:spPr>
          <a:xfrm>
            <a:off x="714135" y="1000502"/>
            <a:ext cx="7715730" cy="2031325"/>
          </a:xfrm>
          <a:prstGeom prst="rect">
            <a:avLst/>
          </a:prstGeom>
          <a:noFill/>
        </p:spPr>
        <p:txBody>
          <a:bodyPr wrap="square">
            <a:spAutoFit/>
          </a:bodyPr>
          <a:lstStyle/>
          <a:p>
            <a:pPr marL="285750" indent="-285750">
              <a:buFont typeface="Arial" panose="020B0604020202020204" pitchFamily="34" charset="0"/>
              <a:buChar char="•"/>
            </a:pPr>
            <a:r>
              <a:rPr lang="en-US" b="1" dirty="0">
                <a:latin typeface="Nunito" pitchFamily="2" charset="0"/>
              </a:rPr>
              <a:t>On-the-job short-term or long-term training</a:t>
            </a:r>
            <a:r>
              <a:rPr lang="en-US" dirty="0">
                <a:latin typeface="Nunito" pitchFamily="2" charset="0"/>
              </a:rPr>
              <a:t> is provided by an employer at the beginning of a new job.</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Training can last 1 - 5 years, </a:t>
            </a:r>
            <a:r>
              <a:rPr lang="en-US" b="1" dirty="0">
                <a:latin typeface="Nunito" pitchFamily="2" charset="0"/>
              </a:rPr>
              <a:t>often paid</a:t>
            </a:r>
            <a:r>
              <a:rPr lang="en-US" dirty="0">
                <a:latin typeface="Nunito" pitchFamily="2" charset="0"/>
              </a:rPr>
              <a:t>.</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The completion of an apprenticeship is generally associated with skilled labor.</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These kinds of programs </a:t>
            </a:r>
            <a:r>
              <a:rPr lang="en-US" b="1" dirty="0">
                <a:latin typeface="Nunito" pitchFamily="2" charset="0"/>
              </a:rPr>
              <a:t>can lead to secure and well-paying jobs without the need for any college expenses</a:t>
            </a:r>
            <a:r>
              <a:rPr lang="en-US" dirty="0">
                <a:latin typeface="Nunito" pitchFamily="2" charset="0"/>
              </a:rPr>
              <a:t>.</a:t>
            </a:r>
          </a:p>
        </p:txBody>
      </p:sp>
    </p:spTree>
    <p:extLst>
      <p:ext uri="{BB962C8B-B14F-4D97-AF65-F5344CB8AC3E}">
        <p14:creationId xmlns:p14="http://schemas.microsoft.com/office/powerpoint/2010/main" val="51874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8"/>
          <p:cNvPicPr preferRelativeResize="0"/>
          <p:nvPr/>
        </p:nvPicPr>
        <p:blipFill rotWithShape="1">
          <a:blip r:embed="rId3">
            <a:alphaModFix/>
          </a:blip>
          <a:srcRect t="31261" b="31261"/>
          <a:stretch/>
        </p:blipFill>
        <p:spPr>
          <a:xfrm>
            <a:off x="0" y="0"/>
            <a:ext cx="9144000" cy="5143500"/>
          </a:xfrm>
          <a:prstGeom prst="rect">
            <a:avLst/>
          </a:prstGeom>
          <a:noFill/>
          <a:ln>
            <a:noFill/>
          </a:ln>
        </p:spPr>
      </p:pic>
      <p:sp>
        <p:nvSpPr>
          <p:cNvPr id="247" name="Google Shape;247;p28"/>
          <p:cNvSpPr txBox="1"/>
          <p:nvPr/>
        </p:nvSpPr>
        <p:spPr>
          <a:xfrm>
            <a:off x="3044114" y="1989487"/>
            <a:ext cx="3055771" cy="1292662"/>
          </a:xfrm>
          <a:prstGeom prst="rect">
            <a:avLst/>
          </a:prstGeom>
          <a:noFill/>
          <a:ln>
            <a:noFill/>
          </a:ln>
        </p:spPr>
        <p:txBody>
          <a:bodyPr spcFirstLastPara="1" wrap="square" lIns="0" tIns="0" rIns="0" bIns="0" anchor="t" anchorCtr="0">
            <a:spAutoFit/>
          </a:bodyPr>
          <a:lstStyle/>
          <a:p>
            <a:pPr marL="0" marR="0" lvl="0" indent="0" algn="ctr" rtl="0">
              <a:lnSpc>
                <a:spcPct val="139998"/>
              </a:lnSpc>
              <a:spcBef>
                <a:spcPts val="0"/>
              </a:spcBef>
              <a:spcAft>
                <a:spcPts val="0"/>
              </a:spcAft>
              <a:buNone/>
            </a:pPr>
            <a:r>
              <a:rPr lang="en" sz="6000" b="1"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Naviance</a:t>
            </a:r>
            <a:endParaRPr sz="800" b="1" dirty="0">
              <a:effectLst>
                <a:outerShdw blurRad="38100" dist="38100" dir="2700000" algn="tl">
                  <a:srgbClr val="000000">
                    <a:alpha val="43137"/>
                  </a:srgbClr>
                </a:outerShdw>
              </a:effectLst>
            </a:endParaRPr>
          </a:p>
        </p:txBody>
      </p:sp>
      <p:sp>
        <p:nvSpPr>
          <p:cNvPr id="248" name="Google Shape;248;p28"/>
          <p:cNvSpPr/>
          <p:nvPr/>
        </p:nvSpPr>
        <p:spPr>
          <a:xfrm rot="5400000">
            <a:off x="-49467" y="-155011"/>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sp>
        <p:nvSpPr>
          <p:cNvPr id="249" name="Google Shape;249;p28"/>
          <p:cNvSpPr/>
          <p:nvPr/>
        </p:nvSpPr>
        <p:spPr>
          <a:xfrm rot="5400000">
            <a:off x="5902888" y="3369592"/>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cxnSp>
        <p:nvCxnSpPr>
          <p:cNvPr id="250" name="Google Shape;250;p28"/>
          <p:cNvCxnSpPr/>
          <p:nvPr/>
        </p:nvCxnSpPr>
        <p:spPr>
          <a:xfrm>
            <a:off x="3415846" y="1930246"/>
            <a:ext cx="5213804" cy="8390"/>
          </a:xfrm>
          <a:prstGeom prst="straightConnector1">
            <a:avLst/>
          </a:prstGeom>
          <a:noFill/>
          <a:ln w="9525" cap="flat" cmpd="sng">
            <a:solidFill>
              <a:srgbClr val="000000"/>
            </a:solidFill>
            <a:prstDash val="solid"/>
            <a:round/>
            <a:headEnd type="none" w="sm" len="sm"/>
            <a:tailEnd type="none" w="sm" len="sm"/>
          </a:ln>
        </p:spPr>
      </p:cxnSp>
      <p:cxnSp>
        <p:nvCxnSpPr>
          <p:cNvPr id="251" name="Google Shape;251;p28"/>
          <p:cNvCxnSpPr/>
          <p:nvPr/>
        </p:nvCxnSpPr>
        <p:spPr>
          <a:xfrm>
            <a:off x="743463" y="3844328"/>
            <a:ext cx="5213804" cy="8390"/>
          </a:xfrm>
          <a:prstGeom prst="straightConnector1">
            <a:avLst/>
          </a:prstGeom>
          <a:noFill/>
          <a:ln w="9525" cap="flat" cmpd="sng">
            <a:solidFill>
              <a:srgbClr val="000000"/>
            </a:solidFill>
            <a:prstDash val="solid"/>
            <a:round/>
            <a:headEnd type="none" w="sm" len="sm"/>
            <a:tailEnd type="none" w="sm" len="sm"/>
          </a:ln>
        </p:spPr>
      </p:cxnSp>
      <p:cxnSp>
        <p:nvCxnSpPr>
          <p:cNvPr id="252" name="Google Shape;252;p28"/>
          <p:cNvCxnSpPr/>
          <p:nvPr/>
        </p:nvCxnSpPr>
        <p:spPr>
          <a:xfrm>
            <a:off x="3415846" y="1552663"/>
            <a:ext cx="5213804" cy="8391"/>
          </a:xfrm>
          <a:prstGeom prst="straightConnector1">
            <a:avLst/>
          </a:prstGeom>
          <a:noFill/>
          <a:ln w="9525" cap="flat" cmpd="sng">
            <a:solidFill>
              <a:srgbClr val="000000"/>
            </a:solidFill>
            <a:prstDash val="solid"/>
            <a:round/>
            <a:headEnd type="none" w="sm" len="sm"/>
            <a:tailEnd type="none" w="sm" len="sm"/>
          </a:ln>
        </p:spPr>
      </p:cxnSp>
      <p:cxnSp>
        <p:nvCxnSpPr>
          <p:cNvPr id="253" name="Google Shape;253;p28"/>
          <p:cNvCxnSpPr/>
          <p:nvPr/>
        </p:nvCxnSpPr>
        <p:spPr>
          <a:xfrm>
            <a:off x="743463" y="3466745"/>
            <a:ext cx="5213804" cy="8390"/>
          </a:xfrm>
          <a:prstGeom prst="straightConnector1">
            <a:avLst/>
          </a:prstGeom>
          <a:noFill/>
          <a:ln w="9525" cap="flat" cmpd="sng">
            <a:solidFill>
              <a:srgbClr val="000000"/>
            </a:solidFill>
            <a:prstDash val="solid"/>
            <a:round/>
            <a:headEnd type="none" w="sm" len="sm"/>
            <a:tailEnd type="none" w="sm" len="sm"/>
          </a:ln>
        </p:spPr>
      </p:cxnSp>
      <p:sp>
        <p:nvSpPr>
          <p:cNvPr id="11" name="TextBox 10">
            <a:extLst>
              <a:ext uri="{FF2B5EF4-FFF2-40B4-BE49-F238E27FC236}">
                <a16:creationId xmlns:a16="http://schemas.microsoft.com/office/drawing/2014/main" id="{E6AFF27C-918A-4654-9E15-92B07E7BBB41}"/>
              </a:ext>
            </a:extLst>
          </p:cNvPr>
          <p:cNvSpPr txBox="1"/>
          <p:nvPr/>
        </p:nvSpPr>
        <p:spPr>
          <a:xfrm>
            <a:off x="557597" y="3946310"/>
            <a:ext cx="5585535" cy="461665"/>
          </a:xfrm>
          <a:prstGeom prst="rect">
            <a:avLst/>
          </a:prstGeom>
          <a:noFill/>
        </p:spPr>
        <p:txBody>
          <a:bodyPr wrap="square">
            <a:spAutoFit/>
          </a:bodyPr>
          <a:lstStyle/>
          <a:p>
            <a:pPr algn="ctr">
              <a:defRPr/>
            </a:pPr>
            <a:r>
              <a:rPr lang="en-US" sz="1200" i="1" dirty="0">
                <a:latin typeface="Nunito" pitchFamily="2" charset="0"/>
              </a:rPr>
              <a:t>Naviance is a delivery system and college/career search engine and also how we communicate with YOU and your parents throughout the school year.  </a:t>
            </a:r>
          </a:p>
        </p:txBody>
      </p:sp>
    </p:spTree>
    <p:extLst>
      <p:ext uri="{BB962C8B-B14F-4D97-AF65-F5344CB8AC3E}">
        <p14:creationId xmlns:p14="http://schemas.microsoft.com/office/powerpoint/2010/main" val="291418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06666" y="631647"/>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34475"/>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Multiple Uses for Naviance</a:t>
            </a:r>
            <a:endParaRPr sz="300" dirty="0">
              <a:effectLst>
                <a:outerShdw blurRad="38100" dist="38100" dir="2700000" algn="tl">
                  <a:srgbClr val="000000">
                    <a:alpha val="43137"/>
                  </a:srgbClr>
                </a:outerShdw>
              </a:effectLst>
            </a:endParaRPr>
          </a:p>
        </p:txBody>
      </p:sp>
      <p:graphicFrame>
        <p:nvGraphicFramePr>
          <p:cNvPr id="15" name="Content Placeholder 2">
            <a:extLst>
              <a:ext uri="{FF2B5EF4-FFF2-40B4-BE49-F238E27FC236}">
                <a16:creationId xmlns:a16="http://schemas.microsoft.com/office/drawing/2014/main" id="{939396AF-56EB-465D-8BD5-6923700776FC}"/>
              </a:ext>
            </a:extLst>
          </p:cNvPr>
          <p:cNvGraphicFramePr>
            <a:graphicFrameLocks/>
          </p:cNvGraphicFramePr>
          <p:nvPr>
            <p:extLst>
              <p:ext uri="{D42A27DB-BD31-4B8C-83A1-F6EECF244321}">
                <p14:modId xmlns:p14="http://schemas.microsoft.com/office/powerpoint/2010/main" val="3564411075"/>
              </p:ext>
            </p:extLst>
          </p:nvPr>
        </p:nvGraphicFramePr>
        <p:xfrm>
          <a:off x="1168618" y="1131019"/>
          <a:ext cx="6791396" cy="3380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647895FA-6545-4E6B-88AC-19EAEE9C9492}"/>
              </a:ext>
            </a:extLst>
          </p:cNvPr>
          <p:cNvSpPr txBox="1"/>
          <p:nvPr/>
        </p:nvSpPr>
        <p:spPr>
          <a:xfrm>
            <a:off x="3103289" y="630322"/>
            <a:ext cx="2937421" cy="307777"/>
          </a:xfrm>
          <a:prstGeom prst="rect">
            <a:avLst/>
          </a:prstGeom>
          <a:noFill/>
        </p:spPr>
        <p:txBody>
          <a:bodyPr wrap="square">
            <a:spAutoFit/>
          </a:bodyPr>
          <a:lstStyle/>
          <a:p>
            <a:r>
              <a:rPr lang="en-US" dirty="0">
                <a:latin typeface="Nunito" pitchFamily="2" charset="0"/>
              </a:rPr>
              <a:t>Available to you online, 24/7! </a:t>
            </a:r>
            <a:endParaRPr lang="en-US" dirty="0"/>
          </a:p>
        </p:txBody>
      </p:sp>
    </p:spTree>
    <p:extLst>
      <p:ext uri="{BB962C8B-B14F-4D97-AF65-F5344CB8AC3E}">
        <p14:creationId xmlns:p14="http://schemas.microsoft.com/office/powerpoint/2010/main" val="404794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06666" y="631647"/>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34475"/>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Logging into Naviance</a:t>
            </a:r>
            <a:endParaRPr sz="300" dirty="0">
              <a:effectLst>
                <a:outerShdw blurRad="38100" dist="38100" dir="2700000" algn="tl">
                  <a:srgbClr val="000000">
                    <a:alpha val="43137"/>
                  </a:srgbClr>
                </a:outerShdw>
              </a:effectLst>
            </a:endParaRPr>
          </a:p>
        </p:txBody>
      </p:sp>
      <p:pic>
        <p:nvPicPr>
          <p:cNvPr id="16" name="Picture 15" descr="A screenshot of a computer&#10;&#10;Description automatically generated">
            <a:extLst>
              <a:ext uri="{FF2B5EF4-FFF2-40B4-BE49-F238E27FC236}">
                <a16:creationId xmlns:a16="http://schemas.microsoft.com/office/drawing/2014/main" id="{2342F4E6-9512-934E-FF79-0C3EF2DB90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82" t="11196" r="5238" b="5192"/>
          <a:stretch/>
        </p:blipFill>
        <p:spPr bwMode="auto">
          <a:xfrm>
            <a:off x="5436815" y="865189"/>
            <a:ext cx="3505280" cy="144852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82BA2685-2D24-481F-99C5-BD1E6AEA62DB}"/>
              </a:ext>
            </a:extLst>
          </p:cNvPr>
          <p:cNvSpPr txBox="1"/>
          <p:nvPr/>
        </p:nvSpPr>
        <p:spPr>
          <a:xfrm>
            <a:off x="342254" y="1020901"/>
            <a:ext cx="5094561" cy="3391826"/>
          </a:xfrm>
          <a:prstGeom prst="rect">
            <a:avLst/>
          </a:prstGeom>
          <a:noFill/>
        </p:spPr>
        <p:txBody>
          <a:bodyPr wrap="square">
            <a:spAutoFit/>
          </a:bodyPr>
          <a:lstStyle/>
          <a:p>
            <a:pPr marR="0" lvl="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rPr>
              <a:t>Navigate to Naviance using your device’s internet browser </a:t>
            </a:r>
            <a:r>
              <a:rPr lang="en-US" sz="1800" u="sng" dirty="0">
                <a:solidFill>
                  <a:srgbClr val="0000BF"/>
                </a:solidFill>
                <a:effectLst/>
                <a:latin typeface="Tahoma" panose="020B0604030504040204" pitchFamily="34" charset="0"/>
                <a:ea typeface="Tahoma" panose="020B0604030504040204" pitchFamily="34" charset="0"/>
                <a:hlinkClick r:id="rId5"/>
              </a:rPr>
              <a:t>https://id.naviance.com/</a:t>
            </a:r>
            <a:endParaRPr lang="en-US" sz="1800" u="sng" dirty="0">
              <a:solidFill>
                <a:srgbClr val="0000BF"/>
              </a:solidFill>
              <a:effectLst/>
              <a:latin typeface="Tahoma" panose="020B0604030504040204" pitchFamily="34" charset="0"/>
              <a:ea typeface="Tahoma" panose="020B0604030504040204" pitchFamily="34" charset="0"/>
            </a:endParaRPr>
          </a:p>
          <a:p>
            <a:pPr marR="0" lvl="0">
              <a:lnSpc>
                <a:spcPct val="107000"/>
              </a:lnSpc>
              <a:spcBef>
                <a:spcPts val="0"/>
              </a:spcBef>
              <a:spcAft>
                <a:spcPts val="0"/>
              </a:spcAft>
            </a:pPr>
            <a:endParaRPr lang="en-US" sz="1800" u="sng" dirty="0">
              <a:solidFill>
                <a:srgbClr val="0000BF"/>
              </a:solidFill>
              <a:effectLst/>
              <a:latin typeface="Tahoma" panose="020B0604030504040204" pitchFamily="34" charset="0"/>
              <a:ea typeface="Tahoma" panose="020B0604030504040204" pitchFamily="34" charset="0"/>
            </a:endParaRPr>
          </a:p>
          <a:p>
            <a:pPr marL="342900" marR="0" lvl="0" indent="-342900">
              <a:spcBef>
                <a:spcPts val="0"/>
              </a:spcBef>
              <a:spcAft>
                <a:spcPts val="0"/>
              </a:spcAft>
              <a:buClr>
                <a:srgbClr val="9E3B21"/>
              </a:buClr>
              <a:buSzPts val="1200"/>
              <a:buFont typeface="Wingdings" panose="05000000000000000000" pitchFamily="2" charset="2"/>
              <a:buChar char=""/>
              <a:tabLst>
                <a:tab pos="768985" algn="l"/>
              </a:tabLst>
            </a:pPr>
            <a:r>
              <a:rPr lang="en-US" sz="1800" spc="0" dirty="0">
                <a:solidFill>
                  <a:schemeClr val="tx1"/>
                </a:solidFill>
                <a:effectLst/>
                <a:latin typeface="Tahoma" panose="020B0604030504040204" pitchFamily="34" charset="0"/>
                <a:ea typeface="Tahoma" panose="020B0604030504040204" pitchFamily="34" charset="0"/>
                <a:cs typeface="Wingdings" panose="05000000000000000000" pitchFamily="2" charset="2"/>
              </a:rPr>
              <a:t>Click the </a:t>
            </a:r>
            <a:r>
              <a:rPr lang="en-US" sz="1800" spc="0" dirty="0">
                <a:solidFill>
                  <a:schemeClr val="tx1"/>
                </a:solidFill>
                <a:effectLst/>
                <a:latin typeface="Arial Black" panose="020B0A04020102020204" pitchFamily="34" charset="0"/>
                <a:ea typeface="Tahoma" panose="020B0604030504040204" pitchFamily="34" charset="0"/>
                <a:cs typeface="Wingdings" panose="05000000000000000000" pitchFamily="2" charset="2"/>
              </a:rPr>
              <a:t>Sign in with Clever</a:t>
            </a:r>
            <a:r>
              <a:rPr lang="en-US" sz="1800" spc="-135" dirty="0">
                <a:solidFill>
                  <a:schemeClr val="tx1"/>
                </a:solidFill>
                <a:effectLst/>
                <a:latin typeface="Arial Black" panose="020B0A04020102020204" pitchFamily="34" charset="0"/>
                <a:ea typeface="Tahoma" panose="020B0604030504040204" pitchFamily="34" charset="0"/>
                <a:cs typeface="Wingdings" panose="05000000000000000000" pitchFamily="2" charset="2"/>
              </a:rPr>
              <a:t> </a:t>
            </a:r>
            <a:r>
              <a:rPr lang="en-US" sz="1800" spc="-10" dirty="0">
                <a:solidFill>
                  <a:schemeClr val="tx1"/>
                </a:solidFill>
                <a:effectLst/>
                <a:latin typeface="Tahoma" panose="020B0604030504040204" pitchFamily="34" charset="0"/>
                <a:ea typeface="Tahoma" panose="020B0604030504040204" pitchFamily="34" charset="0"/>
                <a:cs typeface="Wingdings" panose="05000000000000000000" pitchFamily="2" charset="2"/>
              </a:rPr>
              <a:t>blue button.</a:t>
            </a:r>
          </a:p>
          <a:p>
            <a:pPr marL="342900" marR="0" lvl="0" indent="-342900">
              <a:spcBef>
                <a:spcPts val="0"/>
              </a:spcBef>
              <a:spcAft>
                <a:spcPts val="0"/>
              </a:spcAft>
              <a:buClr>
                <a:srgbClr val="9E3B21"/>
              </a:buClr>
              <a:buSzPts val="1200"/>
              <a:buFont typeface="Wingdings" panose="05000000000000000000" pitchFamily="2" charset="2"/>
              <a:buChar char=""/>
              <a:tabLst>
                <a:tab pos="768985" algn="l"/>
              </a:tabLst>
            </a:pPr>
            <a:endParaRPr lang="en-US" sz="1800" spc="0" dirty="0">
              <a:solidFill>
                <a:schemeClr val="tx1"/>
              </a:solidFill>
              <a:effectLst/>
              <a:latin typeface="Tahoma" panose="020B0604030504040204" pitchFamily="34" charset="0"/>
              <a:ea typeface="Tahoma" panose="020B0604030504040204" pitchFamily="34" charset="0"/>
              <a:cs typeface="Wingdings" panose="05000000000000000000" pitchFamily="2" charset="2"/>
            </a:endParaRPr>
          </a:p>
          <a:p>
            <a:pPr marL="342900" marR="0" lvl="0" indent="-342900">
              <a:spcBef>
                <a:spcPts val="0"/>
              </a:spcBef>
              <a:spcAft>
                <a:spcPts val="0"/>
              </a:spcAft>
              <a:buClr>
                <a:srgbClr val="9E3B21"/>
              </a:buClr>
              <a:buSzPts val="1200"/>
              <a:buFont typeface="Wingdings" panose="05000000000000000000" pitchFamily="2" charset="2"/>
              <a:buChar char=""/>
              <a:tabLst>
                <a:tab pos="768985" algn="l"/>
              </a:tabLst>
            </a:pPr>
            <a:r>
              <a:rPr lang="en-US" sz="1800" spc="0" dirty="0">
                <a:solidFill>
                  <a:schemeClr val="tx1"/>
                </a:solidFill>
                <a:effectLst/>
                <a:latin typeface="Tahoma" panose="020B0604030504040204" pitchFamily="34" charset="0"/>
                <a:ea typeface="Tahoma" panose="020B0604030504040204" pitchFamily="34" charset="0"/>
                <a:cs typeface="Wingdings" panose="05000000000000000000" pitchFamily="2" charset="2"/>
              </a:rPr>
              <a:t>Click the </a:t>
            </a:r>
            <a:r>
              <a:rPr lang="en-US" sz="1800" spc="0" dirty="0">
                <a:solidFill>
                  <a:schemeClr val="tx1"/>
                </a:solidFill>
                <a:effectLst/>
                <a:latin typeface="Arial Black" panose="020B0A04020102020204" pitchFamily="34" charset="0"/>
                <a:ea typeface="Tahoma" panose="020B0604030504040204" pitchFamily="34" charset="0"/>
                <a:cs typeface="Wingdings" panose="05000000000000000000" pitchFamily="2" charset="2"/>
              </a:rPr>
              <a:t>Sign in with SAML </a:t>
            </a:r>
            <a:r>
              <a:rPr lang="en-US" sz="1800" spc="-10" dirty="0">
                <a:solidFill>
                  <a:schemeClr val="tx1"/>
                </a:solidFill>
                <a:effectLst/>
                <a:latin typeface="Tahoma" panose="020B0604030504040204" pitchFamily="34" charset="0"/>
                <a:ea typeface="Tahoma" panose="020B0604030504040204" pitchFamily="34" charset="0"/>
                <a:cs typeface="Wingdings" panose="05000000000000000000" pitchFamily="2" charset="2"/>
              </a:rPr>
              <a:t>top button.</a:t>
            </a:r>
          </a:p>
          <a:p>
            <a:pPr marL="342900" marR="0" lvl="0" indent="-342900">
              <a:spcBef>
                <a:spcPts val="0"/>
              </a:spcBef>
              <a:spcAft>
                <a:spcPts val="0"/>
              </a:spcAft>
              <a:buClr>
                <a:srgbClr val="9E3B21"/>
              </a:buClr>
              <a:buSzPts val="1200"/>
              <a:buFont typeface="Wingdings" panose="05000000000000000000" pitchFamily="2" charset="2"/>
              <a:buChar char=""/>
              <a:tabLst>
                <a:tab pos="768985" algn="l"/>
              </a:tabLst>
            </a:pPr>
            <a:endParaRPr lang="en-US" sz="1800" spc="0" dirty="0">
              <a:solidFill>
                <a:schemeClr val="tx1"/>
              </a:solidFill>
              <a:effectLst/>
              <a:latin typeface="Tahoma" panose="020B0604030504040204" pitchFamily="34" charset="0"/>
              <a:ea typeface="Tahoma" panose="020B0604030504040204" pitchFamily="34" charset="0"/>
              <a:cs typeface="Wingdings" panose="05000000000000000000" pitchFamily="2" charset="2"/>
            </a:endParaRPr>
          </a:p>
          <a:p>
            <a:pPr marL="342900" marR="0" lvl="0" indent="-342900">
              <a:spcBef>
                <a:spcPts val="0"/>
              </a:spcBef>
              <a:spcAft>
                <a:spcPts val="0"/>
              </a:spcAft>
              <a:buClr>
                <a:srgbClr val="9E3B21"/>
              </a:buClr>
              <a:buSzPts val="1200"/>
              <a:buFont typeface="Wingdings" panose="05000000000000000000" pitchFamily="2" charset="2"/>
              <a:buChar char=""/>
              <a:tabLst>
                <a:tab pos="768985" algn="l"/>
              </a:tabLst>
            </a:pPr>
            <a:r>
              <a:rPr lang="en-US" sz="1800" spc="0" dirty="0">
                <a:solidFill>
                  <a:schemeClr val="tx1"/>
                </a:solidFill>
                <a:effectLst/>
                <a:latin typeface="Tahoma" panose="020B0604030504040204" pitchFamily="34" charset="0"/>
                <a:ea typeface="Tahoma" panose="020B0604030504040204" pitchFamily="34" charset="0"/>
                <a:cs typeface="Wingdings" panose="05000000000000000000" pitchFamily="2" charset="2"/>
              </a:rPr>
              <a:t>Enter you Cobb County School District student email address </a:t>
            </a:r>
            <a:r>
              <a:rPr lang="en-US" sz="1800" spc="0" dirty="0">
                <a:solidFill>
                  <a:schemeClr val="tx1"/>
                </a:solidFill>
                <a:effectLst/>
                <a:latin typeface="Arial Black" panose="020B0A04020102020204" pitchFamily="34" charset="0"/>
                <a:ea typeface="Tahoma" panose="020B0604030504040204" pitchFamily="34" charset="0"/>
                <a:cs typeface="Wingdings" panose="05000000000000000000" pitchFamily="2" charset="2"/>
              </a:rPr>
              <a:t>first.last@students.cobbk12.org</a:t>
            </a:r>
            <a:r>
              <a:rPr lang="en-US" sz="1800" spc="-10" dirty="0">
                <a:solidFill>
                  <a:schemeClr val="tx1"/>
                </a:solidFill>
                <a:effectLst/>
                <a:latin typeface="Tahoma" panose="020B0604030504040204" pitchFamily="34" charset="0"/>
                <a:ea typeface="Tahoma" panose="020B0604030504040204" pitchFamily="34" charset="0"/>
                <a:cs typeface="Wingdings" panose="05000000000000000000" pitchFamily="2" charset="2"/>
              </a:rPr>
              <a:t> and e</a:t>
            </a:r>
            <a:r>
              <a:rPr lang="en-US" sz="1800" spc="0" dirty="0">
                <a:solidFill>
                  <a:schemeClr val="tx1"/>
                </a:solidFill>
                <a:effectLst/>
                <a:latin typeface="Tahoma" panose="020B0604030504040204" pitchFamily="34" charset="0"/>
                <a:ea typeface="Tahoma" panose="020B0604030504040204" pitchFamily="34" charset="0"/>
                <a:cs typeface="Wingdings" panose="05000000000000000000" pitchFamily="2" charset="2"/>
              </a:rPr>
              <a:t>nter your password</a:t>
            </a:r>
            <a:r>
              <a:rPr lang="en-US" sz="1800" spc="-10" dirty="0">
                <a:solidFill>
                  <a:schemeClr val="tx1"/>
                </a:solidFill>
                <a:effectLst/>
                <a:latin typeface="Tahoma" panose="020B0604030504040204" pitchFamily="34" charset="0"/>
                <a:ea typeface="Tahoma" panose="020B0604030504040204" pitchFamily="34" charset="0"/>
                <a:cs typeface="Wingdings" panose="05000000000000000000" pitchFamily="2" charset="2"/>
              </a:rPr>
              <a:t>.</a:t>
            </a:r>
            <a:endParaRPr lang="en-US" sz="1800" spc="0" dirty="0">
              <a:solidFill>
                <a:schemeClr val="tx1"/>
              </a:solidFill>
              <a:effectLst/>
              <a:latin typeface="Tahoma" panose="020B0604030504040204" pitchFamily="34" charset="0"/>
              <a:ea typeface="Tahoma" panose="020B0604030504040204" pitchFamily="34" charset="0"/>
              <a:cs typeface="Wingdings" panose="05000000000000000000" pitchFamily="2" charset="2"/>
            </a:endParaRPr>
          </a:p>
          <a:p>
            <a:pPr marR="0" lvl="0">
              <a:lnSpc>
                <a:spcPct val="107000"/>
              </a:lnSpc>
              <a:spcBef>
                <a:spcPts val="0"/>
              </a:spcBef>
              <a:spcAft>
                <a:spcPts val="0"/>
              </a:spcAft>
            </a:pPr>
            <a:endParaRPr lang="en-US" sz="1200" dirty="0">
              <a:effectLst/>
              <a:latin typeface="Nunito" pitchFamily="2" charset="0"/>
              <a:ea typeface="Calibri" panose="020F0502020204030204" pitchFamily="34" charset="0"/>
              <a:cs typeface="Times New Roman" panose="02020603050405020304" pitchFamily="18" charset="0"/>
            </a:endParaRPr>
          </a:p>
        </p:txBody>
      </p:sp>
      <p:pic>
        <p:nvPicPr>
          <p:cNvPr id="18" name="Picture 17" descr="A screenshot of a school&#10;&#10;Description automatically generated">
            <a:extLst>
              <a:ext uri="{FF2B5EF4-FFF2-40B4-BE49-F238E27FC236}">
                <a16:creationId xmlns:a16="http://schemas.microsoft.com/office/drawing/2014/main" id="{3A6633A0-9AC8-D31D-BC7C-0F5FD4AD9C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09" t="12702"/>
          <a:stretch/>
        </p:blipFill>
        <p:spPr bwMode="auto">
          <a:xfrm>
            <a:off x="5894138" y="2745033"/>
            <a:ext cx="2792538" cy="12363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621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06666" y="647413"/>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264072" y="0"/>
            <a:ext cx="8615855"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Your Naviance Homepage</a:t>
            </a:r>
            <a:endParaRPr sz="3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5E6FD8D-7709-4E56-B2DA-F0DD66888D11}"/>
              </a:ext>
            </a:extLst>
          </p:cNvPr>
          <p:cNvPicPr>
            <a:picLocks noChangeAspect="1"/>
          </p:cNvPicPr>
          <p:nvPr/>
        </p:nvPicPr>
        <p:blipFill>
          <a:blip r:embed="rId4"/>
          <a:srcRect/>
          <a:stretch/>
        </p:blipFill>
        <p:spPr>
          <a:xfrm>
            <a:off x="64332" y="737881"/>
            <a:ext cx="9015335" cy="4283370"/>
          </a:xfrm>
          <a:prstGeom prst="rect">
            <a:avLst/>
          </a:prstGeom>
        </p:spPr>
      </p:pic>
      <p:sp>
        <p:nvSpPr>
          <p:cNvPr id="2" name="Rectangle 1">
            <a:extLst>
              <a:ext uri="{FF2B5EF4-FFF2-40B4-BE49-F238E27FC236}">
                <a16:creationId xmlns:a16="http://schemas.microsoft.com/office/drawing/2014/main" id="{288CBC6D-2E7A-4E78-9CD5-0BF271E9C84E}"/>
              </a:ext>
            </a:extLst>
          </p:cNvPr>
          <p:cNvSpPr/>
          <p:nvPr/>
        </p:nvSpPr>
        <p:spPr>
          <a:xfrm>
            <a:off x="4847897" y="930166"/>
            <a:ext cx="1789386" cy="2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6D9890-6E2A-4ADB-AAE2-7B182B9B8A91}"/>
              </a:ext>
            </a:extLst>
          </p:cNvPr>
          <p:cNvSpPr/>
          <p:nvPr/>
        </p:nvSpPr>
        <p:spPr>
          <a:xfrm>
            <a:off x="8203323" y="937074"/>
            <a:ext cx="735725" cy="260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1DBABF8-F1BE-9160-6D7A-72288E70D738}"/>
              </a:ext>
            </a:extLst>
          </p:cNvPr>
          <p:cNvSpPr/>
          <p:nvPr/>
        </p:nvSpPr>
        <p:spPr>
          <a:xfrm>
            <a:off x="4730570" y="2906871"/>
            <a:ext cx="1316939" cy="72057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BDEA610-1FB1-0B57-866D-D712BD0DAD37}"/>
              </a:ext>
            </a:extLst>
          </p:cNvPr>
          <p:cNvSpPr/>
          <p:nvPr/>
        </p:nvSpPr>
        <p:spPr>
          <a:xfrm>
            <a:off x="4847897" y="4356669"/>
            <a:ext cx="1316939" cy="72057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62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560107"/>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113304"/>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Common App Matching</a:t>
            </a:r>
            <a:endParaRPr sz="3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2BA2685-2D24-481F-99C5-BD1E6AEA62DB}"/>
              </a:ext>
            </a:extLst>
          </p:cNvPr>
          <p:cNvSpPr txBox="1"/>
          <p:nvPr/>
        </p:nvSpPr>
        <p:spPr>
          <a:xfrm>
            <a:off x="266416" y="568722"/>
            <a:ext cx="8611168" cy="4455066"/>
          </a:xfrm>
          <a:prstGeom prst="rect">
            <a:avLst/>
          </a:prstGeom>
          <a:noFill/>
        </p:spPr>
        <p:txBody>
          <a:bodyPr wrap="square">
            <a:spAutoFit/>
          </a:bodyPr>
          <a:lstStyle/>
          <a:p>
            <a:pPr marL="285750" indent="-285750">
              <a:buFont typeface="Arial" panose="020B0604020202020204" pitchFamily="34" charset="0"/>
              <a:buChar char="•"/>
            </a:pPr>
            <a:r>
              <a:rPr lang="en-US" sz="1350" dirty="0">
                <a:latin typeface="Nunito" pitchFamily="2" charset="0"/>
              </a:rPr>
              <a:t>The Common App is an undergraduate college admission application that applicants may use to apply to any of the 1,000+ member colleges and universities.</a:t>
            </a:r>
          </a:p>
          <a:p>
            <a:pPr marL="285750" indent="-285750">
              <a:buFont typeface="Arial" panose="020B0604020202020204" pitchFamily="34" charset="0"/>
              <a:buChar char="•"/>
            </a:pPr>
            <a:endParaRPr lang="en-US" sz="1350" dirty="0">
              <a:latin typeface="Nunito" pitchFamily="2" charset="0"/>
            </a:endParaRPr>
          </a:p>
          <a:p>
            <a:pPr marL="285750" indent="-285750">
              <a:buFont typeface="Arial" panose="020B0604020202020204" pitchFamily="34" charset="0"/>
              <a:buChar char="•"/>
            </a:pPr>
            <a:r>
              <a:rPr lang="en-US" sz="1350" dirty="0">
                <a:latin typeface="Nunito" pitchFamily="2" charset="0"/>
              </a:rPr>
              <a:t>For Common App schools, students are required to match their Common App and Naviance Student accounts. </a:t>
            </a:r>
          </a:p>
          <a:p>
            <a:pPr marL="285750" indent="-285750">
              <a:buFont typeface="Arial" panose="020B0604020202020204" pitchFamily="34" charset="0"/>
              <a:buChar char="•"/>
            </a:pPr>
            <a:endParaRPr lang="en-US" sz="1350" dirty="0">
              <a:latin typeface="Nunito" pitchFamily="2" charset="0"/>
            </a:endParaRPr>
          </a:p>
          <a:p>
            <a:pPr marL="285750" indent="-285750">
              <a:buFont typeface="Arial" panose="020B0604020202020204" pitchFamily="34" charset="0"/>
              <a:buChar char="•"/>
            </a:pPr>
            <a:endParaRPr lang="en-US" sz="1350" dirty="0">
              <a:latin typeface="Nunito" pitchFamily="2" charset="0"/>
            </a:endParaRPr>
          </a:p>
          <a:p>
            <a:pPr marL="285750" indent="-285750">
              <a:buFont typeface="Arial" panose="020B0604020202020204" pitchFamily="34" charset="0"/>
              <a:buChar char="•"/>
            </a:pPr>
            <a:r>
              <a:rPr lang="en-US" sz="1350" dirty="0">
                <a:latin typeface="Nunito" pitchFamily="2" charset="0"/>
              </a:rPr>
              <a:t>Need more help matching your Common App to Naviance? More information and details for requests can be found using the Student Guide for Matching Common App Account and Naviance Account </a:t>
            </a:r>
            <a:r>
              <a:rPr lang="en-US" sz="1350" dirty="0">
                <a:latin typeface="Nunito" pitchFamily="2" charset="0"/>
                <a:hlinkClick r:id="rId4"/>
              </a:rPr>
              <a:t>https://tinyurl.com/kellnaviancecommonappmatch</a:t>
            </a:r>
            <a:endParaRPr lang="en-US" sz="1350" dirty="0">
              <a:latin typeface="Nunito" pitchFamily="2" charset="0"/>
            </a:endParaRPr>
          </a:p>
          <a:p>
            <a:pPr marL="285750" indent="-285750">
              <a:buFont typeface="Arial" panose="020B0604020202020204" pitchFamily="34" charset="0"/>
              <a:buChar char="•"/>
            </a:pPr>
            <a:endParaRPr lang="en-US" sz="1350" dirty="0">
              <a:latin typeface="Nunito" pitchFamily="2" charset="0"/>
            </a:endParaRPr>
          </a:p>
          <a:p>
            <a:pPr marL="285750" indent="-285750">
              <a:buFont typeface="Arial" panose="020B0604020202020204" pitchFamily="34" charset="0"/>
              <a:buChar char="•"/>
            </a:pPr>
            <a:endParaRPr lang="en-US" sz="1350" dirty="0">
              <a:latin typeface="Nunito" pitchFamily="2" charset="0"/>
            </a:endParaRPr>
          </a:p>
          <a:p>
            <a:pPr marL="285750" indent="-285750">
              <a:buFont typeface="Arial" panose="020B0604020202020204" pitchFamily="34" charset="0"/>
              <a:buChar char="•"/>
            </a:pPr>
            <a:endParaRPr lang="en-US" sz="1350" dirty="0">
              <a:latin typeface="Nunito" pitchFamily="2" charset="0"/>
            </a:endParaRPr>
          </a:p>
          <a:p>
            <a:pPr marL="285750" indent="-285750">
              <a:buFont typeface="Arial" panose="020B0604020202020204" pitchFamily="34" charset="0"/>
              <a:buChar char="•"/>
            </a:pPr>
            <a:endParaRPr lang="en-US" sz="1350" dirty="0">
              <a:latin typeface="Nunito" pitchFamily="2" charset="0"/>
            </a:endParaRPr>
          </a:p>
          <a:p>
            <a:pPr marL="285750" indent="-285750">
              <a:buFont typeface="Arial" panose="020B0604020202020204" pitchFamily="34" charset="0"/>
              <a:buChar char="•"/>
            </a:pPr>
            <a:endParaRPr lang="en-US" sz="1350" dirty="0">
              <a:latin typeface="Nunito" pitchFamily="2" charset="0"/>
            </a:endParaRPr>
          </a:p>
          <a:p>
            <a:pPr marL="285750" indent="-285750">
              <a:buFont typeface="Arial" panose="020B0604020202020204" pitchFamily="34" charset="0"/>
              <a:buChar char="•"/>
            </a:pPr>
            <a:endParaRPr lang="en-US" sz="1350" dirty="0">
              <a:latin typeface="Nunito" pitchFamily="2" charset="0"/>
            </a:endParaRPr>
          </a:p>
          <a:p>
            <a:pPr marL="285750" indent="-285750">
              <a:buFont typeface="Arial" panose="020B0604020202020204" pitchFamily="34" charset="0"/>
              <a:buChar char="•"/>
            </a:pPr>
            <a:endParaRPr lang="en-US" sz="1350" dirty="0">
              <a:latin typeface="Nunito" pitchFamily="2" charset="0"/>
            </a:endParaRPr>
          </a:p>
          <a:p>
            <a:endParaRPr lang="en-US" sz="1350" dirty="0">
              <a:latin typeface="Nunito" pitchFamily="2" charset="0"/>
            </a:endParaRPr>
          </a:p>
          <a:p>
            <a:pPr marL="285750" lvl="1" indent="-285750">
              <a:buFont typeface="Arial" panose="020B0604020202020204" pitchFamily="34" charset="0"/>
              <a:buChar char="•"/>
            </a:pPr>
            <a:r>
              <a:rPr lang="en-US" sz="1350" dirty="0">
                <a:latin typeface="Nunito" pitchFamily="2" charset="0"/>
              </a:rPr>
              <a:t>NOTE: Not all colleges and universities are on the Common App and have their own, individual applications that, in most cases, are web-based and can be found via the school’s undergraduate admissions website.</a:t>
            </a:r>
          </a:p>
        </p:txBody>
      </p:sp>
      <p:pic>
        <p:nvPicPr>
          <p:cNvPr id="3" name="Picture 2">
            <a:extLst>
              <a:ext uri="{FF2B5EF4-FFF2-40B4-BE49-F238E27FC236}">
                <a16:creationId xmlns:a16="http://schemas.microsoft.com/office/drawing/2014/main" id="{09B4A4AD-879B-FBDC-562E-15F10ED05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0355" y="1514012"/>
            <a:ext cx="5792470" cy="425450"/>
          </a:xfrm>
          <a:prstGeom prst="rect">
            <a:avLst/>
          </a:prstGeom>
        </p:spPr>
      </p:pic>
      <p:pic>
        <p:nvPicPr>
          <p:cNvPr id="6" name="Picture 5" descr="A close-up of a person&#10;&#10;Description automatically generated">
            <a:extLst>
              <a:ext uri="{FF2B5EF4-FFF2-40B4-BE49-F238E27FC236}">
                <a16:creationId xmlns:a16="http://schemas.microsoft.com/office/drawing/2014/main" id="{DF869D0B-6A9B-7846-2DE8-0E1F9058D87C}"/>
              </a:ext>
            </a:extLst>
          </p:cNvPr>
          <p:cNvPicPr>
            <a:picLocks noChangeAspect="1"/>
          </p:cNvPicPr>
          <p:nvPr/>
        </p:nvPicPr>
        <p:blipFill>
          <a:blip r:embed="rId6"/>
          <a:stretch>
            <a:fillRect/>
          </a:stretch>
        </p:blipFill>
        <p:spPr>
          <a:xfrm>
            <a:off x="992024" y="2692132"/>
            <a:ext cx="1864135" cy="156265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BE2A0784-1845-129E-C535-E970B2DA5E43}"/>
              </a:ext>
            </a:extLst>
          </p:cNvPr>
          <p:cNvPicPr>
            <a:picLocks noChangeAspect="1"/>
          </p:cNvPicPr>
          <p:nvPr/>
        </p:nvPicPr>
        <p:blipFill>
          <a:blip r:embed="rId7"/>
          <a:stretch>
            <a:fillRect/>
          </a:stretch>
        </p:blipFill>
        <p:spPr>
          <a:xfrm>
            <a:off x="5445903" y="2701208"/>
            <a:ext cx="2107742" cy="1563624"/>
          </a:xfrm>
          <a:prstGeom prst="rect">
            <a:avLst/>
          </a:prstGeom>
        </p:spPr>
      </p:pic>
      <p:pic>
        <p:nvPicPr>
          <p:cNvPr id="12" name="Picture 11" descr="A screenshot of a computer screen&#10;&#10;Description automatically generated">
            <a:extLst>
              <a:ext uri="{FF2B5EF4-FFF2-40B4-BE49-F238E27FC236}">
                <a16:creationId xmlns:a16="http://schemas.microsoft.com/office/drawing/2014/main" id="{0547291C-5656-BD34-0B6E-7087801E704D}"/>
              </a:ext>
            </a:extLst>
          </p:cNvPr>
          <p:cNvPicPr>
            <a:picLocks noChangeAspect="1"/>
          </p:cNvPicPr>
          <p:nvPr/>
        </p:nvPicPr>
        <p:blipFill>
          <a:blip r:embed="rId8"/>
          <a:stretch>
            <a:fillRect/>
          </a:stretch>
        </p:blipFill>
        <p:spPr>
          <a:xfrm>
            <a:off x="3453205" y="2692132"/>
            <a:ext cx="1239660" cy="1563624"/>
          </a:xfrm>
          <a:prstGeom prst="rect">
            <a:avLst/>
          </a:prstGeom>
        </p:spPr>
      </p:pic>
    </p:spTree>
    <p:extLst>
      <p:ext uri="{BB962C8B-B14F-4D97-AF65-F5344CB8AC3E}">
        <p14:creationId xmlns:p14="http://schemas.microsoft.com/office/powerpoint/2010/main" val="275958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560107"/>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113304"/>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“Colleges I’m Applying To”</a:t>
            </a:r>
            <a:endParaRPr sz="3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2BA2685-2D24-481F-99C5-BD1E6AEA62DB}"/>
              </a:ext>
            </a:extLst>
          </p:cNvPr>
          <p:cNvSpPr txBox="1"/>
          <p:nvPr/>
        </p:nvSpPr>
        <p:spPr>
          <a:xfrm>
            <a:off x="266416" y="673412"/>
            <a:ext cx="8775108" cy="1815882"/>
          </a:xfrm>
          <a:prstGeom prst="rect">
            <a:avLst/>
          </a:prstGeom>
          <a:noFill/>
        </p:spPr>
        <p:txBody>
          <a:bodyPr wrap="square">
            <a:spAutoFit/>
          </a:bodyPr>
          <a:lstStyle/>
          <a:p>
            <a:pPr marL="285750" indent="-285750" algn="l" rtl="0" fontAlgn="base">
              <a:buFont typeface="Arial" panose="020B0604020202020204" pitchFamily="34" charset="0"/>
              <a:buChar char="•"/>
            </a:pPr>
            <a:r>
              <a:rPr lang="en-US" dirty="0">
                <a:solidFill>
                  <a:schemeClr val="tx1"/>
                </a:solidFill>
                <a:latin typeface="Nunito" pitchFamily="2" charset="0"/>
              </a:rPr>
              <a:t>Many seniors spend most of their time in this section. </a:t>
            </a:r>
          </a:p>
          <a:p>
            <a:pPr marL="285750" indent="-285750" algn="l" rtl="0" fontAlgn="base">
              <a:buFont typeface="Arial" panose="020B0604020202020204" pitchFamily="34" charset="0"/>
              <a:buChar char="•"/>
            </a:pPr>
            <a:r>
              <a:rPr lang="en-US" b="0" i="0" u="none" strike="noStrike" dirty="0">
                <a:solidFill>
                  <a:schemeClr val="tx1"/>
                </a:solidFill>
                <a:effectLst/>
                <a:latin typeface="Nunito" pitchFamily="2" charset="0"/>
              </a:rPr>
              <a:t>After matching your Common App account, your </a:t>
            </a:r>
            <a:r>
              <a:rPr lang="en-US" dirty="0">
                <a:solidFill>
                  <a:schemeClr val="tx1"/>
                </a:solidFill>
                <a:latin typeface="Nunito" pitchFamily="2" charset="0"/>
              </a:rPr>
              <a:t>colleges/universities listed there will auto populate here. </a:t>
            </a:r>
          </a:p>
          <a:p>
            <a:pPr marL="285750" lvl="1" indent="-285750">
              <a:buFont typeface="Arial" panose="020B0604020202020204" pitchFamily="34" charset="0"/>
              <a:buChar char="•"/>
            </a:pPr>
            <a:r>
              <a:rPr lang="en-US" sz="1400" dirty="0">
                <a:solidFill>
                  <a:schemeClr val="tx1"/>
                </a:solidFill>
                <a:latin typeface="Nunito" pitchFamily="2" charset="0"/>
              </a:rPr>
              <a:t>Just because a school is not on the Common App, does not mean that they do not accept the transmission of important documents, like letters of recommendation and official transcripts, through Naviance. </a:t>
            </a:r>
          </a:p>
          <a:p>
            <a:pPr lvl="1"/>
            <a:r>
              <a:rPr lang="en-US" sz="1400" dirty="0">
                <a:solidFill>
                  <a:schemeClr val="tx1"/>
                </a:solidFill>
                <a:latin typeface="Nunito" pitchFamily="2" charset="0"/>
              </a:rPr>
              <a:t>	- Be sure to indicate “Direct to Institution” for these non-Common App schools. </a:t>
            </a:r>
          </a:p>
          <a:p>
            <a:pPr marL="285750" lvl="2" indent="-285750" fontAlgn="base">
              <a:buFont typeface="Arial" panose="020B0604020202020204" pitchFamily="34" charset="0"/>
              <a:buChar char="•"/>
            </a:pPr>
            <a:r>
              <a:rPr lang="en-US" b="0" i="0" u="none" strike="noStrike" dirty="0">
                <a:solidFill>
                  <a:schemeClr val="tx1"/>
                </a:solidFill>
                <a:effectLst/>
                <a:latin typeface="Nunito" pitchFamily="2" charset="0"/>
              </a:rPr>
              <a:t>This is also where you will request </a:t>
            </a:r>
            <a:r>
              <a:rPr lang="en-US" dirty="0">
                <a:solidFill>
                  <a:schemeClr val="tx1"/>
                </a:solidFill>
                <a:latin typeface="Nunito" pitchFamily="2" charset="0"/>
              </a:rPr>
              <a:t>Teacher Letters of Recommendation.</a:t>
            </a:r>
          </a:p>
        </p:txBody>
      </p:sp>
      <p:pic>
        <p:nvPicPr>
          <p:cNvPr id="2052" name="Picture 4" descr="A screenshot of a computer&#10;&#10;Description automatically generated with medium confidence">
            <a:extLst>
              <a:ext uri="{FF2B5EF4-FFF2-40B4-BE49-F238E27FC236}">
                <a16:creationId xmlns:a16="http://schemas.microsoft.com/office/drawing/2014/main" id="{6A6EF762-A784-4313-A9D4-27A53F6F23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848" b="-21272"/>
          <a:stretch/>
        </p:blipFill>
        <p:spPr bwMode="auto">
          <a:xfrm>
            <a:off x="0" y="3243072"/>
            <a:ext cx="9144000" cy="29514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screenshot of a computer&#10;&#10;Description automatically generated with medium confidence">
            <a:extLst>
              <a:ext uri="{FF2B5EF4-FFF2-40B4-BE49-F238E27FC236}">
                <a16:creationId xmlns:a16="http://schemas.microsoft.com/office/drawing/2014/main" id="{8F620EFA-13E1-46C6-9C3E-7C1DA0DD91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9164"/>
          <a:stretch/>
        </p:blipFill>
        <p:spPr bwMode="auto">
          <a:xfrm>
            <a:off x="0" y="2883794"/>
            <a:ext cx="9143999" cy="36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01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560107"/>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113304"/>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“Colleges I’m Applying To”</a:t>
            </a:r>
            <a:endParaRPr sz="3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2BA2685-2D24-481F-99C5-BD1E6AEA62DB}"/>
              </a:ext>
            </a:extLst>
          </p:cNvPr>
          <p:cNvSpPr txBox="1"/>
          <p:nvPr/>
        </p:nvSpPr>
        <p:spPr>
          <a:xfrm>
            <a:off x="263273" y="1986974"/>
            <a:ext cx="3730143" cy="1169551"/>
          </a:xfrm>
          <a:prstGeom prst="rect">
            <a:avLst/>
          </a:prstGeom>
          <a:noFill/>
        </p:spPr>
        <p:txBody>
          <a:bodyPr wrap="square">
            <a:spAutoFit/>
          </a:bodyPr>
          <a:lstStyle/>
          <a:p>
            <a:pPr algn="ctr" rtl="0" fontAlgn="base"/>
            <a:r>
              <a:rPr lang="en-US" dirty="0">
                <a:solidFill>
                  <a:schemeClr val="tx1"/>
                </a:solidFill>
                <a:latin typeface="Nunito" pitchFamily="2" charset="0"/>
              </a:rPr>
              <a:t>This is how to “manually” add colleges/universities to your Naviance account, should the college/university not be a Common App school </a:t>
            </a:r>
            <a:r>
              <a:rPr lang="en-US" b="1" dirty="0">
                <a:solidFill>
                  <a:schemeClr val="tx1"/>
                </a:solidFill>
                <a:latin typeface="Nunito" pitchFamily="2" charset="0"/>
              </a:rPr>
              <a:t>or </a:t>
            </a:r>
            <a:r>
              <a:rPr lang="en-US" dirty="0">
                <a:solidFill>
                  <a:schemeClr val="tx1"/>
                </a:solidFill>
                <a:latin typeface="Nunito" pitchFamily="2" charset="0"/>
              </a:rPr>
              <a:t>not auto populate from your Common App account.</a:t>
            </a:r>
            <a:endParaRPr lang="en-US" i="0" dirty="0">
              <a:solidFill>
                <a:schemeClr val="tx1"/>
              </a:solidFill>
              <a:effectLst/>
              <a:latin typeface="Nunito" pitchFamily="2" charset="0"/>
            </a:endParaRPr>
          </a:p>
        </p:txBody>
      </p:sp>
      <p:pic>
        <p:nvPicPr>
          <p:cNvPr id="6" name="Picture 5" descr="A screenshot of a application&#10;&#10;Description automatically generated">
            <a:extLst>
              <a:ext uri="{FF2B5EF4-FFF2-40B4-BE49-F238E27FC236}">
                <a16:creationId xmlns:a16="http://schemas.microsoft.com/office/drawing/2014/main" id="{9AE4A5AA-13F6-4924-BA78-6016E3E2AD86}"/>
              </a:ext>
            </a:extLst>
          </p:cNvPr>
          <p:cNvPicPr>
            <a:picLocks noChangeAspect="1"/>
          </p:cNvPicPr>
          <p:nvPr/>
        </p:nvPicPr>
        <p:blipFill>
          <a:blip r:embed="rId4"/>
          <a:stretch>
            <a:fillRect/>
          </a:stretch>
        </p:blipFill>
        <p:spPr>
          <a:xfrm>
            <a:off x="4256689" y="616760"/>
            <a:ext cx="4860225" cy="4522171"/>
          </a:xfrm>
          <a:prstGeom prst="rect">
            <a:avLst/>
          </a:prstGeom>
        </p:spPr>
      </p:pic>
    </p:spTree>
    <p:extLst>
      <p:ext uri="{BB962C8B-B14F-4D97-AF65-F5344CB8AC3E}">
        <p14:creationId xmlns:p14="http://schemas.microsoft.com/office/powerpoint/2010/main" val="3538618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47" name="Google Shape;447;p38"/>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34475"/>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Letters of Recommendation</a:t>
            </a:r>
            <a:endParaRPr sz="3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2BA2685-2D24-481F-99C5-BD1E6AEA62DB}"/>
              </a:ext>
            </a:extLst>
          </p:cNvPr>
          <p:cNvSpPr txBox="1"/>
          <p:nvPr/>
        </p:nvSpPr>
        <p:spPr>
          <a:xfrm>
            <a:off x="514350" y="818897"/>
            <a:ext cx="8327389" cy="3754874"/>
          </a:xfrm>
          <a:prstGeom prst="rect">
            <a:avLst/>
          </a:prstGeom>
          <a:noFill/>
        </p:spPr>
        <p:txBody>
          <a:bodyPr wrap="square">
            <a:spAutoFit/>
          </a:bodyPr>
          <a:lstStyle/>
          <a:p>
            <a:pPr marL="285750" indent="-285750" algn="l" rtl="0" fontAlgn="base">
              <a:buFont typeface="Arial" panose="020B0604020202020204" pitchFamily="34" charset="0"/>
              <a:buChar char="•"/>
            </a:pPr>
            <a:r>
              <a:rPr lang="en-US" b="0" i="0" u="none" strike="noStrike" dirty="0">
                <a:solidFill>
                  <a:schemeClr val="tx1"/>
                </a:solidFill>
                <a:effectLst/>
                <a:latin typeface="Nunito" pitchFamily="2" charset="0"/>
              </a:rPr>
              <a:t>Allow </a:t>
            </a:r>
            <a:r>
              <a:rPr lang="en-US" b="1" i="0" dirty="0">
                <a:solidFill>
                  <a:schemeClr val="tx1"/>
                </a:solidFill>
                <a:effectLst/>
                <a:latin typeface="Nunito" pitchFamily="2" charset="0"/>
              </a:rPr>
              <a:t>at least 3-4 school weeks</a:t>
            </a:r>
            <a:r>
              <a:rPr lang="en-US" b="0" i="0" u="none" strike="noStrike" dirty="0">
                <a:solidFill>
                  <a:schemeClr val="tx1"/>
                </a:solidFill>
                <a:effectLst/>
                <a:latin typeface="Nunito" pitchFamily="2" charset="0"/>
              </a:rPr>
              <a:t> for your teachers to complete their recommendation portion of your application!</a:t>
            </a:r>
            <a:r>
              <a:rPr lang="en-US" b="0" i="0" dirty="0">
                <a:solidFill>
                  <a:schemeClr val="tx1"/>
                </a:solidFill>
                <a:effectLst/>
                <a:latin typeface="Nunito" pitchFamily="2" charset="0"/>
              </a:rPr>
              <a:t>​​</a:t>
            </a:r>
          </a:p>
          <a:p>
            <a:pPr marL="285750" indent="-285750" algn="l" rtl="0" fontAlgn="base">
              <a:buFont typeface="Arial" panose="020B0604020202020204" pitchFamily="34" charset="0"/>
              <a:buChar char="•"/>
            </a:pPr>
            <a:endParaRPr lang="en-US" b="0" i="0" dirty="0">
              <a:solidFill>
                <a:schemeClr val="tx1"/>
              </a:solidFill>
              <a:effectLst/>
              <a:latin typeface="Nunito" pitchFamily="2" charset="0"/>
            </a:endParaRPr>
          </a:p>
          <a:p>
            <a:pPr marL="285750" indent="-285750" algn="l" rtl="0" fontAlgn="base">
              <a:buFont typeface="Arial" panose="020B0604020202020204" pitchFamily="34" charset="0"/>
              <a:buChar char="•"/>
            </a:pPr>
            <a:r>
              <a:rPr lang="en-US" b="0" i="0" u="none" strike="noStrike" dirty="0">
                <a:solidFill>
                  <a:schemeClr val="tx1"/>
                </a:solidFill>
                <a:effectLst/>
                <a:latin typeface="Nunito" pitchFamily="2" charset="0"/>
              </a:rPr>
              <a:t>Students “invite” their teachers to upload and send letters of recommendation in two steps: </a:t>
            </a:r>
            <a:r>
              <a:rPr lang="en-US" b="0" i="0" dirty="0">
                <a:solidFill>
                  <a:schemeClr val="tx1"/>
                </a:solidFill>
                <a:effectLst/>
                <a:latin typeface="Nunito" pitchFamily="2" charset="0"/>
              </a:rPr>
              <a:t>​</a:t>
            </a:r>
          </a:p>
          <a:p>
            <a:pPr algn="l" rtl="0" fontAlgn="base"/>
            <a:r>
              <a:rPr lang="en-US" b="0" i="0" u="none" strike="noStrike" dirty="0">
                <a:solidFill>
                  <a:schemeClr val="tx1"/>
                </a:solidFill>
                <a:effectLst/>
                <a:latin typeface="Nunito" pitchFamily="2" charset="0"/>
              </a:rPr>
              <a:t>	(1) Provide your teachers with a copy of your senior brag sheet/</a:t>
            </a:r>
            <a:r>
              <a:rPr lang="en-US" dirty="0">
                <a:solidFill>
                  <a:schemeClr val="tx1"/>
                </a:solidFill>
                <a:latin typeface="Nunito" pitchFamily="2" charset="0"/>
              </a:rPr>
              <a:t>academic resume 	</a:t>
            </a:r>
            <a:r>
              <a:rPr lang="en-US" i="1" dirty="0">
                <a:solidFill>
                  <a:schemeClr val="tx1"/>
                </a:solidFill>
                <a:latin typeface="Nunito" pitchFamily="2" charset="0"/>
              </a:rPr>
              <a:t>(if not already completed in Naviance) </a:t>
            </a:r>
            <a:r>
              <a:rPr lang="en-US" dirty="0">
                <a:solidFill>
                  <a:schemeClr val="tx1"/>
                </a:solidFill>
                <a:latin typeface="Nunito" pitchFamily="2" charset="0"/>
              </a:rPr>
              <a:t>to include a list of colleges/universities</a:t>
            </a:r>
            <a:r>
              <a:rPr lang="en-US" b="0" i="0" u="none" strike="noStrike" dirty="0">
                <a:solidFill>
                  <a:schemeClr val="tx1"/>
                </a:solidFill>
                <a:effectLst/>
                <a:latin typeface="Nunito" pitchFamily="2" charset="0"/>
              </a:rPr>
              <a:t> to 	which you 	are asking the teacher to write.</a:t>
            </a:r>
            <a:r>
              <a:rPr lang="en-US" b="0" i="0" dirty="0">
                <a:solidFill>
                  <a:schemeClr val="tx1"/>
                </a:solidFill>
                <a:effectLst/>
                <a:latin typeface="Nunito" pitchFamily="2" charset="0"/>
              </a:rPr>
              <a:t>​</a:t>
            </a:r>
          </a:p>
          <a:p>
            <a:pPr algn="l" rtl="0" fontAlgn="base"/>
            <a:r>
              <a:rPr lang="en-US" u="none" strike="noStrike" dirty="0">
                <a:solidFill>
                  <a:schemeClr val="tx1"/>
                </a:solidFill>
                <a:latin typeface="Nunito" pitchFamily="2" charset="0"/>
              </a:rPr>
              <a:t>	</a:t>
            </a:r>
          </a:p>
          <a:p>
            <a:pPr algn="l" rtl="0" fontAlgn="base"/>
            <a:r>
              <a:rPr lang="en-US" b="0" i="0" dirty="0">
                <a:solidFill>
                  <a:schemeClr val="tx1"/>
                </a:solidFill>
                <a:effectLst/>
                <a:latin typeface="Nunito" pitchFamily="2" charset="0"/>
              </a:rPr>
              <a:t>	(2) </a:t>
            </a:r>
            <a:r>
              <a:rPr lang="en-US" b="0" i="0" u="none" strike="noStrike" dirty="0">
                <a:solidFill>
                  <a:schemeClr val="tx1"/>
                </a:solidFill>
                <a:effectLst/>
                <a:latin typeface="Nunito" pitchFamily="2" charset="0"/>
              </a:rPr>
              <a:t>Add the request under your “Colleges I’m Applying To” tab from Naviance.</a:t>
            </a:r>
          </a:p>
          <a:p>
            <a:pPr algn="l" rtl="0" fontAlgn="base"/>
            <a:endParaRPr lang="en-US" b="0" i="0" dirty="0">
              <a:solidFill>
                <a:schemeClr val="tx1"/>
              </a:solidFill>
              <a:effectLst/>
              <a:latin typeface="Nunito" pitchFamily="2" charset="0"/>
            </a:endParaRPr>
          </a:p>
          <a:p>
            <a:pPr marL="285750" indent="-285750" algn="l" rtl="0" fontAlgn="base">
              <a:buFont typeface="Arial" panose="020B0604020202020204" pitchFamily="34" charset="0"/>
              <a:buChar char="•"/>
            </a:pPr>
            <a:r>
              <a:rPr lang="en-US" b="1" i="0" u="sng" strike="noStrike" dirty="0">
                <a:solidFill>
                  <a:schemeClr val="tx1"/>
                </a:solidFill>
                <a:effectLst/>
                <a:latin typeface="Nunito" pitchFamily="2" charset="0"/>
              </a:rPr>
              <a:t>IMPORTANT:</a:t>
            </a:r>
            <a:r>
              <a:rPr lang="en-US" b="1" i="0" strike="noStrike" dirty="0">
                <a:solidFill>
                  <a:schemeClr val="tx1"/>
                </a:solidFill>
                <a:effectLst/>
                <a:latin typeface="Nunito" pitchFamily="2" charset="0"/>
              </a:rPr>
              <a:t> </a:t>
            </a:r>
            <a:r>
              <a:rPr lang="en-US" b="1" i="0" u="none" strike="noStrike" dirty="0">
                <a:solidFill>
                  <a:schemeClr val="tx1"/>
                </a:solidFill>
                <a:effectLst/>
                <a:latin typeface="Nunito" pitchFamily="2" charset="0"/>
              </a:rPr>
              <a:t>ASSIGN YOUR TEACHERS TO INDIVIDUAL SCHOOLS – NOT “All Applications”. </a:t>
            </a:r>
            <a:endParaRPr lang="en-US" b="0" i="0" u="none" strike="noStrike" dirty="0">
              <a:solidFill>
                <a:schemeClr val="tx1"/>
              </a:solidFill>
              <a:effectLst/>
              <a:latin typeface="Nunito" pitchFamily="2" charset="0"/>
            </a:endParaRPr>
          </a:p>
          <a:p>
            <a:pPr algn="l" rtl="0" fontAlgn="base"/>
            <a:r>
              <a:rPr lang="en-US" dirty="0">
                <a:solidFill>
                  <a:schemeClr val="tx1"/>
                </a:solidFill>
                <a:latin typeface="Nunito" pitchFamily="2" charset="0"/>
              </a:rPr>
              <a:t>	</a:t>
            </a:r>
            <a:r>
              <a:rPr lang="en-US" b="0" i="0" u="none" strike="noStrike" dirty="0">
                <a:solidFill>
                  <a:schemeClr val="tx1"/>
                </a:solidFill>
                <a:effectLst/>
                <a:latin typeface="Nunito" pitchFamily="2" charset="0"/>
              </a:rPr>
              <a:t>-If the </a:t>
            </a:r>
            <a:r>
              <a:rPr lang="en-US" dirty="0">
                <a:solidFill>
                  <a:schemeClr val="tx1"/>
                </a:solidFill>
                <a:latin typeface="Nunito" pitchFamily="2" charset="0"/>
              </a:rPr>
              <a:t>school does not require a teacher </a:t>
            </a:r>
            <a:r>
              <a:rPr lang="en-US" b="0" i="0" u="none" strike="noStrike" dirty="0">
                <a:solidFill>
                  <a:schemeClr val="tx1"/>
                </a:solidFill>
                <a:effectLst/>
                <a:latin typeface="Nunito" pitchFamily="2" charset="0"/>
              </a:rPr>
              <a:t>letter of recommendation, they do not use 	it in the admissions process. </a:t>
            </a:r>
          </a:p>
          <a:p>
            <a:pPr algn="l" rtl="0" fontAlgn="base"/>
            <a:r>
              <a:rPr lang="en-US" dirty="0">
                <a:solidFill>
                  <a:schemeClr val="tx1"/>
                </a:solidFill>
                <a:latin typeface="Nunito" pitchFamily="2" charset="0"/>
              </a:rPr>
              <a:t>	</a:t>
            </a:r>
            <a:r>
              <a:rPr lang="en-US" b="1" i="1" u="none" strike="noStrike" dirty="0">
                <a:solidFill>
                  <a:schemeClr val="tx1"/>
                </a:solidFill>
                <a:effectLst/>
                <a:latin typeface="Nunito" pitchFamily="2" charset="0"/>
              </a:rPr>
              <a:t>DO NOT ASK YOUR TEACHER FOR ONE IF THIS IS THE CASE!</a:t>
            </a:r>
          </a:p>
          <a:p>
            <a:pPr marL="285750" indent="-285750" algn="l" rtl="0" fontAlgn="base">
              <a:buFont typeface="Arial" panose="020B0604020202020204" pitchFamily="34" charset="0"/>
              <a:buChar char="•"/>
            </a:pPr>
            <a:endParaRPr lang="en-US" b="0" i="0" u="none" strike="noStrike" dirty="0">
              <a:solidFill>
                <a:schemeClr val="tx1"/>
              </a:solidFill>
              <a:effectLst/>
              <a:latin typeface="Nunito" pitchFamily="2" charset="0"/>
            </a:endParaRPr>
          </a:p>
          <a:p>
            <a:pPr marL="285750" indent="-285750" algn="l" rtl="0" fontAlgn="base">
              <a:buFont typeface="Arial" panose="020B0604020202020204" pitchFamily="34" charset="0"/>
              <a:buChar char="•"/>
            </a:pPr>
            <a:r>
              <a:rPr lang="en-US" b="0" i="0" u="none" strike="noStrike" dirty="0">
                <a:solidFill>
                  <a:schemeClr val="tx1"/>
                </a:solidFill>
                <a:effectLst/>
                <a:latin typeface="Nunito" pitchFamily="2" charset="0"/>
              </a:rPr>
              <a:t>It is the student’s responsibility to research/know which schools require a letter of recommendation. </a:t>
            </a:r>
            <a:endParaRPr lang="en-US" b="0" i="0" dirty="0">
              <a:solidFill>
                <a:schemeClr val="tx1"/>
              </a:solidFill>
              <a:effectLst/>
              <a:latin typeface="Nunito" pitchFamily="2" charset="0"/>
            </a:endParaRPr>
          </a:p>
        </p:txBody>
      </p:sp>
      <p:sp>
        <p:nvSpPr>
          <p:cNvPr id="9" name="Rectangle 8">
            <a:extLst>
              <a:ext uri="{FF2B5EF4-FFF2-40B4-BE49-F238E27FC236}">
                <a16:creationId xmlns:a16="http://schemas.microsoft.com/office/drawing/2014/main" id="{2ED7787C-5F27-4407-A647-0686B6D8981C}"/>
              </a:ext>
            </a:extLst>
          </p:cNvPr>
          <p:cNvSpPr/>
          <p:nvPr/>
        </p:nvSpPr>
        <p:spPr>
          <a:xfrm>
            <a:off x="514350" y="2884513"/>
            <a:ext cx="8327389" cy="993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38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514350" y="62675"/>
            <a:ext cx="8115300" cy="517065"/>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2800" dirty="0">
                <a:effectLst>
                  <a:outerShdw blurRad="38100" dist="38100" dir="2700000" algn="tl">
                    <a:srgbClr val="000000">
                      <a:alpha val="43137"/>
                    </a:srgbClr>
                  </a:outerShdw>
                </a:effectLst>
                <a:latin typeface="Cormorant Garamond Light"/>
                <a:ea typeface="Cormorant Garamond Light"/>
              </a:rPr>
              <a:t>Adding Teacher Recommendation Requests in Naviance</a:t>
            </a:r>
            <a:endParaRPr sz="2800" dirty="0">
              <a:effectLst>
                <a:outerShdw blurRad="38100" dist="38100" dir="2700000" algn="tl">
                  <a:srgbClr val="000000">
                    <a:alpha val="43137"/>
                  </a:srgbClr>
                </a:outerShdw>
              </a:effectLst>
              <a:latin typeface="Cormorant Garamond Light"/>
              <a:ea typeface="Cormorant Garamond Light"/>
            </a:endParaRPr>
          </a:p>
        </p:txBody>
      </p:sp>
      <p:sp>
        <p:nvSpPr>
          <p:cNvPr id="7" name="TextBox 6">
            <a:extLst>
              <a:ext uri="{FF2B5EF4-FFF2-40B4-BE49-F238E27FC236}">
                <a16:creationId xmlns:a16="http://schemas.microsoft.com/office/drawing/2014/main" id="{6E8E289A-92BC-4473-9BD1-347D1D9DEDF3}"/>
              </a:ext>
            </a:extLst>
          </p:cNvPr>
          <p:cNvSpPr txBox="1"/>
          <p:nvPr/>
        </p:nvSpPr>
        <p:spPr>
          <a:xfrm>
            <a:off x="443405" y="654699"/>
            <a:ext cx="8527174" cy="738664"/>
          </a:xfrm>
          <a:prstGeom prst="rect">
            <a:avLst/>
          </a:prstGeom>
          <a:noFill/>
        </p:spPr>
        <p:txBody>
          <a:bodyPr wrap="square">
            <a:spAutoFit/>
          </a:bodyPr>
          <a:lstStyle/>
          <a:p>
            <a:pPr marL="285750" indent="-285750" algn="l" rtl="0" fontAlgn="base">
              <a:buFont typeface="Arial" panose="020B0604020202020204" pitchFamily="34" charset="0"/>
              <a:buChar char="•"/>
            </a:pPr>
            <a:r>
              <a:rPr lang="en-US" b="1" dirty="0">
                <a:latin typeface="Nunito" pitchFamily="2" charset="0"/>
              </a:rPr>
              <a:t>How to: ‘Colleges’ </a:t>
            </a:r>
            <a:r>
              <a:rPr lang="en-US" dirty="0">
                <a:latin typeface="Nunito" pitchFamily="2" charset="0"/>
              </a:rPr>
              <a:t>header </a:t>
            </a:r>
            <a:r>
              <a:rPr lang="en-US" dirty="0">
                <a:latin typeface="Nunito" pitchFamily="2" charset="0"/>
                <a:sym typeface="Wingdings" panose="05000000000000000000" pitchFamily="2" charset="2"/>
              </a:rPr>
              <a:t> </a:t>
            </a:r>
            <a:r>
              <a:rPr lang="en-US" b="1" dirty="0">
                <a:latin typeface="Nunito" pitchFamily="2" charset="0"/>
                <a:sym typeface="Wingdings" panose="05000000000000000000" pitchFamily="2" charset="2"/>
              </a:rPr>
              <a:t>‘Letters of Recommendation’ </a:t>
            </a:r>
            <a:r>
              <a:rPr lang="en-US" dirty="0">
                <a:latin typeface="Nunito" pitchFamily="2" charset="0"/>
                <a:sym typeface="Wingdings" panose="05000000000000000000" pitchFamily="2" charset="2"/>
              </a:rPr>
              <a:t>from under the ‘Apply to College’ tab.</a:t>
            </a:r>
          </a:p>
          <a:p>
            <a:pPr marL="285750" indent="-285750" algn="l" rtl="0" fontAlgn="base">
              <a:buFont typeface="Arial" panose="020B0604020202020204" pitchFamily="34" charset="0"/>
              <a:buChar char="•"/>
            </a:pPr>
            <a:r>
              <a:rPr lang="en-US" dirty="0">
                <a:latin typeface="Nunito" pitchFamily="2" charset="0"/>
                <a:sym typeface="Wingdings" panose="05000000000000000000" pitchFamily="2" charset="2"/>
              </a:rPr>
              <a:t>More information and details for requests can be found using the Letters of Recommendation Student Reference Guide: </a:t>
            </a:r>
            <a:r>
              <a:rPr lang="en-US" dirty="0">
                <a:latin typeface="Nunito" pitchFamily="2" charset="0"/>
                <a:sym typeface="Wingdings" panose="05000000000000000000" pitchFamily="2" charset="2"/>
                <a:hlinkClick r:id="rId4"/>
              </a:rPr>
              <a:t>https://tinyurl.com/kellnaviancelorrequests</a:t>
            </a:r>
            <a:r>
              <a:rPr lang="en-US" dirty="0">
                <a:latin typeface="Nunito" pitchFamily="2" charset="0"/>
                <a:sym typeface="Wingdings" panose="05000000000000000000" pitchFamily="2" charset="2"/>
              </a:rPr>
              <a:t> </a:t>
            </a:r>
          </a:p>
        </p:txBody>
      </p:sp>
      <p:pic>
        <p:nvPicPr>
          <p:cNvPr id="3" name="Picture 2" descr="A close-up of a letter&#10;&#10;Description automatically generated">
            <a:extLst>
              <a:ext uri="{FF2B5EF4-FFF2-40B4-BE49-F238E27FC236}">
                <a16:creationId xmlns:a16="http://schemas.microsoft.com/office/drawing/2014/main" id="{470BE0DA-2173-7B99-FEE5-B7A0F1089619}"/>
              </a:ext>
            </a:extLst>
          </p:cNvPr>
          <p:cNvPicPr>
            <a:picLocks noChangeAspect="1"/>
          </p:cNvPicPr>
          <p:nvPr/>
        </p:nvPicPr>
        <p:blipFill>
          <a:blip r:embed="rId5"/>
          <a:stretch>
            <a:fillRect/>
          </a:stretch>
        </p:blipFill>
        <p:spPr>
          <a:xfrm>
            <a:off x="1428949" y="1468322"/>
            <a:ext cx="2786501" cy="3657600"/>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DBEA0F88-46D6-4EBE-5BFC-1BFF5DC174B2}"/>
              </a:ext>
            </a:extLst>
          </p:cNvPr>
          <p:cNvPicPr>
            <a:picLocks noChangeAspect="1"/>
          </p:cNvPicPr>
          <p:nvPr/>
        </p:nvPicPr>
        <p:blipFill>
          <a:blip r:embed="rId6"/>
          <a:stretch>
            <a:fillRect/>
          </a:stretch>
        </p:blipFill>
        <p:spPr>
          <a:xfrm>
            <a:off x="4411345" y="1468322"/>
            <a:ext cx="2703444" cy="3657600"/>
          </a:xfrm>
          <a:prstGeom prst="rect">
            <a:avLst/>
          </a:prstGeom>
        </p:spPr>
      </p:pic>
    </p:spTree>
    <p:extLst>
      <p:ext uri="{BB962C8B-B14F-4D97-AF65-F5344CB8AC3E}">
        <p14:creationId xmlns:p14="http://schemas.microsoft.com/office/powerpoint/2010/main" val="98253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5"/>
          <p:cNvPicPr preferRelativeResize="0"/>
          <p:nvPr/>
        </p:nvPicPr>
        <p:blipFill rotWithShape="1">
          <a:blip r:embed="rId3">
            <a:alphaModFix/>
          </a:blip>
          <a:srcRect t="31261" b="31261"/>
          <a:stretch/>
        </p:blipFill>
        <p:spPr>
          <a:xfrm>
            <a:off x="0" y="0"/>
            <a:ext cx="9144000" cy="5143500"/>
          </a:xfrm>
          <a:prstGeom prst="rect">
            <a:avLst/>
          </a:prstGeom>
          <a:noFill/>
          <a:ln>
            <a:noFill/>
          </a:ln>
        </p:spPr>
      </p:pic>
      <p:sp>
        <p:nvSpPr>
          <p:cNvPr id="185" name="Google Shape;185;p25"/>
          <p:cNvSpPr txBox="1"/>
          <p:nvPr/>
        </p:nvSpPr>
        <p:spPr>
          <a:xfrm>
            <a:off x="677536" y="110020"/>
            <a:ext cx="7524871" cy="886397"/>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Who</a:t>
            </a:r>
            <a:r>
              <a:rPr lang="en" sz="4800" b="0"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’s Your School Counselo</a:t>
            </a:r>
            <a:r>
              <a:rPr lang="en" sz="4800" dirty="0">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r?</a:t>
            </a:r>
            <a:endParaRPr sz="600" dirty="0">
              <a:effectLst>
                <a:outerShdw blurRad="38100" dist="38100" dir="2700000" algn="tl">
                  <a:srgbClr val="000000">
                    <a:alpha val="43137"/>
                  </a:srgbClr>
                </a:outerShdw>
              </a:effectLst>
            </a:endParaRPr>
          </a:p>
        </p:txBody>
      </p:sp>
      <p:sp>
        <p:nvSpPr>
          <p:cNvPr id="186" name="Google Shape;186;p25"/>
          <p:cNvSpPr txBox="1"/>
          <p:nvPr/>
        </p:nvSpPr>
        <p:spPr>
          <a:xfrm>
            <a:off x="4832086" y="1090465"/>
            <a:ext cx="4578297" cy="3231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1500" b="1" i="0" u="none" strike="noStrike" cap="none" dirty="0">
                <a:solidFill>
                  <a:srgbClr val="000000"/>
                </a:solidFill>
                <a:latin typeface="Cormorant Garamond"/>
                <a:ea typeface="Cormorant Garamond"/>
                <a:cs typeface="Cormorant Garamond"/>
                <a:sym typeface="Cormorant Garamond"/>
              </a:rPr>
              <a:t>Del Green</a:t>
            </a:r>
            <a:endParaRPr sz="700" dirty="0"/>
          </a:p>
        </p:txBody>
      </p:sp>
      <p:sp>
        <p:nvSpPr>
          <p:cNvPr id="187" name="Google Shape;187;p25"/>
          <p:cNvSpPr txBox="1"/>
          <p:nvPr/>
        </p:nvSpPr>
        <p:spPr>
          <a:xfrm>
            <a:off x="3692741" y="951981"/>
            <a:ext cx="896014"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1500" b="1" dirty="0">
                <a:latin typeface="Cormorant Garamond"/>
                <a:ea typeface="Cormorant Garamond"/>
                <a:sym typeface="Cormorant Garamond"/>
              </a:rPr>
              <a:t>Last Names A - D</a:t>
            </a:r>
            <a:endParaRPr sz="700" dirty="0"/>
          </a:p>
        </p:txBody>
      </p:sp>
      <p:cxnSp>
        <p:nvCxnSpPr>
          <p:cNvPr id="194" name="Google Shape;194;p25"/>
          <p:cNvCxnSpPr/>
          <p:nvPr/>
        </p:nvCxnSpPr>
        <p:spPr>
          <a:xfrm>
            <a:off x="3692741" y="3518998"/>
            <a:ext cx="4895998" cy="0"/>
          </a:xfrm>
          <a:prstGeom prst="straightConnector1">
            <a:avLst/>
          </a:prstGeom>
          <a:noFill/>
          <a:ln w="9525" cap="flat" cmpd="sng">
            <a:solidFill>
              <a:srgbClr val="000000"/>
            </a:solidFill>
            <a:prstDash val="solid"/>
            <a:round/>
            <a:headEnd type="none" w="sm" len="sm"/>
            <a:tailEnd type="none" w="sm" len="sm"/>
          </a:ln>
        </p:spPr>
      </p:cxnSp>
      <p:sp>
        <p:nvSpPr>
          <p:cNvPr id="195" name="Google Shape;195;p25"/>
          <p:cNvSpPr/>
          <p:nvPr/>
        </p:nvSpPr>
        <p:spPr>
          <a:xfrm rot="5400000">
            <a:off x="-1329925" y="4547496"/>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sp>
        <p:nvSpPr>
          <p:cNvPr id="196" name="Google Shape;196;p25"/>
          <p:cNvSpPr txBox="1"/>
          <p:nvPr/>
        </p:nvSpPr>
        <p:spPr>
          <a:xfrm>
            <a:off x="3692741" y="2416248"/>
            <a:ext cx="382930" cy="15081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endParaRPr sz="700" dirty="0"/>
          </a:p>
        </p:txBody>
      </p:sp>
      <p:cxnSp>
        <p:nvCxnSpPr>
          <p:cNvPr id="199" name="Google Shape;199;p25"/>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200" name="Google Shape;200;p25"/>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cxnSp>
        <p:nvCxnSpPr>
          <p:cNvPr id="201" name="Google Shape;201;p25"/>
          <p:cNvCxnSpPr/>
          <p:nvPr/>
        </p:nvCxnSpPr>
        <p:spPr>
          <a:xfrm>
            <a:off x="3692741" y="2880576"/>
            <a:ext cx="4895998" cy="0"/>
          </a:xfrm>
          <a:prstGeom prst="straightConnector1">
            <a:avLst/>
          </a:prstGeom>
          <a:noFill/>
          <a:ln w="9525" cap="flat" cmpd="sng">
            <a:solidFill>
              <a:srgbClr val="000000"/>
            </a:solidFill>
            <a:prstDash val="solid"/>
            <a:round/>
            <a:headEnd type="none" w="sm" len="sm"/>
            <a:tailEnd type="none" w="sm" len="sm"/>
          </a:ln>
        </p:spPr>
      </p:cxnSp>
      <p:cxnSp>
        <p:nvCxnSpPr>
          <p:cNvPr id="202" name="Google Shape;202;p25"/>
          <p:cNvCxnSpPr/>
          <p:nvPr/>
        </p:nvCxnSpPr>
        <p:spPr>
          <a:xfrm>
            <a:off x="3692741" y="2242155"/>
            <a:ext cx="4895998" cy="0"/>
          </a:xfrm>
          <a:prstGeom prst="straightConnector1">
            <a:avLst/>
          </a:prstGeom>
          <a:noFill/>
          <a:ln w="9525" cap="flat" cmpd="sng">
            <a:solidFill>
              <a:srgbClr val="000000"/>
            </a:solidFill>
            <a:prstDash val="solid"/>
            <a:round/>
            <a:headEnd type="none" w="sm" len="sm"/>
            <a:tailEnd type="none" w="sm" len="sm"/>
          </a:ln>
        </p:spPr>
      </p:cxnSp>
      <p:cxnSp>
        <p:nvCxnSpPr>
          <p:cNvPr id="203" name="Google Shape;203;p25"/>
          <p:cNvCxnSpPr/>
          <p:nvPr/>
        </p:nvCxnSpPr>
        <p:spPr>
          <a:xfrm>
            <a:off x="3692741" y="1603733"/>
            <a:ext cx="4895998" cy="0"/>
          </a:xfrm>
          <a:prstGeom prst="straightConnector1">
            <a:avLst/>
          </a:prstGeom>
          <a:noFill/>
          <a:ln w="9525" cap="flat" cmpd="sng">
            <a:solidFill>
              <a:srgbClr val="000000"/>
            </a:solidFill>
            <a:prstDash val="solid"/>
            <a:round/>
            <a:headEnd type="none" w="sm" len="sm"/>
            <a:tailEnd type="none" w="sm" len="sm"/>
          </a:ln>
        </p:spPr>
      </p:cxnSp>
      <p:cxnSp>
        <p:nvCxnSpPr>
          <p:cNvPr id="204" name="Google Shape;204;p25"/>
          <p:cNvCxnSpPr/>
          <p:nvPr/>
        </p:nvCxnSpPr>
        <p:spPr>
          <a:xfrm>
            <a:off x="3692741" y="965312"/>
            <a:ext cx="4895998" cy="0"/>
          </a:xfrm>
          <a:prstGeom prst="straightConnector1">
            <a:avLst/>
          </a:prstGeom>
          <a:noFill/>
          <a:ln w="9525" cap="flat" cmpd="sng">
            <a:solidFill>
              <a:srgbClr val="000000"/>
            </a:solidFill>
            <a:prstDash val="solid"/>
            <a:round/>
            <a:headEnd type="none" w="sm" len="sm"/>
            <a:tailEnd type="none" w="sm" len="sm"/>
          </a:ln>
        </p:spPr>
      </p:cxnSp>
      <p:sp>
        <p:nvSpPr>
          <p:cNvPr id="23" name="Google Shape;187;p25">
            <a:extLst>
              <a:ext uri="{FF2B5EF4-FFF2-40B4-BE49-F238E27FC236}">
                <a16:creationId xmlns:a16="http://schemas.microsoft.com/office/drawing/2014/main" id="{23303C35-1889-4691-A1C3-B5C1AE369764}"/>
              </a:ext>
            </a:extLst>
          </p:cNvPr>
          <p:cNvSpPr txBox="1"/>
          <p:nvPr/>
        </p:nvSpPr>
        <p:spPr>
          <a:xfrm>
            <a:off x="3692741" y="1613158"/>
            <a:ext cx="896014"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1500" b="1" dirty="0">
                <a:latin typeface="Cormorant Garamond"/>
                <a:ea typeface="Cormorant Garamond"/>
                <a:sym typeface="Cormorant Garamond"/>
              </a:rPr>
              <a:t>Last Names</a:t>
            </a:r>
          </a:p>
          <a:p>
            <a:pPr marL="0" marR="0" lvl="0" indent="0" algn="just" rtl="0">
              <a:lnSpc>
                <a:spcPct val="140000"/>
              </a:lnSpc>
              <a:spcBef>
                <a:spcPts val="0"/>
              </a:spcBef>
              <a:spcAft>
                <a:spcPts val="0"/>
              </a:spcAft>
              <a:buNone/>
            </a:pPr>
            <a:r>
              <a:rPr lang="en" sz="1500" b="1" dirty="0">
                <a:latin typeface="Cormorant Garamond"/>
                <a:ea typeface="Cormorant Garamond"/>
                <a:sym typeface="Cormorant Garamond"/>
              </a:rPr>
              <a:t>E - K</a:t>
            </a:r>
            <a:endParaRPr sz="700" dirty="0"/>
          </a:p>
        </p:txBody>
      </p:sp>
      <p:sp>
        <p:nvSpPr>
          <p:cNvPr id="25" name="Google Shape;187;p25">
            <a:extLst>
              <a:ext uri="{FF2B5EF4-FFF2-40B4-BE49-F238E27FC236}">
                <a16:creationId xmlns:a16="http://schemas.microsoft.com/office/drawing/2014/main" id="{C1FA0473-D649-4585-9A87-023EC8A871B3}"/>
              </a:ext>
            </a:extLst>
          </p:cNvPr>
          <p:cNvSpPr txBox="1"/>
          <p:nvPr/>
        </p:nvSpPr>
        <p:spPr>
          <a:xfrm>
            <a:off x="3643971" y="2249514"/>
            <a:ext cx="896014"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1500" b="1" dirty="0">
                <a:latin typeface="Cormorant Garamond"/>
                <a:ea typeface="Cormorant Garamond"/>
                <a:sym typeface="Cormorant Garamond"/>
              </a:rPr>
              <a:t>Last Names</a:t>
            </a:r>
          </a:p>
          <a:p>
            <a:pPr marL="0" marR="0" lvl="0" indent="0" algn="just" rtl="0">
              <a:lnSpc>
                <a:spcPct val="140000"/>
              </a:lnSpc>
              <a:spcBef>
                <a:spcPts val="0"/>
              </a:spcBef>
              <a:spcAft>
                <a:spcPts val="0"/>
              </a:spcAft>
              <a:buNone/>
            </a:pPr>
            <a:r>
              <a:rPr lang="en" sz="1500" b="1" dirty="0">
                <a:latin typeface="Cormorant Garamond"/>
                <a:ea typeface="Cormorant Garamond"/>
                <a:sym typeface="Cormorant Garamond"/>
              </a:rPr>
              <a:t>L - Rh</a:t>
            </a:r>
            <a:endParaRPr sz="700" dirty="0"/>
          </a:p>
        </p:txBody>
      </p:sp>
      <p:sp>
        <p:nvSpPr>
          <p:cNvPr id="26" name="Google Shape;187;p25">
            <a:extLst>
              <a:ext uri="{FF2B5EF4-FFF2-40B4-BE49-F238E27FC236}">
                <a16:creationId xmlns:a16="http://schemas.microsoft.com/office/drawing/2014/main" id="{7E24C407-4065-4F1A-B53A-B2932E6B3B48}"/>
              </a:ext>
            </a:extLst>
          </p:cNvPr>
          <p:cNvSpPr txBox="1"/>
          <p:nvPr/>
        </p:nvSpPr>
        <p:spPr>
          <a:xfrm>
            <a:off x="3678654" y="2895294"/>
            <a:ext cx="896014"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1500" b="1" dirty="0">
                <a:latin typeface="Cormorant Garamond"/>
                <a:ea typeface="Cormorant Garamond"/>
                <a:sym typeface="Cormorant Garamond"/>
              </a:rPr>
              <a:t>Last Names</a:t>
            </a:r>
          </a:p>
          <a:p>
            <a:pPr marL="0" marR="0" lvl="0" indent="0" algn="just" rtl="0">
              <a:lnSpc>
                <a:spcPct val="140000"/>
              </a:lnSpc>
              <a:spcBef>
                <a:spcPts val="0"/>
              </a:spcBef>
              <a:spcAft>
                <a:spcPts val="0"/>
              </a:spcAft>
              <a:buNone/>
            </a:pPr>
            <a:r>
              <a:rPr lang="en" sz="1500" b="1" dirty="0">
                <a:latin typeface="Cormorant Garamond"/>
                <a:ea typeface="Cormorant Garamond"/>
                <a:sym typeface="Cormorant Garamond"/>
              </a:rPr>
              <a:t>Li - Z</a:t>
            </a:r>
            <a:endParaRPr sz="700" dirty="0"/>
          </a:p>
        </p:txBody>
      </p:sp>
      <p:sp>
        <p:nvSpPr>
          <p:cNvPr id="27" name="Google Shape;186;p25">
            <a:extLst>
              <a:ext uri="{FF2B5EF4-FFF2-40B4-BE49-F238E27FC236}">
                <a16:creationId xmlns:a16="http://schemas.microsoft.com/office/drawing/2014/main" id="{729B9FE4-7027-4BEB-8914-0CDE121DAB9D}"/>
              </a:ext>
            </a:extLst>
          </p:cNvPr>
          <p:cNvSpPr txBox="1"/>
          <p:nvPr/>
        </p:nvSpPr>
        <p:spPr>
          <a:xfrm>
            <a:off x="4835502" y="1727787"/>
            <a:ext cx="4578297" cy="3231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1500" b="1" i="0" u="none" strike="noStrike" cap="none" dirty="0">
                <a:solidFill>
                  <a:srgbClr val="000000"/>
                </a:solidFill>
                <a:latin typeface="Cormorant Garamond"/>
                <a:ea typeface="Cormorant Garamond"/>
                <a:cs typeface="Cormorant Garamond"/>
                <a:sym typeface="Cormorant Garamond"/>
              </a:rPr>
              <a:t>Holly Von Lanken</a:t>
            </a:r>
            <a:endParaRPr sz="700" dirty="0"/>
          </a:p>
        </p:txBody>
      </p:sp>
      <p:sp>
        <p:nvSpPr>
          <p:cNvPr id="28" name="Google Shape;186;p25">
            <a:extLst>
              <a:ext uri="{FF2B5EF4-FFF2-40B4-BE49-F238E27FC236}">
                <a16:creationId xmlns:a16="http://schemas.microsoft.com/office/drawing/2014/main" id="{18BC2194-9885-44C2-ADE7-ABF1CC6299DF}"/>
              </a:ext>
            </a:extLst>
          </p:cNvPr>
          <p:cNvSpPr txBox="1"/>
          <p:nvPr/>
        </p:nvSpPr>
        <p:spPr>
          <a:xfrm>
            <a:off x="4832086" y="2356949"/>
            <a:ext cx="4578297" cy="3231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1500" b="1" i="0" u="none" strike="noStrike" cap="none" dirty="0">
                <a:solidFill>
                  <a:srgbClr val="000000"/>
                </a:solidFill>
                <a:latin typeface="Cormorant Garamond"/>
                <a:ea typeface="Cormorant Garamond"/>
                <a:cs typeface="Cormorant Garamond"/>
                <a:sym typeface="Cormorant Garamond"/>
              </a:rPr>
              <a:t>Taran Smith</a:t>
            </a:r>
            <a:endParaRPr sz="700" dirty="0"/>
          </a:p>
        </p:txBody>
      </p:sp>
      <p:sp>
        <p:nvSpPr>
          <p:cNvPr id="29" name="Google Shape;186;p25">
            <a:extLst>
              <a:ext uri="{FF2B5EF4-FFF2-40B4-BE49-F238E27FC236}">
                <a16:creationId xmlns:a16="http://schemas.microsoft.com/office/drawing/2014/main" id="{0B0D37B4-357C-46BE-B6DB-061D58F206FD}"/>
              </a:ext>
            </a:extLst>
          </p:cNvPr>
          <p:cNvSpPr txBox="1"/>
          <p:nvPr/>
        </p:nvSpPr>
        <p:spPr>
          <a:xfrm>
            <a:off x="4832086" y="3032511"/>
            <a:ext cx="4578297" cy="3231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1500" b="1" i="0" u="none" strike="noStrike" cap="none" dirty="0">
                <a:solidFill>
                  <a:srgbClr val="000000"/>
                </a:solidFill>
                <a:latin typeface="Cormorant Garamond"/>
                <a:ea typeface="Cormorant Garamond"/>
                <a:cs typeface="Cormorant Garamond"/>
                <a:sym typeface="Cormorant Garamond"/>
              </a:rPr>
              <a:t>Kendra DeGruy</a:t>
            </a:r>
            <a:endParaRPr sz="700" dirty="0"/>
          </a:p>
        </p:txBody>
      </p:sp>
      <p:pic>
        <p:nvPicPr>
          <p:cNvPr id="3" name="Picture 2" descr="A group of people posing for a photo&#10;&#10;Description automatically generated">
            <a:extLst>
              <a:ext uri="{FF2B5EF4-FFF2-40B4-BE49-F238E27FC236}">
                <a16:creationId xmlns:a16="http://schemas.microsoft.com/office/drawing/2014/main" id="{2FDC9E0F-560A-B2E7-6284-05035844688A}"/>
              </a:ext>
            </a:extLst>
          </p:cNvPr>
          <p:cNvPicPr>
            <a:picLocks noChangeAspect="1"/>
          </p:cNvPicPr>
          <p:nvPr/>
        </p:nvPicPr>
        <p:blipFill rotWithShape="1">
          <a:blip r:embed="rId5"/>
          <a:srcRect l="13062" t="25443" r="-13062" b="463"/>
          <a:stretch/>
        </p:blipFill>
        <p:spPr>
          <a:xfrm>
            <a:off x="355235" y="1313838"/>
            <a:ext cx="3410405" cy="18951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34475"/>
            <a:ext cx="683951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Official Transcript Requests*</a:t>
            </a:r>
            <a:endParaRPr sz="3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34DB17B5-1D2B-4A8B-9994-062944E77849}"/>
              </a:ext>
            </a:extLst>
          </p:cNvPr>
          <p:cNvSpPr txBox="1"/>
          <p:nvPr/>
        </p:nvSpPr>
        <p:spPr>
          <a:xfrm>
            <a:off x="378619" y="742295"/>
            <a:ext cx="8629650" cy="954107"/>
          </a:xfrm>
          <a:prstGeom prst="rect">
            <a:avLst/>
          </a:prstGeom>
          <a:noFill/>
        </p:spPr>
        <p:txBody>
          <a:bodyPr wrap="square">
            <a:spAutoFit/>
          </a:bodyPr>
          <a:lstStyle/>
          <a:p>
            <a:pPr algn="l" rtl="0" fontAlgn="base"/>
            <a:r>
              <a:rPr lang="en-US" dirty="0">
                <a:latin typeface="Nunito" pitchFamily="2" charset="0"/>
                <a:sym typeface="Wingdings" panose="05000000000000000000" pitchFamily="2" charset="2"/>
              </a:rPr>
              <a:t>More information and details for official transcript requests can be found using the Official Transcript Request Student Reference Guide: </a:t>
            </a:r>
            <a:r>
              <a:rPr lang="en-US" sz="1400" b="1" i="0" u="none" strike="noStrike" dirty="0">
                <a:solidFill>
                  <a:schemeClr val="tx1"/>
                </a:solidFill>
                <a:effectLst/>
                <a:latin typeface="Nunito" pitchFamily="2" charset="0"/>
                <a:hlinkClick r:id="rId4"/>
              </a:rPr>
              <a:t>https://tinyurl.com/kelltranscriptrequest</a:t>
            </a:r>
            <a:r>
              <a:rPr lang="en-US" sz="1400" b="1" i="0" u="none" strike="noStrike" dirty="0">
                <a:solidFill>
                  <a:schemeClr val="tx1"/>
                </a:solidFill>
                <a:effectLst/>
                <a:latin typeface="Nunito" pitchFamily="2" charset="0"/>
              </a:rPr>
              <a:t>  </a:t>
            </a:r>
            <a:endParaRPr lang="en-US" b="1" dirty="0">
              <a:solidFill>
                <a:schemeClr val="tx1"/>
              </a:solidFill>
              <a:latin typeface="Nunito" pitchFamily="2" charset="0"/>
            </a:endParaRPr>
          </a:p>
          <a:p>
            <a:pPr algn="l" rtl="0" fontAlgn="base"/>
            <a:endParaRPr lang="en-US" b="1" dirty="0">
              <a:solidFill>
                <a:schemeClr val="tx1"/>
              </a:solidFill>
              <a:latin typeface="Nunito" pitchFamily="2" charset="0"/>
            </a:endParaRPr>
          </a:p>
          <a:p>
            <a:pPr algn="ctr" rtl="0" fontAlgn="base"/>
            <a:r>
              <a:rPr lang="en-US" sz="1400" i="1" dirty="0">
                <a:solidFill>
                  <a:schemeClr val="tx1"/>
                </a:solidFill>
                <a:effectLst/>
                <a:latin typeface="Nunito" pitchFamily="2" charset="0"/>
              </a:rPr>
              <a:t>*Students are responsible for completing ALL parts of the above process, or transcripts will not be sent</a:t>
            </a:r>
            <a:r>
              <a:rPr lang="en-US" sz="1400" i="1" u="none" strike="noStrike" dirty="0">
                <a:solidFill>
                  <a:schemeClr val="tx1"/>
                </a:solidFill>
                <a:effectLst/>
                <a:latin typeface="Nunito" pitchFamily="2" charset="0"/>
              </a:rPr>
              <a:t>.</a:t>
            </a:r>
            <a:endParaRPr lang="en-US" i="1" dirty="0">
              <a:solidFill>
                <a:schemeClr val="tx1"/>
              </a:solidFill>
              <a:effectLst/>
              <a:latin typeface="Nunito" pitchFamily="2" charset="0"/>
            </a:endParaRPr>
          </a:p>
        </p:txBody>
      </p:sp>
      <p:pic>
        <p:nvPicPr>
          <p:cNvPr id="3" name="Picture 2" descr="A screenshot of a computer&#10;&#10;Description automatically generated">
            <a:extLst>
              <a:ext uri="{FF2B5EF4-FFF2-40B4-BE49-F238E27FC236}">
                <a16:creationId xmlns:a16="http://schemas.microsoft.com/office/drawing/2014/main" id="{836A9ADA-F100-41EA-5D0A-DE52C6111E18}"/>
              </a:ext>
            </a:extLst>
          </p:cNvPr>
          <p:cNvPicPr>
            <a:picLocks noChangeAspect="1"/>
          </p:cNvPicPr>
          <p:nvPr/>
        </p:nvPicPr>
        <p:blipFill>
          <a:blip r:embed="rId5"/>
          <a:stretch>
            <a:fillRect/>
          </a:stretch>
        </p:blipFill>
        <p:spPr>
          <a:xfrm>
            <a:off x="1331706" y="1730877"/>
            <a:ext cx="2589849" cy="3264694"/>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67465D02-4B9E-EFCB-6549-7604C4B85B16}"/>
              </a:ext>
            </a:extLst>
          </p:cNvPr>
          <p:cNvPicPr>
            <a:picLocks noChangeAspect="1"/>
          </p:cNvPicPr>
          <p:nvPr/>
        </p:nvPicPr>
        <p:blipFill>
          <a:blip r:embed="rId6"/>
          <a:stretch>
            <a:fillRect/>
          </a:stretch>
        </p:blipFill>
        <p:spPr>
          <a:xfrm>
            <a:off x="4396480" y="1731163"/>
            <a:ext cx="2536248" cy="3264408"/>
          </a:xfrm>
          <a:prstGeom prst="rect">
            <a:avLst/>
          </a:prstGeom>
        </p:spPr>
      </p:pic>
    </p:spTree>
    <p:extLst>
      <p:ext uri="{BB962C8B-B14F-4D97-AF65-F5344CB8AC3E}">
        <p14:creationId xmlns:p14="http://schemas.microsoft.com/office/powerpoint/2010/main" val="2878457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34475"/>
            <a:ext cx="683951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Sending Official Test Scores</a:t>
            </a:r>
            <a:endParaRPr sz="3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2BA2685-2D24-481F-99C5-BD1E6AEA62DB}"/>
              </a:ext>
            </a:extLst>
          </p:cNvPr>
          <p:cNvSpPr txBox="1"/>
          <p:nvPr/>
        </p:nvSpPr>
        <p:spPr>
          <a:xfrm>
            <a:off x="714135" y="1058840"/>
            <a:ext cx="7715730" cy="1815882"/>
          </a:xfrm>
          <a:prstGeom prst="rect">
            <a:avLst/>
          </a:prstGeom>
          <a:noFill/>
        </p:spPr>
        <p:txBody>
          <a:bodyPr wrap="square">
            <a:spAutoFit/>
          </a:bodyPr>
          <a:lstStyle/>
          <a:p>
            <a:pPr marL="285750" indent="-285750">
              <a:buFont typeface="Arial" panose="020B0604020202020204" pitchFamily="34" charset="0"/>
              <a:buChar char="•"/>
            </a:pPr>
            <a:r>
              <a:rPr lang="en-US" dirty="0">
                <a:latin typeface="Nunito" pitchFamily="2" charset="0"/>
              </a:rPr>
              <a:t>ACT/SAT scores can only be sent directly from the testing agencies websites.</a:t>
            </a:r>
          </a:p>
          <a:p>
            <a:r>
              <a:rPr lang="en-US" dirty="0">
                <a:latin typeface="Nunito" pitchFamily="2" charset="0"/>
              </a:rPr>
              <a:t>	</a:t>
            </a:r>
          </a:p>
          <a:p>
            <a:r>
              <a:rPr lang="en-US" dirty="0">
                <a:latin typeface="Nunito" pitchFamily="2" charset="0"/>
              </a:rPr>
              <a:t>	-SAT: </a:t>
            </a:r>
            <a:r>
              <a:rPr lang="en-US" dirty="0">
                <a:latin typeface="Nunito" pitchFamily="2" charset="0"/>
                <a:hlinkClick r:id="rId4"/>
              </a:rPr>
              <a:t>https://satsuite.collegeboard.org/</a:t>
            </a:r>
            <a:endParaRPr lang="en-US" dirty="0">
              <a:latin typeface="Nunito" pitchFamily="2" charset="0"/>
            </a:endParaRPr>
          </a:p>
          <a:p>
            <a:r>
              <a:rPr lang="en-US" dirty="0">
                <a:latin typeface="Nunito" pitchFamily="2" charset="0"/>
              </a:rPr>
              <a:t>	</a:t>
            </a:r>
          </a:p>
          <a:p>
            <a:r>
              <a:rPr lang="en-US" dirty="0">
                <a:latin typeface="Nunito" pitchFamily="2" charset="0"/>
              </a:rPr>
              <a:t>	- ACT: </a:t>
            </a:r>
            <a:r>
              <a:rPr lang="en-US" dirty="0">
                <a:latin typeface="Nunito" pitchFamily="2" charset="0"/>
                <a:hlinkClick r:id="rId5"/>
              </a:rPr>
              <a:t>www.actstudent.org</a:t>
            </a:r>
            <a:r>
              <a:rPr lang="en-US" dirty="0">
                <a:latin typeface="Nunito" pitchFamily="2" charset="0"/>
              </a:rPr>
              <a:t> </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Our School’s CEEB code:</a:t>
            </a:r>
            <a:endParaRPr lang="en-US" b="1" dirty="0">
              <a:latin typeface="Nunito" pitchFamily="2" charset="0"/>
            </a:endParaRPr>
          </a:p>
        </p:txBody>
      </p:sp>
      <p:sp>
        <p:nvSpPr>
          <p:cNvPr id="9" name="TextBox 8">
            <a:extLst>
              <a:ext uri="{FF2B5EF4-FFF2-40B4-BE49-F238E27FC236}">
                <a16:creationId xmlns:a16="http://schemas.microsoft.com/office/drawing/2014/main" id="{A4831D8A-E044-4F29-AECE-BCC9B3C324A4}"/>
              </a:ext>
            </a:extLst>
          </p:cNvPr>
          <p:cNvSpPr txBox="1"/>
          <p:nvPr/>
        </p:nvSpPr>
        <p:spPr>
          <a:xfrm>
            <a:off x="2569298" y="2976664"/>
            <a:ext cx="5392287" cy="1107996"/>
          </a:xfrm>
          <a:prstGeom prst="rect">
            <a:avLst/>
          </a:prstGeom>
          <a:noFill/>
        </p:spPr>
        <p:txBody>
          <a:bodyPr wrap="square">
            <a:spAutoFit/>
          </a:bodyPr>
          <a:lstStyle/>
          <a:p>
            <a:r>
              <a:rPr lang="en-US" sz="6600" b="1">
                <a:latin typeface="Nunito" pitchFamily="2" charset="0"/>
              </a:rPr>
              <a:t>111992</a:t>
            </a:r>
            <a:endParaRPr lang="en-US" sz="6600" b="1" dirty="0">
              <a:latin typeface="Nunito" pitchFamily="2" charset="0"/>
            </a:endParaRPr>
          </a:p>
        </p:txBody>
      </p:sp>
      <p:cxnSp>
        <p:nvCxnSpPr>
          <p:cNvPr id="12" name="Google Shape;445;p38">
            <a:extLst>
              <a:ext uri="{FF2B5EF4-FFF2-40B4-BE49-F238E27FC236}">
                <a16:creationId xmlns:a16="http://schemas.microsoft.com/office/drawing/2014/main" id="{9954C0F5-C0AA-4E81-8C03-40AD7F2645E0}"/>
              </a:ext>
            </a:extLst>
          </p:cNvPr>
          <p:cNvCxnSpPr/>
          <p:nvPr/>
        </p:nvCxnSpPr>
        <p:spPr>
          <a:xfrm>
            <a:off x="714135" y="4684248"/>
            <a:ext cx="8115300" cy="0"/>
          </a:xfrm>
          <a:prstGeom prst="straightConnector1">
            <a:avLst/>
          </a:prstGeom>
          <a:noFill/>
          <a:ln w="9525" cap="flat" cmpd="sng">
            <a:solidFill>
              <a:srgbClr val="000000"/>
            </a:solidFill>
            <a:prstDash val="solid"/>
            <a:round/>
            <a:headEnd type="none" w="sm" len="sm"/>
            <a:tailEnd type="none" w="sm" len="sm"/>
          </a:ln>
        </p:spPr>
      </p:cxnSp>
      <p:sp>
        <p:nvSpPr>
          <p:cNvPr id="13" name="Google Shape;447;p38">
            <a:extLst>
              <a:ext uri="{FF2B5EF4-FFF2-40B4-BE49-F238E27FC236}">
                <a16:creationId xmlns:a16="http://schemas.microsoft.com/office/drawing/2014/main" id="{F9A4FC28-8888-45A4-AD6B-E10B31C6A761}"/>
              </a:ext>
            </a:extLst>
          </p:cNvPr>
          <p:cNvSpPr txBox="1"/>
          <p:nvPr/>
        </p:nvSpPr>
        <p:spPr>
          <a:xfrm>
            <a:off x="3921362" y="4803821"/>
            <a:ext cx="1301276"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spTree>
    <p:extLst>
      <p:ext uri="{BB962C8B-B14F-4D97-AF65-F5344CB8AC3E}">
        <p14:creationId xmlns:p14="http://schemas.microsoft.com/office/powerpoint/2010/main" val="3128112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2446615" y="-76418"/>
            <a:ext cx="4250769"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College Visits</a:t>
            </a:r>
            <a:endParaRPr sz="3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2BA2685-2D24-481F-99C5-BD1E6AEA62DB}"/>
              </a:ext>
            </a:extLst>
          </p:cNvPr>
          <p:cNvSpPr txBox="1"/>
          <p:nvPr/>
        </p:nvSpPr>
        <p:spPr>
          <a:xfrm>
            <a:off x="363042" y="818479"/>
            <a:ext cx="8115299" cy="738664"/>
          </a:xfrm>
          <a:prstGeom prst="rect">
            <a:avLst/>
          </a:prstGeom>
          <a:noFill/>
        </p:spPr>
        <p:txBody>
          <a:bodyPr wrap="square">
            <a:spAutoFit/>
          </a:bodyPr>
          <a:lstStyle/>
          <a:p>
            <a:pPr algn="ctr"/>
            <a:r>
              <a:rPr lang="en-US" dirty="0">
                <a:latin typeface="Nunito" pitchFamily="2" charset="0"/>
              </a:rPr>
              <a:t>This is your opportunity to hear from various college admission representatives who visit our school to share about their college/university and its respective admissions process. </a:t>
            </a:r>
          </a:p>
          <a:p>
            <a:pPr marL="285750" indent="-285750">
              <a:buFont typeface="Arial" panose="020B0604020202020204" pitchFamily="34" charset="0"/>
              <a:buChar char="•"/>
            </a:pPr>
            <a:endParaRPr lang="en-US" dirty="0">
              <a:latin typeface="Nunito" pitchFamily="2" charset="0"/>
            </a:endParaRPr>
          </a:p>
        </p:txBody>
      </p:sp>
      <p:pic>
        <p:nvPicPr>
          <p:cNvPr id="3" name="Picture 2" descr="A poster with text and images&#10;&#10;Description automatically generated with medium confidence">
            <a:extLst>
              <a:ext uri="{FF2B5EF4-FFF2-40B4-BE49-F238E27FC236}">
                <a16:creationId xmlns:a16="http://schemas.microsoft.com/office/drawing/2014/main" id="{6989F787-AEDB-0D61-4348-27E762B0AB61}"/>
              </a:ext>
            </a:extLst>
          </p:cNvPr>
          <p:cNvPicPr>
            <a:picLocks noChangeAspect="1"/>
          </p:cNvPicPr>
          <p:nvPr/>
        </p:nvPicPr>
        <p:blipFill>
          <a:blip r:embed="rId4"/>
          <a:stretch>
            <a:fillRect/>
          </a:stretch>
        </p:blipFill>
        <p:spPr>
          <a:xfrm>
            <a:off x="4769749" y="1482001"/>
            <a:ext cx="2503781" cy="3541896"/>
          </a:xfrm>
          <a:prstGeom prst="rect">
            <a:avLst/>
          </a:prstGeom>
        </p:spPr>
      </p:pic>
      <p:pic>
        <p:nvPicPr>
          <p:cNvPr id="5" name="Picture 4" descr="A poster with a schedule&#10;&#10;Description automatically generated with medium confidence">
            <a:extLst>
              <a:ext uri="{FF2B5EF4-FFF2-40B4-BE49-F238E27FC236}">
                <a16:creationId xmlns:a16="http://schemas.microsoft.com/office/drawing/2014/main" id="{49A77C09-D917-BEAD-29B6-B317B2148964}"/>
              </a:ext>
            </a:extLst>
          </p:cNvPr>
          <p:cNvPicPr>
            <a:picLocks noChangeAspect="1"/>
          </p:cNvPicPr>
          <p:nvPr/>
        </p:nvPicPr>
        <p:blipFill>
          <a:blip r:embed="rId5"/>
          <a:stretch>
            <a:fillRect/>
          </a:stretch>
        </p:blipFill>
        <p:spPr>
          <a:xfrm>
            <a:off x="1366551" y="1473179"/>
            <a:ext cx="2737539" cy="3541896"/>
          </a:xfrm>
          <a:prstGeom prst="rect">
            <a:avLst/>
          </a:prstGeom>
        </p:spPr>
      </p:pic>
    </p:spTree>
    <p:extLst>
      <p:ext uri="{BB962C8B-B14F-4D97-AF65-F5344CB8AC3E}">
        <p14:creationId xmlns:p14="http://schemas.microsoft.com/office/powerpoint/2010/main" val="347318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8"/>
          <p:cNvPicPr preferRelativeResize="0"/>
          <p:nvPr/>
        </p:nvPicPr>
        <p:blipFill rotWithShape="1">
          <a:blip r:embed="rId3">
            <a:alphaModFix/>
          </a:blip>
          <a:srcRect t="31261" b="31261"/>
          <a:stretch/>
        </p:blipFill>
        <p:spPr>
          <a:xfrm>
            <a:off x="0" y="0"/>
            <a:ext cx="9144000" cy="5143500"/>
          </a:xfrm>
          <a:prstGeom prst="rect">
            <a:avLst/>
          </a:prstGeom>
          <a:noFill/>
          <a:ln>
            <a:noFill/>
          </a:ln>
        </p:spPr>
      </p:pic>
      <p:sp>
        <p:nvSpPr>
          <p:cNvPr id="247" name="Google Shape;247;p28"/>
          <p:cNvSpPr txBox="1"/>
          <p:nvPr/>
        </p:nvSpPr>
        <p:spPr>
          <a:xfrm>
            <a:off x="2783990" y="1590955"/>
            <a:ext cx="3810044" cy="2154436"/>
          </a:xfrm>
          <a:prstGeom prst="rect">
            <a:avLst/>
          </a:prstGeom>
          <a:noFill/>
          <a:ln>
            <a:noFill/>
          </a:ln>
        </p:spPr>
        <p:txBody>
          <a:bodyPr spcFirstLastPara="1" wrap="square" lIns="0" tIns="0" rIns="0" bIns="0" anchor="t" anchorCtr="0">
            <a:spAutoFit/>
          </a:bodyPr>
          <a:lstStyle/>
          <a:p>
            <a:pPr marL="0" marR="0" lvl="0" indent="0" algn="ctr" rtl="0">
              <a:lnSpc>
                <a:spcPct val="139998"/>
              </a:lnSpc>
              <a:spcBef>
                <a:spcPts val="0"/>
              </a:spcBef>
              <a:spcAft>
                <a:spcPts val="0"/>
              </a:spcAft>
              <a:buNone/>
            </a:pPr>
            <a:r>
              <a:rPr lang="en" sz="5000" b="1"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College </a:t>
            </a:r>
          </a:p>
          <a:p>
            <a:pPr marL="0" marR="0" lvl="0" indent="0" algn="ctr" rtl="0">
              <a:lnSpc>
                <a:spcPct val="139998"/>
              </a:lnSpc>
              <a:spcBef>
                <a:spcPts val="0"/>
              </a:spcBef>
              <a:spcAft>
                <a:spcPts val="0"/>
              </a:spcAft>
              <a:buNone/>
            </a:pPr>
            <a:r>
              <a:rPr lang="en" sz="5000" b="1"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Basics</a:t>
            </a:r>
            <a:endParaRPr sz="5000" b="1" dirty="0">
              <a:effectLst>
                <a:outerShdw blurRad="38100" dist="38100" dir="2700000" algn="tl">
                  <a:srgbClr val="000000">
                    <a:alpha val="43137"/>
                  </a:srgbClr>
                </a:outerShdw>
              </a:effectLst>
            </a:endParaRPr>
          </a:p>
        </p:txBody>
      </p:sp>
      <p:sp>
        <p:nvSpPr>
          <p:cNvPr id="248" name="Google Shape;248;p28"/>
          <p:cNvSpPr/>
          <p:nvPr/>
        </p:nvSpPr>
        <p:spPr>
          <a:xfrm rot="5400000">
            <a:off x="-49467" y="-155011"/>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sp>
        <p:nvSpPr>
          <p:cNvPr id="249" name="Google Shape;249;p28"/>
          <p:cNvSpPr/>
          <p:nvPr/>
        </p:nvSpPr>
        <p:spPr>
          <a:xfrm rot="5400000">
            <a:off x="5902888" y="3369592"/>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cxnSp>
        <p:nvCxnSpPr>
          <p:cNvPr id="250" name="Google Shape;250;p28"/>
          <p:cNvCxnSpPr/>
          <p:nvPr/>
        </p:nvCxnSpPr>
        <p:spPr>
          <a:xfrm>
            <a:off x="3350365" y="1477120"/>
            <a:ext cx="5213804" cy="8390"/>
          </a:xfrm>
          <a:prstGeom prst="straightConnector1">
            <a:avLst/>
          </a:prstGeom>
          <a:noFill/>
          <a:ln w="9525" cap="flat" cmpd="sng">
            <a:solidFill>
              <a:srgbClr val="000000"/>
            </a:solidFill>
            <a:prstDash val="solid"/>
            <a:round/>
            <a:headEnd type="none" w="sm" len="sm"/>
            <a:tailEnd type="none" w="sm" len="sm"/>
          </a:ln>
        </p:spPr>
      </p:cxnSp>
      <p:cxnSp>
        <p:nvCxnSpPr>
          <p:cNvPr id="251" name="Google Shape;251;p28"/>
          <p:cNvCxnSpPr/>
          <p:nvPr/>
        </p:nvCxnSpPr>
        <p:spPr>
          <a:xfrm>
            <a:off x="743463" y="4169987"/>
            <a:ext cx="5213804" cy="8390"/>
          </a:xfrm>
          <a:prstGeom prst="straightConnector1">
            <a:avLst/>
          </a:prstGeom>
          <a:noFill/>
          <a:ln w="9525" cap="flat" cmpd="sng">
            <a:solidFill>
              <a:srgbClr val="000000"/>
            </a:solidFill>
            <a:prstDash val="solid"/>
            <a:round/>
            <a:headEnd type="none" w="sm" len="sm"/>
            <a:tailEnd type="none" w="sm" len="sm"/>
          </a:ln>
        </p:spPr>
      </p:cxnSp>
      <p:cxnSp>
        <p:nvCxnSpPr>
          <p:cNvPr id="252" name="Google Shape;252;p28"/>
          <p:cNvCxnSpPr/>
          <p:nvPr/>
        </p:nvCxnSpPr>
        <p:spPr>
          <a:xfrm>
            <a:off x="3350365" y="1099537"/>
            <a:ext cx="5213804" cy="8391"/>
          </a:xfrm>
          <a:prstGeom prst="straightConnector1">
            <a:avLst/>
          </a:prstGeom>
          <a:noFill/>
          <a:ln w="9525" cap="flat" cmpd="sng">
            <a:solidFill>
              <a:srgbClr val="000000"/>
            </a:solidFill>
            <a:prstDash val="solid"/>
            <a:round/>
            <a:headEnd type="none" w="sm" len="sm"/>
            <a:tailEnd type="none" w="sm" len="sm"/>
          </a:ln>
        </p:spPr>
      </p:cxnSp>
      <p:cxnSp>
        <p:nvCxnSpPr>
          <p:cNvPr id="253" name="Google Shape;253;p28"/>
          <p:cNvCxnSpPr/>
          <p:nvPr/>
        </p:nvCxnSpPr>
        <p:spPr>
          <a:xfrm>
            <a:off x="743463" y="3792404"/>
            <a:ext cx="5213804" cy="8390"/>
          </a:xfrm>
          <a:prstGeom prst="straightConnector1">
            <a:avLst/>
          </a:prstGeom>
          <a:noFill/>
          <a:ln w="9525"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2110573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47" name="Google Shape;447;p38"/>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964226" y="-10098"/>
            <a:ext cx="7215548"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Understanding Application Types</a:t>
            </a:r>
            <a:endParaRPr sz="300"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F34A8145-333C-4127-A78B-13C3D6A07594}"/>
              </a:ext>
            </a:extLst>
          </p:cNvPr>
          <p:cNvSpPr txBox="1"/>
          <p:nvPr/>
        </p:nvSpPr>
        <p:spPr>
          <a:xfrm>
            <a:off x="514350" y="1125200"/>
            <a:ext cx="8498781" cy="2893100"/>
          </a:xfrm>
          <a:prstGeom prst="rect">
            <a:avLst/>
          </a:prstGeom>
          <a:noFill/>
        </p:spPr>
        <p:txBody>
          <a:bodyPr wrap="square">
            <a:spAutoFit/>
          </a:bodyPr>
          <a:lstStyle/>
          <a:p>
            <a:pPr marL="285750" indent="-285750">
              <a:buFont typeface="Arial" panose="020B0604020202020204" pitchFamily="34" charset="0"/>
              <a:buChar char="•"/>
            </a:pPr>
            <a:r>
              <a:rPr lang="en-US" b="1" dirty="0">
                <a:latin typeface="Nunito" pitchFamily="2" charset="0"/>
              </a:rPr>
              <a:t>Early Decision I &amp; II (Binding) </a:t>
            </a:r>
            <a:r>
              <a:rPr lang="en-US" dirty="0">
                <a:latin typeface="Nunito" pitchFamily="2" charset="0"/>
              </a:rPr>
              <a:t>– Cannot apply early decision to other colleges, but can apply regular decision. If accepted for early decision, must attend. </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b="1" dirty="0">
                <a:latin typeface="Nunito" pitchFamily="2" charset="0"/>
              </a:rPr>
              <a:t>Early Action (Non-Binding)</a:t>
            </a:r>
            <a:r>
              <a:rPr lang="en-US" dirty="0">
                <a:latin typeface="Nunito" pitchFamily="2" charset="0"/>
              </a:rPr>
              <a:t> – Can apply early to other colleges and can apply regular decision. Will receive admission decision before regular decision deadlines.</a:t>
            </a:r>
          </a:p>
          <a:p>
            <a:endParaRPr lang="en-US" b="1" dirty="0">
              <a:latin typeface="Nunito" pitchFamily="2" charset="0"/>
            </a:endParaRPr>
          </a:p>
          <a:p>
            <a:pPr marL="285750" indent="-285750">
              <a:buFont typeface="Arial" panose="020B0604020202020204" pitchFamily="34" charset="0"/>
              <a:buChar char="•"/>
            </a:pPr>
            <a:r>
              <a:rPr lang="en-US" b="1" dirty="0">
                <a:latin typeface="Nunito" pitchFamily="2" charset="0"/>
              </a:rPr>
              <a:t>Rolling Admission</a:t>
            </a:r>
            <a:r>
              <a:rPr lang="en-US" dirty="0">
                <a:latin typeface="Nunito" pitchFamily="2" charset="0"/>
              </a:rPr>
              <a:t> – Open admission, decisions given throughout the year as applicants are received and until limit set by intuition met. </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b="1" dirty="0">
                <a:latin typeface="Nunito" pitchFamily="2" charset="0"/>
              </a:rPr>
              <a:t>Regular Decision </a:t>
            </a:r>
            <a:r>
              <a:rPr lang="en-US" dirty="0">
                <a:latin typeface="Nunito" pitchFamily="2" charset="0"/>
              </a:rPr>
              <a:t>– Standard deadline date established by the institution, with no priority or early </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b="1" dirty="0">
                <a:latin typeface="Nunito" pitchFamily="2" charset="0"/>
              </a:rPr>
              <a:t>Priority Deadline</a:t>
            </a:r>
            <a:r>
              <a:rPr lang="en-US" dirty="0">
                <a:latin typeface="Nunito" pitchFamily="2" charset="0"/>
              </a:rPr>
              <a:t> –Similar to rolling admissions, but priority consideration around financial aid, housing, etc. is typically offered to these applicants </a:t>
            </a:r>
          </a:p>
        </p:txBody>
      </p:sp>
    </p:spTree>
    <p:extLst>
      <p:ext uri="{BB962C8B-B14F-4D97-AF65-F5344CB8AC3E}">
        <p14:creationId xmlns:p14="http://schemas.microsoft.com/office/powerpoint/2010/main" val="2415029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34475"/>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6 Steps to the College Process</a:t>
            </a:r>
            <a:endParaRPr sz="300"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F34A8145-333C-4127-A78B-13C3D6A07594}"/>
              </a:ext>
            </a:extLst>
          </p:cNvPr>
          <p:cNvSpPr txBox="1"/>
          <p:nvPr/>
        </p:nvSpPr>
        <p:spPr>
          <a:xfrm>
            <a:off x="514350" y="889563"/>
            <a:ext cx="8498781" cy="3939540"/>
          </a:xfrm>
          <a:prstGeom prst="rect">
            <a:avLst/>
          </a:prstGeom>
          <a:noFill/>
        </p:spPr>
        <p:txBody>
          <a:bodyPr wrap="square">
            <a:spAutoFit/>
          </a:bodyPr>
          <a:lstStyle/>
          <a:p>
            <a:pPr marL="342900" lvl="8" indent="-342900">
              <a:buFont typeface="+mj-lt"/>
              <a:buAutoNum type="arabicPeriod"/>
            </a:pPr>
            <a:r>
              <a:rPr lang="en-US" dirty="0">
                <a:latin typeface="Nunito" pitchFamily="2" charset="0"/>
                <a:sym typeface="Nunito"/>
              </a:rPr>
              <a:t>*Determine what college(s) you’re applying to &amp; know their deadline(s)</a:t>
            </a:r>
          </a:p>
          <a:p>
            <a:pPr marL="342900" lvl="8" indent="-342900">
              <a:buFont typeface="+mj-lt"/>
              <a:buAutoNum type="arabicPeriod"/>
            </a:pPr>
            <a:endParaRPr lang="en-US" dirty="0">
              <a:latin typeface="Nunito" pitchFamily="2" charset="0"/>
              <a:sym typeface="Nunito"/>
            </a:endParaRPr>
          </a:p>
          <a:p>
            <a:pPr marL="342900" lvl="8" indent="-342900">
              <a:buFont typeface="+mj-lt"/>
              <a:buAutoNum type="arabicPeriod"/>
            </a:pPr>
            <a:r>
              <a:rPr lang="en-US" dirty="0">
                <a:latin typeface="Nunito" pitchFamily="2" charset="0"/>
                <a:sym typeface="Nunito"/>
              </a:rPr>
              <a:t>Determine the application type(s) </a:t>
            </a:r>
            <a:r>
              <a:rPr lang="en-US" sz="1050" i="1" dirty="0">
                <a:latin typeface="Nunito" pitchFamily="2" charset="0"/>
                <a:sym typeface="Nunito"/>
              </a:rPr>
              <a:t>– i.e., Common App, Common Black College App, Direct to Institution</a:t>
            </a:r>
          </a:p>
          <a:p>
            <a:pPr marL="342900" lvl="8" indent="-342900">
              <a:buFont typeface="+mj-lt"/>
              <a:buAutoNum type="arabicPeriod"/>
            </a:pPr>
            <a:endParaRPr lang="en-US" dirty="0">
              <a:latin typeface="Nunito" pitchFamily="2" charset="0"/>
              <a:sym typeface="Nunito"/>
            </a:endParaRPr>
          </a:p>
          <a:p>
            <a:pPr marL="342900" lvl="8" indent="-342900">
              <a:buFont typeface="+mj-lt"/>
              <a:buAutoNum type="arabicPeriod"/>
            </a:pPr>
            <a:r>
              <a:rPr lang="en-US" dirty="0">
                <a:latin typeface="Nunito" pitchFamily="2" charset="0"/>
                <a:sym typeface="Nunito"/>
              </a:rPr>
              <a:t>Complete your online profile/submit your application(s)</a:t>
            </a:r>
          </a:p>
          <a:p>
            <a:pPr marL="342900" lvl="8" indent="-342900">
              <a:buFont typeface="+mj-lt"/>
              <a:buAutoNum type="arabicPeriod"/>
            </a:pPr>
            <a:endParaRPr lang="en-US" dirty="0">
              <a:latin typeface="Nunito" pitchFamily="2" charset="0"/>
              <a:sym typeface="Nunito"/>
            </a:endParaRPr>
          </a:p>
          <a:p>
            <a:pPr marL="342900" lvl="8" indent="-342900">
              <a:buFont typeface="+mj-lt"/>
              <a:buAutoNum type="arabicPeriod"/>
            </a:pPr>
            <a:r>
              <a:rPr lang="en-US" dirty="0">
                <a:latin typeface="Nunito" pitchFamily="2" charset="0"/>
                <a:sym typeface="Nunito"/>
              </a:rPr>
              <a:t>Pay application fee(s)</a:t>
            </a:r>
          </a:p>
          <a:p>
            <a:pPr marL="342900" lvl="8" indent="-342900">
              <a:buFont typeface="+mj-lt"/>
              <a:buAutoNum type="arabicPeriod"/>
            </a:pPr>
            <a:endParaRPr lang="en-US" dirty="0">
              <a:latin typeface="Nunito" pitchFamily="2" charset="0"/>
              <a:sym typeface="Nunito"/>
            </a:endParaRPr>
          </a:p>
          <a:p>
            <a:pPr marL="342900" lvl="8" indent="-342900">
              <a:buFont typeface="+mj-lt"/>
              <a:buAutoNum type="arabicPeriod"/>
            </a:pPr>
            <a:r>
              <a:rPr lang="en-US" dirty="0">
                <a:latin typeface="Nunito" pitchFamily="2" charset="0"/>
                <a:sym typeface="Nunito"/>
              </a:rPr>
              <a:t>Send your test scores directly from the sites (</a:t>
            </a:r>
            <a:r>
              <a:rPr lang="en-US" dirty="0" err="1">
                <a:latin typeface="Nunito" pitchFamily="2" charset="0"/>
                <a:sym typeface="Nunito"/>
              </a:rPr>
              <a:t>Collegeboard</a:t>
            </a:r>
            <a:r>
              <a:rPr lang="en-US" dirty="0">
                <a:latin typeface="Nunito" pitchFamily="2" charset="0"/>
                <a:sym typeface="Nunito"/>
              </a:rPr>
              <a:t>/</a:t>
            </a:r>
            <a:r>
              <a:rPr lang="en-US" dirty="0">
                <a:latin typeface="Nunito" pitchFamily="2" charset="0"/>
              </a:rPr>
              <a:t>ACT) </a:t>
            </a:r>
            <a:r>
              <a:rPr lang="en-US" sz="1050" dirty="0">
                <a:latin typeface="Nunito" pitchFamily="2" charset="0"/>
                <a:sym typeface="Nunito"/>
              </a:rPr>
              <a:t>– this cannot be done by HS!</a:t>
            </a:r>
          </a:p>
          <a:p>
            <a:pPr marL="342900" lvl="8" indent="-342900">
              <a:buFont typeface="+mj-lt"/>
              <a:buAutoNum type="arabicPeriod"/>
            </a:pPr>
            <a:endParaRPr lang="en-US" dirty="0">
              <a:latin typeface="Nunito" pitchFamily="2" charset="0"/>
              <a:sym typeface="Nunito"/>
            </a:endParaRPr>
          </a:p>
          <a:p>
            <a:pPr marL="342900" lvl="8" indent="-342900">
              <a:buFont typeface="+mj-lt"/>
              <a:buAutoNum type="arabicPeriod"/>
            </a:pPr>
            <a:r>
              <a:rPr lang="en-US" dirty="0">
                <a:latin typeface="Nunito" pitchFamily="2" charset="0"/>
                <a:sym typeface="Nunito"/>
              </a:rPr>
              <a:t>Use Naviance – our “delivery system” – to: (1) Send your official transcript and/or (2) Obtain teacher letter of recommendations</a:t>
            </a:r>
          </a:p>
          <a:p>
            <a:pPr marL="285750" lvl="8" indent="-285750">
              <a:buFont typeface="Arial" panose="020B0604020202020204" pitchFamily="34" charset="0"/>
              <a:buChar char="•"/>
            </a:pPr>
            <a:endParaRPr lang="en-US" dirty="0">
              <a:latin typeface="Nunito" pitchFamily="2" charset="0"/>
              <a:sym typeface="Nunito"/>
            </a:endParaRPr>
          </a:p>
          <a:p>
            <a:pPr lvl="8"/>
            <a:r>
              <a:rPr lang="en-US" i="1" dirty="0">
                <a:latin typeface="Nunito" pitchFamily="2" charset="0"/>
                <a:sym typeface="Nunito"/>
              </a:rPr>
              <a:t>Remember – as the student/applicant, be sure to track your admissions status directly from the institutions’ websites. </a:t>
            </a:r>
          </a:p>
          <a:p>
            <a:pPr lvl="8"/>
            <a:endParaRPr lang="en-US" i="1" dirty="0">
              <a:latin typeface="Nunito" pitchFamily="2" charset="0"/>
              <a:sym typeface="Nunito"/>
            </a:endParaRPr>
          </a:p>
          <a:p>
            <a:pPr lvl="8" algn="ctr"/>
            <a:r>
              <a:rPr lang="en-US" b="1" dirty="0">
                <a:latin typeface="Nunito" pitchFamily="2" charset="0"/>
                <a:sym typeface="Nunito"/>
              </a:rPr>
              <a:t>*It is highly recommended that you take college campus tours! </a:t>
            </a:r>
          </a:p>
          <a:p>
            <a:pPr lvl="8" algn="ctr"/>
            <a:r>
              <a:rPr lang="en-US" sz="1200" i="1" dirty="0">
                <a:latin typeface="Nunito" pitchFamily="2" charset="0"/>
                <a:sym typeface="Nunito"/>
              </a:rPr>
              <a:t>Most (if not all) are free of charge and can easily be scheduled online directly from the college/university's websites.</a:t>
            </a:r>
          </a:p>
        </p:txBody>
      </p:sp>
      <p:sp>
        <p:nvSpPr>
          <p:cNvPr id="2" name="Rectangle 1">
            <a:extLst>
              <a:ext uri="{FF2B5EF4-FFF2-40B4-BE49-F238E27FC236}">
                <a16:creationId xmlns:a16="http://schemas.microsoft.com/office/drawing/2014/main" id="{1AE81BA6-BCEB-4FAD-BA16-E5B28EEBCD1D}"/>
              </a:ext>
            </a:extLst>
          </p:cNvPr>
          <p:cNvSpPr/>
          <p:nvPr/>
        </p:nvSpPr>
        <p:spPr>
          <a:xfrm>
            <a:off x="706090" y="4253937"/>
            <a:ext cx="8115300" cy="6300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92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964226" y="-10098"/>
            <a:ext cx="7215548"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GEORGIA MATCH</a:t>
            </a:r>
            <a:endParaRPr sz="300" dirty="0">
              <a:effectLst>
                <a:outerShdw blurRad="38100" dist="38100" dir="2700000" algn="tl">
                  <a:srgbClr val="000000">
                    <a:alpha val="43137"/>
                  </a:srgbClr>
                </a:outerShdw>
              </a:effectLst>
            </a:endParaRPr>
          </a:p>
        </p:txBody>
      </p:sp>
      <p:pic>
        <p:nvPicPr>
          <p:cNvPr id="1034" name="Picture 10" descr="A sign with text and images&#10;&#10;Description automatically generated">
            <a:extLst>
              <a:ext uri="{FF2B5EF4-FFF2-40B4-BE49-F238E27FC236}">
                <a16:creationId xmlns:a16="http://schemas.microsoft.com/office/drawing/2014/main" id="{E4966235-47F4-4DAD-BA44-A5AF41FA9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81" y="749567"/>
            <a:ext cx="3474662" cy="39964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2B5140C-427E-4169-AC94-2944C0A56C22}"/>
              </a:ext>
            </a:extLst>
          </p:cNvPr>
          <p:cNvSpPr txBox="1"/>
          <p:nvPr/>
        </p:nvSpPr>
        <p:spPr>
          <a:xfrm>
            <a:off x="4238943" y="1663809"/>
            <a:ext cx="4655126" cy="2462213"/>
          </a:xfrm>
          <a:prstGeom prst="rect">
            <a:avLst/>
          </a:prstGeom>
          <a:noFill/>
        </p:spPr>
        <p:txBody>
          <a:bodyPr wrap="square">
            <a:spAutoFit/>
          </a:bodyPr>
          <a:lstStyle/>
          <a:p>
            <a:pPr marL="285750" indent="-285750">
              <a:buFont typeface="Arial" panose="020B0604020202020204" pitchFamily="34" charset="0"/>
              <a:buChar char="•"/>
            </a:pPr>
            <a:r>
              <a:rPr lang="en-US" i="0" dirty="0">
                <a:solidFill>
                  <a:srgbClr val="000000"/>
                </a:solidFill>
                <a:effectLst/>
                <a:latin typeface="Nunito" pitchFamily="2" charset="0"/>
              </a:rPr>
              <a:t>GEORGIA MATCH is a simple way for you to know where you are eligible for admission (to be admitted to college), based on your high school calculated HOPE grade point average (GPA) through 11th grade.</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i="0" dirty="0">
                <a:solidFill>
                  <a:srgbClr val="000000"/>
                </a:solidFill>
                <a:effectLst/>
                <a:latin typeface="Nunito" pitchFamily="2" charset="0"/>
              </a:rPr>
              <a:t>Note: GEORGIA MATCH works with public and private accredited high schools in Georgia only.</a:t>
            </a:r>
          </a:p>
          <a:p>
            <a:pPr marL="285750" indent="-285750">
              <a:buFont typeface="Arial" panose="020B0604020202020204" pitchFamily="34" charset="0"/>
              <a:buChar char="•"/>
            </a:pPr>
            <a:endParaRPr lang="en-US" i="0" dirty="0">
              <a:solidFill>
                <a:srgbClr val="000000"/>
              </a:solidFill>
              <a:effectLst/>
              <a:latin typeface="Nunito" pitchFamily="2" charset="0"/>
            </a:endParaRPr>
          </a:p>
          <a:p>
            <a:pPr marL="285750" indent="-285750">
              <a:buFont typeface="Arial" panose="020B0604020202020204" pitchFamily="34" charset="0"/>
              <a:buChar char="•"/>
            </a:pPr>
            <a:r>
              <a:rPr lang="en-US" dirty="0">
                <a:latin typeface="Nunito" pitchFamily="2" charset="0"/>
              </a:rPr>
              <a:t>A senior’s </a:t>
            </a:r>
            <a:r>
              <a:rPr lang="en-US" i="0" dirty="0">
                <a:solidFill>
                  <a:srgbClr val="000000"/>
                </a:solidFill>
                <a:effectLst/>
                <a:latin typeface="Nunito" pitchFamily="2" charset="0"/>
              </a:rPr>
              <a:t>GEORGIA MATCH colleges are found on one’s </a:t>
            </a:r>
            <a:r>
              <a:rPr lang="en-US" i="0" u="none" strike="noStrike" dirty="0" err="1">
                <a:solidFill>
                  <a:srgbClr val="187CB8"/>
                </a:solidFill>
                <a:effectLst/>
                <a:latin typeface="Nunito" pitchFamily="2" charset="0"/>
                <a:hlinkClick r:id="rId5" tooltip="My GAfutures"/>
              </a:rPr>
              <a:t>GAfutures</a:t>
            </a:r>
            <a:r>
              <a:rPr lang="en-US" i="0" u="none" strike="noStrike" dirty="0">
                <a:solidFill>
                  <a:srgbClr val="187CB8"/>
                </a:solidFill>
                <a:effectLst/>
                <a:latin typeface="Nunito" pitchFamily="2" charset="0"/>
                <a:hlinkClick r:id="rId5" tooltip="My GAfutures"/>
              </a:rPr>
              <a:t> Student Dashboard</a:t>
            </a:r>
            <a:r>
              <a:rPr lang="en-US" i="0" dirty="0">
                <a:solidFill>
                  <a:srgbClr val="000000"/>
                </a:solidFill>
                <a:effectLst/>
                <a:latin typeface="Nunito" pitchFamily="2" charset="0"/>
              </a:rPr>
              <a:t>.</a:t>
            </a:r>
            <a:endParaRPr lang="en-US" dirty="0">
              <a:latin typeface="Nunito" pitchFamily="2" charset="0"/>
            </a:endParaRPr>
          </a:p>
        </p:txBody>
      </p:sp>
    </p:spTree>
    <p:extLst>
      <p:ext uri="{BB962C8B-B14F-4D97-AF65-F5344CB8AC3E}">
        <p14:creationId xmlns:p14="http://schemas.microsoft.com/office/powerpoint/2010/main" val="3533528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964226" y="-10098"/>
            <a:ext cx="7215548"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Helpful Websites for Senior Year</a:t>
            </a:r>
            <a:endParaRPr sz="300" dirty="0">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22B5140C-427E-4169-AC94-2944C0A56C22}"/>
              </a:ext>
            </a:extLst>
          </p:cNvPr>
          <p:cNvSpPr txBox="1"/>
          <p:nvPr/>
        </p:nvSpPr>
        <p:spPr>
          <a:xfrm>
            <a:off x="714135" y="909756"/>
            <a:ext cx="8379719" cy="3754874"/>
          </a:xfrm>
          <a:prstGeom prst="rect">
            <a:avLst/>
          </a:prstGeom>
          <a:noFill/>
        </p:spPr>
        <p:txBody>
          <a:bodyPr wrap="square">
            <a:spAutoFit/>
          </a:bodyPr>
          <a:lstStyle/>
          <a:p>
            <a:pPr marL="285750" indent="-285750">
              <a:buFont typeface="Arial" panose="020B0604020202020204" pitchFamily="34" charset="0"/>
              <a:buChar char="•"/>
            </a:pPr>
            <a:r>
              <a:rPr lang="en-US" dirty="0">
                <a:latin typeface="Nunito" pitchFamily="2" charset="0"/>
              </a:rPr>
              <a:t>ACT: </a:t>
            </a:r>
            <a:r>
              <a:rPr lang="en-US" dirty="0">
                <a:latin typeface="Nunito" pitchFamily="2" charset="0"/>
                <a:hlinkClick r:id="rId4"/>
              </a:rPr>
              <a:t>https://www.act.org/</a:t>
            </a:r>
            <a:r>
              <a:rPr lang="en-US" dirty="0">
                <a:latin typeface="Nunito" pitchFamily="2" charset="0"/>
              </a:rPr>
              <a:t> </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Big Future: </a:t>
            </a:r>
            <a:r>
              <a:rPr lang="en-US" dirty="0">
                <a:latin typeface="Nunito" pitchFamily="2" charset="0"/>
                <a:hlinkClick r:id="rId5"/>
              </a:rPr>
              <a:t>https://bigfuture.collegeboard.org/</a:t>
            </a:r>
            <a:r>
              <a:rPr lang="en-US" dirty="0">
                <a:latin typeface="Nunito" pitchFamily="2" charset="0"/>
              </a:rPr>
              <a:t> </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Cobb County School District: </a:t>
            </a:r>
            <a:r>
              <a:rPr lang="en-US" dirty="0">
                <a:latin typeface="Nunito" pitchFamily="2" charset="0"/>
                <a:hlinkClick r:id="rId6"/>
              </a:rPr>
              <a:t>https://www.cobbk12.org/</a:t>
            </a:r>
            <a:r>
              <a:rPr lang="en-US" dirty="0">
                <a:latin typeface="Nunito" pitchFamily="2" charset="0"/>
              </a:rPr>
              <a:t> </a:t>
            </a:r>
          </a:p>
          <a:p>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Common App: </a:t>
            </a:r>
            <a:r>
              <a:rPr lang="en-US" dirty="0">
                <a:latin typeface="Nunito" pitchFamily="2" charset="0"/>
                <a:hlinkClick r:id="rId7"/>
              </a:rPr>
              <a:t>https://www.commonapp.org/</a:t>
            </a:r>
            <a:endParaRPr lang="en-US" dirty="0">
              <a:latin typeface="Nunito" pitchFamily="2" charset="0"/>
            </a:endParaRP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Common Black College App: </a:t>
            </a:r>
            <a:r>
              <a:rPr lang="en-US" dirty="0">
                <a:latin typeface="Nunito" pitchFamily="2" charset="0"/>
                <a:hlinkClick r:id="rId8"/>
              </a:rPr>
              <a:t>https://commonblackcollegeapp.com/</a:t>
            </a:r>
            <a:r>
              <a:rPr lang="en-US" dirty="0">
                <a:latin typeface="Nunito" pitchFamily="2" charset="0"/>
              </a:rPr>
              <a:t> </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FAFSA: </a:t>
            </a:r>
            <a:r>
              <a:rPr lang="en-US" dirty="0">
                <a:latin typeface="Nunito" pitchFamily="2" charset="0"/>
                <a:hlinkClick r:id="rId9"/>
              </a:rPr>
              <a:t>https://studentaid.gov/h/apply-for-aid/fafsa</a:t>
            </a:r>
            <a:r>
              <a:rPr lang="en-US" dirty="0">
                <a:latin typeface="Nunito" pitchFamily="2" charset="0"/>
              </a:rPr>
              <a:t> </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err="1">
                <a:latin typeface="Nunito" pitchFamily="2" charset="0"/>
              </a:rPr>
              <a:t>GAFutures</a:t>
            </a:r>
            <a:r>
              <a:rPr lang="en-US" dirty="0">
                <a:latin typeface="Nunito" pitchFamily="2" charset="0"/>
              </a:rPr>
              <a:t>: </a:t>
            </a:r>
            <a:r>
              <a:rPr lang="en-US" dirty="0">
                <a:latin typeface="Nunito" pitchFamily="2" charset="0"/>
                <a:hlinkClick r:id="rId10"/>
              </a:rPr>
              <a:t>https://www.gafutures.org/</a:t>
            </a:r>
            <a:endParaRPr lang="en-US" dirty="0">
              <a:latin typeface="Nunito" pitchFamily="2" charset="0"/>
            </a:endParaRP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SAT (</a:t>
            </a:r>
            <a:r>
              <a:rPr lang="en-US" dirty="0" err="1">
                <a:latin typeface="Nunito" pitchFamily="2" charset="0"/>
              </a:rPr>
              <a:t>Collegeboard</a:t>
            </a:r>
            <a:r>
              <a:rPr lang="en-US" dirty="0">
                <a:latin typeface="Nunito" pitchFamily="2" charset="0"/>
              </a:rPr>
              <a:t>): </a:t>
            </a:r>
            <a:r>
              <a:rPr lang="en-US" dirty="0">
                <a:latin typeface="Nunito" pitchFamily="2" charset="0"/>
                <a:hlinkClick r:id="rId11"/>
              </a:rPr>
              <a:t>https://www.collegeboard.org/</a:t>
            </a:r>
            <a:r>
              <a:rPr lang="en-US" dirty="0">
                <a:latin typeface="Nunito" pitchFamily="2" charset="0"/>
              </a:rPr>
              <a:t>  </a:t>
            </a:r>
          </a:p>
          <a:p>
            <a:pPr marL="285750" indent="-285750">
              <a:buFont typeface="Arial" panose="020B0604020202020204" pitchFamily="34" charset="0"/>
              <a:buChar char="•"/>
            </a:pPr>
            <a:endParaRPr lang="en-US" dirty="0">
              <a:latin typeface="Nunito" pitchFamily="2" charset="0"/>
            </a:endParaRPr>
          </a:p>
          <a:p>
            <a:pPr marL="285750" indent="-285750">
              <a:buFont typeface="Arial" panose="020B0604020202020204" pitchFamily="34" charset="0"/>
              <a:buChar char="•"/>
            </a:pPr>
            <a:r>
              <a:rPr lang="en-US" dirty="0">
                <a:latin typeface="Nunito" pitchFamily="2" charset="0"/>
              </a:rPr>
              <a:t>US Dept of Education </a:t>
            </a:r>
            <a:r>
              <a:rPr lang="en-US">
                <a:latin typeface="Nunito" pitchFamily="2" charset="0"/>
              </a:rPr>
              <a:t>College Scorecard: </a:t>
            </a:r>
            <a:r>
              <a:rPr lang="en-US">
                <a:latin typeface="Nunito" pitchFamily="2" charset="0"/>
                <a:hlinkClick r:id="rId12"/>
              </a:rPr>
              <a:t>https://collegescorecard.ed.gov/</a:t>
            </a:r>
            <a:r>
              <a:rPr lang="en-US">
                <a:latin typeface="Nunito" pitchFamily="2" charset="0"/>
              </a:rPr>
              <a:t> </a:t>
            </a:r>
            <a:endParaRPr lang="en-US" dirty="0">
              <a:latin typeface="Nunito" pitchFamily="2" charset="0"/>
            </a:endParaRPr>
          </a:p>
        </p:txBody>
      </p:sp>
      <p:cxnSp>
        <p:nvCxnSpPr>
          <p:cNvPr id="9" name="Google Shape;445;p38">
            <a:extLst>
              <a:ext uri="{FF2B5EF4-FFF2-40B4-BE49-F238E27FC236}">
                <a16:creationId xmlns:a16="http://schemas.microsoft.com/office/drawing/2014/main" id="{EC85E522-573E-4419-9294-AA16D673BFA8}"/>
              </a:ext>
            </a:extLst>
          </p:cNvPr>
          <p:cNvCxnSpPr/>
          <p:nvPr/>
        </p:nvCxnSpPr>
        <p:spPr>
          <a:xfrm>
            <a:off x="714135" y="4684248"/>
            <a:ext cx="8115300" cy="0"/>
          </a:xfrm>
          <a:prstGeom prst="straightConnector1">
            <a:avLst/>
          </a:prstGeom>
          <a:noFill/>
          <a:ln w="9525" cap="flat" cmpd="sng">
            <a:solidFill>
              <a:srgbClr val="000000"/>
            </a:solidFill>
            <a:prstDash val="solid"/>
            <a:round/>
            <a:headEnd type="none" w="sm" len="sm"/>
            <a:tailEnd type="none" w="sm" len="sm"/>
          </a:ln>
        </p:spPr>
      </p:cxnSp>
      <p:sp>
        <p:nvSpPr>
          <p:cNvPr id="10" name="Google Shape;447;p38">
            <a:extLst>
              <a:ext uri="{FF2B5EF4-FFF2-40B4-BE49-F238E27FC236}">
                <a16:creationId xmlns:a16="http://schemas.microsoft.com/office/drawing/2014/main" id="{4A102E9B-FA5F-4AA4-A3AE-13D9EF884BA8}"/>
              </a:ext>
            </a:extLst>
          </p:cNvPr>
          <p:cNvSpPr txBox="1"/>
          <p:nvPr/>
        </p:nvSpPr>
        <p:spPr>
          <a:xfrm>
            <a:off x="3921362" y="4803821"/>
            <a:ext cx="1301276"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spTree>
    <p:extLst>
      <p:ext uri="{BB962C8B-B14F-4D97-AF65-F5344CB8AC3E}">
        <p14:creationId xmlns:p14="http://schemas.microsoft.com/office/powerpoint/2010/main" val="21909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8"/>
          <p:cNvPicPr preferRelativeResize="0"/>
          <p:nvPr/>
        </p:nvPicPr>
        <p:blipFill rotWithShape="1">
          <a:blip r:embed="rId3">
            <a:alphaModFix/>
          </a:blip>
          <a:srcRect t="31261" b="31261"/>
          <a:stretch/>
        </p:blipFill>
        <p:spPr>
          <a:xfrm>
            <a:off x="0" y="0"/>
            <a:ext cx="9144000" cy="5143500"/>
          </a:xfrm>
          <a:prstGeom prst="rect">
            <a:avLst/>
          </a:prstGeom>
          <a:noFill/>
          <a:ln>
            <a:noFill/>
          </a:ln>
        </p:spPr>
      </p:pic>
      <p:sp>
        <p:nvSpPr>
          <p:cNvPr id="247" name="Google Shape;247;p28"/>
          <p:cNvSpPr txBox="1"/>
          <p:nvPr/>
        </p:nvSpPr>
        <p:spPr>
          <a:xfrm>
            <a:off x="2677295" y="1316423"/>
            <a:ext cx="4123269" cy="1723549"/>
          </a:xfrm>
          <a:prstGeom prst="rect">
            <a:avLst/>
          </a:prstGeom>
          <a:noFill/>
          <a:ln>
            <a:noFill/>
          </a:ln>
        </p:spPr>
        <p:txBody>
          <a:bodyPr spcFirstLastPara="1" wrap="square" lIns="0" tIns="0" rIns="0" bIns="0" anchor="t" anchorCtr="0">
            <a:spAutoFit/>
          </a:bodyPr>
          <a:lstStyle/>
          <a:p>
            <a:pPr marL="0" marR="0" lvl="0" indent="0" algn="ctr" rtl="0">
              <a:lnSpc>
                <a:spcPct val="139998"/>
              </a:lnSpc>
              <a:spcBef>
                <a:spcPts val="0"/>
              </a:spcBef>
              <a:spcAft>
                <a:spcPts val="0"/>
              </a:spcAft>
              <a:buNone/>
            </a:pPr>
            <a:r>
              <a:rPr lang="en" sz="4000" b="1"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Paying for College (Financial Aid)</a:t>
            </a:r>
            <a:endParaRPr sz="4000" b="1" dirty="0">
              <a:effectLst>
                <a:outerShdw blurRad="38100" dist="38100" dir="2700000" algn="tl">
                  <a:srgbClr val="000000">
                    <a:alpha val="43137"/>
                  </a:srgbClr>
                </a:outerShdw>
              </a:effectLst>
            </a:endParaRPr>
          </a:p>
        </p:txBody>
      </p:sp>
      <p:sp>
        <p:nvSpPr>
          <p:cNvPr id="248" name="Google Shape;248;p28"/>
          <p:cNvSpPr/>
          <p:nvPr/>
        </p:nvSpPr>
        <p:spPr>
          <a:xfrm rot="5400000">
            <a:off x="-49467" y="-155011"/>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sp>
        <p:nvSpPr>
          <p:cNvPr id="249" name="Google Shape;249;p28"/>
          <p:cNvSpPr/>
          <p:nvPr/>
        </p:nvSpPr>
        <p:spPr>
          <a:xfrm rot="5400000">
            <a:off x="5902888" y="3369592"/>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cxnSp>
        <p:nvCxnSpPr>
          <p:cNvPr id="250" name="Google Shape;250;p28"/>
          <p:cNvCxnSpPr/>
          <p:nvPr/>
        </p:nvCxnSpPr>
        <p:spPr>
          <a:xfrm>
            <a:off x="3303745" y="1308116"/>
            <a:ext cx="5213804" cy="8390"/>
          </a:xfrm>
          <a:prstGeom prst="straightConnector1">
            <a:avLst/>
          </a:prstGeom>
          <a:noFill/>
          <a:ln w="9525" cap="flat" cmpd="sng">
            <a:solidFill>
              <a:srgbClr val="000000"/>
            </a:solidFill>
            <a:prstDash val="solid"/>
            <a:round/>
            <a:headEnd type="none" w="sm" len="sm"/>
            <a:tailEnd type="none" w="sm" len="sm"/>
          </a:ln>
        </p:spPr>
      </p:cxnSp>
      <p:cxnSp>
        <p:nvCxnSpPr>
          <p:cNvPr id="251" name="Google Shape;251;p28"/>
          <p:cNvCxnSpPr/>
          <p:nvPr/>
        </p:nvCxnSpPr>
        <p:spPr>
          <a:xfrm>
            <a:off x="743463" y="3618080"/>
            <a:ext cx="5213804" cy="8390"/>
          </a:xfrm>
          <a:prstGeom prst="straightConnector1">
            <a:avLst/>
          </a:prstGeom>
          <a:noFill/>
          <a:ln w="9525" cap="flat" cmpd="sng">
            <a:solidFill>
              <a:srgbClr val="000000"/>
            </a:solidFill>
            <a:prstDash val="solid"/>
            <a:round/>
            <a:headEnd type="none" w="sm" len="sm"/>
            <a:tailEnd type="none" w="sm" len="sm"/>
          </a:ln>
        </p:spPr>
      </p:cxnSp>
      <p:cxnSp>
        <p:nvCxnSpPr>
          <p:cNvPr id="252" name="Google Shape;252;p28"/>
          <p:cNvCxnSpPr/>
          <p:nvPr/>
        </p:nvCxnSpPr>
        <p:spPr>
          <a:xfrm>
            <a:off x="3303745" y="930533"/>
            <a:ext cx="5213804" cy="8391"/>
          </a:xfrm>
          <a:prstGeom prst="straightConnector1">
            <a:avLst/>
          </a:prstGeom>
          <a:noFill/>
          <a:ln w="9525" cap="flat" cmpd="sng">
            <a:solidFill>
              <a:srgbClr val="000000"/>
            </a:solidFill>
            <a:prstDash val="solid"/>
            <a:round/>
            <a:headEnd type="none" w="sm" len="sm"/>
            <a:tailEnd type="none" w="sm" len="sm"/>
          </a:ln>
        </p:spPr>
      </p:cxnSp>
      <p:cxnSp>
        <p:nvCxnSpPr>
          <p:cNvPr id="253" name="Google Shape;253;p28"/>
          <p:cNvCxnSpPr/>
          <p:nvPr/>
        </p:nvCxnSpPr>
        <p:spPr>
          <a:xfrm>
            <a:off x="743463" y="3240497"/>
            <a:ext cx="5213804" cy="8390"/>
          </a:xfrm>
          <a:prstGeom prst="straightConnector1">
            <a:avLst/>
          </a:prstGeom>
          <a:noFill/>
          <a:ln w="9525"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3708444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47" name="Google Shape;447;p38"/>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268941" y="68439"/>
            <a:ext cx="8875059" cy="553998"/>
          </a:xfrm>
          <a:prstGeom prst="rect">
            <a:avLst/>
          </a:prstGeom>
          <a:noFill/>
          <a:ln>
            <a:noFill/>
          </a:ln>
        </p:spPr>
        <p:txBody>
          <a:bodyPr spcFirstLastPara="1" wrap="square" lIns="0" tIns="0" rIns="0" bIns="0" anchor="t" anchorCtr="0">
            <a:spAutoFit/>
          </a:bodyPr>
          <a:lstStyle/>
          <a:p>
            <a:pPr lvl="7"/>
            <a:r>
              <a:rPr lang="en-US" sz="3600" dirty="0">
                <a:effectLst>
                  <a:outerShdw blurRad="38100" dist="38100" dir="2700000" algn="tl">
                    <a:srgbClr val="000000">
                      <a:alpha val="43137"/>
                    </a:srgbClr>
                  </a:outerShdw>
                </a:effectLst>
                <a:latin typeface="Cormorant Garamond Light"/>
                <a:ea typeface="Cormorant Garamond Light"/>
                <a:sym typeface="Nunito"/>
              </a:rPr>
              <a:t>Paying for College (Financial Aid)</a:t>
            </a:r>
          </a:p>
        </p:txBody>
      </p:sp>
      <p:sp>
        <p:nvSpPr>
          <p:cNvPr id="7" name="TextBox 6">
            <a:extLst>
              <a:ext uri="{FF2B5EF4-FFF2-40B4-BE49-F238E27FC236}">
                <a16:creationId xmlns:a16="http://schemas.microsoft.com/office/drawing/2014/main" id="{F03FBF9A-9283-4026-824A-9B17FC2B7B63}"/>
              </a:ext>
            </a:extLst>
          </p:cNvPr>
          <p:cNvSpPr txBox="1"/>
          <p:nvPr/>
        </p:nvSpPr>
        <p:spPr>
          <a:xfrm>
            <a:off x="568379" y="880452"/>
            <a:ext cx="8498781" cy="3139321"/>
          </a:xfrm>
          <a:prstGeom prst="rect">
            <a:avLst/>
          </a:prstGeom>
          <a:noFill/>
        </p:spPr>
        <p:txBody>
          <a:bodyPr wrap="square">
            <a:spAutoFit/>
          </a:bodyPr>
          <a:lstStyle/>
          <a:p>
            <a:pPr marL="285750" lvl="7" indent="-285750">
              <a:buFont typeface="Arial" panose="020B0604020202020204" pitchFamily="34" charset="0"/>
              <a:buChar char="•"/>
            </a:pPr>
            <a:r>
              <a:rPr lang="en-US" dirty="0">
                <a:latin typeface="Nunito" pitchFamily="2" charset="0"/>
                <a:sym typeface="Nunito"/>
              </a:rPr>
              <a:t>Financial Aid is said to be the overarching umbrella to paying for college. </a:t>
            </a:r>
          </a:p>
          <a:p>
            <a:pPr marL="285750" lvl="7" indent="-285750">
              <a:buFont typeface="Arial" panose="020B0604020202020204" pitchFamily="34" charset="0"/>
              <a:buChar char="•"/>
            </a:pPr>
            <a:endParaRPr lang="en-US" dirty="0">
              <a:latin typeface="Nunito" pitchFamily="2" charset="0"/>
              <a:sym typeface="Nunito"/>
            </a:endParaRPr>
          </a:p>
          <a:p>
            <a:pPr marL="285750" lvl="7" indent="-285750">
              <a:buFont typeface="Arial" panose="020B0604020202020204" pitchFamily="34" charset="0"/>
              <a:buChar char="•"/>
            </a:pPr>
            <a:r>
              <a:rPr lang="en-US" dirty="0">
                <a:latin typeface="Nunito" pitchFamily="2" charset="0"/>
                <a:sym typeface="Nunito"/>
              </a:rPr>
              <a:t>There are various types of financial aid/ways to pay for college at the local and federal levels, to include: </a:t>
            </a:r>
          </a:p>
          <a:p>
            <a:pPr lvl="8"/>
            <a:r>
              <a:rPr lang="en-US" dirty="0">
                <a:latin typeface="Nunito" pitchFamily="2" charset="0"/>
                <a:sym typeface="Nunito"/>
              </a:rPr>
              <a:t>	-Scholarships</a:t>
            </a:r>
          </a:p>
          <a:p>
            <a:pPr lvl="8"/>
            <a:r>
              <a:rPr lang="en-US" dirty="0">
                <a:latin typeface="Nunito" pitchFamily="2" charset="0"/>
                <a:sym typeface="Nunito"/>
              </a:rPr>
              <a:t>	-Loans (Federal &amp; Private)</a:t>
            </a:r>
          </a:p>
          <a:p>
            <a:pPr lvl="8"/>
            <a:r>
              <a:rPr lang="en-US" dirty="0">
                <a:latin typeface="Nunito" pitchFamily="2" charset="0"/>
                <a:sym typeface="Nunito"/>
              </a:rPr>
              <a:t>	-Federal Student Grants </a:t>
            </a:r>
            <a:r>
              <a:rPr lang="en-US" sz="1000" dirty="0">
                <a:latin typeface="Roboto" panose="02000000000000000000" pitchFamily="2" charset="0"/>
              </a:rPr>
              <a:t>Pell Grants are awarded to undergraduate students who have exceptional financial need and 	who have not earned a bachelor’s or graduate degree.</a:t>
            </a:r>
            <a:r>
              <a:rPr lang="en-US" sz="1000" dirty="0">
                <a:latin typeface="Roboto" panose="02000000000000000000" pitchFamily="2" charset="0"/>
                <a:sym typeface="Nunito"/>
              </a:rPr>
              <a:t> </a:t>
            </a:r>
          </a:p>
          <a:p>
            <a:pPr lvl="8"/>
            <a:r>
              <a:rPr lang="en-US" dirty="0">
                <a:latin typeface="Nunito" pitchFamily="2" charset="0"/>
                <a:sym typeface="Nunito"/>
              </a:rPr>
              <a:t>	-Federal Work-study </a:t>
            </a:r>
            <a:r>
              <a:rPr lang="en-US" sz="1000" b="0" i="1" dirty="0">
                <a:solidFill>
                  <a:srgbClr val="000000"/>
                </a:solidFill>
                <a:effectLst/>
                <a:latin typeface="Roboto" panose="02000000000000000000" pitchFamily="2" charset="0"/>
              </a:rPr>
              <a:t>The Federal Work-Study (FWS) Program provides part-time jobs for undergraduate and graduate 	students with financial need,  allowing them to earn money to help pay some of their education expenses. The program encourages 	community service work and work related to the student’s course of study.</a:t>
            </a:r>
            <a:endParaRPr lang="en-US" sz="1000" i="1" dirty="0">
              <a:latin typeface="Nunito" pitchFamily="2" charset="0"/>
              <a:sym typeface="Nunito"/>
            </a:endParaRPr>
          </a:p>
          <a:p>
            <a:pPr marL="285750" lvl="8" indent="-285750">
              <a:buFont typeface="Arial" panose="020B0604020202020204" pitchFamily="34" charset="0"/>
              <a:buChar char="•"/>
            </a:pPr>
            <a:endParaRPr lang="en-US" dirty="0">
              <a:latin typeface="Nunito" pitchFamily="2" charset="0"/>
              <a:sym typeface="Nunito"/>
            </a:endParaRPr>
          </a:p>
          <a:p>
            <a:pPr marL="285750" lvl="8" indent="-285750">
              <a:buFont typeface="Arial" panose="020B0604020202020204" pitchFamily="34" charset="0"/>
              <a:buChar char="•"/>
            </a:pPr>
            <a:r>
              <a:rPr lang="en-US" dirty="0">
                <a:latin typeface="Nunito" pitchFamily="2" charset="0"/>
                <a:sym typeface="Nunito"/>
              </a:rPr>
              <a:t>Scholarships and grants </a:t>
            </a:r>
            <a:r>
              <a:rPr lang="en-US" b="1" dirty="0">
                <a:latin typeface="Nunito" pitchFamily="2" charset="0"/>
                <a:sym typeface="Nunito"/>
              </a:rPr>
              <a:t>do not </a:t>
            </a:r>
            <a:r>
              <a:rPr lang="en-US" dirty="0">
                <a:latin typeface="Nunito" pitchFamily="2" charset="0"/>
                <a:sym typeface="Nunito"/>
              </a:rPr>
              <a:t>have to be repaid. </a:t>
            </a:r>
          </a:p>
          <a:p>
            <a:pPr lvl="8"/>
            <a:endParaRPr lang="en-US" dirty="0">
              <a:latin typeface="Nunito" pitchFamily="2" charset="0"/>
              <a:sym typeface="Nunito"/>
            </a:endParaRPr>
          </a:p>
          <a:p>
            <a:pPr marL="285750" lvl="8" indent="-285750">
              <a:buFont typeface="Arial" panose="020B0604020202020204" pitchFamily="34" charset="0"/>
              <a:buChar char="•"/>
            </a:pPr>
            <a:r>
              <a:rPr lang="en-US" dirty="0">
                <a:latin typeface="Nunito" pitchFamily="2" charset="0"/>
                <a:sym typeface="Nunito"/>
              </a:rPr>
              <a:t>Loans </a:t>
            </a:r>
            <a:r>
              <a:rPr lang="en-US" b="1" dirty="0">
                <a:latin typeface="Nunito" pitchFamily="2" charset="0"/>
                <a:sym typeface="Nunito"/>
              </a:rPr>
              <a:t>do </a:t>
            </a:r>
            <a:r>
              <a:rPr lang="en-US" dirty="0">
                <a:latin typeface="Nunito" pitchFamily="2" charset="0"/>
                <a:sym typeface="Nunito"/>
              </a:rPr>
              <a:t>have to be repaid and typically include the amount borrowed </a:t>
            </a:r>
            <a:r>
              <a:rPr lang="en-US" u="sng" dirty="0">
                <a:latin typeface="Nunito" pitchFamily="2" charset="0"/>
                <a:sym typeface="Nunito"/>
              </a:rPr>
              <a:t>plus</a:t>
            </a:r>
            <a:r>
              <a:rPr lang="en-US" dirty="0">
                <a:latin typeface="Nunito" pitchFamily="2" charset="0"/>
                <a:sym typeface="Nunito"/>
              </a:rPr>
              <a:t> interest.</a:t>
            </a:r>
          </a:p>
        </p:txBody>
      </p:sp>
    </p:spTree>
    <p:extLst>
      <p:ext uri="{BB962C8B-B14F-4D97-AF65-F5344CB8AC3E}">
        <p14:creationId xmlns:p14="http://schemas.microsoft.com/office/powerpoint/2010/main" val="154015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t="31261" b="31261"/>
          <a:stretch/>
        </p:blipFill>
        <p:spPr>
          <a:xfrm>
            <a:off x="0" y="0"/>
            <a:ext cx="9144001" cy="5143502"/>
          </a:xfrm>
          <a:prstGeom prst="rect">
            <a:avLst/>
          </a:prstGeom>
          <a:noFill/>
          <a:ln>
            <a:noFill/>
          </a:ln>
        </p:spPr>
      </p:pic>
      <p:cxnSp>
        <p:nvCxnSpPr>
          <p:cNvPr id="210" name="Google Shape;210;p26"/>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cxnSp>
        <p:nvCxnSpPr>
          <p:cNvPr id="212" name="Google Shape;212;p26"/>
          <p:cNvCxnSpPr>
            <a:cxnSpLocks/>
          </p:cNvCxnSpPr>
          <p:nvPr/>
        </p:nvCxnSpPr>
        <p:spPr>
          <a:xfrm flipH="1">
            <a:off x="1848132" y="1400061"/>
            <a:ext cx="5447735" cy="0"/>
          </a:xfrm>
          <a:prstGeom prst="straightConnector1">
            <a:avLst/>
          </a:prstGeom>
          <a:noFill/>
          <a:ln w="9525" cap="flat" cmpd="sng">
            <a:solidFill>
              <a:srgbClr val="000000"/>
            </a:solidFill>
            <a:prstDash val="solid"/>
            <a:round/>
            <a:headEnd type="none" w="sm" len="sm"/>
            <a:tailEnd type="none" w="sm" len="sm"/>
          </a:ln>
        </p:spPr>
      </p:cxnSp>
      <p:sp>
        <p:nvSpPr>
          <p:cNvPr id="216" name="Google Shape;216;p26"/>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sp>
        <p:nvSpPr>
          <p:cNvPr id="217" name="Google Shape;217;p26"/>
          <p:cNvSpPr txBox="1"/>
          <p:nvPr/>
        </p:nvSpPr>
        <p:spPr>
          <a:xfrm>
            <a:off x="1095840" y="376843"/>
            <a:ext cx="6952320" cy="92333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 sz="5000"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Stay Connected!</a:t>
            </a:r>
            <a:endParaRPr sz="700" dirty="0">
              <a:effectLst>
                <a:outerShdw blurRad="38100" dist="38100" dir="2700000" algn="tl">
                  <a:srgbClr val="000000">
                    <a:alpha val="43137"/>
                  </a:srgbClr>
                </a:outerShdw>
              </a:effectLst>
            </a:endParaRPr>
          </a:p>
        </p:txBody>
      </p:sp>
      <p:sp>
        <p:nvSpPr>
          <p:cNvPr id="219" name="Google Shape;219;p26"/>
          <p:cNvSpPr txBox="1"/>
          <p:nvPr/>
        </p:nvSpPr>
        <p:spPr>
          <a:xfrm>
            <a:off x="1395029" y="1648917"/>
            <a:ext cx="6353940"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500" b="1" dirty="0">
                <a:latin typeface="Cormorant Garamond"/>
                <a:ea typeface="Cormorant Garamond"/>
                <a:sym typeface="Cormorant Garamond"/>
                <a:hlinkClick r:id="rId4"/>
              </a:rPr>
              <a:t>https://www.cobbk12.org/kell/page/47041/counseling-department</a:t>
            </a:r>
            <a:endParaRPr lang="en-US" sz="1500" b="1" dirty="0">
              <a:latin typeface="Cormorant Garamond"/>
              <a:ea typeface="Cormorant Garamond"/>
              <a:sym typeface="Cormorant Garamond"/>
            </a:endParaRPr>
          </a:p>
          <a:p>
            <a:pPr marL="0" marR="0" lvl="0" indent="0" algn="ctr" rtl="0">
              <a:lnSpc>
                <a:spcPct val="100000"/>
              </a:lnSpc>
              <a:spcBef>
                <a:spcPts val="0"/>
              </a:spcBef>
              <a:spcAft>
                <a:spcPts val="0"/>
              </a:spcAft>
              <a:buNone/>
            </a:pPr>
            <a:endParaRPr lang="en-US" sz="1500" b="1" dirty="0">
              <a:latin typeface="Cormorant Garamond"/>
              <a:ea typeface="Cormorant Garamond"/>
              <a:sym typeface="Cormorant Garamond"/>
            </a:endParaRPr>
          </a:p>
          <a:p>
            <a:pPr marL="0" marR="0" lvl="0" indent="0" algn="ctr" rtl="0">
              <a:lnSpc>
                <a:spcPct val="100000"/>
              </a:lnSpc>
              <a:spcBef>
                <a:spcPts val="0"/>
              </a:spcBef>
              <a:spcAft>
                <a:spcPts val="0"/>
              </a:spcAft>
              <a:buNone/>
            </a:pPr>
            <a:r>
              <a:rPr lang="en-US" sz="2000" b="0" i="0" dirty="0">
                <a:solidFill>
                  <a:srgbClr val="4D5156"/>
                </a:solidFill>
                <a:effectLst/>
                <a:latin typeface="Roboto" panose="02000000000000000000" pitchFamily="2" charset="0"/>
              </a:rPr>
              <a:t>@kellcounseling</a:t>
            </a:r>
            <a:endParaRPr lang="en-US" sz="1500" b="1" dirty="0">
              <a:latin typeface="Cormorant Garamond"/>
              <a:ea typeface="Cormorant Garamond"/>
              <a:sym typeface="Cormorant Garamond"/>
            </a:endParaRPr>
          </a:p>
        </p:txBody>
      </p:sp>
      <p:sp>
        <p:nvSpPr>
          <p:cNvPr id="227" name="Google Shape;227;p26"/>
          <p:cNvSpPr/>
          <p:nvPr/>
        </p:nvSpPr>
        <p:spPr>
          <a:xfrm rot="5400000">
            <a:off x="7706897" y="-582854"/>
            <a:ext cx="3524604" cy="1928919"/>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5">
              <a:alphaModFix/>
            </a:blip>
            <a:stretch>
              <a:fillRect/>
            </a:stretch>
          </a:blipFill>
          <a:ln>
            <a:noFill/>
          </a:ln>
        </p:spPr>
        <p:txBody>
          <a:bodyPr/>
          <a:lstStyle/>
          <a:p>
            <a:endParaRPr lang="en-US"/>
          </a:p>
        </p:txBody>
      </p:sp>
      <p:sp>
        <p:nvSpPr>
          <p:cNvPr id="228" name="Google Shape;228;p26"/>
          <p:cNvSpPr/>
          <p:nvPr/>
        </p:nvSpPr>
        <p:spPr>
          <a:xfrm rot="5400000">
            <a:off x="-2092884" y="-582854"/>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5">
              <a:alphaModFix/>
            </a:blip>
            <a:stretch>
              <a:fillRect/>
            </a:stretch>
          </a:blipFill>
          <a:ln>
            <a:noFill/>
          </a:ln>
        </p:spPr>
        <p:txBody>
          <a:bodyPr/>
          <a:lstStyle/>
          <a:p>
            <a:endParaRPr lang="en-US"/>
          </a:p>
        </p:txBody>
      </p:sp>
      <p:pic>
        <p:nvPicPr>
          <p:cNvPr id="3" name="Picture 2" descr="A screenshot of a counseling department&#10;&#10;Description automatically generated">
            <a:extLst>
              <a:ext uri="{FF2B5EF4-FFF2-40B4-BE49-F238E27FC236}">
                <a16:creationId xmlns:a16="http://schemas.microsoft.com/office/drawing/2014/main" id="{986BE8B7-C9DF-FC8A-F70E-0CD584823CE9}"/>
              </a:ext>
            </a:extLst>
          </p:cNvPr>
          <p:cNvPicPr>
            <a:picLocks noChangeAspect="1"/>
          </p:cNvPicPr>
          <p:nvPr/>
        </p:nvPicPr>
        <p:blipFill>
          <a:blip r:embed="rId6"/>
          <a:stretch>
            <a:fillRect/>
          </a:stretch>
        </p:blipFill>
        <p:spPr>
          <a:xfrm>
            <a:off x="937053" y="2692662"/>
            <a:ext cx="3290675" cy="1828800"/>
          </a:xfrm>
          <a:prstGeom prst="rect">
            <a:avLst/>
          </a:prstGeom>
        </p:spPr>
      </p:pic>
      <p:pic>
        <p:nvPicPr>
          <p:cNvPr id="5" name="Picture 4" descr="A close-up of hands holding diplomas&#10;&#10;Description automatically generated">
            <a:extLst>
              <a:ext uri="{FF2B5EF4-FFF2-40B4-BE49-F238E27FC236}">
                <a16:creationId xmlns:a16="http://schemas.microsoft.com/office/drawing/2014/main" id="{9F154257-6E83-8F2F-3783-1069694ACEA1}"/>
              </a:ext>
            </a:extLst>
          </p:cNvPr>
          <p:cNvPicPr>
            <a:picLocks noChangeAspect="1"/>
          </p:cNvPicPr>
          <p:nvPr/>
        </p:nvPicPr>
        <p:blipFill>
          <a:blip r:embed="rId7"/>
          <a:stretch>
            <a:fillRect/>
          </a:stretch>
        </p:blipFill>
        <p:spPr>
          <a:xfrm>
            <a:off x="4809117" y="2692662"/>
            <a:ext cx="3876432" cy="1828800"/>
          </a:xfrm>
          <a:prstGeom prst="rect">
            <a:avLst/>
          </a:prstGeom>
        </p:spPr>
      </p:pic>
      <p:pic>
        <p:nvPicPr>
          <p:cNvPr id="7" name="Picture 6">
            <a:extLst>
              <a:ext uri="{FF2B5EF4-FFF2-40B4-BE49-F238E27FC236}">
                <a16:creationId xmlns:a16="http://schemas.microsoft.com/office/drawing/2014/main" id="{90358775-CB15-7125-7AB2-2CCFFA1CE050}"/>
              </a:ext>
            </a:extLst>
          </p:cNvPr>
          <p:cNvPicPr>
            <a:picLocks noChangeAspect="1"/>
          </p:cNvPicPr>
          <p:nvPr/>
        </p:nvPicPr>
        <p:blipFill>
          <a:blip r:embed="rId8"/>
          <a:stretch>
            <a:fillRect/>
          </a:stretch>
        </p:blipFill>
        <p:spPr>
          <a:xfrm>
            <a:off x="3116650" y="2040786"/>
            <a:ext cx="440532" cy="4405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47" name="Google Shape;447;p38"/>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268941" y="68439"/>
            <a:ext cx="8875059" cy="553998"/>
          </a:xfrm>
          <a:prstGeom prst="rect">
            <a:avLst/>
          </a:prstGeom>
          <a:noFill/>
          <a:ln>
            <a:noFill/>
          </a:ln>
        </p:spPr>
        <p:txBody>
          <a:bodyPr spcFirstLastPara="1" wrap="square" lIns="0" tIns="0" rIns="0" bIns="0" anchor="t" anchorCtr="0">
            <a:spAutoFit/>
          </a:bodyPr>
          <a:lstStyle/>
          <a:p>
            <a:pPr lvl="7"/>
            <a:r>
              <a:rPr lang="en-US" sz="3600" dirty="0">
                <a:effectLst>
                  <a:outerShdw blurRad="38100" dist="38100" dir="2700000" algn="tl">
                    <a:srgbClr val="000000">
                      <a:alpha val="43137"/>
                    </a:srgbClr>
                  </a:outerShdw>
                </a:effectLst>
                <a:latin typeface="Cormorant Garamond Light"/>
                <a:ea typeface="Cormorant Garamond Light"/>
                <a:sym typeface="Nunito"/>
              </a:rPr>
              <a:t>Paying for College - Scholarships</a:t>
            </a:r>
          </a:p>
        </p:txBody>
      </p:sp>
      <p:sp>
        <p:nvSpPr>
          <p:cNvPr id="7" name="TextBox 6">
            <a:extLst>
              <a:ext uri="{FF2B5EF4-FFF2-40B4-BE49-F238E27FC236}">
                <a16:creationId xmlns:a16="http://schemas.microsoft.com/office/drawing/2014/main" id="{F03FBF9A-9283-4026-824A-9B17FC2B7B63}"/>
              </a:ext>
            </a:extLst>
          </p:cNvPr>
          <p:cNvSpPr txBox="1"/>
          <p:nvPr/>
        </p:nvSpPr>
        <p:spPr>
          <a:xfrm>
            <a:off x="568379" y="880452"/>
            <a:ext cx="8498781" cy="3970318"/>
          </a:xfrm>
          <a:prstGeom prst="rect">
            <a:avLst/>
          </a:prstGeom>
          <a:noFill/>
        </p:spPr>
        <p:txBody>
          <a:bodyPr wrap="square">
            <a:spAutoFit/>
          </a:bodyPr>
          <a:lstStyle/>
          <a:p>
            <a:pPr marL="285750" lvl="7" indent="-285750">
              <a:buFont typeface="Arial" panose="020B0604020202020204" pitchFamily="34" charset="0"/>
              <a:buChar char="•"/>
            </a:pPr>
            <a:r>
              <a:rPr lang="en-US" dirty="0">
                <a:latin typeface="Nunito" pitchFamily="2" charset="0"/>
                <a:sym typeface="Nunito"/>
              </a:rPr>
              <a:t>There are a number of different types of scholarships: Academic, Community, Athletic, Extracurricular/Hobby, Employer, Military, Need-based, etc. </a:t>
            </a:r>
          </a:p>
          <a:p>
            <a:pPr marL="285750" lvl="7" indent="-285750">
              <a:buFont typeface="Arial" panose="020B0604020202020204" pitchFamily="34" charset="0"/>
              <a:buChar char="•"/>
            </a:pPr>
            <a:endParaRPr lang="en-US" dirty="0">
              <a:latin typeface="Nunito" pitchFamily="2" charset="0"/>
              <a:sym typeface="Nunito"/>
            </a:endParaRPr>
          </a:p>
          <a:p>
            <a:pPr marL="285750" lvl="7" indent="-285750">
              <a:buFont typeface="Arial" panose="020B0604020202020204" pitchFamily="34" charset="0"/>
              <a:buChar char="•"/>
            </a:pPr>
            <a:r>
              <a:rPr lang="en-US" dirty="0">
                <a:latin typeface="Nunito" pitchFamily="2" charset="0"/>
              </a:rPr>
              <a:t>Remember, these (scholarship) funds do not have to be repaid. </a:t>
            </a:r>
          </a:p>
          <a:p>
            <a:pPr marL="285750" lvl="7" indent="-285750">
              <a:buFont typeface="Arial" panose="020B0604020202020204" pitchFamily="34" charset="0"/>
              <a:buChar char="•"/>
            </a:pPr>
            <a:endParaRPr lang="en-US" dirty="0">
              <a:latin typeface="Nunito" pitchFamily="2" charset="0"/>
            </a:endParaRPr>
          </a:p>
          <a:p>
            <a:pPr marL="285750" lvl="7" indent="-285750">
              <a:buFont typeface="Arial" panose="020B0604020202020204" pitchFamily="34" charset="0"/>
              <a:buChar char="•"/>
            </a:pPr>
            <a:r>
              <a:rPr lang="en-US" dirty="0">
                <a:latin typeface="Nunito" pitchFamily="2" charset="0"/>
              </a:rPr>
              <a:t>There are varying scholarship deadlines, so pay attention to when they are and apply by deadline. </a:t>
            </a:r>
          </a:p>
          <a:p>
            <a:pPr marL="285750" lvl="7" indent="-285750">
              <a:buFont typeface="Arial" panose="020B0604020202020204" pitchFamily="34" charset="0"/>
              <a:buChar char="•"/>
            </a:pPr>
            <a:endParaRPr lang="en-US" dirty="0">
              <a:latin typeface="Nunito" pitchFamily="2" charset="0"/>
            </a:endParaRPr>
          </a:p>
          <a:p>
            <a:pPr marL="285750" lvl="7" indent="-285750">
              <a:buFont typeface="Arial" panose="020B0604020202020204" pitchFamily="34" charset="0"/>
              <a:buChar char="•"/>
            </a:pPr>
            <a:r>
              <a:rPr lang="en-US" dirty="0">
                <a:latin typeface="Nunito" pitchFamily="2" charset="0"/>
              </a:rPr>
              <a:t>Where to find scholarships for college?</a:t>
            </a:r>
          </a:p>
          <a:p>
            <a:pPr lvl="7"/>
            <a:r>
              <a:rPr lang="en-US" dirty="0">
                <a:latin typeface="Nunito" pitchFamily="2" charset="0"/>
              </a:rPr>
              <a:t>	- Kell Excel Database </a:t>
            </a:r>
            <a:r>
              <a:rPr lang="en-US" b="0" i="0" dirty="0">
                <a:solidFill>
                  <a:srgbClr val="004AAD"/>
                </a:solidFill>
                <a:effectLst/>
                <a:hlinkClick r:id="rId4"/>
              </a:rPr>
              <a:t>https://tinyurl.com/kellscholarships2025</a:t>
            </a:r>
            <a:endParaRPr lang="en-US" dirty="0">
              <a:latin typeface="Nunito" pitchFamily="2" charset="0"/>
            </a:endParaRPr>
          </a:p>
          <a:p>
            <a:pPr lvl="7"/>
            <a:r>
              <a:rPr lang="en-US" dirty="0">
                <a:latin typeface="Nunito" pitchFamily="2" charset="0"/>
              </a:rPr>
              <a:t>	- Naviance (Colleges </a:t>
            </a:r>
            <a:r>
              <a:rPr lang="en-US" dirty="0">
                <a:latin typeface="Nunito" pitchFamily="2" charset="0"/>
                <a:sym typeface="Wingdings" panose="05000000000000000000" pitchFamily="2" charset="2"/>
              </a:rPr>
              <a:t> Scholarships &amp; Money)</a:t>
            </a:r>
          </a:p>
          <a:p>
            <a:pPr lvl="7"/>
            <a:r>
              <a:rPr lang="en-US" dirty="0">
                <a:latin typeface="Nunito" pitchFamily="2" charset="0"/>
                <a:sym typeface="Wingdings" panose="05000000000000000000" pitchFamily="2" charset="2"/>
              </a:rPr>
              <a:t>	- GA Futures (Federal Aid &amp; Scholarships  Scholarship Search)</a:t>
            </a:r>
          </a:p>
          <a:p>
            <a:pPr lvl="7"/>
            <a:r>
              <a:rPr lang="en-US" dirty="0">
                <a:latin typeface="Nunito" pitchFamily="2" charset="0"/>
              </a:rPr>
              <a:t>	- </a:t>
            </a:r>
            <a:r>
              <a:rPr lang="en-US" dirty="0" err="1">
                <a:latin typeface="Nunito" pitchFamily="2" charset="0"/>
                <a:hlinkClick r:id="rId5">
                  <a:extLst>
                    <a:ext uri="{A12FA001-AC4F-418D-AE19-62706E023703}">
                      <ahyp:hlinkClr xmlns:ahyp="http://schemas.microsoft.com/office/drawing/2018/hyperlinkcolor" val="tx"/>
                    </a:ext>
                  </a:extLst>
                </a:hlinkClick>
              </a:rPr>
              <a:t>Scholly</a:t>
            </a:r>
            <a:r>
              <a:rPr lang="en-US" dirty="0">
                <a:latin typeface="Nunito" pitchFamily="2" charset="0"/>
              </a:rPr>
              <a:t> (App. Store &amp; Google Play)  </a:t>
            </a:r>
          </a:p>
          <a:p>
            <a:pPr lvl="7"/>
            <a:r>
              <a:rPr lang="en-US" dirty="0">
                <a:latin typeface="Nunito" pitchFamily="2" charset="0"/>
              </a:rPr>
              <a:t>	- College/University Financial Aid Office websites</a:t>
            </a:r>
          </a:p>
          <a:p>
            <a:pPr lvl="7"/>
            <a:r>
              <a:rPr lang="en-US" dirty="0">
                <a:latin typeface="Nunito" pitchFamily="2" charset="0"/>
              </a:rPr>
              <a:t>	- Online search engines, i.e. </a:t>
            </a:r>
          </a:p>
          <a:p>
            <a:pPr lvl="7"/>
            <a:r>
              <a:rPr lang="en-US" dirty="0">
                <a:latin typeface="Nunito" pitchFamily="2" charset="0"/>
              </a:rPr>
              <a:t>	</a:t>
            </a:r>
            <a:r>
              <a:rPr lang="en-US" dirty="0">
                <a:latin typeface="Nunito" pitchFamily="2" charset="0"/>
                <a:hlinkClick r:id="rId6">
                  <a:extLst>
                    <a:ext uri="{A12FA001-AC4F-418D-AE19-62706E023703}">
                      <ahyp:hlinkClr xmlns:ahyp="http://schemas.microsoft.com/office/drawing/2018/hyperlinkcolor" val="tx"/>
                    </a:ext>
                  </a:extLst>
                </a:hlinkClick>
              </a:rPr>
              <a:t>Going Merry</a:t>
            </a:r>
            <a:r>
              <a:rPr lang="en-US" dirty="0">
                <a:latin typeface="Nunito" pitchFamily="2" charset="0"/>
              </a:rPr>
              <a:t>, </a:t>
            </a:r>
            <a:r>
              <a:rPr lang="en-US" dirty="0" err="1">
                <a:latin typeface="Nunito" pitchFamily="2" charset="0"/>
                <a:hlinkClick r:id="rId7">
                  <a:extLst>
                    <a:ext uri="{A12FA001-AC4F-418D-AE19-62706E023703}">
                      <ahyp:hlinkClr xmlns:ahyp="http://schemas.microsoft.com/office/drawing/2018/hyperlinkcolor" val="tx"/>
                    </a:ext>
                  </a:extLst>
                </a:hlinkClick>
              </a:rPr>
              <a:t>FastWeb</a:t>
            </a:r>
            <a:r>
              <a:rPr lang="en-US" dirty="0">
                <a:latin typeface="Nunito" pitchFamily="2" charset="0"/>
              </a:rPr>
              <a:t>, </a:t>
            </a:r>
            <a:r>
              <a:rPr lang="en-US" dirty="0" err="1">
                <a:latin typeface="Nunito" pitchFamily="2" charset="0"/>
                <a:hlinkClick r:id="rId8">
                  <a:extLst>
                    <a:ext uri="{A12FA001-AC4F-418D-AE19-62706E023703}">
                      <ahyp:hlinkClr xmlns:ahyp="http://schemas.microsoft.com/office/drawing/2018/hyperlinkcolor" val="tx"/>
                    </a:ext>
                  </a:extLst>
                </a:hlinkClick>
              </a:rPr>
              <a:t>BigFuture</a:t>
            </a:r>
            <a:r>
              <a:rPr lang="en-US" dirty="0">
                <a:latin typeface="Nunito" pitchFamily="2" charset="0"/>
              </a:rPr>
              <a:t>/</a:t>
            </a:r>
            <a:r>
              <a:rPr lang="en-US" dirty="0" err="1">
                <a:latin typeface="Nunito" pitchFamily="2" charset="0"/>
              </a:rPr>
              <a:t>Collegeboard</a:t>
            </a:r>
            <a:endParaRPr lang="en-US" dirty="0">
              <a:latin typeface="Nunito" pitchFamily="2" charset="0"/>
            </a:endParaRPr>
          </a:p>
          <a:p>
            <a:pPr lvl="7"/>
            <a:endParaRPr lang="en-US" dirty="0">
              <a:latin typeface="Nunito" pitchFamily="2" charset="0"/>
              <a:sym typeface="Nunito"/>
            </a:endParaRPr>
          </a:p>
          <a:p>
            <a:pPr marL="285750" lvl="7" indent="-285750">
              <a:buFont typeface="Arial" panose="020B0604020202020204" pitchFamily="34" charset="0"/>
              <a:buChar char="•"/>
            </a:pPr>
            <a:r>
              <a:rPr lang="en-US" dirty="0">
                <a:latin typeface="Nunito" pitchFamily="2" charset="0"/>
                <a:sym typeface="Nunito"/>
              </a:rPr>
              <a:t>NOTE: A scholarship and a sweepstakes are not the same thing. </a:t>
            </a:r>
          </a:p>
          <a:p>
            <a:pPr marL="285750" lvl="7" indent="-285750">
              <a:buFont typeface="Arial" panose="020B0604020202020204" pitchFamily="34" charset="0"/>
              <a:buChar char="•"/>
            </a:pPr>
            <a:endParaRPr lang="en-US" dirty="0">
              <a:latin typeface="Nunito" pitchFamily="2" charset="0"/>
              <a:sym typeface="Nunito"/>
            </a:endParaRPr>
          </a:p>
        </p:txBody>
      </p:sp>
      <p:pic>
        <p:nvPicPr>
          <p:cNvPr id="3" name="Picture 2" descr="A close-up of a scholarship&#10;&#10;Description automatically generated">
            <a:extLst>
              <a:ext uri="{FF2B5EF4-FFF2-40B4-BE49-F238E27FC236}">
                <a16:creationId xmlns:a16="http://schemas.microsoft.com/office/drawing/2014/main" id="{BB5AE447-4841-4D8E-C3C4-04A764751273}"/>
              </a:ext>
            </a:extLst>
          </p:cNvPr>
          <p:cNvPicPr>
            <a:picLocks noChangeAspect="1"/>
          </p:cNvPicPr>
          <p:nvPr/>
        </p:nvPicPr>
        <p:blipFill>
          <a:blip r:embed="rId9"/>
          <a:stretch>
            <a:fillRect/>
          </a:stretch>
        </p:blipFill>
        <p:spPr>
          <a:xfrm>
            <a:off x="6843713" y="2299500"/>
            <a:ext cx="2150268" cy="2783518"/>
          </a:xfrm>
          <a:prstGeom prst="rect">
            <a:avLst/>
          </a:prstGeom>
        </p:spPr>
      </p:pic>
    </p:spTree>
    <p:extLst>
      <p:ext uri="{BB962C8B-B14F-4D97-AF65-F5344CB8AC3E}">
        <p14:creationId xmlns:p14="http://schemas.microsoft.com/office/powerpoint/2010/main" val="4055302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47" name="Google Shape;447;p38"/>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268941" y="68439"/>
            <a:ext cx="8875059" cy="553998"/>
          </a:xfrm>
          <a:prstGeom prst="rect">
            <a:avLst/>
          </a:prstGeom>
          <a:noFill/>
          <a:ln>
            <a:noFill/>
          </a:ln>
        </p:spPr>
        <p:txBody>
          <a:bodyPr spcFirstLastPara="1" wrap="square" lIns="0" tIns="0" rIns="0" bIns="0" anchor="t" anchorCtr="0">
            <a:spAutoFit/>
          </a:bodyPr>
          <a:lstStyle/>
          <a:p>
            <a:pPr lvl="7"/>
            <a:r>
              <a:rPr lang="en-US" sz="3600" dirty="0">
                <a:effectLst>
                  <a:outerShdw blurRad="38100" dist="38100" dir="2700000" algn="tl">
                    <a:srgbClr val="000000">
                      <a:alpha val="43137"/>
                    </a:srgbClr>
                  </a:outerShdw>
                </a:effectLst>
                <a:latin typeface="Cormorant Garamond Light"/>
                <a:ea typeface="Cormorant Garamond Light"/>
                <a:sym typeface="Nunito"/>
              </a:rPr>
              <a:t>Paying for College - FAFSA</a:t>
            </a:r>
          </a:p>
        </p:txBody>
      </p:sp>
      <p:sp>
        <p:nvSpPr>
          <p:cNvPr id="7" name="TextBox 6">
            <a:extLst>
              <a:ext uri="{FF2B5EF4-FFF2-40B4-BE49-F238E27FC236}">
                <a16:creationId xmlns:a16="http://schemas.microsoft.com/office/drawing/2014/main" id="{F03FBF9A-9283-4026-824A-9B17FC2B7B63}"/>
              </a:ext>
            </a:extLst>
          </p:cNvPr>
          <p:cNvSpPr txBox="1"/>
          <p:nvPr/>
        </p:nvSpPr>
        <p:spPr>
          <a:xfrm>
            <a:off x="568379" y="880452"/>
            <a:ext cx="8498781" cy="3754874"/>
          </a:xfrm>
          <a:prstGeom prst="rect">
            <a:avLst/>
          </a:prstGeom>
          <a:noFill/>
        </p:spPr>
        <p:txBody>
          <a:bodyPr wrap="square">
            <a:spAutoFit/>
          </a:bodyPr>
          <a:lstStyle/>
          <a:p>
            <a:pPr marL="285750" lvl="7" indent="-285750">
              <a:buFont typeface="Arial" panose="020B0604020202020204" pitchFamily="34" charset="0"/>
              <a:buChar char="•"/>
            </a:pPr>
            <a:r>
              <a:rPr lang="en-US" b="1" dirty="0">
                <a:latin typeface="Nunito" pitchFamily="2" charset="0"/>
                <a:sym typeface="Nunito"/>
              </a:rPr>
              <a:t>FAFSA</a:t>
            </a:r>
            <a:r>
              <a:rPr lang="en-US" dirty="0">
                <a:latin typeface="Nunito" pitchFamily="2" charset="0"/>
                <a:sym typeface="Nunito"/>
              </a:rPr>
              <a:t> – </a:t>
            </a:r>
            <a:r>
              <a:rPr lang="en-US" b="1" dirty="0">
                <a:latin typeface="Nunito" pitchFamily="2" charset="0"/>
                <a:sym typeface="Nunito"/>
              </a:rPr>
              <a:t>F</a:t>
            </a:r>
            <a:r>
              <a:rPr lang="en-US" dirty="0">
                <a:latin typeface="Nunito" pitchFamily="2" charset="0"/>
                <a:sym typeface="Nunito"/>
              </a:rPr>
              <a:t>ree </a:t>
            </a:r>
            <a:r>
              <a:rPr lang="en-US" b="1" dirty="0">
                <a:latin typeface="Nunito" pitchFamily="2" charset="0"/>
                <a:sym typeface="Nunito"/>
              </a:rPr>
              <a:t>A</a:t>
            </a:r>
            <a:r>
              <a:rPr lang="en-US" dirty="0">
                <a:latin typeface="Nunito" pitchFamily="2" charset="0"/>
                <a:sym typeface="Nunito"/>
              </a:rPr>
              <a:t>pplication for </a:t>
            </a:r>
            <a:r>
              <a:rPr lang="en-US" b="1" dirty="0">
                <a:latin typeface="Nunito" pitchFamily="2" charset="0"/>
                <a:sym typeface="Nunito"/>
              </a:rPr>
              <a:t>F</a:t>
            </a:r>
            <a:r>
              <a:rPr lang="en-US" dirty="0">
                <a:latin typeface="Nunito" pitchFamily="2" charset="0"/>
                <a:sym typeface="Nunito"/>
              </a:rPr>
              <a:t>ederal </a:t>
            </a:r>
            <a:r>
              <a:rPr lang="en-US" b="1" dirty="0">
                <a:latin typeface="Nunito" pitchFamily="2" charset="0"/>
                <a:sym typeface="Nunito"/>
              </a:rPr>
              <a:t>S</a:t>
            </a:r>
            <a:r>
              <a:rPr lang="en-US" dirty="0">
                <a:latin typeface="Nunito" pitchFamily="2" charset="0"/>
                <a:sym typeface="Nunito"/>
              </a:rPr>
              <a:t>tudent </a:t>
            </a:r>
            <a:r>
              <a:rPr lang="en-US" b="1" dirty="0">
                <a:latin typeface="Nunito" pitchFamily="2" charset="0"/>
                <a:sym typeface="Nunito"/>
              </a:rPr>
              <a:t>A</a:t>
            </a:r>
            <a:r>
              <a:rPr lang="en-US" dirty="0">
                <a:latin typeface="Nunito" pitchFamily="2" charset="0"/>
                <a:sym typeface="Nunito"/>
              </a:rPr>
              <a:t>id</a:t>
            </a:r>
          </a:p>
          <a:p>
            <a:pPr marL="285750" lvl="7" indent="-285750">
              <a:buFont typeface="Arial" panose="020B0604020202020204" pitchFamily="34" charset="0"/>
              <a:buChar char="•"/>
            </a:pPr>
            <a:endParaRPr lang="en-US" dirty="0">
              <a:latin typeface="Nunito" pitchFamily="2" charset="0"/>
              <a:sym typeface="Nunito"/>
            </a:endParaRPr>
          </a:p>
          <a:p>
            <a:pPr marL="285750" lvl="7" indent="-285750">
              <a:buFont typeface="Arial" panose="020B0604020202020204" pitchFamily="34" charset="0"/>
              <a:buChar char="•"/>
            </a:pPr>
            <a:r>
              <a:rPr lang="en-US" u="sng" dirty="0">
                <a:latin typeface="Nunito" pitchFamily="2" charset="0"/>
                <a:sym typeface="Nunito"/>
              </a:rPr>
              <a:t>Available October 1st</a:t>
            </a:r>
          </a:p>
          <a:p>
            <a:pPr marL="285750" lvl="7" indent="-285750">
              <a:buFont typeface="Arial" panose="020B0604020202020204" pitchFamily="34" charset="0"/>
              <a:buChar char="•"/>
            </a:pPr>
            <a:endParaRPr lang="en-US" dirty="0">
              <a:latin typeface="Nunito" pitchFamily="2" charset="0"/>
              <a:sym typeface="Nunito"/>
            </a:endParaRPr>
          </a:p>
          <a:p>
            <a:pPr marL="285750" lvl="7" indent="-285750">
              <a:buFont typeface="Arial" panose="020B0604020202020204" pitchFamily="34" charset="0"/>
              <a:buChar char="•"/>
            </a:pPr>
            <a:r>
              <a:rPr lang="en-US" dirty="0">
                <a:latin typeface="Nunito" pitchFamily="2" charset="0"/>
              </a:rPr>
              <a:t>It is an online application that is completed by students who want the opportunity to receive federal funding to pay for college</a:t>
            </a:r>
          </a:p>
          <a:p>
            <a:pPr lvl="7"/>
            <a:r>
              <a:rPr lang="en-US" dirty="0">
                <a:latin typeface="Nunito" pitchFamily="2" charset="0"/>
              </a:rPr>
              <a:t>	-Pell Grant (Need based)</a:t>
            </a:r>
          </a:p>
          <a:p>
            <a:pPr lvl="7"/>
            <a:r>
              <a:rPr lang="en-US" dirty="0">
                <a:latin typeface="Nunito" pitchFamily="2" charset="0"/>
              </a:rPr>
              <a:t>	-Student Loans</a:t>
            </a:r>
          </a:p>
          <a:p>
            <a:pPr marL="285750" lvl="7" indent="-285750">
              <a:buFont typeface="Arial" panose="020B0604020202020204" pitchFamily="34" charset="0"/>
              <a:buChar char="•"/>
            </a:pPr>
            <a:endParaRPr lang="en-US" dirty="0">
              <a:latin typeface="Nunito" pitchFamily="2" charset="0"/>
            </a:endParaRPr>
          </a:p>
          <a:p>
            <a:pPr marL="285750" lvl="7" indent="-285750">
              <a:buFont typeface="Arial" panose="020B0604020202020204" pitchFamily="34" charset="0"/>
              <a:buChar char="•"/>
            </a:pPr>
            <a:r>
              <a:rPr lang="en-US" dirty="0">
                <a:latin typeface="Nunito" pitchFamily="2" charset="0"/>
              </a:rPr>
              <a:t>Must be completed on an annual basis and determines how much money one’s family would be able to contribute to the student’s cost of attending college</a:t>
            </a:r>
          </a:p>
          <a:p>
            <a:pPr marL="285750" lvl="7" indent="-285750">
              <a:buFont typeface="Arial" panose="020B0604020202020204" pitchFamily="34" charset="0"/>
              <a:buChar char="•"/>
            </a:pPr>
            <a:endParaRPr lang="en-US" dirty="0">
              <a:latin typeface="Nunito" pitchFamily="2" charset="0"/>
            </a:endParaRPr>
          </a:p>
          <a:p>
            <a:pPr marL="285750" lvl="7" indent="-285750">
              <a:buFont typeface="Arial" panose="020B0604020202020204" pitchFamily="34" charset="0"/>
              <a:buChar char="•"/>
            </a:pPr>
            <a:r>
              <a:rPr lang="en-US" dirty="0">
                <a:latin typeface="Nunito" pitchFamily="2" charset="0"/>
              </a:rPr>
              <a:t>Requires federal tax information from student’s family for application completion/submission</a:t>
            </a:r>
          </a:p>
          <a:p>
            <a:pPr marL="285750" lvl="7" indent="-285750">
              <a:buFont typeface="Arial" panose="020B0604020202020204" pitchFamily="34" charset="0"/>
              <a:buChar char="•"/>
            </a:pPr>
            <a:endParaRPr lang="en-US" dirty="0">
              <a:latin typeface="Nunito" pitchFamily="2" charset="0"/>
            </a:endParaRPr>
          </a:p>
          <a:p>
            <a:pPr marL="285750" lvl="7" indent="-285750">
              <a:buFont typeface="Arial" panose="020B0604020202020204" pitchFamily="34" charset="0"/>
              <a:buChar char="•"/>
            </a:pPr>
            <a:r>
              <a:rPr lang="en-US" dirty="0">
                <a:latin typeface="Nunito" pitchFamily="2" charset="0"/>
              </a:rPr>
              <a:t>This application can be used to also satisfy the request to receive state funding for the HOPE program as well – HOPE/Zell Miller Scholarship, HOPE/Zell Miller Grant, and HOPE Career Grant</a:t>
            </a:r>
            <a:endParaRPr lang="en-US" dirty="0">
              <a:latin typeface="Nunito" pitchFamily="2" charset="0"/>
              <a:sym typeface="Nunito"/>
            </a:endParaRPr>
          </a:p>
          <a:p>
            <a:pPr marL="285750" lvl="7" indent="-285750">
              <a:buFont typeface="Arial" panose="020B0604020202020204" pitchFamily="34" charset="0"/>
              <a:buChar char="•"/>
            </a:pPr>
            <a:endParaRPr lang="en-US" dirty="0">
              <a:latin typeface="Nunito" pitchFamily="2" charset="0"/>
              <a:sym typeface="Nunito"/>
            </a:endParaRPr>
          </a:p>
        </p:txBody>
      </p:sp>
    </p:spTree>
    <p:extLst>
      <p:ext uri="{BB962C8B-B14F-4D97-AF65-F5344CB8AC3E}">
        <p14:creationId xmlns:p14="http://schemas.microsoft.com/office/powerpoint/2010/main" val="329931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570175"/>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514350" y="21530"/>
            <a:ext cx="8875059" cy="492443"/>
          </a:xfrm>
          <a:prstGeom prst="rect">
            <a:avLst/>
          </a:prstGeom>
          <a:noFill/>
          <a:ln>
            <a:noFill/>
          </a:ln>
        </p:spPr>
        <p:txBody>
          <a:bodyPr spcFirstLastPara="1" wrap="square" lIns="0" tIns="0" rIns="0" bIns="0" anchor="t" anchorCtr="0">
            <a:spAutoFit/>
          </a:bodyPr>
          <a:lstStyle/>
          <a:p>
            <a:pPr lvl="7"/>
            <a:r>
              <a:rPr lang="en-US" sz="3200" dirty="0">
                <a:effectLst>
                  <a:outerShdw blurRad="38100" dist="38100" dir="2700000" algn="tl">
                    <a:srgbClr val="000000">
                      <a:alpha val="43137"/>
                    </a:srgbClr>
                  </a:outerShdw>
                </a:effectLst>
                <a:latin typeface="Cormorant Garamond Light"/>
                <a:ea typeface="Cormorant Garamond Light"/>
                <a:sym typeface="Nunito"/>
              </a:rPr>
              <a:t>Paying for College – HOPE/Zell Miller </a:t>
            </a:r>
            <a:r>
              <a:rPr lang="en-US" sz="3200" b="1" dirty="0">
                <a:effectLst>
                  <a:outerShdw blurRad="38100" dist="38100" dir="2700000" algn="tl">
                    <a:srgbClr val="000000">
                      <a:alpha val="43137"/>
                    </a:srgbClr>
                  </a:outerShdw>
                </a:effectLst>
                <a:latin typeface="Cormorant Garamond Light"/>
                <a:ea typeface="Cormorant Garamond Light"/>
                <a:sym typeface="Nunito"/>
              </a:rPr>
              <a:t>Scholarship</a:t>
            </a:r>
          </a:p>
        </p:txBody>
      </p:sp>
      <p:sp>
        <p:nvSpPr>
          <p:cNvPr id="7" name="TextBox 6">
            <a:extLst>
              <a:ext uri="{FF2B5EF4-FFF2-40B4-BE49-F238E27FC236}">
                <a16:creationId xmlns:a16="http://schemas.microsoft.com/office/drawing/2014/main" id="{F03FBF9A-9283-4026-824A-9B17FC2B7B63}"/>
              </a:ext>
            </a:extLst>
          </p:cNvPr>
          <p:cNvSpPr txBox="1"/>
          <p:nvPr/>
        </p:nvSpPr>
        <p:spPr>
          <a:xfrm>
            <a:off x="391647" y="733955"/>
            <a:ext cx="8875058" cy="3970318"/>
          </a:xfrm>
          <a:prstGeom prst="rect">
            <a:avLst/>
          </a:prstGeom>
          <a:noFill/>
        </p:spPr>
        <p:txBody>
          <a:bodyPr wrap="square">
            <a:spAutoFit/>
          </a:bodyPr>
          <a:lstStyle/>
          <a:p>
            <a:pPr marL="285750" lvl="7" indent="-285750">
              <a:buFont typeface="Arial" panose="020B0604020202020204" pitchFamily="34" charset="0"/>
              <a:buChar char="•"/>
            </a:pPr>
            <a:r>
              <a:rPr lang="en-US" u="sng" dirty="0">
                <a:latin typeface="Nunito" pitchFamily="2" charset="0"/>
              </a:rPr>
              <a:t>HOPE Scholarship</a:t>
            </a:r>
            <a:r>
              <a:rPr lang="en-US" dirty="0">
                <a:latin typeface="Nunito" pitchFamily="2" charset="0"/>
              </a:rPr>
              <a:t> – Basic eligibility requirements:</a:t>
            </a:r>
          </a:p>
          <a:p>
            <a:pPr algn="l"/>
            <a:r>
              <a:rPr lang="en-US" dirty="0">
                <a:latin typeface="Nunito" pitchFamily="2" charset="0"/>
              </a:rPr>
              <a:t>	- Graduate high school with a minimum 3.0 calculated HOPE GPA</a:t>
            </a:r>
          </a:p>
          <a:p>
            <a:r>
              <a:rPr lang="en-US" dirty="0">
                <a:latin typeface="Nunito" pitchFamily="2" charset="0"/>
              </a:rPr>
              <a:t>	- </a:t>
            </a:r>
            <a:r>
              <a:rPr lang="en-US" b="0" i="0" dirty="0">
                <a:solidFill>
                  <a:srgbClr val="000000"/>
                </a:solidFill>
                <a:effectLst/>
                <a:latin typeface="Nunito" pitchFamily="2" charset="0"/>
              </a:rPr>
              <a:t>Earn a minimum of four (4) full rigor credits from the </a:t>
            </a:r>
            <a:r>
              <a:rPr lang="en-US" b="0" i="0" u="none" strike="noStrike" dirty="0">
                <a:solidFill>
                  <a:srgbClr val="187CB8"/>
                </a:solidFill>
                <a:effectLst/>
                <a:latin typeface="Nunito" pitchFamily="2" charset="0"/>
                <a:hlinkClick r:id="rId4" tooltip="Academic Rigor Course List"/>
              </a:rPr>
              <a:t>Academic Rigor Course List</a:t>
            </a:r>
            <a:endParaRPr lang="en-US" u="none" strike="noStrike" dirty="0">
              <a:latin typeface="Nunito" pitchFamily="2" charset="0"/>
            </a:endParaRPr>
          </a:p>
          <a:p>
            <a:pPr algn="l"/>
            <a:r>
              <a:rPr lang="en-US" dirty="0">
                <a:latin typeface="Nunito" pitchFamily="2" charset="0"/>
              </a:rPr>
              <a:t>	- Meet U.S. citizenship or eligible non-citizen requirements</a:t>
            </a:r>
          </a:p>
          <a:p>
            <a:pPr lvl="8"/>
            <a:endParaRPr lang="en-US" dirty="0">
              <a:latin typeface="Nunito" pitchFamily="2" charset="0"/>
            </a:endParaRPr>
          </a:p>
          <a:p>
            <a:pPr marL="285750" lvl="7" indent="-285750">
              <a:buFont typeface="Arial" panose="020B0604020202020204" pitchFamily="34" charset="0"/>
              <a:buChar char="•"/>
            </a:pPr>
            <a:r>
              <a:rPr lang="en-US" u="sng" dirty="0">
                <a:latin typeface="Nunito" pitchFamily="2" charset="0"/>
              </a:rPr>
              <a:t>Zell Miller Scholarship</a:t>
            </a:r>
            <a:r>
              <a:rPr lang="en-US" dirty="0">
                <a:latin typeface="Nunito" pitchFamily="2" charset="0"/>
              </a:rPr>
              <a:t>– Basic eligibility requirements:</a:t>
            </a:r>
          </a:p>
          <a:p>
            <a:pPr algn="l"/>
            <a:r>
              <a:rPr lang="en-US" b="0" i="0" dirty="0">
                <a:solidFill>
                  <a:srgbClr val="000000"/>
                </a:solidFill>
                <a:effectLst/>
                <a:latin typeface="Nunito" pitchFamily="2" charset="0"/>
              </a:rPr>
              <a:t>	- Graduate with a minimum 3.7 calculated HOPE GPA</a:t>
            </a:r>
          </a:p>
          <a:p>
            <a:pPr algn="l"/>
            <a:r>
              <a:rPr lang="en-US" dirty="0">
                <a:latin typeface="Nunito" pitchFamily="2" charset="0"/>
              </a:rPr>
              <a:t>	- </a:t>
            </a:r>
            <a:r>
              <a:rPr lang="en-US" b="0" i="0" dirty="0">
                <a:solidFill>
                  <a:srgbClr val="000000"/>
                </a:solidFill>
                <a:effectLst/>
                <a:latin typeface="Nunito" pitchFamily="2" charset="0"/>
              </a:rPr>
              <a:t>Earn a minimum of four (4) full rigor credits from the </a:t>
            </a:r>
            <a:r>
              <a:rPr lang="en-US" b="0" i="0" u="none" strike="noStrike" dirty="0">
                <a:solidFill>
                  <a:srgbClr val="187CB8"/>
                </a:solidFill>
                <a:effectLst/>
                <a:latin typeface="Nunito" pitchFamily="2" charset="0"/>
                <a:hlinkClick r:id="rId4" tooltip="Academic Rigor Course List"/>
              </a:rPr>
              <a:t>Academic Rigor Course List</a:t>
            </a:r>
            <a:endParaRPr lang="en-US" u="none" strike="noStrike" dirty="0">
              <a:latin typeface="Nunito" pitchFamily="2" charset="0"/>
            </a:endParaRPr>
          </a:p>
          <a:p>
            <a:pPr algn="l"/>
            <a:r>
              <a:rPr lang="en-US" b="0" i="0" dirty="0">
                <a:solidFill>
                  <a:srgbClr val="000000"/>
                </a:solidFill>
                <a:effectLst/>
                <a:latin typeface="Nunito" pitchFamily="2" charset="0"/>
              </a:rPr>
              <a:t>	- Earn a qualifying test score on a single administration of the ACT or SAT prior to high school</a:t>
            </a:r>
            <a:r>
              <a:rPr lang="en-US" dirty="0">
                <a:latin typeface="Nunito" pitchFamily="2" charset="0"/>
              </a:rPr>
              <a:t> 	g</a:t>
            </a:r>
            <a:r>
              <a:rPr lang="en-US" b="0" i="0" dirty="0">
                <a:solidFill>
                  <a:srgbClr val="000000"/>
                </a:solidFill>
                <a:effectLst/>
                <a:latin typeface="Nunito" pitchFamily="2" charset="0"/>
              </a:rPr>
              <a:t>raduation.</a:t>
            </a:r>
          </a:p>
          <a:p>
            <a:pPr algn="l"/>
            <a:endParaRPr lang="en-US" b="0" i="0" dirty="0">
              <a:solidFill>
                <a:srgbClr val="000000"/>
              </a:solidFill>
              <a:effectLst/>
              <a:latin typeface="Nunito" pitchFamily="2" charset="0"/>
            </a:endParaRPr>
          </a:p>
          <a:p>
            <a:pPr algn="l"/>
            <a:r>
              <a:rPr lang="en-US" dirty="0">
                <a:latin typeface="Nunito" pitchFamily="2" charset="0"/>
              </a:rPr>
              <a:t>	</a:t>
            </a:r>
            <a:r>
              <a:rPr lang="en-US" b="0" i="0" dirty="0">
                <a:solidFill>
                  <a:srgbClr val="000000"/>
                </a:solidFill>
                <a:effectLst/>
                <a:latin typeface="Nunito" pitchFamily="2" charset="0"/>
              </a:rPr>
              <a:t>Current Test Score Requirements: A minimum score of </a:t>
            </a:r>
            <a:r>
              <a:rPr lang="en-US" b="1" i="0" dirty="0">
                <a:solidFill>
                  <a:srgbClr val="000000"/>
                </a:solidFill>
                <a:effectLst/>
                <a:latin typeface="Nunito" pitchFamily="2" charset="0"/>
              </a:rPr>
              <a:t>1200</a:t>
            </a:r>
            <a:r>
              <a:rPr lang="en-US" b="0" i="0" dirty="0">
                <a:solidFill>
                  <a:srgbClr val="000000"/>
                </a:solidFill>
                <a:effectLst/>
                <a:latin typeface="Nunito" pitchFamily="2" charset="0"/>
              </a:rPr>
              <a:t> is required for the SAT or </a:t>
            </a:r>
            <a:r>
              <a:rPr lang="en-US" b="1" i="0" dirty="0">
                <a:solidFill>
                  <a:srgbClr val="000000"/>
                </a:solidFill>
                <a:effectLst/>
                <a:latin typeface="Nunito" pitchFamily="2" charset="0"/>
              </a:rPr>
              <a:t>25 </a:t>
            </a:r>
            <a:r>
              <a:rPr lang="en-US" b="0" i="0" dirty="0">
                <a:solidFill>
                  <a:srgbClr val="000000"/>
                </a:solidFill>
                <a:effectLst/>
                <a:latin typeface="Nunito" pitchFamily="2" charset="0"/>
              </a:rPr>
              <a:t>	composite score for the ACT. </a:t>
            </a:r>
          </a:p>
          <a:p>
            <a:pPr lvl="4"/>
            <a:r>
              <a:rPr lang="en-US" b="0" i="0" dirty="0">
                <a:solidFill>
                  <a:srgbClr val="000000"/>
                </a:solidFill>
                <a:effectLst/>
                <a:latin typeface="Nunito" pitchFamily="2" charset="0"/>
              </a:rPr>
              <a:t>	</a:t>
            </a:r>
            <a:endParaRPr lang="en-US" dirty="0">
              <a:latin typeface="Nunito" pitchFamily="2" charset="0"/>
            </a:endParaRPr>
          </a:p>
          <a:p>
            <a:pPr lvl="4"/>
            <a:r>
              <a:rPr lang="en-US" b="0" i="0" dirty="0">
                <a:solidFill>
                  <a:srgbClr val="000000"/>
                </a:solidFill>
                <a:effectLst/>
                <a:latin typeface="Nunito" pitchFamily="2" charset="0"/>
              </a:rPr>
              <a:t>	NOTE: The equivalent ACT composite score (as of the most recent concordance guide 		published by the College Board and ACT each January 1). The ACT score requirement 		can change each year. The equivalent is posted by January 15 each year for the upcoming/award 	school year.</a:t>
            </a:r>
          </a:p>
        </p:txBody>
      </p:sp>
    </p:spTree>
    <p:extLst>
      <p:ext uri="{BB962C8B-B14F-4D97-AF65-F5344CB8AC3E}">
        <p14:creationId xmlns:p14="http://schemas.microsoft.com/office/powerpoint/2010/main" val="2160965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623963"/>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514350" y="91422"/>
            <a:ext cx="7737822" cy="492443"/>
          </a:xfrm>
          <a:prstGeom prst="rect">
            <a:avLst/>
          </a:prstGeom>
          <a:noFill/>
          <a:ln>
            <a:noFill/>
          </a:ln>
        </p:spPr>
        <p:txBody>
          <a:bodyPr spcFirstLastPara="1" wrap="square" lIns="0" tIns="0" rIns="0" bIns="0" anchor="t" anchorCtr="0">
            <a:spAutoFit/>
          </a:bodyPr>
          <a:lstStyle/>
          <a:p>
            <a:pPr lvl="7"/>
            <a:r>
              <a:rPr lang="en-US" sz="3200" dirty="0">
                <a:effectLst>
                  <a:outerShdw blurRad="38100" dist="38100" dir="2700000" algn="tl">
                    <a:srgbClr val="000000">
                      <a:alpha val="43137"/>
                    </a:srgbClr>
                  </a:outerShdw>
                </a:effectLst>
                <a:latin typeface="Cormorant Garamond Light"/>
                <a:ea typeface="Cormorant Garamond Light"/>
                <a:sym typeface="Nunito"/>
              </a:rPr>
              <a:t>Paying for College – HOPE/Zell Miller </a:t>
            </a:r>
            <a:r>
              <a:rPr lang="en-US" sz="3200" b="1" dirty="0">
                <a:effectLst>
                  <a:outerShdw blurRad="38100" dist="38100" dir="2700000" algn="tl">
                    <a:srgbClr val="000000">
                      <a:alpha val="43137"/>
                    </a:srgbClr>
                  </a:outerShdw>
                </a:effectLst>
                <a:latin typeface="Cormorant Garamond Light"/>
                <a:ea typeface="Cormorant Garamond Light"/>
                <a:sym typeface="Nunito"/>
              </a:rPr>
              <a:t>Grants</a:t>
            </a:r>
          </a:p>
        </p:txBody>
      </p:sp>
      <p:sp>
        <p:nvSpPr>
          <p:cNvPr id="7" name="TextBox 6">
            <a:extLst>
              <a:ext uri="{FF2B5EF4-FFF2-40B4-BE49-F238E27FC236}">
                <a16:creationId xmlns:a16="http://schemas.microsoft.com/office/drawing/2014/main" id="{F03FBF9A-9283-4026-824A-9B17FC2B7B63}"/>
              </a:ext>
            </a:extLst>
          </p:cNvPr>
          <p:cNvSpPr txBox="1"/>
          <p:nvPr/>
        </p:nvSpPr>
        <p:spPr>
          <a:xfrm>
            <a:off x="345540" y="858474"/>
            <a:ext cx="8698567" cy="3970318"/>
          </a:xfrm>
          <a:prstGeom prst="rect">
            <a:avLst/>
          </a:prstGeom>
          <a:noFill/>
        </p:spPr>
        <p:txBody>
          <a:bodyPr wrap="square">
            <a:spAutoFit/>
          </a:bodyPr>
          <a:lstStyle/>
          <a:p>
            <a:pPr marL="285750" indent="-285750">
              <a:buFont typeface="Arial" panose="020B0604020202020204" pitchFamily="34" charset="0"/>
              <a:buChar char="•"/>
            </a:pPr>
            <a:r>
              <a:rPr lang="en-US" b="0" i="0" u="sng" dirty="0">
                <a:solidFill>
                  <a:srgbClr val="000000"/>
                </a:solidFill>
                <a:effectLst/>
                <a:latin typeface="Nunito" pitchFamily="2" charset="0"/>
              </a:rPr>
              <a:t>HOPE Grant:</a:t>
            </a:r>
            <a:r>
              <a:rPr lang="en-US" b="0" i="0" dirty="0">
                <a:solidFill>
                  <a:srgbClr val="000000"/>
                </a:solidFill>
                <a:effectLst/>
                <a:latin typeface="Nunito" pitchFamily="2" charset="0"/>
              </a:rPr>
              <a:t> Available to Georgia residents who are working towards a certificate or diploma at an eligible college or university in Georgia.</a:t>
            </a:r>
          </a:p>
          <a:p>
            <a:pPr algn="l"/>
            <a:r>
              <a:rPr lang="en-US" dirty="0">
                <a:latin typeface="Nunito" pitchFamily="2" charset="0"/>
              </a:rPr>
              <a:t>	- Basic eligibility requirements:</a:t>
            </a:r>
          </a:p>
          <a:p>
            <a:pPr algn="l"/>
            <a:r>
              <a:rPr lang="en-US" dirty="0">
                <a:latin typeface="Nunito" pitchFamily="2" charset="0"/>
              </a:rPr>
              <a:t>		(1) No high school GPA minimum/requirement</a:t>
            </a:r>
          </a:p>
          <a:p>
            <a:r>
              <a:rPr lang="en-US" dirty="0">
                <a:latin typeface="Nunito" pitchFamily="2" charset="0"/>
              </a:rPr>
              <a:t>		(2) Meet U.S. citizenship or eligible non-citizen requirements</a:t>
            </a:r>
          </a:p>
          <a:p>
            <a:pPr algn="l"/>
            <a:endParaRPr lang="en-US" b="0" i="0" dirty="0">
              <a:solidFill>
                <a:srgbClr val="000000"/>
              </a:solidFill>
              <a:effectLst/>
              <a:latin typeface="Nunito" pitchFamily="2" charset="0"/>
            </a:endParaRPr>
          </a:p>
          <a:p>
            <a:pPr marL="285750" indent="-285750" algn="l">
              <a:buFont typeface="Arial" panose="020B0604020202020204" pitchFamily="34" charset="0"/>
              <a:buChar char="•"/>
            </a:pPr>
            <a:r>
              <a:rPr lang="en-US" b="0" i="0" u="sng" dirty="0">
                <a:solidFill>
                  <a:srgbClr val="000000"/>
                </a:solidFill>
                <a:effectLst/>
                <a:latin typeface="Nunito" pitchFamily="2" charset="0"/>
              </a:rPr>
              <a:t>HOPE Career Grant: </a:t>
            </a:r>
            <a:r>
              <a:rPr lang="en-US" b="0" i="0" dirty="0">
                <a:solidFill>
                  <a:srgbClr val="000000"/>
                </a:solidFill>
                <a:effectLst/>
                <a:latin typeface="Nunito" pitchFamily="2" charset="0"/>
              </a:rPr>
              <a:t>Available to HOPE Grant-qualified students who enroll in select majors specifically aligned with industries in which there are more jobs available in Georgia than there are skilled workers to fill them. These industries have been identified as strategically important to the state’s economic growth.</a:t>
            </a:r>
            <a:br>
              <a:rPr lang="en-US" dirty="0">
                <a:latin typeface="Nunito" pitchFamily="2" charset="0"/>
              </a:rPr>
            </a:br>
            <a:endParaRPr lang="en-US" b="0" i="0" u="sng" dirty="0">
              <a:solidFill>
                <a:srgbClr val="000000"/>
              </a:solidFill>
              <a:effectLst/>
              <a:latin typeface="Nunito" pitchFamily="2" charset="0"/>
            </a:endParaRPr>
          </a:p>
          <a:p>
            <a:pPr marL="285750" indent="-285750" algn="l">
              <a:buFont typeface="Arial" panose="020B0604020202020204" pitchFamily="34" charset="0"/>
              <a:buChar char="•"/>
            </a:pPr>
            <a:r>
              <a:rPr lang="en-US" b="0" i="0" u="sng" dirty="0">
                <a:solidFill>
                  <a:srgbClr val="000000"/>
                </a:solidFill>
                <a:effectLst/>
                <a:latin typeface="Nunito" pitchFamily="2" charset="0"/>
              </a:rPr>
              <a:t>Zell Miller Grant:</a:t>
            </a:r>
            <a:r>
              <a:rPr lang="en-US" b="0" i="0" dirty="0">
                <a:solidFill>
                  <a:srgbClr val="000000"/>
                </a:solidFill>
                <a:effectLst/>
                <a:latin typeface="Nunito" pitchFamily="2" charset="0"/>
              </a:rPr>
              <a:t> Available to Georgia residents who are working towards a certificate or diploma at a Technical College System of Georgia (TCSG) </a:t>
            </a:r>
            <a:r>
              <a:rPr lang="en-US" b="1" i="0" dirty="0">
                <a:solidFill>
                  <a:srgbClr val="000000"/>
                </a:solidFill>
                <a:effectLst/>
                <a:latin typeface="Nunito" pitchFamily="2" charset="0"/>
              </a:rPr>
              <a:t>or</a:t>
            </a:r>
            <a:r>
              <a:rPr lang="en-US" b="0" i="0" dirty="0">
                <a:solidFill>
                  <a:srgbClr val="000000"/>
                </a:solidFill>
                <a:effectLst/>
                <a:latin typeface="Nunito" pitchFamily="2" charset="0"/>
              </a:rPr>
              <a:t> University System of Georgia (USG) institution.</a:t>
            </a:r>
          </a:p>
          <a:p>
            <a:pPr algn="l"/>
            <a:r>
              <a:rPr lang="en-US" dirty="0">
                <a:latin typeface="Nunito" pitchFamily="2" charset="0"/>
              </a:rPr>
              <a:t>	- Basic eligibility requirements:</a:t>
            </a:r>
          </a:p>
          <a:p>
            <a:pPr algn="l"/>
            <a:r>
              <a:rPr lang="en-US" dirty="0">
                <a:latin typeface="Nunito" pitchFamily="2" charset="0"/>
              </a:rPr>
              <a:t>		(1) No high school GPA minimum/requirement</a:t>
            </a:r>
          </a:p>
          <a:p>
            <a:r>
              <a:rPr lang="en-US" dirty="0">
                <a:latin typeface="Nunito" pitchFamily="2" charset="0"/>
              </a:rPr>
              <a:t>		(2) Meet U.S. citizenship or eligible non-citizen requirements</a:t>
            </a:r>
          </a:p>
          <a:p>
            <a:pPr algn="l"/>
            <a:r>
              <a:rPr lang="en-US" dirty="0">
                <a:latin typeface="Nunito" pitchFamily="2" charset="0"/>
              </a:rPr>
              <a:t>	- A</a:t>
            </a:r>
            <a:r>
              <a:rPr lang="en-US" b="0" i="0" dirty="0">
                <a:solidFill>
                  <a:srgbClr val="000000"/>
                </a:solidFill>
                <a:effectLst/>
                <a:latin typeface="Nunito" pitchFamily="2" charset="0"/>
              </a:rPr>
              <a:t> minimum 3.5 postsecondary Calculated HOPE GPA, at the end of each term, is required 	in 	order to maintain eligibility. </a:t>
            </a:r>
          </a:p>
        </p:txBody>
      </p:sp>
    </p:spTree>
    <p:extLst>
      <p:ext uri="{BB962C8B-B14F-4D97-AF65-F5344CB8AC3E}">
        <p14:creationId xmlns:p14="http://schemas.microsoft.com/office/powerpoint/2010/main" val="4042594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268941" y="68439"/>
            <a:ext cx="8875059" cy="492443"/>
          </a:xfrm>
          <a:prstGeom prst="rect">
            <a:avLst/>
          </a:prstGeom>
          <a:noFill/>
          <a:ln>
            <a:noFill/>
          </a:ln>
        </p:spPr>
        <p:txBody>
          <a:bodyPr spcFirstLastPara="1" wrap="square" lIns="0" tIns="0" rIns="0" bIns="0" anchor="t" anchorCtr="0">
            <a:spAutoFit/>
          </a:bodyPr>
          <a:lstStyle/>
          <a:p>
            <a:pPr lvl="7"/>
            <a:r>
              <a:rPr lang="en-US" sz="3200" dirty="0">
                <a:effectLst>
                  <a:outerShdw blurRad="38100" dist="38100" dir="2700000" algn="tl">
                    <a:srgbClr val="000000">
                      <a:alpha val="43137"/>
                    </a:srgbClr>
                  </a:outerShdw>
                </a:effectLst>
                <a:latin typeface="Cormorant Garamond Light"/>
                <a:ea typeface="Cormorant Garamond Light"/>
                <a:sym typeface="Nunito"/>
              </a:rPr>
              <a:t>Paying for College – HOPE Program FAQ</a:t>
            </a:r>
            <a:endParaRPr lang="en-US" sz="3200" b="1" dirty="0">
              <a:effectLst>
                <a:outerShdw blurRad="38100" dist="38100" dir="2700000" algn="tl">
                  <a:srgbClr val="000000">
                    <a:alpha val="43137"/>
                  </a:srgbClr>
                </a:outerShdw>
              </a:effectLst>
              <a:latin typeface="Cormorant Garamond Light"/>
              <a:ea typeface="Cormorant Garamond Light"/>
              <a:sym typeface="Nunito"/>
            </a:endParaRPr>
          </a:p>
        </p:txBody>
      </p:sp>
      <p:sp>
        <p:nvSpPr>
          <p:cNvPr id="7" name="TextBox 6">
            <a:extLst>
              <a:ext uri="{FF2B5EF4-FFF2-40B4-BE49-F238E27FC236}">
                <a16:creationId xmlns:a16="http://schemas.microsoft.com/office/drawing/2014/main" id="{F03FBF9A-9283-4026-824A-9B17FC2B7B63}"/>
              </a:ext>
            </a:extLst>
          </p:cNvPr>
          <p:cNvSpPr txBox="1"/>
          <p:nvPr/>
        </p:nvSpPr>
        <p:spPr>
          <a:xfrm>
            <a:off x="246732" y="743509"/>
            <a:ext cx="8737227" cy="3431709"/>
          </a:xfrm>
          <a:prstGeom prst="rect">
            <a:avLst/>
          </a:prstGeom>
          <a:noFill/>
        </p:spPr>
        <p:txBody>
          <a:bodyPr wrap="square">
            <a:spAutoFit/>
          </a:bodyPr>
          <a:lstStyle/>
          <a:p>
            <a:pPr marL="285750" lvl="8" indent="-285750">
              <a:buFont typeface="Arial" panose="020B0604020202020204" pitchFamily="34" charset="0"/>
              <a:buChar char="•"/>
            </a:pPr>
            <a:r>
              <a:rPr lang="en-US" b="1" dirty="0">
                <a:latin typeface="Nunito" pitchFamily="2" charset="0"/>
              </a:rPr>
              <a:t>How to apply for the HOPE/Zell Miller Scholarship or Grant?</a:t>
            </a:r>
          </a:p>
          <a:p>
            <a:pPr lvl="8"/>
            <a:r>
              <a:rPr lang="en-US" dirty="0">
                <a:latin typeface="Nunito" pitchFamily="2" charset="0"/>
              </a:rPr>
              <a:t>	-Complete the FAFSA (Annually) </a:t>
            </a:r>
          </a:p>
          <a:p>
            <a:pPr lvl="8"/>
            <a:r>
              <a:rPr lang="en-US" dirty="0">
                <a:latin typeface="Nunito" pitchFamily="2" charset="0"/>
              </a:rPr>
              <a:t>		or</a:t>
            </a:r>
          </a:p>
          <a:p>
            <a:pPr lvl="8"/>
            <a:r>
              <a:rPr lang="en-US" dirty="0">
                <a:latin typeface="Nunito" pitchFamily="2" charset="0"/>
              </a:rPr>
              <a:t>	-Complete the GSFAPP (Valid for 10 years)</a:t>
            </a:r>
          </a:p>
          <a:p>
            <a:pPr marL="285750" lvl="8" indent="-285750">
              <a:buFont typeface="Arial" panose="020B0604020202020204" pitchFamily="34" charset="0"/>
              <a:buChar char="•"/>
            </a:pPr>
            <a:endParaRPr lang="en-US" dirty="0">
              <a:latin typeface="Nunito" pitchFamily="2" charset="0"/>
            </a:endParaRPr>
          </a:p>
          <a:p>
            <a:pPr marL="285750" lvl="8" indent="-285750">
              <a:buFont typeface="Arial" panose="020B0604020202020204" pitchFamily="34" charset="0"/>
              <a:buChar char="•"/>
            </a:pPr>
            <a:r>
              <a:rPr lang="en-US" b="1" dirty="0">
                <a:latin typeface="Nunito" pitchFamily="2" charset="0"/>
              </a:rPr>
              <a:t>HOPE Program Application Deadlines</a:t>
            </a:r>
            <a:r>
              <a:rPr lang="en-US" dirty="0">
                <a:latin typeface="Nunito" pitchFamily="2" charset="0"/>
              </a:rPr>
              <a:t>: T</a:t>
            </a:r>
            <a:r>
              <a:rPr lang="en-US" b="0" i="0" dirty="0">
                <a:solidFill>
                  <a:srgbClr val="000000"/>
                </a:solidFill>
                <a:effectLst/>
                <a:latin typeface="Roboto" panose="02000000000000000000" pitchFamily="2" charset="0"/>
              </a:rPr>
              <a:t>he last day of the school term or a student's withdrawal date, whichever occurs first. </a:t>
            </a:r>
          </a:p>
          <a:p>
            <a:pPr lvl="8"/>
            <a:r>
              <a:rPr lang="en-US" sz="1050" b="0" i="0" dirty="0">
                <a:solidFill>
                  <a:srgbClr val="000000"/>
                </a:solidFill>
                <a:effectLst/>
                <a:latin typeface="Roboto" panose="02000000000000000000" pitchFamily="2" charset="0"/>
              </a:rPr>
              <a:t>	</a:t>
            </a:r>
            <a:r>
              <a:rPr lang="en-US" sz="1050" b="0" i="1" dirty="0">
                <a:solidFill>
                  <a:srgbClr val="000000"/>
                </a:solidFill>
                <a:effectLst/>
                <a:latin typeface="Roboto" panose="02000000000000000000" pitchFamily="2" charset="0"/>
              </a:rPr>
              <a:t>Note: Additional college-specific application and deadline requirements may be required, so check with your postsecondary 	institution</a:t>
            </a:r>
            <a:r>
              <a:rPr lang="en-US" sz="1050" i="1" dirty="0">
                <a:latin typeface="Roboto" panose="02000000000000000000" pitchFamily="2" charset="0"/>
              </a:rPr>
              <a:t>.</a:t>
            </a:r>
            <a:endParaRPr lang="en-US" sz="1050" b="0" i="1" dirty="0">
              <a:solidFill>
                <a:srgbClr val="000000"/>
              </a:solidFill>
              <a:effectLst/>
              <a:latin typeface="Roboto" panose="02000000000000000000" pitchFamily="2" charset="0"/>
            </a:endParaRPr>
          </a:p>
          <a:p>
            <a:pPr marL="285750" lvl="8" indent="-285750">
              <a:buFont typeface="Arial" panose="020B0604020202020204" pitchFamily="34" charset="0"/>
              <a:buChar char="•"/>
            </a:pPr>
            <a:endParaRPr lang="en-US" dirty="0">
              <a:latin typeface="Nunito" pitchFamily="2" charset="0"/>
            </a:endParaRPr>
          </a:p>
          <a:p>
            <a:pPr marL="285750" lvl="8" indent="-285750">
              <a:buFont typeface="Arial" panose="020B0604020202020204" pitchFamily="34" charset="0"/>
              <a:buChar char="•"/>
            </a:pPr>
            <a:r>
              <a:rPr lang="en-US" b="1" dirty="0">
                <a:latin typeface="Nunito" pitchFamily="2" charset="0"/>
              </a:rPr>
              <a:t>What’s my HOPE GPA?</a:t>
            </a:r>
          </a:p>
          <a:p>
            <a:pPr lvl="8"/>
            <a:r>
              <a:rPr lang="en-US" dirty="0">
                <a:latin typeface="Nunito" pitchFamily="2" charset="0"/>
              </a:rPr>
              <a:t>	-Viewable from the </a:t>
            </a:r>
            <a:r>
              <a:rPr lang="en-US" b="1" dirty="0">
                <a:latin typeface="Nunito" pitchFamily="2" charset="0"/>
              </a:rPr>
              <a:t>Your HOPE GPA </a:t>
            </a:r>
            <a:r>
              <a:rPr lang="en-US" dirty="0">
                <a:latin typeface="Nunito" pitchFamily="2" charset="0"/>
              </a:rPr>
              <a:t>tab from logging in to your GA Futures profile </a:t>
            </a:r>
          </a:p>
          <a:p>
            <a:pPr lvl="8"/>
            <a:r>
              <a:rPr lang="en-US" dirty="0">
                <a:latin typeface="Nunito" pitchFamily="2" charset="0"/>
              </a:rPr>
              <a:t>	-Not the same as your CCSD weighted or unweighted GPA</a:t>
            </a:r>
          </a:p>
          <a:p>
            <a:pPr lvl="8"/>
            <a:endParaRPr lang="en-US" dirty="0">
              <a:latin typeface="Nunito" pitchFamily="2" charset="0"/>
            </a:endParaRPr>
          </a:p>
          <a:p>
            <a:pPr marL="285750" lvl="8" indent="-285750">
              <a:buFont typeface="Arial" panose="020B0604020202020204" pitchFamily="34" charset="0"/>
              <a:buChar char="•"/>
            </a:pPr>
            <a:r>
              <a:rPr lang="en-US" i="1" dirty="0">
                <a:latin typeface="Nunito" pitchFamily="2" charset="0"/>
              </a:rPr>
              <a:t>It is recommended to frequent the </a:t>
            </a:r>
            <a:r>
              <a:rPr lang="en-US" i="1" dirty="0" err="1">
                <a:latin typeface="Nunito" pitchFamily="2" charset="0"/>
              </a:rPr>
              <a:t>GAFutures</a:t>
            </a:r>
            <a:r>
              <a:rPr lang="en-US" i="1" dirty="0">
                <a:latin typeface="Nunito" pitchFamily="2" charset="0"/>
              </a:rPr>
              <a:t> website for the most up-to-date and official information about the HOPE program. </a:t>
            </a:r>
          </a:p>
        </p:txBody>
      </p:sp>
      <p:sp>
        <p:nvSpPr>
          <p:cNvPr id="9" name="TextBox 8">
            <a:extLst>
              <a:ext uri="{FF2B5EF4-FFF2-40B4-BE49-F238E27FC236}">
                <a16:creationId xmlns:a16="http://schemas.microsoft.com/office/drawing/2014/main" id="{366D0C52-272C-4090-B180-31DB5611F156}"/>
              </a:ext>
            </a:extLst>
          </p:cNvPr>
          <p:cNvSpPr txBox="1"/>
          <p:nvPr/>
        </p:nvSpPr>
        <p:spPr>
          <a:xfrm>
            <a:off x="877900" y="4332588"/>
            <a:ext cx="7657140" cy="646331"/>
          </a:xfrm>
          <a:prstGeom prst="rect">
            <a:avLst/>
          </a:prstGeom>
          <a:noFill/>
        </p:spPr>
        <p:txBody>
          <a:bodyPr wrap="square">
            <a:spAutoFit/>
          </a:bodyPr>
          <a:lstStyle/>
          <a:p>
            <a:pPr algn="ctr"/>
            <a:r>
              <a:rPr lang="en-US" sz="1800" b="1" dirty="0">
                <a:latin typeface="Nunito" pitchFamily="2" charset="0"/>
              </a:rPr>
              <a:t>Your Social Security Number (SSN) </a:t>
            </a:r>
            <a:r>
              <a:rPr lang="en-US" sz="1800" b="1" u="sng" dirty="0">
                <a:latin typeface="Nunito" pitchFamily="2" charset="0"/>
              </a:rPr>
              <a:t>must </a:t>
            </a:r>
            <a:r>
              <a:rPr lang="en-US" sz="1800" b="1" dirty="0">
                <a:latin typeface="Nunito" pitchFamily="2" charset="0"/>
              </a:rPr>
              <a:t>be on file in the Cobb County student record system in order to receive any HOPE/Zell Miller funds!</a:t>
            </a:r>
          </a:p>
        </p:txBody>
      </p:sp>
      <p:sp>
        <p:nvSpPr>
          <p:cNvPr id="4" name="Rectangle 3">
            <a:extLst>
              <a:ext uri="{FF2B5EF4-FFF2-40B4-BE49-F238E27FC236}">
                <a16:creationId xmlns:a16="http://schemas.microsoft.com/office/drawing/2014/main" id="{2D1F9F09-4D01-4045-BC08-CE18A6B5DB78}"/>
              </a:ext>
            </a:extLst>
          </p:cNvPr>
          <p:cNvSpPr/>
          <p:nvPr/>
        </p:nvSpPr>
        <p:spPr>
          <a:xfrm>
            <a:off x="573418" y="4264027"/>
            <a:ext cx="8266104" cy="7502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215F1B42-08E6-4220-B1F5-FA7BC8E16257}"/>
              </a:ext>
            </a:extLst>
          </p:cNvPr>
          <p:cNvSpPr/>
          <p:nvPr/>
        </p:nvSpPr>
        <p:spPr>
          <a:xfrm rot="20603257">
            <a:off x="161445" y="4178801"/>
            <a:ext cx="795023" cy="733093"/>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925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t="31261" b="31261"/>
          <a:stretch/>
        </p:blipFill>
        <p:spPr>
          <a:xfrm>
            <a:off x="0" y="0"/>
            <a:ext cx="9144001" cy="5143502"/>
          </a:xfrm>
          <a:prstGeom prst="rect">
            <a:avLst/>
          </a:prstGeom>
          <a:noFill/>
          <a:ln>
            <a:noFill/>
          </a:ln>
        </p:spPr>
      </p:pic>
      <p:cxnSp>
        <p:nvCxnSpPr>
          <p:cNvPr id="210" name="Google Shape;210;p26"/>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cxnSp>
        <p:nvCxnSpPr>
          <p:cNvPr id="212" name="Google Shape;212;p26"/>
          <p:cNvCxnSpPr>
            <a:cxnSpLocks/>
          </p:cNvCxnSpPr>
          <p:nvPr/>
        </p:nvCxnSpPr>
        <p:spPr>
          <a:xfrm flipH="1">
            <a:off x="1848132" y="1400061"/>
            <a:ext cx="5447735" cy="0"/>
          </a:xfrm>
          <a:prstGeom prst="straightConnector1">
            <a:avLst/>
          </a:prstGeom>
          <a:noFill/>
          <a:ln w="9525" cap="flat" cmpd="sng">
            <a:solidFill>
              <a:srgbClr val="000000"/>
            </a:solidFill>
            <a:prstDash val="solid"/>
            <a:round/>
            <a:headEnd type="none" w="sm" len="sm"/>
            <a:tailEnd type="none" w="sm" len="sm"/>
          </a:ln>
        </p:spPr>
      </p:cxnSp>
      <p:sp>
        <p:nvSpPr>
          <p:cNvPr id="216" name="Google Shape;216;p26"/>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sp>
        <p:nvSpPr>
          <p:cNvPr id="217" name="Google Shape;217;p26"/>
          <p:cNvSpPr txBox="1"/>
          <p:nvPr/>
        </p:nvSpPr>
        <p:spPr>
          <a:xfrm>
            <a:off x="1095840" y="376843"/>
            <a:ext cx="6952320" cy="92333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 sz="5000"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Save the Date!</a:t>
            </a:r>
            <a:endParaRPr sz="700" dirty="0">
              <a:effectLst>
                <a:outerShdw blurRad="38100" dist="38100" dir="2700000" algn="tl">
                  <a:srgbClr val="000000">
                    <a:alpha val="43137"/>
                  </a:srgbClr>
                </a:outerShdw>
              </a:effectLst>
            </a:endParaRPr>
          </a:p>
        </p:txBody>
      </p:sp>
      <p:sp>
        <p:nvSpPr>
          <p:cNvPr id="219" name="Google Shape;219;p26"/>
          <p:cNvSpPr txBox="1"/>
          <p:nvPr/>
        </p:nvSpPr>
        <p:spPr>
          <a:xfrm>
            <a:off x="2723860" y="1757539"/>
            <a:ext cx="1533815" cy="11079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1" dirty="0">
                <a:latin typeface="Cormorant Garamond"/>
                <a:ea typeface="Cormorant Garamond"/>
                <a:sym typeface="Cormorant Garamond"/>
              </a:rPr>
              <a:t>November 20</a:t>
            </a:r>
            <a:r>
              <a:rPr lang="en-US" sz="2400" b="1" baseline="30000" dirty="0">
                <a:latin typeface="Cormorant Garamond"/>
                <a:ea typeface="Cormorant Garamond"/>
                <a:sym typeface="Cormorant Garamond"/>
              </a:rPr>
              <a:t>th</a:t>
            </a:r>
          </a:p>
          <a:p>
            <a:pPr marL="0" marR="0" lvl="0" indent="0" algn="ctr" rtl="0">
              <a:lnSpc>
                <a:spcPct val="100000"/>
              </a:lnSpc>
              <a:spcBef>
                <a:spcPts val="0"/>
              </a:spcBef>
              <a:spcAft>
                <a:spcPts val="0"/>
              </a:spcAft>
              <a:buNone/>
            </a:pPr>
            <a:r>
              <a:rPr lang="en-US" sz="2400" b="1" baseline="30000" dirty="0">
                <a:latin typeface="Cormorant Garamond"/>
                <a:ea typeface="Cormorant Garamond"/>
                <a:sym typeface="Cormorant Garamond"/>
              </a:rPr>
              <a:t>1st &amp; 2nd Blocks</a:t>
            </a:r>
            <a:endParaRPr lang="en-US" sz="2400" b="1" dirty="0">
              <a:latin typeface="Cormorant Garamond"/>
              <a:ea typeface="Cormorant Garamond"/>
              <a:sym typeface="Cormorant Garamond"/>
            </a:endParaRPr>
          </a:p>
        </p:txBody>
      </p:sp>
      <p:sp>
        <p:nvSpPr>
          <p:cNvPr id="227" name="Google Shape;227;p26"/>
          <p:cNvSpPr/>
          <p:nvPr/>
        </p:nvSpPr>
        <p:spPr>
          <a:xfrm rot="5400000">
            <a:off x="7706897" y="-582854"/>
            <a:ext cx="3524604" cy="1928919"/>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sp>
        <p:nvSpPr>
          <p:cNvPr id="228" name="Google Shape;228;p26"/>
          <p:cNvSpPr/>
          <p:nvPr/>
        </p:nvSpPr>
        <p:spPr>
          <a:xfrm rot="5400000">
            <a:off x="-2092884" y="-582854"/>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pic>
        <p:nvPicPr>
          <p:cNvPr id="4" name="Picture 3" descr="A black and orange text with a graduation cap&#10;&#10;Description automatically generated">
            <a:extLst>
              <a:ext uri="{FF2B5EF4-FFF2-40B4-BE49-F238E27FC236}">
                <a16:creationId xmlns:a16="http://schemas.microsoft.com/office/drawing/2014/main" id="{26B1B9CF-BBBC-0921-99A2-517EC64D6FD3}"/>
              </a:ext>
            </a:extLst>
          </p:cNvPr>
          <p:cNvPicPr>
            <a:picLocks noChangeAspect="1"/>
          </p:cNvPicPr>
          <p:nvPr/>
        </p:nvPicPr>
        <p:blipFill>
          <a:blip r:embed="rId5"/>
          <a:stretch>
            <a:fillRect/>
          </a:stretch>
        </p:blipFill>
        <p:spPr>
          <a:xfrm>
            <a:off x="-88026" y="762997"/>
            <a:ext cx="2811886" cy="2714625"/>
          </a:xfrm>
          <a:prstGeom prst="rect">
            <a:avLst/>
          </a:prstGeom>
        </p:spPr>
      </p:pic>
      <p:pic>
        <p:nvPicPr>
          <p:cNvPr id="8" name="Picture 7" descr="A poster with colorful paint splatters&#10;&#10;Description automatically generated">
            <a:extLst>
              <a:ext uri="{FF2B5EF4-FFF2-40B4-BE49-F238E27FC236}">
                <a16:creationId xmlns:a16="http://schemas.microsoft.com/office/drawing/2014/main" id="{F8649199-10E2-4BA5-4692-6D7789C90126}"/>
              </a:ext>
            </a:extLst>
          </p:cNvPr>
          <p:cNvPicPr>
            <a:picLocks noChangeAspect="1"/>
          </p:cNvPicPr>
          <p:nvPr/>
        </p:nvPicPr>
        <p:blipFill>
          <a:blip r:embed="rId6"/>
          <a:stretch>
            <a:fillRect/>
          </a:stretch>
        </p:blipFill>
        <p:spPr>
          <a:xfrm>
            <a:off x="4395297" y="1780565"/>
            <a:ext cx="2000250" cy="2286000"/>
          </a:xfrm>
          <a:prstGeom prst="rect">
            <a:avLst/>
          </a:prstGeom>
        </p:spPr>
      </p:pic>
      <p:pic>
        <p:nvPicPr>
          <p:cNvPr id="12" name="Picture 11" descr="A poster with text on it&#10;&#10;Description automatically generated">
            <a:extLst>
              <a:ext uri="{FF2B5EF4-FFF2-40B4-BE49-F238E27FC236}">
                <a16:creationId xmlns:a16="http://schemas.microsoft.com/office/drawing/2014/main" id="{BD2B7569-2A92-7835-87A3-888490666B6D}"/>
              </a:ext>
            </a:extLst>
          </p:cNvPr>
          <p:cNvPicPr>
            <a:picLocks noChangeAspect="1"/>
          </p:cNvPicPr>
          <p:nvPr/>
        </p:nvPicPr>
        <p:blipFill>
          <a:blip r:embed="rId7"/>
          <a:stretch>
            <a:fillRect/>
          </a:stretch>
        </p:blipFill>
        <p:spPr>
          <a:xfrm>
            <a:off x="6623836" y="1780565"/>
            <a:ext cx="2000250" cy="2286000"/>
          </a:xfrm>
          <a:prstGeom prst="rect">
            <a:avLst/>
          </a:prstGeom>
        </p:spPr>
      </p:pic>
      <p:sp>
        <p:nvSpPr>
          <p:cNvPr id="15" name="Google Shape;219;p26">
            <a:extLst>
              <a:ext uri="{FF2B5EF4-FFF2-40B4-BE49-F238E27FC236}">
                <a16:creationId xmlns:a16="http://schemas.microsoft.com/office/drawing/2014/main" id="{B68F1A11-388A-F8CC-1891-A27947DCC1D5}"/>
              </a:ext>
            </a:extLst>
          </p:cNvPr>
          <p:cNvSpPr txBox="1"/>
          <p:nvPr/>
        </p:nvSpPr>
        <p:spPr>
          <a:xfrm>
            <a:off x="2073620" y="3317214"/>
            <a:ext cx="1650652"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1" dirty="0">
                <a:latin typeface="Cormorant Garamond"/>
                <a:ea typeface="Cormorant Garamond"/>
                <a:sym typeface="Cormorant Garamond"/>
              </a:rPr>
              <a:t>March 11</a:t>
            </a:r>
            <a:r>
              <a:rPr lang="en-US" sz="2000" b="1" baseline="30000" dirty="0">
                <a:latin typeface="Cormorant Garamond"/>
                <a:ea typeface="Cormorant Garamond"/>
                <a:sym typeface="Cormorant Garamond"/>
              </a:rPr>
              <a:t>th</a:t>
            </a:r>
            <a:r>
              <a:rPr lang="en-US" sz="2000" b="1" dirty="0">
                <a:latin typeface="Cormorant Garamond"/>
                <a:ea typeface="Cormorant Garamond"/>
                <a:sym typeface="Cormorant Garamond"/>
              </a:rPr>
              <a:t> KSU Admitted Student Celebration </a:t>
            </a:r>
          </a:p>
        </p:txBody>
      </p:sp>
      <p:pic>
        <p:nvPicPr>
          <p:cNvPr id="17" name="Picture 16" descr="A yellow and black logo&#10;&#10;Description automatically generated">
            <a:extLst>
              <a:ext uri="{FF2B5EF4-FFF2-40B4-BE49-F238E27FC236}">
                <a16:creationId xmlns:a16="http://schemas.microsoft.com/office/drawing/2014/main" id="{5FBA7F63-2024-FF4F-B6AF-74579AC25551}"/>
              </a:ext>
            </a:extLst>
          </p:cNvPr>
          <p:cNvPicPr>
            <a:picLocks noChangeAspect="1"/>
          </p:cNvPicPr>
          <p:nvPr/>
        </p:nvPicPr>
        <p:blipFill rotWithShape="1">
          <a:blip r:embed="rId8"/>
          <a:srcRect l="7575" r="68606" b="21179"/>
          <a:stretch/>
        </p:blipFill>
        <p:spPr>
          <a:xfrm>
            <a:off x="304028" y="2313288"/>
            <a:ext cx="2178007" cy="2422632"/>
          </a:xfrm>
          <a:prstGeom prst="rect">
            <a:avLst/>
          </a:prstGeom>
        </p:spPr>
      </p:pic>
    </p:spTree>
    <p:extLst>
      <p:ext uri="{BB962C8B-B14F-4D97-AF65-F5344CB8AC3E}">
        <p14:creationId xmlns:p14="http://schemas.microsoft.com/office/powerpoint/2010/main" val="381854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4"/>
          <p:cNvPicPr preferRelativeResize="0"/>
          <p:nvPr/>
        </p:nvPicPr>
        <p:blipFill rotWithShape="1">
          <a:blip r:embed="rId3">
            <a:alphaModFix/>
          </a:blip>
          <a:srcRect t="31249" b="31250"/>
          <a:stretch/>
        </p:blipFill>
        <p:spPr>
          <a:xfrm>
            <a:off x="0" y="0"/>
            <a:ext cx="9144000" cy="5143500"/>
          </a:xfrm>
          <a:prstGeom prst="rect">
            <a:avLst/>
          </a:prstGeom>
          <a:noFill/>
          <a:ln>
            <a:noFill/>
          </a:ln>
        </p:spPr>
      </p:pic>
      <p:sp>
        <p:nvSpPr>
          <p:cNvPr id="169" name="Google Shape;169;p24"/>
          <p:cNvSpPr txBox="1"/>
          <p:nvPr/>
        </p:nvSpPr>
        <p:spPr>
          <a:xfrm>
            <a:off x="1179851" y="1318743"/>
            <a:ext cx="2313476" cy="32316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dirty="0">
                <a:latin typeface="Cormorant Garamond"/>
                <a:ea typeface="Cormorant Garamond"/>
                <a:sym typeface="Cormorant Garamond"/>
              </a:rPr>
              <a:t>December Graduates:</a:t>
            </a:r>
            <a:endParaRPr sz="700" dirty="0"/>
          </a:p>
        </p:txBody>
      </p:sp>
      <p:sp>
        <p:nvSpPr>
          <p:cNvPr id="170" name="Google Shape;170;p24"/>
          <p:cNvSpPr txBox="1"/>
          <p:nvPr/>
        </p:nvSpPr>
        <p:spPr>
          <a:xfrm>
            <a:off x="4734898" y="2198791"/>
            <a:ext cx="3090361" cy="553998"/>
          </a:xfrm>
          <a:prstGeom prst="rect">
            <a:avLst/>
          </a:prstGeom>
          <a:noFill/>
          <a:ln>
            <a:noFill/>
          </a:ln>
        </p:spPr>
        <p:txBody>
          <a:bodyPr spcFirstLastPara="1" wrap="square" lIns="0" tIns="0" rIns="0" bIns="0" anchor="t" anchorCtr="0">
            <a:spAutoFit/>
          </a:bodyPr>
          <a:lstStyle/>
          <a:p>
            <a:pPr marR="0" lvl="0" algn="ctr" rtl="0">
              <a:lnSpc>
                <a:spcPct val="100000"/>
              </a:lnSpc>
              <a:spcBef>
                <a:spcPts val="0"/>
              </a:spcBef>
              <a:spcAft>
                <a:spcPts val="0"/>
              </a:spcAft>
            </a:pPr>
            <a:r>
              <a:rPr lang="en-US" sz="1800" dirty="0">
                <a:latin typeface="Cormorant Garamond Light" panose="020B0604020202020204" charset="0"/>
                <a:ea typeface="Cormorant Garamond Light" panose="020B0604020202020204" charset="0"/>
              </a:rPr>
              <a:t>This survey will be made available to you in March 2025.</a:t>
            </a:r>
            <a:endParaRPr sz="1800" dirty="0">
              <a:latin typeface="Cormorant Garamond Light" panose="020B0604020202020204" charset="0"/>
              <a:ea typeface="Cormorant Garamond Light" panose="020B0604020202020204" charset="0"/>
            </a:endParaRPr>
          </a:p>
        </p:txBody>
      </p:sp>
      <p:sp>
        <p:nvSpPr>
          <p:cNvPr id="171" name="Google Shape;171;p24"/>
          <p:cNvSpPr txBox="1"/>
          <p:nvPr/>
        </p:nvSpPr>
        <p:spPr>
          <a:xfrm>
            <a:off x="4890212" y="1330077"/>
            <a:ext cx="2570650" cy="32316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i="0" u="none" strike="noStrike" cap="none" dirty="0">
                <a:solidFill>
                  <a:srgbClr val="000000"/>
                </a:solidFill>
                <a:latin typeface="Cormorant Garamond"/>
                <a:ea typeface="Cormorant Garamond"/>
                <a:cs typeface="Cormorant Garamond"/>
                <a:sym typeface="Cormorant Garamond"/>
              </a:rPr>
              <a:t>May Graduates:</a:t>
            </a:r>
            <a:endParaRPr sz="700" dirty="0"/>
          </a:p>
        </p:txBody>
      </p:sp>
      <p:sp>
        <p:nvSpPr>
          <p:cNvPr id="174" name="Google Shape;174;p24"/>
          <p:cNvSpPr txBox="1"/>
          <p:nvPr/>
        </p:nvSpPr>
        <p:spPr>
          <a:xfrm>
            <a:off x="439905" y="112416"/>
            <a:ext cx="8261509" cy="92333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 sz="5000" b="0"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BRIDGE Law</a:t>
            </a:r>
            <a:endParaRPr sz="700" dirty="0">
              <a:effectLst>
                <a:outerShdw blurRad="38100" dist="38100" dir="2700000" algn="tl">
                  <a:srgbClr val="000000">
                    <a:alpha val="43137"/>
                  </a:srgbClr>
                </a:outerShdw>
              </a:effectLst>
            </a:endParaRPr>
          </a:p>
        </p:txBody>
      </p:sp>
      <p:cxnSp>
        <p:nvCxnSpPr>
          <p:cNvPr id="176" name="Google Shape;176;p24"/>
          <p:cNvCxnSpPr/>
          <p:nvPr/>
        </p:nvCxnSpPr>
        <p:spPr>
          <a:xfrm>
            <a:off x="586114" y="1202179"/>
            <a:ext cx="8115300" cy="0"/>
          </a:xfrm>
          <a:prstGeom prst="straightConnector1">
            <a:avLst/>
          </a:prstGeom>
          <a:noFill/>
          <a:ln w="9525" cap="flat" cmpd="sng">
            <a:solidFill>
              <a:srgbClr val="000000"/>
            </a:solidFill>
            <a:prstDash val="solid"/>
            <a:round/>
            <a:headEnd type="none" w="sm" len="sm"/>
            <a:tailEnd type="none" w="sm" len="sm"/>
          </a:ln>
        </p:spPr>
      </p:cxnSp>
      <p:cxnSp>
        <p:nvCxnSpPr>
          <p:cNvPr id="177" name="Google Shape;177;p24"/>
          <p:cNvCxnSpPr/>
          <p:nvPr/>
        </p:nvCxnSpPr>
        <p:spPr>
          <a:xfrm>
            <a:off x="586114" y="1781140"/>
            <a:ext cx="8115300" cy="0"/>
          </a:xfrm>
          <a:prstGeom prst="straightConnector1">
            <a:avLst/>
          </a:prstGeom>
          <a:noFill/>
          <a:ln w="9525" cap="flat" cmpd="sng">
            <a:solidFill>
              <a:srgbClr val="000000"/>
            </a:solidFill>
            <a:prstDash val="solid"/>
            <a:round/>
            <a:headEnd type="none" w="sm" len="sm"/>
            <a:tailEnd type="none" w="sm" len="sm"/>
          </a:ln>
        </p:spPr>
      </p:cxnSp>
      <p:sp>
        <p:nvSpPr>
          <p:cNvPr id="179" name="Google Shape;179;p24"/>
          <p:cNvSpPr/>
          <p:nvPr/>
        </p:nvSpPr>
        <p:spPr>
          <a:xfrm rot="5400000">
            <a:off x="6357338" y="5046958"/>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dirty="0"/>
          </a:p>
        </p:txBody>
      </p:sp>
      <p:cxnSp>
        <p:nvCxnSpPr>
          <p:cNvPr id="3" name="Straight Connector 2">
            <a:extLst>
              <a:ext uri="{FF2B5EF4-FFF2-40B4-BE49-F238E27FC236}">
                <a16:creationId xmlns:a16="http://schemas.microsoft.com/office/drawing/2014/main" id="{CCF153CF-EDF7-421C-AE93-D761F515D892}"/>
              </a:ext>
            </a:extLst>
          </p:cNvPr>
          <p:cNvCxnSpPr>
            <a:cxnSpLocks/>
          </p:cNvCxnSpPr>
          <p:nvPr/>
        </p:nvCxnSpPr>
        <p:spPr>
          <a:xfrm>
            <a:off x="4479791" y="2121512"/>
            <a:ext cx="0" cy="62937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5" name="Google Shape;170;p24">
            <a:extLst>
              <a:ext uri="{FF2B5EF4-FFF2-40B4-BE49-F238E27FC236}">
                <a16:creationId xmlns:a16="http://schemas.microsoft.com/office/drawing/2014/main" id="{96C41B22-88B7-4C72-8904-2D77FC61491C}"/>
              </a:ext>
            </a:extLst>
          </p:cNvPr>
          <p:cNvSpPr txBox="1"/>
          <p:nvPr/>
        </p:nvSpPr>
        <p:spPr>
          <a:xfrm>
            <a:off x="514351" y="2230243"/>
            <a:ext cx="3614390" cy="553998"/>
          </a:xfrm>
          <a:prstGeom prst="rect">
            <a:avLst/>
          </a:prstGeom>
          <a:noFill/>
          <a:ln>
            <a:noFill/>
          </a:ln>
        </p:spPr>
        <p:txBody>
          <a:bodyPr spcFirstLastPara="1" wrap="square" lIns="0" tIns="0" rIns="0" bIns="0" anchor="t" anchorCtr="0">
            <a:spAutoFit/>
          </a:bodyPr>
          <a:lstStyle/>
          <a:p>
            <a:pPr marR="0" lvl="0" algn="ctr" rtl="0">
              <a:lnSpc>
                <a:spcPct val="100000"/>
              </a:lnSpc>
              <a:spcBef>
                <a:spcPts val="0"/>
              </a:spcBef>
              <a:spcAft>
                <a:spcPts val="0"/>
              </a:spcAft>
            </a:pPr>
            <a:r>
              <a:rPr lang="en-US" sz="1800" dirty="0">
                <a:latin typeface="Cormorant Garamond Light" panose="020B0604020202020204" charset="0"/>
                <a:ea typeface="Cormorant Garamond Light" panose="020B0604020202020204" charset="0"/>
              </a:rPr>
              <a:t>This survey will be made available to you in November</a:t>
            </a:r>
            <a:r>
              <a:rPr lang="en-US" sz="1800" dirty="0">
                <a:latin typeface="Nunito" pitchFamily="2" charset="0"/>
              </a:rPr>
              <a:t>. </a:t>
            </a:r>
            <a:endParaRPr sz="1800" dirty="0">
              <a:latin typeface="Nunito" pitchFamily="2" charset="0"/>
            </a:endParaRPr>
          </a:p>
        </p:txBody>
      </p:sp>
      <p:sp>
        <p:nvSpPr>
          <p:cNvPr id="16" name="Google Shape;169;p24">
            <a:extLst>
              <a:ext uri="{FF2B5EF4-FFF2-40B4-BE49-F238E27FC236}">
                <a16:creationId xmlns:a16="http://schemas.microsoft.com/office/drawing/2014/main" id="{58AFDC2D-FD54-4A33-9168-0D7A94080523}"/>
              </a:ext>
            </a:extLst>
          </p:cNvPr>
          <p:cNvSpPr txBox="1"/>
          <p:nvPr/>
        </p:nvSpPr>
        <p:spPr>
          <a:xfrm>
            <a:off x="687908" y="3362360"/>
            <a:ext cx="7765501" cy="16158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u="sng" dirty="0">
                <a:latin typeface="Cormorant Garamond"/>
                <a:ea typeface="Cormorant Garamond"/>
                <a:sym typeface="Cormorant Garamond"/>
              </a:rPr>
              <a:t>NOTE: </a:t>
            </a:r>
          </a:p>
          <a:p>
            <a:pPr marL="0" marR="0" lvl="0" indent="0" algn="ctr" rtl="0">
              <a:lnSpc>
                <a:spcPct val="140000"/>
              </a:lnSpc>
              <a:spcBef>
                <a:spcPts val="0"/>
              </a:spcBef>
              <a:spcAft>
                <a:spcPts val="0"/>
              </a:spcAft>
              <a:buNone/>
            </a:pPr>
            <a:r>
              <a:rPr lang="en" sz="1500" b="1" dirty="0">
                <a:latin typeface="Cormorant Garamond"/>
                <a:ea typeface="Cormorant Garamond"/>
                <a:sym typeface="Cormorant Garamond"/>
              </a:rPr>
              <a:t>This survey is required to be completed by every senior before graduation, so be sure to complete it when available. </a:t>
            </a:r>
          </a:p>
          <a:p>
            <a:pPr marL="0" marR="0" lvl="0" indent="0" algn="ctr" rtl="0">
              <a:lnSpc>
                <a:spcPct val="140000"/>
              </a:lnSpc>
              <a:spcBef>
                <a:spcPts val="0"/>
              </a:spcBef>
              <a:spcAft>
                <a:spcPts val="0"/>
              </a:spcAft>
              <a:buNone/>
            </a:pPr>
            <a:endParaRPr lang="en" sz="1500" dirty="0">
              <a:latin typeface="Cormorant Garamond"/>
              <a:ea typeface="Cormorant Garamond"/>
              <a:sym typeface="Cormorant Garamond"/>
            </a:endParaRPr>
          </a:p>
          <a:p>
            <a:pPr marL="0" marR="0" lvl="0" indent="0" algn="ctr" rtl="0">
              <a:lnSpc>
                <a:spcPct val="140000"/>
              </a:lnSpc>
              <a:spcBef>
                <a:spcPts val="0"/>
              </a:spcBef>
              <a:spcAft>
                <a:spcPts val="0"/>
              </a:spcAft>
              <a:buNone/>
            </a:pPr>
            <a:r>
              <a:rPr lang="en" sz="1500" dirty="0">
                <a:latin typeface="Cormorant Garamond"/>
                <a:ea typeface="Cormorant Garamond"/>
                <a:sym typeface="Cormorant Garamond"/>
              </a:rPr>
              <a:t>Thanks in advance!</a:t>
            </a:r>
            <a:endParaRPr sz="700" dirty="0"/>
          </a:p>
        </p:txBody>
      </p:sp>
    </p:spTree>
    <p:extLst>
      <p:ext uri="{BB962C8B-B14F-4D97-AF65-F5344CB8AC3E}">
        <p14:creationId xmlns:p14="http://schemas.microsoft.com/office/powerpoint/2010/main" val="1008218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40"/>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73" name="Google Shape;473;p40"/>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76" name="Google Shape;476;p40"/>
          <p:cNvSpPr txBox="1"/>
          <p:nvPr/>
        </p:nvSpPr>
        <p:spPr>
          <a:xfrm>
            <a:off x="17929" y="558266"/>
            <a:ext cx="9412941" cy="92333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 sz="5000" b="0" i="0" u="none" strike="noStrike" cap="none" dirty="0">
                <a:solidFill>
                  <a:srgbClr val="000000"/>
                </a:solidFill>
                <a:latin typeface="Cormorant Garamond Light"/>
                <a:ea typeface="Cormorant Garamond Light"/>
                <a:cs typeface="Cormorant Garamond Light"/>
                <a:sym typeface="Cormorant Garamond Light"/>
              </a:rPr>
              <a:t>BRIDGE Law Survey Instructions</a:t>
            </a:r>
            <a:endParaRPr sz="700" dirty="0"/>
          </a:p>
        </p:txBody>
      </p:sp>
      <p:sp>
        <p:nvSpPr>
          <p:cNvPr id="478" name="Google Shape;478;p40"/>
          <p:cNvSpPr/>
          <p:nvPr/>
        </p:nvSpPr>
        <p:spPr>
          <a:xfrm rot="10800000">
            <a:off x="482758" y="-1202574"/>
            <a:ext cx="3524604" cy="1928920"/>
          </a:xfrm>
          <a:custGeom>
            <a:avLst/>
            <a:gdLst/>
            <a:ahLst/>
            <a:cxnLst/>
            <a:rect l="l" t="t" r="r" b="b"/>
            <a:pathLst>
              <a:path w="7049207" h="3857839" extrusionOk="0">
                <a:moveTo>
                  <a:pt x="0" y="0"/>
                </a:moveTo>
                <a:lnTo>
                  <a:pt x="7049207" y="0"/>
                </a:lnTo>
                <a:lnTo>
                  <a:pt x="7049207" y="3857838"/>
                </a:lnTo>
                <a:lnTo>
                  <a:pt x="0" y="3857838"/>
                </a:lnTo>
                <a:lnTo>
                  <a:pt x="0" y="0"/>
                </a:lnTo>
                <a:close/>
              </a:path>
            </a:pathLst>
          </a:custGeom>
          <a:blipFill rotWithShape="1">
            <a:blip r:embed="rId4">
              <a:alphaModFix/>
            </a:blip>
            <a:stretch>
              <a:fillRect/>
            </a:stretch>
          </a:blipFill>
          <a:ln>
            <a:noFill/>
          </a:ln>
        </p:spPr>
        <p:txBody>
          <a:bodyPr/>
          <a:lstStyle/>
          <a:p>
            <a:endParaRPr lang="en-US"/>
          </a:p>
        </p:txBody>
      </p:sp>
      <p:sp>
        <p:nvSpPr>
          <p:cNvPr id="479" name="Google Shape;479;p40"/>
          <p:cNvSpPr/>
          <p:nvPr/>
        </p:nvSpPr>
        <p:spPr>
          <a:xfrm rot="10800000">
            <a:off x="4233669" y="-1202574"/>
            <a:ext cx="3524604" cy="1928920"/>
          </a:xfrm>
          <a:custGeom>
            <a:avLst/>
            <a:gdLst/>
            <a:ahLst/>
            <a:cxnLst/>
            <a:rect l="l" t="t" r="r" b="b"/>
            <a:pathLst>
              <a:path w="7049207" h="3857839" extrusionOk="0">
                <a:moveTo>
                  <a:pt x="0" y="0"/>
                </a:moveTo>
                <a:lnTo>
                  <a:pt x="7049207" y="0"/>
                </a:lnTo>
                <a:lnTo>
                  <a:pt x="7049207" y="3857838"/>
                </a:lnTo>
                <a:lnTo>
                  <a:pt x="0" y="3857838"/>
                </a:lnTo>
                <a:lnTo>
                  <a:pt x="0" y="0"/>
                </a:lnTo>
                <a:close/>
              </a:path>
            </a:pathLst>
          </a:custGeom>
          <a:blipFill rotWithShape="1">
            <a:blip r:embed="rId4">
              <a:alphaModFix/>
            </a:blip>
            <a:stretch>
              <a:fillRect/>
            </a:stretch>
          </a:blipFill>
          <a:ln>
            <a:noFill/>
          </a:ln>
        </p:spPr>
        <p:txBody>
          <a:bodyPr/>
          <a:lstStyle/>
          <a:p>
            <a:endParaRPr lang="en-US"/>
          </a:p>
        </p:txBody>
      </p:sp>
      <p:sp>
        <p:nvSpPr>
          <p:cNvPr id="480" name="Google Shape;480;p40"/>
          <p:cNvSpPr/>
          <p:nvPr/>
        </p:nvSpPr>
        <p:spPr>
          <a:xfrm rot="10800000">
            <a:off x="8076635" y="-1198167"/>
            <a:ext cx="553015" cy="1928920"/>
          </a:xfrm>
          <a:custGeom>
            <a:avLst/>
            <a:gdLst/>
            <a:ahLst/>
            <a:cxnLst/>
            <a:rect l="l" t="t" r="r" b="b"/>
            <a:pathLst>
              <a:path w="1106030" h="3857839" extrusionOk="0">
                <a:moveTo>
                  <a:pt x="0" y="0"/>
                </a:moveTo>
                <a:lnTo>
                  <a:pt x="1106030" y="0"/>
                </a:lnTo>
                <a:lnTo>
                  <a:pt x="1106030" y="3857838"/>
                </a:lnTo>
                <a:lnTo>
                  <a:pt x="0" y="3857838"/>
                </a:lnTo>
                <a:lnTo>
                  <a:pt x="0" y="0"/>
                </a:lnTo>
                <a:close/>
              </a:path>
            </a:pathLst>
          </a:custGeom>
          <a:blipFill rotWithShape="1">
            <a:blip r:embed="rId4">
              <a:alphaModFix/>
            </a:blip>
            <a:stretch>
              <a:fillRect l="-537308"/>
            </a:stretch>
          </a:blipFill>
          <a:ln>
            <a:noFill/>
          </a:ln>
        </p:spPr>
        <p:txBody>
          <a:bodyPr/>
          <a:lstStyle/>
          <a:p>
            <a:endParaRPr lang="en-US"/>
          </a:p>
        </p:txBody>
      </p:sp>
      <p:sp>
        <p:nvSpPr>
          <p:cNvPr id="2" name="Rectangle 2">
            <a:extLst>
              <a:ext uri="{FF2B5EF4-FFF2-40B4-BE49-F238E27FC236}">
                <a16:creationId xmlns:a16="http://schemas.microsoft.com/office/drawing/2014/main" id="{77016872-6A53-40C7-BA4B-0A8CD5C3E4C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364AB737-CBDB-4BDD-8130-9576DD59C60B}"/>
              </a:ext>
            </a:extLst>
          </p:cNvPr>
          <p:cNvSpPr>
            <a:spLocks noChangeArrowheads="1"/>
          </p:cNvSpPr>
          <p:nvPr/>
        </p:nvSpPr>
        <p:spPr bwMode="auto">
          <a:xfrm>
            <a:off x="820993" y="1466781"/>
            <a:ext cx="7502013" cy="333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Log into </a:t>
            </a:r>
            <a:r>
              <a:rPr kumimoji="0" lang="en-US" altLang="en-US" sz="1800" b="1"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Naviance</a:t>
            </a:r>
            <a:r>
              <a:rPr kumimoji="0" lang="en-US" altLang="en-US" sz="180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a:t>
            </a:r>
            <a:endParaRPr kumimoji="0" lang="en-US" altLang="en-US" sz="1800" b="1"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On Naviance homepage, scroll down to </a:t>
            </a:r>
            <a:r>
              <a:rPr kumimoji="0" lang="en-US" altLang="en-US" sz="1800" b="1"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Important To-Dos and Tasks</a:t>
            </a:r>
            <a:r>
              <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a:t>
            </a:r>
            <a:endParaRPr lang="en-US" altLang="en-US" sz="1800" dirty="0">
              <a:solidFill>
                <a:schemeClr val="tx1"/>
              </a:solidFill>
              <a:latin typeface="Cormorant Garamond Light" panose="020B0604020202020204" charset="0"/>
              <a:ea typeface="Cormorant Garamond Light" panose="020B060402020202020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Click "</a:t>
            </a:r>
            <a:r>
              <a:rPr kumimoji="0" lang="en-US" altLang="en-US" sz="1800" b="1"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Class of 2025 Graduation Survey</a:t>
            </a:r>
            <a:r>
              <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a:t>
            </a:r>
            <a:endParaRPr lang="en-US" altLang="en-US" sz="1800" dirty="0">
              <a:solidFill>
                <a:schemeClr val="tx1"/>
              </a:solidFill>
              <a:latin typeface="Cormorant Garamond Light" panose="020B0604020202020204" charset="0"/>
              <a:ea typeface="Cormorant Garamond Light" panose="020B060402020202020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80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Click on the blue words "</a:t>
            </a:r>
            <a:r>
              <a:rPr kumimoji="0" lang="en-US" altLang="en-US" sz="1800" b="1"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take this survey</a:t>
            </a:r>
            <a:r>
              <a:rPr kumimoji="0" lang="en-US" altLang="en-US" sz="180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800" b="1"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Answer all questions</a:t>
            </a:r>
            <a:r>
              <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 on Page 1, Page 2, and Page 3 by clicking "</a:t>
            </a:r>
            <a:r>
              <a:rPr kumimoji="0" lang="en-US" altLang="en-US" sz="1800" b="1"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NEXT PAGE &gt;</a:t>
            </a:r>
            <a:r>
              <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 </a:t>
            </a:r>
            <a:endParaRPr kumimoji="0" lang="en-US" altLang="en-US" sz="1800" b="0" i="1"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endParaRPr>
          </a:p>
          <a:p>
            <a:pPr algn="ctr" eaLnBrk="0" fontAlgn="base" hangingPunct="0">
              <a:spcBef>
                <a:spcPct val="0"/>
              </a:spcBef>
              <a:spcAft>
                <a:spcPct val="0"/>
              </a:spcAft>
              <a:buClrTx/>
            </a:pPr>
            <a:r>
              <a:rPr kumimoji="0" lang="en-US" altLang="en-US" sz="1200" b="0" i="1"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Add all scholarship names &amp; amounts that you've been awarded. New fields will populate after each entry, if necessary.</a:t>
            </a:r>
          </a:p>
          <a:p>
            <a:pPr eaLnBrk="0" fontAlgn="base" hangingPunct="0">
              <a:spcBef>
                <a:spcPct val="0"/>
              </a:spcBef>
              <a:spcAft>
                <a:spcPct val="0"/>
              </a:spcAft>
              <a:buClrTx/>
            </a:pPr>
            <a:endPar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endParaRPr>
          </a:p>
          <a:p>
            <a:pPr eaLnBrk="0" fontAlgn="base" hangingPunct="0">
              <a:spcBef>
                <a:spcPct val="0"/>
              </a:spcBef>
              <a:spcAft>
                <a:spcPct val="0"/>
              </a:spcAft>
              <a:buClrTx/>
            </a:pPr>
            <a:r>
              <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6. On Page 3, press "</a:t>
            </a:r>
            <a:r>
              <a:rPr kumimoji="0" lang="en-US" altLang="en-US" sz="1800" b="1"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SUBMIT RESPONSES</a:t>
            </a:r>
            <a:r>
              <a:rPr kumimoji="0" lang="en-US" altLang="en-US" sz="1800" b="0" i="0" u="none" strike="noStrike" cap="none" normalizeH="0" baseline="0" dirty="0">
                <a:ln>
                  <a:noFill/>
                </a:ln>
                <a:solidFill>
                  <a:srgbClr val="2E1E16"/>
                </a:solidFill>
                <a:effectLst/>
                <a:latin typeface="Cormorant Garamond Light" panose="020B0604020202020204" charset="0"/>
                <a:ea typeface="Cormorant Garamond Light" panose="020B060402020202020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Cormorant Garamond Light" panose="020B0604020202020204" charset="0"/>
              <a:ea typeface="Cormorant Garamond Light" panose="020B0604020202020204" charset="0"/>
            </a:endParaRPr>
          </a:p>
        </p:txBody>
      </p:sp>
      <p:sp>
        <p:nvSpPr>
          <p:cNvPr id="11" name="Google Shape;350;p34">
            <a:extLst>
              <a:ext uri="{FF2B5EF4-FFF2-40B4-BE49-F238E27FC236}">
                <a16:creationId xmlns:a16="http://schemas.microsoft.com/office/drawing/2014/main" id="{275AB5A2-A7C4-4D99-9777-DF0EAA1B59A6}"/>
              </a:ext>
            </a:extLst>
          </p:cNvPr>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t="31261" b="31261"/>
          <a:stretch/>
        </p:blipFill>
        <p:spPr>
          <a:xfrm>
            <a:off x="0" y="0"/>
            <a:ext cx="9144001" cy="5143502"/>
          </a:xfrm>
          <a:prstGeom prst="rect">
            <a:avLst/>
          </a:prstGeom>
          <a:noFill/>
          <a:ln>
            <a:noFill/>
          </a:ln>
        </p:spPr>
      </p:pic>
      <p:cxnSp>
        <p:nvCxnSpPr>
          <p:cNvPr id="210" name="Google Shape;210;p26"/>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cxnSp>
        <p:nvCxnSpPr>
          <p:cNvPr id="212" name="Google Shape;212;p26"/>
          <p:cNvCxnSpPr>
            <a:cxnSpLocks/>
          </p:cNvCxnSpPr>
          <p:nvPr/>
        </p:nvCxnSpPr>
        <p:spPr>
          <a:xfrm flipH="1">
            <a:off x="1848132" y="1400061"/>
            <a:ext cx="5447735" cy="0"/>
          </a:xfrm>
          <a:prstGeom prst="straightConnector1">
            <a:avLst/>
          </a:prstGeom>
          <a:noFill/>
          <a:ln w="9525" cap="flat" cmpd="sng">
            <a:solidFill>
              <a:srgbClr val="000000"/>
            </a:solidFill>
            <a:prstDash val="solid"/>
            <a:round/>
            <a:headEnd type="none" w="sm" len="sm"/>
            <a:tailEnd type="none" w="sm" len="sm"/>
          </a:ln>
        </p:spPr>
      </p:cxnSp>
      <p:sp>
        <p:nvSpPr>
          <p:cNvPr id="216" name="Google Shape;216;p26"/>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sp>
        <p:nvSpPr>
          <p:cNvPr id="217" name="Google Shape;217;p26"/>
          <p:cNvSpPr txBox="1"/>
          <p:nvPr/>
        </p:nvSpPr>
        <p:spPr>
          <a:xfrm>
            <a:off x="1095840" y="376843"/>
            <a:ext cx="6952320" cy="92333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 sz="5000"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Stay Connected!</a:t>
            </a:r>
            <a:endParaRPr sz="700" dirty="0">
              <a:effectLst>
                <a:outerShdw blurRad="38100" dist="38100" dir="2700000" algn="tl">
                  <a:srgbClr val="000000">
                    <a:alpha val="43137"/>
                  </a:srgbClr>
                </a:outerShdw>
              </a:effectLst>
            </a:endParaRPr>
          </a:p>
        </p:txBody>
      </p:sp>
      <p:sp>
        <p:nvSpPr>
          <p:cNvPr id="219" name="Google Shape;219;p26"/>
          <p:cNvSpPr txBox="1"/>
          <p:nvPr/>
        </p:nvSpPr>
        <p:spPr>
          <a:xfrm>
            <a:off x="1392339" y="1913075"/>
            <a:ext cx="6353940"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500" b="1" dirty="0">
                <a:latin typeface="Cormorant Garamond"/>
                <a:ea typeface="Cormorant Garamond"/>
                <a:sym typeface="Cormorant Garamond"/>
                <a:hlinkClick r:id="rId4"/>
              </a:rPr>
              <a:t>https://www.cobbk12.org/kell/page/47041/counseling-department</a:t>
            </a:r>
            <a:endParaRPr lang="en-US" sz="1500" b="1" dirty="0">
              <a:latin typeface="Cormorant Garamond"/>
              <a:ea typeface="Cormorant Garamond"/>
              <a:sym typeface="Cormorant Garamond"/>
            </a:endParaRPr>
          </a:p>
          <a:p>
            <a:pPr marL="0" marR="0" lvl="0" indent="0" algn="ctr" rtl="0">
              <a:lnSpc>
                <a:spcPct val="100000"/>
              </a:lnSpc>
              <a:spcBef>
                <a:spcPts val="0"/>
              </a:spcBef>
              <a:spcAft>
                <a:spcPts val="0"/>
              </a:spcAft>
              <a:buNone/>
            </a:pPr>
            <a:endParaRPr lang="en-US" sz="1500" b="1" dirty="0">
              <a:latin typeface="Cormorant Garamond"/>
              <a:ea typeface="Cormorant Garamond"/>
              <a:sym typeface="Cormorant Garamond"/>
            </a:endParaRPr>
          </a:p>
          <a:p>
            <a:pPr marL="0" marR="0" lvl="0" indent="0" algn="ctr" rtl="0">
              <a:lnSpc>
                <a:spcPct val="100000"/>
              </a:lnSpc>
              <a:spcBef>
                <a:spcPts val="0"/>
              </a:spcBef>
              <a:spcAft>
                <a:spcPts val="0"/>
              </a:spcAft>
              <a:buNone/>
            </a:pPr>
            <a:r>
              <a:rPr lang="en-US" sz="2000" b="0" i="0" dirty="0">
                <a:solidFill>
                  <a:srgbClr val="4D5156"/>
                </a:solidFill>
                <a:effectLst/>
                <a:latin typeface="Roboto" panose="02000000000000000000" pitchFamily="2" charset="0"/>
              </a:rPr>
              <a:t>@kellcounseling</a:t>
            </a:r>
            <a:endParaRPr lang="en-US" sz="1500" b="1" dirty="0">
              <a:latin typeface="Cormorant Garamond"/>
              <a:ea typeface="Cormorant Garamond"/>
              <a:sym typeface="Cormorant Garamond"/>
            </a:endParaRPr>
          </a:p>
        </p:txBody>
      </p:sp>
      <p:sp>
        <p:nvSpPr>
          <p:cNvPr id="227" name="Google Shape;227;p26"/>
          <p:cNvSpPr/>
          <p:nvPr/>
        </p:nvSpPr>
        <p:spPr>
          <a:xfrm rot="5400000">
            <a:off x="7706897" y="-582854"/>
            <a:ext cx="3524604" cy="1928919"/>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5">
              <a:alphaModFix/>
            </a:blip>
            <a:stretch>
              <a:fillRect/>
            </a:stretch>
          </a:blipFill>
          <a:ln>
            <a:noFill/>
          </a:ln>
        </p:spPr>
        <p:txBody>
          <a:bodyPr/>
          <a:lstStyle/>
          <a:p>
            <a:endParaRPr lang="en-US"/>
          </a:p>
        </p:txBody>
      </p:sp>
      <p:sp>
        <p:nvSpPr>
          <p:cNvPr id="228" name="Google Shape;228;p26"/>
          <p:cNvSpPr/>
          <p:nvPr/>
        </p:nvSpPr>
        <p:spPr>
          <a:xfrm rot="5400000">
            <a:off x="-2092884" y="-582854"/>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5">
              <a:alphaModFix/>
            </a:blip>
            <a:stretch>
              <a:fillRect/>
            </a:stretch>
          </a:blipFill>
          <a:ln>
            <a:noFill/>
          </a:ln>
        </p:spPr>
        <p:txBody>
          <a:bodyPr/>
          <a:lstStyle/>
          <a:p>
            <a:endParaRPr lang="en-US"/>
          </a:p>
        </p:txBody>
      </p:sp>
      <p:pic>
        <p:nvPicPr>
          <p:cNvPr id="3" name="Picture 2" descr="A screenshot of a counseling department&#10;&#10;Description automatically generated">
            <a:extLst>
              <a:ext uri="{FF2B5EF4-FFF2-40B4-BE49-F238E27FC236}">
                <a16:creationId xmlns:a16="http://schemas.microsoft.com/office/drawing/2014/main" id="{986BE8B7-C9DF-FC8A-F70E-0CD584823CE9}"/>
              </a:ext>
            </a:extLst>
          </p:cNvPr>
          <p:cNvPicPr>
            <a:picLocks noChangeAspect="1"/>
          </p:cNvPicPr>
          <p:nvPr/>
        </p:nvPicPr>
        <p:blipFill>
          <a:blip r:embed="rId6"/>
          <a:stretch>
            <a:fillRect/>
          </a:stretch>
        </p:blipFill>
        <p:spPr>
          <a:xfrm>
            <a:off x="338208" y="2775157"/>
            <a:ext cx="2977568" cy="1654790"/>
          </a:xfrm>
          <a:prstGeom prst="rect">
            <a:avLst/>
          </a:prstGeom>
        </p:spPr>
      </p:pic>
      <p:pic>
        <p:nvPicPr>
          <p:cNvPr id="5" name="Picture 4" descr="A close-up of hands holding diplomas&#10;&#10;Description automatically generated">
            <a:extLst>
              <a:ext uri="{FF2B5EF4-FFF2-40B4-BE49-F238E27FC236}">
                <a16:creationId xmlns:a16="http://schemas.microsoft.com/office/drawing/2014/main" id="{9F154257-6E83-8F2F-3783-1069694ACEA1}"/>
              </a:ext>
            </a:extLst>
          </p:cNvPr>
          <p:cNvPicPr>
            <a:picLocks noChangeAspect="1"/>
          </p:cNvPicPr>
          <p:nvPr/>
        </p:nvPicPr>
        <p:blipFill>
          <a:blip r:embed="rId7"/>
          <a:stretch>
            <a:fillRect/>
          </a:stretch>
        </p:blipFill>
        <p:spPr>
          <a:xfrm>
            <a:off x="4916274" y="2894701"/>
            <a:ext cx="3248371" cy="1532497"/>
          </a:xfrm>
          <a:prstGeom prst="rect">
            <a:avLst/>
          </a:prstGeom>
        </p:spPr>
      </p:pic>
      <p:pic>
        <p:nvPicPr>
          <p:cNvPr id="7" name="Picture 6">
            <a:extLst>
              <a:ext uri="{FF2B5EF4-FFF2-40B4-BE49-F238E27FC236}">
                <a16:creationId xmlns:a16="http://schemas.microsoft.com/office/drawing/2014/main" id="{90358775-CB15-7125-7AB2-2CCFFA1CE050}"/>
              </a:ext>
            </a:extLst>
          </p:cNvPr>
          <p:cNvPicPr>
            <a:picLocks noChangeAspect="1"/>
          </p:cNvPicPr>
          <p:nvPr/>
        </p:nvPicPr>
        <p:blipFill>
          <a:blip r:embed="rId8"/>
          <a:stretch>
            <a:fillRect/>
          </a:stretch>
        </p:blipFill>
        <p:spPr>
          <a:xfrm>
            <a:off x="3116650" y="2312251"/>
            <a:ext cx="440532" cy="440532"/>
          </a:xfrm>
          <a:prstGeom prst="rect">
            <a:avLst/>
          </a:prstGeom>
        </p:spPr>
      </p:pic>
      <p:pic>
        <p:nvPicPr>
          <p:cNvPr id="8" name="Picture 7" descr="A close-up of a school&#10;&#10;Description automatically generated">
            <a:extLst>
              <a:ext uri="{FF2B5EF4-FFF2-40B4-BE49-F238E27FC236}">
                <a16:creationId xmlns:a16="http://schemas.microsoft.com/office/drawing/2014/main" id="{07AF3E58-047C-E62F-171D-E526C8FCFAF4}"/>
              </a:ext>
            </a:extLst>
          </p:cNvPr>
          <p:cNvPicPr>
            <a:picLocks noChangeAspect="1"/>
          </p:cNvPicPr>
          <p:nvPr/>
        </p:nvPicPr>
        <p:blipFill>
          <a:blip r:embed="rId9"/>
          <a:stretch>
            <a:fillRect/>
          </a:stretch>
        </p:blipFill>
        <p:spPr>
          <a:xfrm>
            <a:off x="2544445" y="3656994"/>
            <a:ext cx="1724308" cy="1036449"/>
          </a:xfrm>
          <a:prstGeom prst="rect">
            <a:avLst/>
          </a:prstGeom>
        </p:spPr>
      </p:pic>
    </p:spTree>
    <p:extLst>
      <p:ext uri="{BB962C8B-B14F-4D97-AF65-F5344CB8AC3E}">
        <p14:creationId xmlns:p14="http://schemas.microsoft.com/office/powerpoint/2010/main" val="1645400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34"/>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348" name="Google Shape;348;p34"/>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cxnSp>
        <p:nvCxnSpPr>
          <p:cNvPr id="349" name="Google Shape;349;p34"/>
          <p:cNvCxnSpPr/>
          <p:nvPr/>
        </p:nvCxnSpPr>
        <p:spPr>
          <a:xfrm>
            <a:off x="514350" y="509588"/>
            <a:ext cx="8115300" cy="0"/>
          </a:xfrm>
          <a:prstGeom prst="straightConnector1">
            <a:avLst/>
          </a:prstGeom>
          <a:noFill/>
          <a:ln w="9525" cap="flat" cmpd="sng">
            <a:solidFill>
              <a:srgbClr val="000000"/>
            </a:solidFill>
            <a:prstDash val="solid"/>
            <a:round/>
            <a:headEnd type="none" w="sm" len="sm"/>
            <a:tailEnd type="none" w="sm" len="sm"/>
          </a:ln>
        </p:spPr>
      </p:cxnSp>
      <p:sp>
        <p:nvSpPr>
          <p:cNvPr id="350" name="Google Shape;350;p34"/>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grpSp>
        <p:nvGrpSpPr>
          <p:cNvPr id="351" name="Google Shape;351;p34"/>
          <p:cNvGrpSpPr/>
          <p:nvPr/>
        </p:nvGrpSpPr>
        <p:grpSpPr>
          <a:xfrm>
            <a:off x="2360916" y="1217313"/>
            <a:ext cx="4585450" cy="2775728"/>
            <a:chOff x="0" y="-9525"/>
            <a:chExt cx="12227865" cy="7401941"/>
          </a:xfrm>
        </p:grpSpPr>
        <p:sp>
          <p:nvSpPr>
            <p:cNvPr id="352" name="Google Shape;352;p34"/>
            <p:cNvSpPr txBox="1"/>
            <p:nvPr/>
          </p:nvSpPr>
          <p:spPr>
            <a:xfrm>
              <a:off x="0" y="-9525"/>
              <a:ext cx="12227865" cy="590930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00" b="0" i="1" dirty="0">
                  <a:solidFill>
                    <a:srgbClr val="040C28"/>
                  </a:solidFill>
                  <a:effectLst/>
                  <a:latin typeface="Cormorant Garamond Light" panose="020B0604020202020204" charset="0"/>
                  <a:ea typeface="Cormorant Garamond Light" panose="020B0604020202020204" charset="0"/>
                </a:rPr>
                <a:t>“Do not go where the path may lead, go instead where there is no path and leave a trail.”</a:t>
              </a:r>
              <a:endParaRPr lang="en-US" sz="3600" i="1" dirty="0">
                <a:latin typeface="Cormorant Garamond Light" panose="020B0604020202020204" charset="0"/>
                <a:ea typeface="Cormorant Garamond Light" panose="020B0604020202020204" charset="0"/>
              </a:endParaRPr>
            </a:p>
          </p:txBody>
        </p:sp>
        <p:sp>
          <p:nvSpPr>
            <p:cNvPr id="353" name="Google Shape;353;p34"/>
            <p:cNvSpPr txBox="1"/>
            <p:nvPr/>
          </p:nvSpPr>
          <p:spPr>
            <a:xfrm>
              <a:off x="0" y="6817899"/>
              <a:ext cx="11792449" cy="574517"/>
            </a:xfrm>
            <a:prstGeom prst="rect">
              <a:avLst/>
            </a:prstGeom>
            <a:noFill/>
            <a:ln>
              <a:noFill/>
            </a:ln>
          </p:spPr>
          <p:txBody>
            <a:bodyPr spcFirstLastPara="1" wrap="square" lIns="0" tIns="0" rIns="0" bIns="0" anchor="t" anchorCtr="0">
              <a:spAutoFit/>
            </a:bodyPr>
            <a:lstStyle/>
            <a:p>
              <a:pPr marL="0" marR="0" lvl="1" indent="0" algn="ctr" rtl="0">
                <a:lnSpc>
                  <a:spcPct val="140000"/>
                </a:lnSpc>
                <a:spcBef>
                  <a:spcPts val="0"/>
                </a:spcBef>
                <a:spcAft>
                  <a:spcPts val="0"/>
                </a:spcAft>
                <a:buNone/>
              </a:pPr>
              <a:r>
                <a:rPr lang="en" sz="900" b="0" i="1" u="none" strike="noStrike" cap="none" dirty="0">
                  <a:solidFill>
                    <a:srgbClr val="000000"/>
                  </a:solidFill>
                  <a:latin typeface="Nunito"/>
                  <a:ea typeface="Nunito"/>
                  <a:cs typeface="Nunito"/>
                  <a:sym typeface="Nunito"/>
                </a:rPr>
                <a:t>— </a:t>
              </a:r>
              <a:r>
                <a:rPr lang="en-US" sz="1000" b="0" i="1" dirty="0">
                  <a:solidFill>
                    <a:srgbClr val="202124"/>
                  </a:solidFill>
                  <a:effectLst/>
                  <a:latin typeface="Google Sans"/>
                </a:rPr>
                <a:t>Ralph Waldo Emerson</a:t>
              </a:r>
              <a:endParaRPr sz="700" i="1" dirty="0"/>
            </a:p>
          </p:txBody>
        </p:sp>
      </p:grpSp>
      <p:sp>
        <p:nvSpPr>
          <p:cNvPr id="354" name="Google Shape;354;p34"/>
          <p:cNvSpPr/>
          <p:nvPr/>
        </p:nvSpPr>
        <p:spPr>
          <a:xfrm rot="5400000">
            <a:off x="-486706" y="-75232"/>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sp>
        <p:nvSpPr>
          <p:cNvPr id="355" name="Google Shape;355;p34"/>
          <p:cNvSpPr/>
          <p:nvPr/>
        </p:nvSpPr>
        <p:spPr>
          <a:xfrm rot="5400000">
            <a:off x="6075730" y="3393405"/>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sp>
        <p:nvSpPr>
          <p:cNvPr id="11" name="Google Shape;449;p38">
            <a:extLst>
              <a:ext uri="{FF2B5EF4-FFF2-40B4-BE49-F238E27FC236}">
                <a16:creationId xmlns:a16="http://schemas.microsoft.com/office/drawing/2014/main" id="{B17C2ABB-7425-4BAE-AECA-F63FF2620642}"/>
              </a:ext>
            </a:extLst>
          </p:cNvPr>
          <p:cNvSpPr txBox="1"/>
          <p:nvPr/>
        </p:nvSpPr>
        <p:spPr>
          <a:xfrm>
            <a:off x="2666359" y="68817"/>
            <a:ext cx="3811281" cy="517065"/>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2800" dirty="0">
                <a:effectLst>
                  <a:outerShdw blurRad="38100" dist="38100" dir="2700000" algn="tl">
                    <a:srgbClr val="000000">
                      <a:alpha val="43137"/>
                    </a:srgbClr>
                  </a:outerShdw>
                </a:effectLst>
                <a:latin typeface="Cormorant Garamond Light"/>
                <a:ea typeface="Cormorant Garamond Light"/>
                <a:sym typeface="Cormorant Garamond Light"/>
              </a:rPr>
              <a:t>Have a Great Senior Year!</a:t>
            </a:r>
            <a:endParaRPr sz="10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4"/>
          <p:cNvPicPr preferRelativeResize="0"/>
          <p:nvPr/>
        </p:nvPicPr>
        <p:blipFill rotWithShape="1">
          <a:blip r:embed="rId3">
            <a:alphaModFix/>
          </a:blip>
          <a:srcRect t="31249" b="31250"/>
          <a:stretch/>
        </p:blipFill>
        <p:spPr>
          <a:xfrm>
            <a:off x="0" y="0"/>
            <a:ext cx="9144000" cy="5143500"/>
          </a:xfrm>
          <a:prstGeom prst="rect">
            <a:avLst/>
          </a:prstGeom>
          <a:noFill/>
          <a:ln>
            <a:noFill/>
          </a:ln>
        </p:spPr>
      </p:pic>
      <p:sp>
        <p:nvSpPr>
          <p:cNvPr id="168" name="Google Shape;168;p24"/>
          <p:cNvSpPr txBox="1"/>
          <p:nvPr/>
        </p:nvSpPr>
        <p:spPr>
          <a:xfrm>
            <a:off x="1346111" y="1701454"/>
            <a:ext cx="3616305" cy="3016210"/>
          </a:xfrm>
          <a:prstGeom prst="rect">
            <a:avLst/>
          </a:prstGeom>
          <a:noFill/>
          <a:ln>
            <a:noFill/>
          </a:ln>
        </p:spPr>
        <p:txBody>
          <a:bodyPr spcFirstLastPara="1" wrap="square" lIns="0" tIns="0" rIns="0" bIns="0" anchor="t" anchorCtr="0">
            <a:spAutoFit/>
          </a:bodyPr>
          <a:lstStyle/>
          <a:p>
            <a:pPr marL="171450" marR="0" lvl="0" indent="-171450" rtl="0">
              <a:lnSpc>
                <a:spcPct val="100000"/>
              </a:lnSpc>
              <a:spcBef>
                <a:spcPts val="0"/>
              </a:spcBef>
              <a:spcAft>
                <a:spcPts val="0"/>
              </a:spcAft>
              <a:buFont typeface="Arial" panose="020B0604020202020204" pitchFamily="34" charset="0"/>
              <a:buChar char="•"/>
            </a:pPr>
            <a:r>
              <a:rPr lang="en-US" b="1" i="0" u="none" strike="noStrike" cap="none" dirty="0">
                <a:solidFill>
                  <a:srgbClr val="000000"/>
                </a:solidFill>
                <a:latin typeface="Nunito"/>
                <a:ea typeface="Nunito"/>
                <a:cs typeface="Nunito"/>
                <a:sym typeface="Nunito"/>
              </a:rPr>
              <a:t>Post-Secondary Options:</a:t>
            </a:r>
          </a:p>
          <a:p>
            <a:pPr marL="285750" lvl="7" indent="-285750">
              <a:buFontTx/>
              <a:buChar char="-"/>
            </a:pPr>
            <a:r>
              <a:rPr lang="en-US" dirty="0">
                <a:latin typeface="Nunito"/>
                <a:ea typeface="Nunito"/>
                <a:cs typeface="Nunito"/>
                <a:sym typeface="Nunito"/>
              </a:rPr>
              <a:t>4-year College/University</a:t>
            </a:r>
          </a:p>
          <a:p>
            <a:pPr marL="285750" lvl="7" indent="-285750">
              <a:buFontTx/>
              <a:buChar char="-"/>
            </a:pPr>
            <a:r>
              <a:rPr lang="en-US" b="0" i="0" u="none" strike="noStrike" cap="none" dirty="0">
                <a:solidFill>
                  <a:srgbClr val="000000"/>
                </a:solidFill>
                <a:latin typeface="Nunito"/>
                <a:ea typeface="Nunito"/>
                <a:cs typeface="Nunito"/>
                <a:sym typeface="Nunito"/>
              </a:rPr>
              <a:t>2-year College/Technical College &amp; Trade School</a:t>
            </a:r>
          </a:p>
          <a:p>
            <a:pPr marL="285750" lvl="7" indent="-285750">
              <a:buFontTx/>
              <a:buChar char="-"/>
            </a:pPr>
            <a:r>
              <a:rPr lang="en-US" dirty="0">
                <a:latin typeface="Nunito"/>
                <a:ea typeface="Nunito"/>
                <a:cs typeface="Nunito"/>
                <a:sym typeface="Nunito"/>
              </a:rPr>
              <a:t>Military/Armed Forces</a:t>
            </a:r>
          </a:p>
          <a:p>
            <a:pPr marL="285750" lvl="7" indent="-285750">
              <a:buFontTx/>
              <a:buChar char="-"/>
            </a:pPr>
            <a:r>
              <a:rPr lang="en-US" dirty="0">
                <a:latin typeface="Nunito"/>
                <a:ea typeface="Nunito"/>
                <a:cs typeface="Nunito"/>
                <a:sym typeface="Nunito"/>
              </a:rPr>
              <a:t>Workforce/Apprenticeship</a:t>
            </a:r>
          </a:p>
          <a:p>
            <a:pPr marR="0" lvl="0" rtl="0">
              <a:lnSpc>
                <a:spcPct val="100000"/>
              </a:lnSpc>
              <a:spcBef>
                <a:spcPts val="0"/>
              </a:spcBef>
              <a:spcAft>
                <a:spcPts val="0"/>
              </a:spcAft>
            </a:pPr>
            <a:endParaRPr lang="en-US" b="0" i="0" u="none" strike="noStrike" cap="none" dirty="0">
              <a:solidFill>
                <a:srgbClr val="000000"/>
              </a:solidFill>
              <a:latin typeface="Nunito"/>
              <a:ea typeface="Nunito"/>
              <a:cs typeface="Nunito"/>
              <a:sym typeface="Nunito"/>
            </a:endParaRPr>
          </a:p>
          <a:p>
            <a:pPr marL="171450" marR="0" lvl="0" indent="-171450" rtl="0">
              <a:lnSpc>
                <a:spcPct val="100000"/>
              </a:lnSpc>
              <a:spcBef>
                <a:spcPts val="0"/>
              </a:spcBef>
              <a:spcAft>
                <a:spcPts val="0"/>
              </a:spcAft>
              <a:buFont typeface="Arial" panose="020B0604020202020204" pitchFamily="34" charset="0"/>
              <a:buChar char="•"/>
            </a:pPr>
            <a:r>
              <a:rPr lang="en-US" b="1" i="0" u="none" strike="noStrike" cap="none" dirty="0">
                <a:solidFill>
                  <a:srgbClr val="000000"/>
                </a:solidFill>
                <a:latin typeface="Nunito"/>
                <a:ea typeface="Nunito"/>
                <a:cs typeface="Nunito"/>
                <a:sym typeface="Nunito"/>
              </a:rPr>
              <a:t>Naviance</a:t>
            </a:r>
          </a:p>
          <a:p>
            <a:pPr marL="285750" lvl="2" indent="-285750">
              <a:buFontTx/>
              <a:buChar char="-"/>
            </a:pPr>
            <a:r>
              <a:rPr lang="en-US" dirty="0">
                <a:latin typeface="Nunito"/>
              </a:rPr>
              <a:t>Common App Matching</a:t>
            </a:r>
          </a:p>
          <a:p>
            <a:pPr marL="285750" lvl="2" indent="-285750">
              <a:buFontTx/>
              <a:buChar char="-"/>
            </a:pPr>
            <a:r>
              <a:rPr lang="en-US" dirty="0">
                <a:latin typeface="Nunito"/>
              </a:rPr>
              <a:t>Colleges I’m Applying To</a:t>
            </a:r>
          </a:p>
          <a:p>
            <a:pPr marL="285750" lvl="2" indent="-285750">
              <a:buFontTx/>
              <a:buChar char="-"/>
            </a:pPr>
            <a:r>
              <a:rPr lang="en-US" dirty="0">
                <a:latin typeface="Nunito"/>
              </a:rPr>
              <a:t>Letters of Recommendation</a:t>
            </a:r>
          </a:p>
          <a:p>
            <a:pPr marL="285750" lvl="2" indent="-285750">
              <a:buFontTx/>
              <a:buChar char="-"/>
            </a:pPr>
            <a:r>
              <a:rPr lang="en-US" dirty="0">
                <a:latin typeface="Nunito"/>
              </a:rPr>
              <a:t>Official Transcript Request</a:t>
            </a:r>
          </a:p>
          <a:p>
            <a:pPr marL="285750" lvl="2" indent="-285750">
              <a:buFontTx/>
              <a:buChar char="-"/>
            </a:pPr>
            <a:r>
              <a:rPr lang="en-US" dirty="0">
                <a:latin typeface="Nunito"/>
              </a:rPr>
              <a:t>Sending SAT/ACT Scores</a:t>
            </a:r>
          </a:p>
          <a:p>
            <a:pPr marL="285750" lvl="2" indent="-285750">
              <a:buFontTx/>
              <a:buChar char="-"/>
            </a:pPr>
            <a:r>
              <a:rPr lang="en-US" dirty="0">
                <a:latin typeface="Nunito"/>
              </a:rPr>
              <a:t>College Visits</a:t>
            </a:r>
            <a:endParaRPr lang="en-US" sz="700" dirty="0">
              <a:latin typeface="Nunito"/>
            </a:endParaRPr>
          </a:p>
        </p:txBody>
      </p:sp>
      <p:sp>
        <p:nvSpPr>
          <p:cNvPr id="169" name="Google Shape;169;p24"/>
          <p:cNvSpPr txBox="1"/>
          <p:nvPr/>
        </p:nvSpPr>
        <p:spPr>
          <a:xfrm>
            <a:off x="1636945" y="1097080"/>
            <a:ext cx="2313476" cy="32316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i="0" u="none" strike="noStrike" cap="none" dirty="0">
                <a:solidFill>
                  <a:srgbClr val="000000"/>
                </a:solidFill>
                <a:latin typeface="Cormorant Garamond"/>
                <a:ea typeface="Cormorant Garamond"/>
                <a:cs typeface="Cormorant Garamond"/>
                <a:sym typeface="Cormorant Garamond"/>
              </a:rPr>
              <a:t>PART I</a:t>
            </a:r>
            <a:endParaRPr sz="700" dirty="0"/>
          </a:p>
        </p:txBody>
      </p:sp>
      <p:sp>
        <p:nvSpPr>
          <p:cNvPr id="170" name="Google Shape;170;p24"/>
          <p:cNvSpPr txBox="1"/>
          <p:nvPr/>
        </p:nvSpPr>
        <p:spPr>
          <a:xfrm>
            <a:off x="5084474" y="1701454"/>
            <a:ext cx="3414220" cy="1831271"/>
          </a:xfrm>
          <a:prstGeom prst="rect">
            <a:avLst/>
          </a:prstGeom>
          <a:noFill/>
          <a:ln>
            <a:noFill/>
          </a:ln>
        </p:spPr>
        <p:txBody>
          <a:bodyPr spcFirstLastPara="1" wrap="square" lIns="0" tIns="0" rIns="0" bIns="0" anchor="t" anchorCtr="0">
            <a:spAutoFit/>
          </a:bodyPr>
          <a:lstStyle/>
          <a:p>
            <a:pPr marL="285750" marR="0" lvl="0" indent="-285750" rtl="0">
              <a:lnSpc>
                <a:spcPct val="100000"/>
              </a:lnSpc>
              <a:spcBef>
                <a:spcPts val="0"/>
              </a:spcBef>
              <a:spcAft>
                <a:spcPts val="0"/>
              </a:spcAft>
              <a:buFont typeface="Arial" panose="020B0604020202020204" pitchFamily="34" charset="0"/>
              <a:buChar char="•"/>
            </a:pPr>
            <a:r>
              <a:rPr lang="en-US" b="1" dirty="0">
                <a:latin typeface="Nunito" pitchFamily="2" charset="0"/>
              </a:rPr>
              <a:t>College Basics</a:t>
            </a:r>
          </a:p>
          <a:p>
            <a:pPr marL="285750" marR="0" lvl="0" indent="-285750" rtl="0">
              <a:lnSpc>
                <a:spcPct val="100000"/>
              </a:lnSpc>
              <a:spcBef>
                <a:spcPts val="0"/>
              </a:spcBef>
              <a:spcAft>
                <a:spcPts val="0"/>
              </a:spcAft>
              <a:buFontTx/>
              <a:buChar char="-"/>
            </a:pPr>
            <a:r>
              <a:rPr lang="en-US" dirty="0">
                <a:latin typeface="Nunito" pitchFamily="2" charset="0"/>
              </a:rPr>
              <a:t>Application Types</a:t>
            </a:r>
          </a:p>
          <a:p>
            <a:pPr marL="285750" marR="0" lvl="0" indent="-285750" rtl="0">
              <a:lnSpc>
                <a:spcPct val="100000"/>
              </a:lnSpc>
              <a:spcBef>
                <a:spcPts val="0"/>
              </a:spcBef>
              <a:spcAft>
                <a:spcPts val="0"/>
              </a:spcAft>
              <a:buFontTx/>
              <a:buChar char="-"/>
            </a:pPr>
            <a:r>
              <a:rPr lang="en-US" dirty="0">
                <a:latin typeface="Nunito" pitchFamily="2" charset="0"/>
              </a:rPr>
              <a:t>Application Process</a:t>
            </a:r>
          </a:p>
          <a:p>
            <a:pPr marR="0" lvl="0" rtl="0">
              <a:lnSpc>
                <a:spcPct val="100000"/>
              </a:lnSpc>
              <a:spcBef>
                <a:spcPts val="0"/>
              </a:spcBef>
              <a:spcAft>
                <a:spcPts val="0"/>
              </a:spcAft>
            </a:pPr>
            <a:endParaRPr lang="en-US" dirty="0">
              <a:latin typeface="Nunito" pitchFamily="2" charset="0"/>
            </a:endParaRPr>
          </a:p>
          <a:p>
            <a:pPr marL="285750" marR="0" lvl="0" indent="-285750" rtl="0">
              <a:lnSpc>
                <a:spcPct val="100000"/>
              </a:lnSpc>
              <a:spcBef>
                <a:spcPts val="0"/>
              </a:spcBef>
              <a:spcAft>
                <a:spcPts val="0"/>
              </a:spcAft>
              <a:buFont typeface="Arial" panose="020B0604020202020204" pitchFamily="34" charset="0"/>
              <a:buChar char="•"/>
            </a:pPr>
            <a:r>
              <a:rPr lang="en-US" b="1" dirty="0">
                <a:latin typeface="Nunito" pitchFamily="2" charset="0"/>
              </a:rPr>
              <a:t>Paying for College (Financial Aid)</a:t>
            </a:r>
          </a:p>
          <a:p>
            <a:pPr marL="285750" marR="0" lvl="0" indent="-285750" rtl="0">
              <a:lnSpc>
                <a:spcPct val="100000"/>
              </a:lnSpc>
              <a:spcBef>
                <a:spcPts val="0"/>
              </a:spcBef>
              <a:spcAft>
                <a:spcPts val="0"/>
              </a:spcAft>
              <a:buFontTx/>
              <a:buChar char="-"/>
            </a:pPr>
            <a:r>
              <a:rPr lang="en-US" dirty="0">
                <a:latin typeface="Nunito" pitchFamily="2" charset="0"/>
              </a:rPr>
              <a:t>Scholarships, Grants, &amp; Loans</a:t>
            </a:r>
          </a:p>
          <a:p>
            <a:pPr marL="285750" marR="0" lvl="0" indent="-285750" rtl="0">
              <a:lnSpc>
                <a:spcPct val="100000"/>
              </a:lnSpc>
              <a:spcBef>
                <a:spcPts val="0"/>
              </a:spcBef>
              <a:spcAft>
                <a:spcPts val="0"/>
              </a:spcAft>
              <a:buFontTx/>
              <a:buChar char="-"/>
            </a:pPr>
            <a:r>
              <a:rPr lang="en-US" dirty="0">
                <a:latin typeface="Nunito" pitchFamily="2" charset="0"/>
              </a:rPr>
              <a:t>Local + State Funding</a:t>
            </a:r>
          </a:p>
          <a:p>
            <a:pPr marL="285750" marR="0" lvl="0" indent="-285750" rtl="0">
              <a:lnSpc>
                <a:spcPct val="100000"/>
              </a:lnSpc>
              <a:spcBef>
                <a:spcPts val="0"/>
              </a:spcBef>
              <a:spcAft>
                <a:spcPts val="0"/>
              </a:spcAft>
              <a:buFontTx/>
              <a:buChar char="-"/>
            </a:pPr>
            <a:r>
              <a:rPr lang="en-US" dirty="0">
                <a:latin typeface="Nunito" pitchFamily="2" charset="0"/>
              </a:rPr>
              <a:t>Federal Funding</a:t>
            </a:r>
          </a:p>
          <a:p>
            <a:pPr marL="171450" marR="0" lvl="0" indent="-171450" rtl="0">
              <a:lnSpc>
                <a:spcPct val="100000"/>
              </a:lnSpc>
              <a:spcBef>
                <a:spcPts val="0"/>
              </a:spcBef>
              <a:spcAft>
                <a:spcPts val="0"/>
              </a:spcAft>
              <a:buFontTx/>
              <a:buChar char="-"/>
            </a:pPr>
            <a:endParaRPr sz="700" dirty="0"/>
          </a:p>
        </p:txBody>
      </p:sp>
      <p:sp>
        <p:nvSpPr>
          <p:cNvPr id="171" name="Google Shape;171;p24"/>
          <p:cNvSpPr txBox="1"/>
          <p:nvPr/>
        </p:nvSpPr>
        <p:spPr>
          <a:xfrm>
            <a:off x="4890212" y="1080546"/>
            <a:ext cx="2570650" cy="32316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500" b="1" i="0" u="none" strike="noStrike" cap="none" dirty="0">
                <a:solidFill>
                  <a:srgbClr val="000000"/>
                </a:solidFill>
                <a:latin typeface="Cormorant Garamond"/>
                <a:ea typeface="Cormorant Garamond"/>
                <a:cs typeface="Cormorant Garamond"/>
                <a:sym typeface="Cormorant Garamond"/>
              </a:rPr>
              <a:t>PART II</a:t>
            </a:r>
            <a:endParaRPr sz="700" dirty="0"/>
          </a:p>
        </p:txBody>
      </p:sp>
      <p:sp>
        <p:nvSpPr>
          <p:cNvPr id="174" name="Google Shape;174;p24"/>
          <p:cNvSpPr txBox="1"/>
          <p:nvPr/>
        </p:nvSpPr>
        <p:spPr>
          <a:xfrm>
            <a:off x="513010" y="148719"/>
            <a:ext cx="8261509" cy="92333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 sz="5000" b="0"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Lesson Overview</a:t>
            </a:r>
            <a:endParaRPr sz="700" dirty="0">
              <a:effectLst>
                <a:outerShdw blurRad="38100" dist="38100" dir="2700000" algn="tl">
                  <a:srgbClr val="000000">
                    <a:alpha val="43137"/>
                  </a:srgbClr>
                </a:outerShdw>
              </a:effectLst>
            </a:endParaRPr>
          </a:p>
        </p:txBody>
      </p:sp>
      <p:cxnSp>
        <p:nvCxnSpPr>
          <p:cNvPr id="175" name="Google Shape;175;p24"/>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cxnSp>
        <p:nvCxnSpPr>
          <p:cNvPr id="176" name="Google Shape;176;p24"/>
          <p:cNvCxnSpPr/>
          <p:nvPr/>
        </p:nvCxnSpPr>
        <p:spPr>
          <a:xfrm>
            <a:off x="513010" y="1051669"/>
            <a:ext cx="8115300" cy="0"/>
          </a:xfrm>
          <a:prstGeom prst="straightConnector1">
            <a:avLst/>
          </a:prstGeom>
          <a:noFill/>
          <a:ln w="9525" cap="flat" cmpd="sng">
            <a:solidFill>
              <a:srgbClr val="000000"/>
            </a:solidFill>
            <a:prstDash val="solid"/>
            <a:round/>
            <a:headEnd type="none" w="sm" len="sm"/>
            <a:tailEnd type="none" w="sm" len="sm"/>
          </a:ln>
        </p:spPr>
      </p:cxnSp>
      <p:cxnSp>
        <p:nvCxnSpPr>
          <p:cNvPr id="177" name="Google Shape;177;p24"/>
          <p:cNvCxnSpPr/>
          <p:nvPr/>
        </p:nvCxnSpPr>
        <p:spPr>
          <a:xfrm>
            <a:off x="513010" y="1483866"/>
            <a:ext cx="8115300" cy="0"/>
          </a:xfrm>
          <a:prstGeom prst="straightConnector1">
            <a:avLst/>
          </a:prstGeom>
          <a:noFill/>
          <a:ln w="9525" cap="flat" cmpd="sng">
            <a:solidFill>
              <a:srgbClr val="000000"/>
            </a:solidFill>
            <a:prstDash val="solid"/>
            <a:round/>
            <a:headEnd type="none" w="sm" len="sm"/>
            <a:tailEnd type="none" w="sm" len="sm"/>
          </a:ln>
        </p:spPr>
      </p:cxnSp>
      <p:sp>
        <p:nvSpPr>
          <p:cNvPr id="178" name="Google Shape;178;p24"/>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sp>
        <p:nvSpPr>
          <p:cNvPr id="179" name="Google Shape;179;p24"/>
          <p:cNvSpPr/>
          <p:nvPr/>
        </p:nvSpPr>
        <p:spPr>
          <a:xfrm rot="5400000">
            <a:off x="6288182" y="4662756"/>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dirty="0"/>
          </a:p>
        </p:txBody>
      </p:sp>
      <p:cxnSp>
        <p:nvCxnSpPr>
          <p:cNvPr id="3" name="Straight Connector 2">
            <a:extLst>
              <a:ext uri="{FF2B5EF4-FFF2-40B4-BE49-F238E27FC236}">
                <a16:creationId xmlns:a16="http://schemas.microsoft.com/office/drawing/2014/main" id="{CCF153CF-EDF7-421C-AE93-D761F515D892}"/>
              </a:ext>
            </a:extLst>
          </p:cNvPr>
          <p:cNvCxnSpPr>
            <a:cxnSpLocks/>
          </p:cNvCxnSpPr>
          <p:nvPr/>
        </p:nvCxnSpPr>
        <p:spPr>
          <a:xfrm>
            <a:off x="4759024" y="1832705"/>
            <a:ext cx="0" cy="251196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8"/>
          <p:cNvPicPr preferRelativeResize="0"/>
          <p:nvPr/>
        </p:nvPicPr>
        <p:blipFill rotWithShape="1">
          <a:blip r:embed="rId3">
            <a:alphaModFix/>
          </a:blip>
          <a:srcRect t="31261" b="31261"/>
          <a:stretch/>
        </p:blipFill>
        <p:spPr>
          <a:xfrm>
            <a:off x="0" y="0"/>
            <a:ext cx="9144000" cy="5143500"/>
          </a:xfrm>
          <a:prstGeom prst="rect">
            <a:avLst/>
          </a:prstGeom>
          <a:noFill/>
          <a:ln>
            <a:noFill/>
          </a:ln>
        </p:spPr>
      </p:pic>
      <p:sp>
        <p:nvSpPr>
          <p:cNvPr id="247" name="Google Shape;247;p28"/>
          <p:cNvSpPr txBox="1"/>
          <p:nvPr/>
        </p:nvSpPr>
        <p:spPr>
          <a:xfrm>
            <a:off x="2901496" y="1915551"/>
            <a:ext cx="4146127" cy="1551194"/>
          </a:xfrm>
          <a:prstGeom prst="rect">
            <a:avLst/>
          </a:prstGeom>
          <a:noFill/>
          <a:ln>
            <a:noFill/>
          </a:ln>
        </p:spPr>
        <p:txBody>
          <a:bodyPr spcFirstLastPara="1" wrap="square" lIns="0" tIns="0" rIns="0" bIns="0" anchor="t" anchorCtr="0">
            <a:spAutoFit/>
          </a:bodyPr>
          <a:lstStyle/>
          <a:p>
            <a:pPr marL="0" marR="0" lvl="0" indent="0" algn="ctr" rtl="0">
              <a:lnSpc>
                <a:spcPct val="139998"/>
              </a:lnSpc>
              <a:spcBef>
                <a:spcPts val="0"/>
              </a:spcBef>
              <a:spcAft>
                <a:spcPts val="0"/>
              </a:spcAft>
              <a:buNone/>
            </a:pPr>
            <a:r>
              <a:rPr lang="en" sz="3600" b="1" i="0" u="none" strike="noStrike" cap="none" dirty="0">
                <a:solidFill>
                  <a:srgbClr val="000000"/>
                </a:solidFill>
                <a:effectLst>
                  <a:outerShdw blurRad="38100" dist="38100" dir="2700000" algn="tl">
                    <a:srgbClr val="000000">
                      <a:alpha val="43137"/>
                    </a:srgbClr>
                  </a:outerShdw>
                </a:effectLst>
                <a:latin typeface="Cormorant Garamond Light"/>
                <a:ea typeface="Cormorant Garamond Light"/>
                <a:cs typeface="Cormorant Garamond Light"/>
                <a:sym typeface="Cormorant Garamond Light"/>
              </a:rPr>
              <a:t>Post-Secondary Options </a:t>
            </a:r>
            <a:endParaRPr sz="300" b="1" dirty="0">
              <a:effectLst>
                <a:outerShdw blurRad="38100" dist="38100" dir="2700000" algn="tl">
                  <a:srgbClr val="000000">
                    <a:alpha val="43137"/>
                  </a:srgbClr>
                </a:outerShdw>
              </a:effectLst>
            </a:endParaRPr>
          </a:p>
        </p:txBody>
      </p:sp>
      <p:sp>
        <p:nvSpPr>
          <p:cNvPr id="248" name="Google Shape;248;p28"/>
          <p:cNvSpPr/>
          <p:nvPr/>
        </p:nvSpPr>
        <p:spPr>
          <a:xfrm rot="5400000">
            <a:off x="-49467" y="-155011"/>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sp>
        <p:nvSpPr>
          <p:cNvPr id="249" name="Google Shape;249;p28"/>
          <p:cNvSpPr/>
          <p:nvPr/>
        </p:nvSpPr>
        <p:spPr>
          <a:xfrm rot="5400000">
            <a:off x="5902888" y="3369592"/>
            <a:ext cx="3524604" cy="1928920"/>
          </a:xfrm>
          <a:custGeom>
            <a:avLst/>
            <a:gdLst/>
            <a:ahLst/>
            <a:cxnLst/>
            <a:rect l="l" t="t" r="r" b="b"/>
            <a:pathLst>
              <a:path w="7049207" h="3857839" extrusionOk="0">
                <a:moveTo>
                  <a:pt x="0" y="0"/>
                </a:moveTo>
                <a:lnTo>
                  <a:pt x="7049207" y="0"/>
                </a:lnTo>
                <a:lnTo>
                  <a:pt x="7049207" y="3857839"/>
                </a:lnTo>
                <a:lnTo>
                  <a:pt x="0" y="3857839"/>
                </a:lnTo>
                <a:lnTo>
                  <a:pt x="0" y="0"/>
                </a:lnTo>
                <a:close/>
              </a:path>
            </a:pathLst>
          </a:custGeom>
          <a:blipFill rotWithShape="1">
            <a:blip r:embed="rId4">
              <a:alphaModFix/>
            </a:blip>
            <a:stretch>
              <a:fillRect/>
            </a:stretch>
          </a:blipFill>
          <a:ln>
            <a:noFill/>
          </a:ln>
        </p:spPr>
        <p:txBody>
          <a:bodyPr/>
          <a:lstStyle/>
          <a:p>
            <a:endParaRPr lang="en-US"/>
          </a:p>
        </p:txBody>
      </p:sp>
      <p:cxnSp>
        <p:nvCxnSpPr>
          <p:cNvPr id="250" name="Google Shape;250;p28"/>
          <p:cNvCxnSpPr/>
          <p:nvPr/>
        </p:nvCxnSpPr>
        <p:spPr>
          <a:xfrm>
            <a:off x="3415846" y="1930246"/>
            <a:ext cx="5213804" cy="8390"/>
          </a:xfrm>
          <a:prstGeom prst="straightConnector1">
            <a:avLst/>
          </a:prstGeom>
          <a:noFill/>
          <a:ln w="9525" cap="flat" cmpd="sng">
            <a:solidFill>
              <a:srgbClr val="000000"/>
            </a:solidFill>
            <a:prstDash val="solid"/>
            <a:round/>
            <a:headEnd type="none" w="sm" len="sm"/>
            <a:tailEnd type="none" w="sm" len="sm"/>
          </a:ln>
        </p:spPr>
      </p:cxnSp>
      <p:cxnSp>
        <p:nvCxnSpPr>
          <p:cNvPr id="251" name="Google Shape;251;p28"/>
          <p:cNvCxnSpPr/>
          <p:nvPr/>
        </p:nvCxnSpPr>
        <p:spPr>
          <a:xfrm>
            <a:off x="743463" y="3844328"/>
            <a:ext cx="5213804" cy="8390"/>
          </a:xfrm>
          <a:prstGeom prst="straightConnector1">
            <a:avLst/>
          </a:prstGeom>
          <a:noFill/>
          <a:ln w="9525" cap="flat" cmpd="sng">
            <a:solidFill>
              <a:srgbClr val="000000"/>
            </a:solidFill>
            <a:prstDash val="solid"/>
            <a:round/>
            <a:headEnd type="none" w="sm" len="sm"/>
            <a:tailEnd type="none" w="sm" len="sm"/>
          </a:ln>
        </p:spPr>
      </p:cxnSp>
      <p:cxnSp>
        <p:nvCxnSpPr>
          <p:cNvPr id="252" name="Google Shape;252;p28"/>
          <p:cNvCxnSpPr/>
          <p:nvPr/>
        </p:nvCxnSpPr>
        <p:spPr>
          <a:xfrm>
            <a:off x="3415846" y="1552663"/>
            <a:ext cx="5213804" cy="8391"/>
          </a:xfrm>
          <a:prstGeom prst="straightConnector1">
            <a:avLst/>
          </a:prstGeom>
          <a:noFill/>
          <a:ln w="9525" cap="flat" cmpd="sng">
            <a:solidFill>
              <a:srgbClr val="000000"/>
            </a:solidFill>
            <a:prstDash val="solid"/>
            <a:round/>
            <a:headEnd type="none" w="sm" len="sm"/>
            <a:tailEnd type="none" w="sm" len="sm"/>
          </a:ln>
        </p:spPr>
      </p:cxnSp>
      <p:cxnSp>
        <p:nvCxnSpPr>
          <p:cNvPr id="253" name="Google Shape;253;p28"/>
          <p:cNvCxnSpPr/>
          <p:nvPr/>
        </p:nvCxnSpPr>
        <p:spPr>
          <a:xfrm>
            <a:off x="743463" y="3466745"/>
            <a:ext cx="5213804" cy="8390"/>
          </a:xfrm>
          <a:prstGeom prst="straightConnector1">
            <a:avLst/>
          </a:prstGeom>
          <a:noFill/>
          <a:ln w="9525" cap="flat" cmpd="sng">
            <a:solidFill>
              <a:srgbClr val="000000"/>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47" name="Google Shape;447;p38"/>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34475"/>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4-Year College/University</a:t>
            </a:r>
            <a:endParaRPr sz="300"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F34A8145-333C-4127-A78B-13C3D6A07594}"/>
              </a:ext>
            </a:extLst>
          </p:cNvPr>
          <p:cNvSpPr txBox="1"/>
          <p:nvPr/>
        </p:nvSpPr>
        <p:spPr>
          <a:xfrm>
            <a:off x="514350" y="802035"/>
            <a:ext cx="8498781" cy="3970318"/>
          </a:xfrm>
          <a:prstGeom prst="rect">
            <a:avLst/>
          </a:prstGeom>
          <a:noFill/>
        </p:spPr>
        <p:txBody>
          <a:bodyPr wrap="square">
            <a:spAutoFit/>
          </a:bodyPr>
          <a:lstStyle/>
          <a:p>
            <a:pPr marL="285750" lvl="7" indent="-285750">
              <a:buFont typeface="Arial" panose="020B0604020202020204" pitchFamily="34" charset="0"/>
              <a:buChar char="•"/>
            </a:pPr>
            <a:r>
              <a:rPr lang="en-US" b="0" i="0" u="none" strike="noStrike" cap="none" dirty="0">
                <a:solidFill>
                  <a:srgbClr val="000000"/>
                </a:solidFill>
                <a:latin typeface="Nunito"/>
                <a:ea typeface="Nunito"/>
                <a:cs typeface="Nunito"/>
                <a:sym typeface="Nunito"/>
              </a:rPr>
              <a:t>Typically have more stringent admission requirements than other post-secondary options</a:t>
            </a:r>
          </a:p>
          <a:p>
            <a:pPr lvl="8"/>
            <a:r>
              <a:rPr lang="en-US" dirty="0">
                <a:latin typeface="Nunito"/>
                <a:ea typeface="Nunito"/>
                <a:cs typeface="Nunito"/>
                <a:sym typeface="Nunito"/>
              </a:rPr>
              <a:t>	- Factors for college admission consideration:</a:t>
            </a:r>
          </a:p>
          <a:p>
            <a:pPr lvl="8"/>
            <a:r>
              <a:rPr lang="en-US" dirty="0">
                <a:latin typeface="Nunito"/>
                <a:ea typeface="Nunito"/>
                <a:cs typeface="Nunito"/>
                <a:sym typeface="Nunito"/>
              </a:rPr>
              <a:t>	</a:t>
            </a:r>
            <a:r>
              <a:rPr lang="en-US" i="1" dirty="0">
                <a:latin typeface="Nunito"/>
                <a:ea typeface="Nunito"/>
                <a:cs typeface="Nunito"/>
                <a:sym typeface="Nunito"/>
              </a:rPr>
              <a:t>Rigor of classes, final grades/GPA, test scores (SAT/ACT), extracurricular activities, essays, 	letters of recommendation, demonstrated interest</a:t>
            </a:r>
          </a:p>
          <a:p>
            <a:pPr marL="285750" lvl="8" indent="-285750">
              <a:buFont typeface="Arial" panose="020B0604020202020204" pitchFamily="34" charset="0"/>
              <a:buChar char="•"/>
            </a:pPr>
            <a:endParaRPr lang="en-US" dirty="0">
              <a:latin typeface="Nunito"/>
              <a:ea typeface="Nunito"/>
              <a:cs typeface="Nunito"/>
              <a:sym typeface="Nunito"/>
            </a:endParaRPr>
          </a:p>
          <a:p>
            <a:pPr marL="285750" lvl="8" indent="-285750">
              <a:buFont typeface="Arial" panose="020B0604020202020204" pitchFamily="34" charset="0"/>
              <a:buChar char="•"/>
            </a:pPr>
            <a:r>
              <a:rPr lang="en-US" dirty="0">
                <a:latin typeface="Nunito"/>
                <a:ea typeface="Nunito"/>
                <a:cs typeface="Nunito"/>
                <a:sym typeface="Nunito"/>
              </a:rPr>
              <a:t>On average, it takes a student four years to complete after matriculation from high school</a:t>
            </a:r>
          </a:p>
          <a:p>
            <a:pPr marL="285750" lvl="7" indent="-285750">
              <a:buFont typeface="Arial" panose="020B0604020202020204" pitchFamily="34" charset="0"/>
              <a:buChar char="•"/>
            </a:pPr>
            <a:endParaRPr lang="en-US" dirty="0">
              <a:latin typeface="Nunito"/>
              <a:sym typeface="Nunito"/>
            </a:endParaRPr>
          </a:p>
          <a:p>
            <a:pPr marL="285750" lvl="7" indent="-285750">
              <a:buFont typeface="Arial" panose="020B0604020202020204" pitchFamily="34" charset="0"/>
              <a:buChar char="•"/>
            </a:pPr>
            <a:r>
              <a:rPr lang="en-US" dirty="0">
                <a:latin typeface="Nunito"/>
                <a:sym typeface="Nunito"/>
              </a:rPr>
              <a:t>Best to build a college list, with recommendations to include 1-2 “reach schools”, 2-3 “match schools” and at least 1 “safety school”.  </a:t>
            </a:r>
          </a:p>
          <a:p>
            <a:pPr lvl="8"/>
            <a:r>
              <a:rPr lang="en-US" dirty="0">
                <a:latin typeface="Nunito"/>
                <a:sym typeface="Nunito"/>
              </a:rPr>
              <a:t>	</a:t>
            </a:r>
            <a:r>
              <a:rPr lang="en-US" u="sng" dirty="0">
                <a:latin typeface="Nunito"/>
                <a:sym typeface="Nunito"/>
              </a:rPr>
              <a:t>- Reach:</a:t>
            </a:r>
            <a:r>
              <a:rPr lang="en-US" dirty="0">
                <a:latin typeface="Nunito"/>
                <a:sym typeface="Nunito"/>
              </a:rPr>
              <a:t> Your academic credentials </a:t>
            </a:r>
            <a:r>
              <a:rPr lang="en-US" i="1" dirty="0">
                <a:latin typeface="Nunito"/>
                <a:sym typeface="Nunito"/>
              </a:rPr>
              <a:t>fall below</a:t>
            </a:r>
            <a:r>
              <a:rPr lang="en-US" dirty="0">
                <a:latin typeface="Nunito"/>
                <a:sym typeface="Nunito"/>
              </a:rPr>
              <a:t> the school’s middle 50% range for the 	freshman class</a:t>
            </a:r>
          </a:p>
          <a:p>
            <a:pPr lvl="8"/>
            <a:r>
              <a:rPr lang="en-US" dirty="0">
                <a:latin typeface="Nunito"/>
                <a:sym typeface="Nunito"/>
              </a:rPr>
              <a:t>	- </a:t>
            </a:r>
            <a:r>
              <a:rPr lang="en-US" u="sng" dirty="0">
                <a:latin typeface="Nunito"/>
                <a:sym typeface="Nunito"/>
              </a:rPr>
              <a:t>Match:</a:t>
            </a:r>
            <a:r>
              <a:rPr lang="en-US" dirty="0">
                <a:latin typeface="Nunito"/>
                <a:sym typeface="Nunito"/>
              </a:rPr>
              <a:t> Your academic credentials </a:t>
            </a:r>
            <a:r>
              <a:rPr lang="en-US" i="1" dirty="0">
                <a:latin typeface="Nunito"/>
                <a:sym typeface="Nunito"/>
              </a:rPr>
              <a:t>fall within or perhaps slightly exceed the school’s middle 	50% range for the freshman class</a:t>
            </a:r>
          </a:p>
          <a:p>
            <a:pPr lvl="8"/>
            <a:r>
              <a:rPr lang="en-US" dirty="0">
                <a:latin typeface="Nunito"/>
                <a:sym typeface="Nunito"/>
              </a:rPr>
              <a:t>	-</a:t>
            </a:r>
            <a:r>
              <a:rPr lang="en-US" u="sng" dirty="0">
                <a:latin typeface="Nunito"/>
                <a:sym typeface="Nunito"/>
              </a:rPr>
              <a:t>Safety: </a:t>
            </a:r>
            <a:r>
              <a:rPr lang="en-US" dirty="0">
                <a:latin typeface="Nunito"/>
                <a:sym typeface="Nunito"/>
              </a:rPr>
              <a:t>Your academic credentials </a:t>
            </a:r>
            <a:r>
              <a:rPr lang="en-US" i="1" dirty="0">
                <a:latin typeface="Nunito"/>
                <a:sym typeface="Nunito"/>
              </a:rPr>
              <a:t>exceed</a:t>
            </a:r>
            <a:r>
              <a:rPr lang="en-US" dirty="0">
                <a:latin typeface="Nunito"/>
                <a:sym typeface="Nunito"/>
              </a:rPr>
              <a:t> the school’s middle 50% range for the freshman 	class, nearly guaranteeing admission</a:t>
            </a:r>
          </a:p>
          <a:p>
            <a:pPr marL="285750" lvl="8" indent="-285750">
              <a:buFont typeface="Arial" panose="020B0604020202020204" pitchFamily="34" charset="0"/>
              <a:buChar char="•"/>
            </a:pPr>
            <a:endParaRPr lang="en-US" dirty="0">
              <a:latin typeface="Nunito"/>
              <a:sym typeface="Nunito"/>
            </a:endParaRPr>
          </a:p>
          <a:p>
            <a:pPr marL="285750" lvl="8" indent="-285750">
              <a:buFont typeface="Arial" panose="020B0604020202020204" pitchFamily="34" charset="0"/>
              <a:buChar char="•"/>
            </a:pPr>
            <a:r>
              <a:rPr lang="en-US" dirty="0">
                <a:latin typeface="Nunito"/>
                <a:sym typeface="Nunito"/>
              </a:rPr>
              <a:t>Check the school’s admission requirements by visiting the school’s website, as requirements vary from school to school and year to year</a:t>
            </a:r>
          </a:p>
        </p:txBody>
      </p:sp>
    </p:spTree>
    <p:extLst>
      <p:ext uri="{BB962C8B-B14F-4D97-AF65-F5344CB8AC3E}">
        <p14:creationId xmlns:p14="http://schemas.microsoft.com/office/powerpoint/2010/main" val="404848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47" name="Google Shape;447;p38"/>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of 2025</a:t>
            </a:r>
            <a:endParaRPr sz="700" dirty="0"/>
          </a:p>
        </p:txBody>
      </p:sp>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34475"/>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4-Year College/University</a:t>
            </a:r>
            <a:endParaRPr sz="300"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F34A8145-333C-4127-A78B-13C3D6A07594}"/>
              </a:ext>
            </a:extLst>
          </p:cNvPr>
          <p:cNvSpPr txBox="1"/>
          <p:nvPr/>
        </p:nvSpPr>
        <p:spPr>
          <a:xfrm>
            <a:off x="514350" y="755291"/>
            <a:ext cx="8498781" cy="3970318"/>
          </a:xfrm>
          <a:prstGeom prst="rect">
            <a:avLst/>
          </a:prstGeom>
          <a:noFill/>
        </p:spPr>
        <p:txBody>
          <a:bodyPr wrap="square">
            <a:spAutoFit/>
          </a:bodyPr>
          <a:lstStyle/>
          <a:p>
            <a:pPr marL="285750" lvl="7" indent="-285750">
              <a:buFont typeface="Arial" panose="020B0604020202020204" pitchFamily="34" charset="0"/>
              <a:buChar char="•"/>
            </a:pPr>
            <a:r>
              <a:rPr lang="en-US" dirty="0">
                <a:latin typeface="Nunito" pitchFamily="2" charset="0"/>
                <a:sym typeface="Nunito"/>
              </a:rPr>
              <a:t>SAT/ACT test scores are usually required, with explicit score minimums</a:t>
            </a:r>
          </a:p>
          <a:p>
            <a:pPr lvl="8"/>
            <a:r>
              <a:rPr lang="en-US" dirty="0">
                <a:latin typeface="Nunito" pitchFamily="2" charset="0"/>
                <a:sym typeface="Nunito"/>
              </a:rPr>
              <a:t>	- </a:t>
            </a:r>
            <a:r>
              <a:rPr lang="en-US" dirty="0">
                <a:latin typeface="Nunito" pitchFamily="2" charset="0"/>
              </a:rPr>
              <a:t>The University System of Georgia (USG) will continue its temporary waiver of test score 	requirements meaning no test scores will be required for admission at 23 of USG’s 26 public 	colleges and universities during the Academic Year 2025-2026 (Fall 2025, Spring 2026 and 	Summer 2026).</a:t>
            </a:r>
          </a:p>
          <a:p>
            <a:pPr algn="l"/>
            <a:r>
              <a:rPr lang="en-US" dirty="0">
                <a:latin typeface="Nunito" pitchFamily="2" charset="0"/>
              </a:rPr>
              <a:t>	</a:t>
            </a:r>
          </a:p>
          <a:p>
            <a:pPr algn="l"/>
            <a:r>
              <a:rPr lang="en-US" dirty="0">
                <a:latin typeface="Nunito" pitchFamily="2" charset="0"/>
              </a:rPr>
              <a:t>	- The temporary test waiver </a:t>
            </a:r>
            <a:r>
              <a:rPr lang="en-US" b="1" u="sng" dirty="0">
                <a:latin typeface="Nunito" pitchFamily="2" charset="0"/>
              </a:rPr>
              <a:t>does not</a:t>
            </a:r>
            <a:r>
              <a:rPr lang="en-US" dirty="0">
                <a:latin typeface="Nunito" pitchFamily="2" charset="0"/>
              </a:rPr>
              <a:t> apply to the </a:t>
            </a:r>
            <a:r>
              <a:rPr lang="en-US" b="1" dirty="0">
                <a:latin typeface="Nunito" pitchFamily="2" charset="0"/>
              </a:rPr>
              <a:t>Georgia Tech</a:t>
            </a:r>
            <a:r>
              <a:rPr lang="en-US" dirty="0">
                <a:latin typeface="Nunito" pitchFamily="2" charset="0"/>
              </a:rPr>
              <a:t>., </a:t>
            </a:r>
            <a:r>
              <a:rPr lang="en-US" b="1" dirty="0">
                <a:latin typeface="Nunito" pitchFamily="2" charset="0"/>
              </a:rPr>
              <a:t>UGA</a:t>
            </a:r>
            <a:r>
              <a:rPr lang="en-US" dirty="0">
                <a:latin typeface="Nunito" pitchFamily="2" charset="0"/>
              </a:rPr>
              <a:t>, and </a:t>
            </a:r>
            <a:r>
              <a:rPr lang="en-US" b="1" dirty="0">
                <a:latin typeface="Nunito" pitchFamily="2" charset="0"/>
              </a:rPr>
              <a:t>Georgia 	College &amp; State University</a:t>
            </a:r>
            <a:r>
              <a:rPr lang="en-US" dirty="0">
                <a:latin typeface="Nunito" pitchFamily="2" charset="0"/>
              </a:rPr>
              <a:t>.</a:t>
            </a:r>
          </a:p>
          <a:p>
            <a:pPr algn="l"/>
            <a:r>
              <a:rPr lang="en-US" b="0" i="0" dirty="0">
                <a:solidFill>
                  <a:srgbClr val="0A0A0A"/>
                </a:solidFill>
                <a:effectLst/>
                <a:latin typeface="Nunito" pitchFamily="2" charset="0"/>
              </a:rPr>
              <a:t>	</a:t>
            </a:r>
          </a:p>
          <a:p>
            <a:pPr algn="l"/>
            <a:r>
              <a:rPr lang="en-US" dirty="0">
                <a:solidFill>
                  <a:srgbClr val="0A0A0A"/>
                </a:solidFill>
                <a:latin typeface="Nunito" pitchFamily="2" charset="0"/>
              </a:rPr>
              <a:t>	</a:t>
            </a:r>
            <a:r>
              <a:rPr lang="en-US" b="0" i="0" dirty="0">
                <a:solidFill>
                  <a:srgbClr val="0A0A0A"/>
                </a:solidFill>
                <a:effectLst/>
                <a:latin typeface="Nunito" pitchFamily="2" charset="0"/>
              </a:rPr>
              <a:t>- Test-optional: Colleges/universities can use the student’s grade point average on the 	required high school curriculum without a standardized test score at the following minimum 	grade point averages (GPA):	</a:t>
            </a:r>
          </a:p>
          <a:p>
            <a:pPr lvl="2"/>
            <a:r>
              <a:rPr lang="en-US" b="1" i="0" dirty="0">
                <a:solidFill>
                  <a:srgbClr val="0A0A0A"/>
                </a:solidFill>
                <a:effectLst/>
                <a:latin typeface="Nunito" pitchFamily="2" charset="0"/>
              </a:rPr>
              <a:t>		</a:t>
            </a:r>
            <a:r>
              <a:rPr lang="en-US" i="0" dirty="0">
                <a:solidFill>
                  <a:srgbClr val="0A0A0A"/>
                </a:solidFill>
                <a:effectLst/>
                <a:latin typeface="Nunito" pitchFamily="2" charset="0"/>
              </a:rPr>
              <a:t>3.4 GPA for research universities</a:t>
            </a:r>
          </a:p>
          <a:p>
            <a:pPr lvl="2"/>
            <a:r>
              <a:rPr lang="en-US" dirty="0">
                <a:latin typeface="Nunito" pitchFamily="2" charset="0"/>
              </a:rPr>
              <a:t>		3.2 GPA for comprehensive universities</a:t>
            </a:r>
          </a:p>
          <a:p>
            <a:pPr lvl="2"/>
            <a:r>
              <a:rPr lang="en-US" dirty="0">
                <a:latin typeface="Nunito" pitchFamily="2" charset="0"/>
              </a:rPr>
              <a:t>		3.0 GPA for state universities </a:t>
            </a:r>
          </a:p>
          <a:p>
            <a:pPr marL="285750" lvl="2" indent="-285750">
              <a:buFont typeface="Arial" panose="020B0604020202020204" pitchFamily="34" charset="0"/>
              <a:buChar char="•"/>
            </a:pPr>
            <a:endParaRPr lang="en-US" dirty="0">
              <a:latin typeface="Nunito" pitchFamily="2" charset="0"/>
            </a:endParaRPr>
          </a:p>
          <a:p>
            <a:pPr marL="285750" lvl="2" indent="-285750">
              <a:buFont typeface="Arial" panose="020B0604020202020204" pitchFamily="34" charset="0"/>
              <a:buChar char="•"/>
            </a:pPr>
            <a:r>
              <a:rPr lang="en-US" dirty="0">
                <a:latin typeface="Nunito" pitchFamily="2" charset="0"/>
              </a:rPr>
              <a:t>Test scores will continue to be required to apply for Zell Miller scholarships in accordance with state of Georgia requirements.</a:t>
            </a:r>
            <a:endParaRPr lang="en-US" dirty="0">
              <a:latin typeface="Nunito" pitchFamily="2" charset="0"/>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47" name="Google Shape;447;p38"/>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268941" y="68439"/>
            <a:ext cx="8875059" cy="553998"/>
          </a:xfrm>
          <a:prstGeom prst="rect">
            <a:avLst/>
          </a:prstGeom>
          <a:noFill/>
          <a:ln>
            <a:noFill/>
          </a:ln>
        </p:spPr>
        <p:txBody>
          <a:bodyPr spcFirstLastPara="1" wrap="square" lIns="0" tIns="0" rIns="0" bIns="0" anchor="t" anchorCtr="0">
            <a:spAutoFit/>
          </a:bodyPr>
          <a:lstStyle/>
          <a:p>
            <a:pPr lvl="7"/>
            <a:r>
              <a:rPr lang="en-US" sz="3600" dirty="0">
                <a:effectLst>
                  <a:outerShdw blurRad="38100" dist="38100" dir="2700000" algn="tl">
                    <a:srgbClr val="000000">
                      <a:alpha val="43137"/>
                    </a:srgbClr>
                  </a:outerShdw>
                </a:effectLst>
                <a:latin typeface="Cormorant Garamond Light"/>
                <a:ea typeface="Cormorant Garamond Light"/>
                <a:sym typeface="Nunito"/>
              </a:rPr>
              <a:t>2-year College/Technical College &amp; Trade School</a:t>
            </a:r>
          </a:p>
        </p:txBody>
      </p:sp>
      <p:sp>
        <p:nvSpPr>
          <p:cNvPr id="7" name="TextBox 6">
            <a:extLst>
              <a:ext uri="{FF2B5EF4-FFF2-40B4-BE49-F238E27FC236}">
                <a16:creationId xmlns:a16="http://schemas.microsoft.com/office/drawing/2014/main" id="{F03FBF9A-9283-4026-824A-9B17FC2B7B63}"/>
              </a:ext>
            </a:extLst>
          </p:cNvPr>
          <p:cNvSpPr txBox="1"/>
          <p:nvPr/>
        </p:nvSpPr>
        <p:spPr>
          <a:xfrm>
            <a:off x="568379" y="880452"/>
            <a:ext cx="8498781" cy="3539430"/>
          </a:xfrm>
          <a:prstGeom prst="rect">
            <a:avLst/>
          </a:prstGeom>
          <a:noFill/>
        </p:spPr>
        <p:txBody>
          <a:bodyPr wrap="square">
            <a:spAutoFit/>
          </a:bodyPr>
          <a:lstStyle/>
          <a:p>
            <a:pPr marL="285750" lvl="7" indent="-285750">
              <a:buFont typeface="Arial" panose="020B0604020202020204" pitchFamily="34" charset="0"/>
              <a:buChar char="•"/>
            </a:pPr>
            <a:r>
              <a:rPr lang="en-US" dirty="0">
                <a:latin typeface="Nunito" pitchFamily="2" charset="0"/>
                <a:sym typeface="Nunito"/>
              </a:rPr>
              <a:t>Proof of high school graduation/GED is required – providing your final high school transcript will satisfy this. Follow the transcript request process to accomplish this.</a:t>
            </a:r>
          </a:p>
          <a:p>
            <a:pPr marL="285750" lvl="7" indent="-285750">
              <a:buFont typeface="Arial" panose="020B0604020202020204" pitchFamily="34" charset="0"/>
              <a:buChar char="•"/>
            </a:pPr>
            <a:endParaRPr lang="en-US" dirty="0">
              <a:latin typeface="Nunito" pitchFamily="2" charset="0"/>
              <a:sym typeface="Nunito"/>
            </a:endParaRPr>
          </a:p>
          <a:p>
            <a:pPr marL="285750" lvl="7" indent="-285750">
              <a:buFont typeface="Arial" panose="020B0604020202020204" pitchFamily="34" charset="0"/>
              <a:buChar char="•"/>
            </a:pPr>
            <a:r>
              <a:rPr lang="en-US" dirty="0">
                <a:latin typeface="Nunito" pitchFamily="2" charset="0"/>
                <a:sym typeface="Nunito"/>
              </a:rPr>
              <a:t>SAT/ACT exams are accepted, however the Accuplacer is accepted and often offered directly from the school. </a:t>
            </a:r>
          </a:p>
          <a:p>
            <a:pPr lvl="8"/>
            <a:r>
              <a:rPr lang="en-US" dirty="0">
                <a:latin typeface="Nunito" pitchFamily="2" charset="0"/>
                <a:sym typeface="Nunito"/>
              </a:rPr>
              <a:t>	-Less expensive than taking the SAT/ACT and serves as a placement exam vs. admissions 	exam.</a:t>
            </a:r>
          </a:p>
          <a:p>
            <a:pPr marL="285750" lvl="8" indent="-285750">
              <a:buFont typeface="Arial" panose="020B0604020202020204" pitchFamily="34" charset="0"/>
              <a:buChar char="•"/>
            </a:pPr>
            <a:endParaRPr lang="en-US" dirty="0">
              <a:latin typeface="Nunito" pitchFamily="2" charset="0"/>
              <a:sym typeface="Nunito"/>
            </a:endParaRPr>
          </a:p>
          <a:p>
            <a:pPr marL="285750" lvl="8" indent="-285750">
              <a:buFont typeface="Arial" panose="020B0604020202020204" pitchFamily="34" charset="0"/>
              <a:buChar char="•"/>
            </a:pPr>
            <a:r>
              <a:rPr lang="en-US" dirty="0">
                <a:latin typeface="Nunito" pitchFamily="2" charset="0"/>
                <a:sym typeface="Nunito"/>
              </a:rPr>
              <a:t>Programs are typically career focused and completed in 2-years or less</a:t>
            </a:r>
          </a:p>
          <a:p>
            <a:pPr lvl="8"/>
            <a:r>
              <a:rPr lang="en-US" dirty="0">
                <a:latin typeface="Nunito" pitchFamily="2" charset="0"/>
                <a:sym typeface="Nunito"/>
              </a:rPr>
              <a:t>	- Trains students for a specific job in a career field, immediately ready to work</a:t>
            </a:r>
          </a:p>
          <a:p>
            <a:pPr marL="285750" lvl="8" indent="-285750">
              <a:buFont typeface="Arial" panose="020B0604020202020204" pitchFamily="34" charset="0"/>
              <a:buChar char="•"/>
            </a:pPr>
            <a:endParaRPr lang="en-US" dirty="0">
              <a:latin typeface="Nunito" pitchFamily="2" charset="0"/>
              <a:sym typeface="Nunito"/>
            </a:endParaRPr>
          </a:p>
          <a:p>
            <a:pPr marL="285750" lvl="8" indent="-285750">
              <a:buFont typeface="Arial" panose="020B0604020202020204" pitchFamily="34" charset="0"/>
              <a:buChar char="•"/>
            </a:pPr>
            <a:r>
              <a:rPr lang="en-US" dirty="0">
                <a:latin typeface="Nunito" pitchFamily="2" charset="0"/>
                <a:sym typeface="Nunito"/>
              </a:rPr>
              <a:t>Technical/Trade careers can include ones related to: </a:t>
            </a:r>
            <a:r>
              <a:rPr lang="en-US" i="1" dirty="0">
                <a:latin typeface="Nunito" pitchFamily="2" charset="0"/>
                <a:sym typeface="Nunito"/>
              </a:rPr>
              <a:t>Aviation, Criminal Justice, Welding, Cosmetology, Carpentry, Drafting, Automotive Technician, Medical &amp; Dental Assisting, Graphic Design, HVAC Technician, Electrician, Paralegal, Early Childhood Care, Horticulture, Accounting, Cybersecurity &amp; Networking, Film &amp; Video Production, EMT/AEMT (Paramedic), Supply Chain Management, </a:t>
            </a:r>
            <a:r>
              <a:rPr lang="en-US" dirty="0">
                <a:latin typeface="Nunito" pitchFamily="2" charset="0"/>
                <a:sym typeface="Nunito"/>
              </a:rPr>
              <a:t>and more!</a:t>
            </a:r>
          </a:p>
        </p:txBody>
      </p:sp>
    </p:spTree>
    <p:extLst>
      <p:ext uri="{BB962C8B-B14F-4D97-AF65-F5344CB8AC3E}">
        <p14:creationId xmlns:p14="http://schemas.microsoft.com/office/powerpoint/2010/main" val="218173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t="31261" b="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w="9525" cap="flat" cmpd="sng">
            <a:solidFill>
              <a:srgbClr val="000000"/>
            </a:solidFill>
            <a:prstDash val="solid"/>
            <a:round/>
            <a:headEnd type="none" w="sm" len="sm"/>
            <a:tailEnd type="none" w="sm" len="sm"/>
          </a:ln>
        </p:spPr>
      </p:cxnSp>
      <p:sp>
        <p:nvSpPr>
          <p:cNvPr id="447" name="Google Shape;447;p38"/>
          <p:cNvSpPr txBox="1"/>
          <p:nvPr/>
        </p:nvSpPr>
        <p:spPr>
          <a:xfrm>
            <a:off x="2968463" y="4887316"/>
            <a:ext cx="3207074" cy="21544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0" i="0" u="none" strike="noStrike" cap="none" dirty="0">
                <a:solidFill>
                  <a:srgbClr val="000000"/>
                </a:solidFill>
                <a:latin typeface="Nunito"/>
                <a:ea typeface="Nunito"/>
                <a:cs typeface="Nunito"/>
                <a:sym typeface="Nunito"/>
              </a:rPr>
              <a:t>CLASS 2025</a:t>
            </a:r>
            <a:endParaRPr sz="700" dirty="0"/>
          </a:p>
        </p:txBody>
      </p:sp>
      <p:cxnSp>
        <p:nvCxnSpPr>
          <p:cNvPr id="448" name="Google Shape;448;p38"/>
          <p:cNvCxnSpPr/>
          <p:nvPr/>
        </p:nvCxnSpPr>
        <p:spPr>
          <a:xfrm>
            <a:off x="514350" y="654699"/>
            <a:ext cx="8115300" cy="0"/>
          </a:xfrm>
          <a:prstGeom prst="straightConnector1">
            <a:avLst/>
          </a:prstGeom>
          <a:noFill/>
          <a:ln w="9525" cap="flat" cmpd="sng">
            <a:solidFill>
              <a:srgbClr val="000000"/>
            </a:solidFill>
            <a:prstDash val="solid"/>
            <a:round/>
            <a:headEnd type="none" w="sm" len="sm"/>
            <a:tailEnd type="none" w="sm" len="sm"/>
          </a:ln>
        </p:spPr>
      </p:cxnSp>
      <p:sp>
        <p:nvSpPr>
          <p:cNvPr id="449" name="Google Shape;449;p38"/>
          <p:cNvSpPr txBox="1"/>
          <p:nvPr/>
        </p:nvSpPr>
        <p:spPr>
          <a:xfrm>
            <a:off x="1590355" y="-34475"/>
            <a:ext cx="5963290" cy="66479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600" dirty="0">
                <a:effectLst>
                  <a:outerShdw blurRad="38100" dist="38100" dir="2700000" algn="tl">
                    <a:srgbClr val="000000">
                      <a:alpha val="43137"/>
                    </a:srgbClr>
                  </a:outerShdw>
                </a:effectLst>
                <a:latin typeface="Cormorant Garamond Light"/>
                <a:ea typeface="Cormorant Garamond Light"/>
                <a:sym typeface="Cormorant Garamond Light"/>
              </a:rPr>
              <a:t>Military/Armed Forces</a:t>
            </a:r>
            <a:endParaRPr sz="3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689795A1-C941-4EA1-9A8C-7AD7A2CFCA6B}"/>
              </a:ext>
            </a:extLst>
          </p:cNvPr>
          <p:cNvSpPr txBox="1"/>
          <p:nvPr/>
        </p:nvSpPr>
        <p:spPr>
          <a:xfrm>
            <a:off x="568379" y="880452"/>
            <a:ext cx="8498781" cy="3539430"/>
          </a:xfrm>
          <a:prstGeom prst="rect">
            <a:avLst/>
          </a:prstGeom>
          <a:noFill/>
        </p:spPr>
        <p:txBody>
          <a:bodyPr wrap="square">
            <a:spAutoFit/>
          </a:bodyPr>
          <a:lstStyle/>
          <a:p>
            <a:pPr marL="285750" lvl="7" indent="-285750">
              <a:buFont typeface="Arial" panose="020B0604020202020204" pitchFamily="34" charset="0"/>
              <a:buChar char="•"/>
            </a:pPr>
            <a:r>
              <a:rPr lang="en-US" dirty="0">
                <a:latin typeface="Nunito" pitchFamily="2" charset="0"/>
                <a:sym typeface="Nunito"/>
              </a:rPr>
              <a:t>The six branches are: </a:t>
            </a:r>
            <a:r>
              <a:rPr lang="en-US" b="1" dirty="0">
                <a:latin typeface="Nunito" pitchFamily="2" charset="0"/>
                <a:sym typeface="Nunito"/>
              </a:rPr>
              <a:t>Air Force, Army, Coast Guard, Marine Corps, Navy, Space Force</a:t>
            </a:r>
          </a:p>
          <a:p>
            <a:pPr lvl="7"/>
            <a:r>
              <a:rPr lang="en-US" b="0" i="0" dirty="0">
                <a:solidFill>
                  <a:srgbClr val="1B1B1B"/>
                </a:solidFill>
                <a:effectLst/>
                <a:latin typeface="Merriweather Web"/>
              </a:rPr>
              <a:t>	</a:t>
            </a:r>
            <a:r>
              <a:rPr lang="en-US" dirty="0">
                <a:latin typeface="Nunito" pitchFamily="2" charset="0"/>
              </a:rPr>
              <a:t>- Reserve &amp; National Guard are various options within</a:t>
            </a:r>
          </a:p>
          <a:p>
            <a:pPr marL="285750" lvl="7" indent="-285750">
              <a:buFont typeface="Arial" panose="020B0604020202020204" pitchFamily="34" charset="0"/>
              <a:buChar char="•"/>
            </a:pPr>
            <a:endParaRPr lang="en-US" dirty="0">
              <a:latin typeface="Nunito" pitchFamily="2" charset="0"/>
            </a:endParaRPr>
          </a:p>
          <a:p>
            <a:pPr marL="285750" lvl="7" indent="-285750">
              <a:buFont typeface="Arial" panose="020B0604020202020204" pitchFamily="34" charset="0"/>
              <a:buChar char="•"/>
            </a:pPr>
            <a:r>
              <a:rPr lang="en-US" dirty="0">
                <a:latin typeface="Nunito" pitchFamily="2" charset="0"/>
              </a:rPr>
              <a:t>Every branch of the military sets its own standards for enlisting, so learn about the specific requirements for each, i.e.:</a:t>
            </a:r>
          </a:p>
          <a:p>
            <a:pPr lvl="7"/>
            <a:r>
              <a:rPr lang="en-US" dirty="0">
                <a:latin typeface="Nunito" pitchFamily="2" charset="0"/>
                <a:sym typeface="Nunito"/>
              </a:rPr>
              <a:t>	- Citizenship &amp; Residency</a:t>
            </a:r>
          </a:p>
          <a:p>
            <a:pPr lvl="7"/>
            <a:r>
              <a:rPr lang="en-US" dirty="0">
                <a:latin typeface="Nunito" pitchFamily="2" charset="0"/>
                <a:sym typeface="Nunito"/>
              </a:rPr>
              <a:t>	- Age limits</a:t>
            </a:r>
          </a:p>
          <a:p>
            <a:pPr lvl="7"/>
            <a:r>
              <a:rPr lang="en-US" dirty="0">
                <a:latin typeface="Nunito" pitchFamily="2" charset="0"/>
                <a:sym typeface="Nunito"/>
              </a:rPr>
              <a:t>	- Education: </a:t>
            </a:r>
            <a:r>
              <a:rPr lang="en-US" i="1" dirty="0">
                <a:latin typeface="Nunito" pitchFamily="2" charset="0"/>
              </a:rPr>
              <a:t>You must have a high school or general equivalency diploma (GED); must have a 	degree from a four-year college to join as an officer</a:t>
            </a:r>
          </a:p>
          <a:p>
            <a:pPr lvl="7"/>
            <a:r>
              <a:rPr lang="en-US" dirty="0">
                <a:latin typeface="Nunito" pitchFamily="2" charset="0"/>
                <a:sym typeface="Nunito"/>
              </a:rPr>
              <a:t>	-Testing Requirements: </a:t>
            </a:r>
            <a:r>
              <a:rPr lang="en-US" i="1" dirty="0">
                <a:latin typeface="Nunito" pitchFamily="2" charset="0"/>
              </a:rPr>
              <a:t>Armed Services Vocational Aptitude Battery (ASVAB)</a:t>
            </a:r>
          </a:p>
          <a:p>
            <a:pPr lvl="7"/>
            <a:r>
              <a:rPr lang="en-US" dirty="0">
                <a:latin typeface="Nunito" pitchFamily="2" charset="0"/>
                <a:sym typeface="Nunito"/>
              </a:rPr>
              <a:t>	-Physical &amp; Medical Requirements</a:t>
            </a:r>
          </a:p>
          <a:p>
            <a:pPr marL="285750" lvl="7" indent="-285750">
              <a:buFont typeface="Arial" panose="020B0604020202020204" pitchFamily="34" charset="0"/>
              <a:buChar char="•"/>
            </a:pPr>
            <a:endParaRPr lang="en-US" dirty="0">
              <a:latin typeface="Nunito" pitchFamily="2" charset="0"/>
              <a:sym typeface="Nunito"/>
            </a:endParaRPr>
          </a:p>
          <a:p>
            <a:pPr marL="285750" lvl="7" indent="-285750">
              <a:buFont typeface="Arial" panose="020B0604020202020204" pitchFamily="34" charset="0"/>
              <a:buChar char="•"/>
            </a:pPr>
            <a:r>
              <a:rPr lang="en-US" dirty="0">
                <a:latin typeface="Nunito" pitchFamily="2" charset="0"/>
                <a:sym typeface="Nunito"/>
              </a:rPr>
              <a:t>In general: (1) Make contact with a branch recruiter, (2) take the ASVAB, (3) graduate, and (4) request your final high school transcript</a:t>
            </a:r>
          </a:p>
          <a:p>
            <a:pPr lvl="7"/>
            <a:endParaRPr lang="en-US" dirty="0">
              <a:latin typeface="Nunito" pitchFamily="2" charset="0"/>
              <a:sym typeface="Nunito"/>
            </a:endParaRPr>
          </a:p>
          <a:p>
            <a:pPr marL="285750" lvl="7" indent="-285750">
              <a:buFont typeface="Arial" panose="020B0604020202020204" pitchFamily="34" charset="0"/>
              <a:buChar char="•"/>
            </a:pPr>
            <a:r>
              <a:rPr lang="en-US" dirty="0">
                <a:latin typeface="Nunito" pitchFamily="2" charset="0"/>
                <a:sym typeface="Nunito"/>
              </a:rPr>
              <a:t>Additional information can be found online at: </a:t>
            </a:r>
            <a:r>
              <a:rPr lang="en-US" dirty="0">
                <a:latin typeface="Nunito" pitchFamily="2" charset="0"/>
                <a:sym typeface="Nunito"/>
                <a:hlinkClick r:id="rId4"/>
              </a:rPr>
              <a:t>https://www.usa.gov/military-requirements</a:t>
            </a:r>
            <a:r>
              <a:rPr lang="en-US" dirty="0">
                <a:latin typeface="Nunito" pitchFamily="2" charset="0"/>
                <a:sym typeface="Nunito"/>
              </a:rPr>
              <a:t>  </a:t>
            </a:r>
          </a:p>
        </p:txBody>
      </p:sp>
    </p:spTree>
    <p:extLst>
      <p:ext uri="{BB962C8B-B14F-4D97-AF65-F5344CB8AC3E}">
        <p14:creationId xmlns:p14="http://schemas.microsoft.com/office/powerpoint/2010/main" val="1013648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271814"/>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3482</Words>
  <Application>Microsoft Office PowerPoint</Application>
  <PresentationFormat>On-screen Show (16:9)</PresentationFormat>
  <Paragraphs>371</Paragraphs>
  <Slides>39</Slides>
  <Notes>39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Tahoma</vt:lpstr>
      <vt:lpstr>Google Sans</vt:lpstr>
      <vt:lpstr>Roboto</vt:lpstr>
      <vt:lpstr>Merriweather Web</vt:lpstr>
      <vt:lpstr>Cormorant Garamond</vt:lpstr>
      <vt:lpstr>Calibri</vt:lpstr>
      <vt:lpstr>Nunito</vt:lpstr>
      <vt:lpstr>Arial Black</vt:lpstr>
      <vt:lpstr>Wingdings</vt:lpstr>
      <vt:lpstr>Cormorant Garamond Light</vt:lpstr>
      <vt:lpstr>Arial</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Jordan</dc:creator>
  <cp:lastModifiedBy>Landon Odom</cp:lastModifiedBy>
  <cp:revision>27</cp:revision>
  <dcterms:modified xsi:type="dcterms:W3CDTF">2024-09-20T14:13:57Z</dcterms:modified>
</cp:coreProperties>
</file>