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9" r:id="rId1"/>
    <p:sldMasterId id="2147483853" r:id="rId2"/>
    <p:sldMasterId id="2147483877" r:id="rId3"/>
    <p:sldMasterId id="2147483939" r:id="rId4"/>
  </p:sldMasterIdLst>
  <p:notesMasterIdLst>
    <p:notesMasterId r:id="rId40"/>
  </p:notesMasterIdLst>
  <p:handoutMasterIdLst>
    <p:handoutMasterId r:id="rId41"/>
  </p:handoutMasterIdLst>
  <p:sldIdLst>
    <p:sldId id="333" r:id="rId5"/>
    <p:sldId id="276" r:id="rId6"/>
    <p:sldId id="390" r:id="rId7"/>
    <p:sldId id="393" r:id="rId8"/>
    <p:sldId id="391" r:id="rId9"/>
    <p:sldId id="392" r:id="rId10"/>
    <p:sldId id="356" r:id="rId11"/>
    <p:sldId id="367" r:id="rId12"/>
    <p:sldId id="286" r:id="rId13"/>
    <p:sldId id="354" r:id="rId14"/>
    <p:sldId id="353" r:id="rId15"/>
    <p:sldId id="293" r:id="rId16"/>
    <p:sldId id="290" r:id="rId17"/>
    <p:sldId id="266" r:id="rId18"/>
    <p:sldId id="345" r:id="rId19"/>
    <p:sldId id="359" r:id="rId20"/>
    <p:sldId id="368" r:id="rId21"/>
    <p:sldId id="378" r:id="rId22"/>
    <p:sldId id="380" r:id="rId23"/>
    <p:sldId id="321" r:id="rId24"/>
    <p:sldId id="373" r:id="rId25"/>
    <p:sldId id="357" r:id="rId26"/>
    <p:sldId id="386" r:id="rId27"/>
    <p:sldId id="387" r:id="rId28"/>
    <p:sldId id="371" r:id="rId29"/>
    <p:sldId id="382" r:id="rId30"/>
    <p:sldId id="267" r:id="rId31"/>
    <p:sldId id="366" r:id="rId32"/>
    <p:sldId id="365" r:id="rId33"/>
    <p:sldId id="363" r:id="rId34"/>
    <p:sldId id="358" r:id="rId35"/>
    <p:sldId id="361" r:id="rId36"/>
    <p:sldId id="384" r:id="rId37"/>
    <p:sldId id="324" r:id="rId38"/>
    <p:sldId id="355" r:id="rId39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638E14-FC39-4021-84E6-54CA04A53023}">
          <p14:sldIdLst>
            <p14:sldId id="333"/>
            <p14:sldId id="276"/>
            <p14:sldId id="390"/>
            <p14:sldId id="393"/>
            <p14:sldId id="391"/>
            <p14:sldId id="392"/>
            <p14:sldId id="356"/>
            <p14:sldId id="367"/>
            <p14:sldId id="286"/>
            <p14:sldId id="354"/>
            <p14:sldId id="353"/>
            <p14:sldId id="293"/>
            <p14:sldId id="290"/>
            <p14:sldId id="266"/>
            <p14:sldId id="345"/>
            <p14:sldId id="359"/>
            <p14:sldId id="368"/>
            <p14:sldId id="378"/>
            <p14:sldId id="380"/>
            <p14:sldId id="321"/>
            <p14:sldId id="373"/>
          </p14:sldIdLst>
        </p14:section>
        <p14:section name="Untitled Section" id="{C5C668B3-949B-4919-90B1-15EB23817502}">
          <p14:sldIdLst>
            <p14:sldId id="357"/>
            <p14:sldId id="386"/>
            <p14:sldId id="387"/>
            <p14:sldId id="371"/>
            <p14:sldId id="382"/>
            <p14:sldId id="267"/>
            <p14:sldId id="366"/>
            <p14:sldId id="365"/>
            <p14:sldId id="363"/>
            <p14:sldId id="358"/>
            <p14:sldId id="361"/>
            <p14:sldId id="384"/>
            <p14:sldId id="324"/>
            <p14:sldId id="35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3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584AAF-8F08-420C-3871-F88545BE4476}" v="3" dt="2024-03-06T22:39:42.496"/>
    <p1510:client id="{AD5A485A-8E34-463C-A97F-CE48E08285AC}" v="499" dt="2024-03-06T22:25:12.754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5/10/relationships/revisionInfo" Target="revisionInfo.xml"/><Relationship Id="rId20" Type="http://schemas.openxmlformats.org/officeDocument/2006/relationships/slide" Target="slides/slide16.xml"/><Relationship Id="rId41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CB0CC1-BA4A-9F48-BDC0-BF7B2C641CA1}" type="doc">
      <dgm:prSet loTypeId="urn:microsoft.com/office/officeart/2005/8/layout/radial6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C79A99-EE7E-2445-B6FB-DB4B6750257F}">
      <dgm:prSet phldrT="[Text]"/>
      <dgm:spPr/>
      <dgm:t>
        <a:bodyPr/>
        <a:lstStyle/>
        <a:p>
          <a:r>
            <a:rPr lang="en-US"/>
            <a:t>Fine Arts</a:t>
          </a:r>
        </a:p>
      </dgm:t>
    </dgm:pt>
    <dgm:pt modelId="{E162D138-7F29-6A4F-83B3-8BFEEC0E379C}" type="parTrans" cxnId="{5EF6648E-F5A2-5E48-A3B0-17F70F3CDB62}">
      <dgm:prSet/>
      <dgm:spPr/>
      <dgm:t>
        <a:bodyPr/>
        <a:lstStyle/>
        <a:p>
          <a:endParaRPr lang="en-US"/>
        </a:p>
      </dgm:t>
    </dgm:pt>
    <dgm:pt modelId="{005C18F6-F57E-4F4E-8144-FD08D41E9949}" type="sibTrans" cxnId="{5EF6648E-F5A2-5E48-A3B0-17F70F3CDB62}">
      <dgm:prSet/>
      <dgm:spPr/>
      <dgm:t>
        <a:bodyPr/>
        <a:lstStyle/>
        <a:p>
          <a:endParaRPr lang="en-US"/>
        </a:p>
      </dgm:t>
    </dgm:pt>
    <dgm:pt modelId="{6315A68C-9E36-7F4F-A18C-5697D7B917EE}">
      <dgm:prSet phldrT="[Text]"/>
      <dgm:spPr/>
      <dgm:t>
        <a:bodyPr/>
        <a:lstStyle/>
        <a:p>
          <a:r>
            <a:rPr lang="en-US" b="1" i="1"/>
            <a:t>BAND</a:t>
          </a:r>
        </a:p>
      </dgm:t>
    </dgm:pt>
    <dgm:pt modelId="{45DB4137-42B1-B04B-A3F6-54D5671FD556}" type="parTrans" cxnId="{61F51145-2453-3C4B-9696-5A25C26B81CB}">
      <dgm:prSet/>
      <dgm:spPr/>
      <dgm:t>
        <a:bodyPr/>
        <a:lstStyle/>
        <a:p>
          <a:endParaRPr lang="en-US"/>
        </a:p>
      </dgm:t>
    </dgm:pt>
    <dgm:pt modelId="{F2E77802-4193-274F-A0DA-EC8B8B4CD273}" type="sibTrans" cxnId="{61F51145-2453-3C4B-9696-5A25C26B81CB}">
      <dgm:prSet/>
      <dgm:spPr/>
      <dgm:t>
        <a:bodyPr/>
        <a:lstStyle/>
        <a:p>
          <a:endParaRPr lang="en-US"/>
        </a:p>
      </dgm:t>
    </dgm:pt>
    <dgm:pt modelId="{FBA46A94-DFE9-EB46-A6A2-15F2D64F1035}">
      <dgm:prSet phldrT="[Text]"/>
      <dgm:spPr/>
      <dgm:t>
        <a:bodyPr/>
        <a:lstStyle/>
        <a:p>
          <a:r>
            <a:rPr lang="en-US" b="1" i="1"/>
            <a:t>CHORUS</a:t>
          </a:r>
        </a:p>
      </dgm:t>
    </dgm:pt>
    <dgm:pt modelId="{E1697E36-4021-C641-BD13-B714E5DF97F8}" type="parTrans" cxnId="{7FB8B88B-C4C2-D448-986C-2BC345C01E34}">
      <dgm:prSet/>
      <dgm:spPr/>
      <dgm:t>
        <a:bodyPr/>
        <a:lstStyle/>
        <a:p>
          <a:endParaRPr lang="en-US"/>
        </a:p>
      </dgm:t>
    </dgm:pt>
    <dgm:pt modelId="{3C97FEBE-4ACD-5044-A009-20604A6E8802}" type="sibTrans" cxnId="{7FB8B88B-C4C2-D448-986C-2BC345C01E34}">
      <dgm:prSet/>
      <dgm:spPr/>
      <dgm:t>
        <a:bodyPr/>
        <a:lstStyle/>
        <a:p>
          <a:endParaRPr lang="en-US"/>
        </a:p>
      </dgm:t>
    </dgm:pt>
    <dgm:pt modelId="{9013C6A6-A4A1-6340-A51C-197FF381C475}">
      <dgm:prSet phldrT="[Text]"/>
      <dgm:spPr/>
      <dgm:t>
        <a:bodyPr/>
        <a:lstStyle/>
        <a:p>
          <a:r>
            <a:rPr lang="en-US" b="1" i="1"/>
            <a:t>VISUAL ARTS</a:t>
          </a:r>
        </a:p>
      </dgm:t>
    </dgm:pt>
    <dgm:pt modelId="{B2C9205D-66D2-814F-AC99-A6388345E8F1}" type="parTrans" cxnId="{D1EE0BB4-ACEC-6C45-A654-6C4280084A2B}">
      <dgm:prSet/>
      <dgm:spPr/>
      <dgm:t>
        <a:bodyPr/>
        <a:lstStyle/>
        <a:p>
          <a:endParaRPr lang="en-US"/>
        </a:p>
      </dgm:t>
    </dgm:pt>
    <dgm:pt modelId="{4E7F81F6-E8BE-B740-9A17-06C4A134BC30}" type="sibTrans" cxnId="{D1EE0BB4-ACEC-6C45-A654-6C4280084A2B}">
      <dgm:prSet/>
      <dgm:spPr/>
      <dgm:t>
        <a:bodyPr/>
        <a:lstStyle/>
        <a:p>
          <a:endParaRPr lang="en-US"/>
        </a:p>
      </dgm:t>
    </dgm:pt>
    <dgm:pt modelId="{73C79B51-DFF3-7144-924F-6D7B8D1C1B0D}">
      <dgm:prSet phldrT="[Text]"/>
      <dgm:spPr/>
      <dgm:t>
        <a:bodyPr/>
        <a:lstStyle/>
        <a:p>
          <a:r>
            <a:rPr lang="en-US" b="1" i="1"/>
            <a:t>ORCHESTRA</a:t>
          </a:r>
        </a:p>
      </dgm:t>
    </dgm:pt>
    <dgm:pt modelId="{86FF74F1-E0EA-0441-93A2-CA707D9EE487}" type="parTrans" cxnId="{5754FEE9-A591-FE41-88A3-F361ECB90694}">
      <dgm:prSet/>
      <dgm:spPr/>
      <dgm:t>
        <a:bodyPr/>
        <a:lstStyle/>
        <a:p>
          <a:endParaRPr lang="en-US"/>
        </a:p>
      </dgm:t>
    </dgm:pt>
    <dgm:pt modelId="{FF5A8679-892E-EB4D-82AC-B59A38A62DE5}" type="sibTrans" cxnId="{5754FEE9-A591-FE41-88A3-F361ECB90694}">
      <dgm:prSet/>
      <dgm:spPr/>
      <dgm:t>
        <a:bodyPr/>
        <a:lstStyle/>
        <a:p>
          <a:endParaRPr lang="en-US"/>
        </a:p>
      </dgm:t>
    </dgm:pt>
    <dgm:pt modelId="{538FAA8A-DBBB-42F0-AA4D-1368B2A295AA}">
      <dgm:prSet phldr="0"/>
      <dgm:spPr/>
      <dgm:t>
        <a:bodyPr/>
        <a:lstStyle/>
        <a:p>
          <a:r>
            <a:rPr lang="en-US" b="1" i="1">
              <a:latin typeface="Corbel"/>
            </a:rPr>
            <a:t>DRAMA</a:t>
          </a:r>
        </a:p>
      </dgm:t>
    </dgm:pt>
    <dgm:pt modelId="{C3DE8C9D-A434-4FB0-BA4B-E6007C945236}" type="parTrans" cxnId="{7F7307EF-6305-40AD-BF94-BCE2CE604008}">
      <dgm:prSet/>
      <dgm:spPr/>
      <dgm:t>
        <a:bodyPr/>
        <a:lstStyle/>
        <a:p>
          <a:endParaRPr lang="en-US"/>
        </a:p>
      </dgm:t>
    </dgm:pt>
    <dgm:pt modelId="{05563697-F3CD-4A63-8212-14FB5D113E65}" type="sibTrans" cxnId="{7F7307EF-6305-40AD-BF94-BCE2CE604008}">
      <dgm:prSet/>
      <dgm:spPr/>
      <dgm:t>
        <a:bodyPr/>
        <a:lstStyle/>
        <a:p>
          <a:endParaRPr lang="en-US"/>
        </a:p>
      </dgm:t>
    </dgm:pt>
    <dgm:pt modelId="{09397A2A-45D3-4DDE-92BC-D6CF22A2DD7C}" type="pres">
      <dgm:prSet presAssocID="{1FCB0CC1-BA4A-9F48-BDC0-BF7B2C641CA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05B4BC5-81F1-4E2F-A47D-969B12AF97F1}" type="pres">
      <dgm:prSet presAssocID="{C9C79A99-EE7E-2445-B6FB-DB4B6750257F}" presName="centerShape" presStyleLbl="node0" presStyleIdx="0" presStyleCnt="1"/>
      <dgm:spPr/>
    </dgm:pt>
    <dgm:pt modelId="{4F83D416-8E41-4493-83EA-C03B6E2FC345}" type="pres">
      <dgm:prSet presAssocID="{6315A68C-9E36-7F4F-A18C-5697D7B917EE}" presName="node" presStyleLbl="node1" presStyleIdx="0" presStyleCnt="5" custRadScaleRad="100739" custRadScaleInc="5094">
        <dgm:presLayoutVars>
          <dgm:bulletEnabled val="1"/>
        </dgm:presLayoutVars>
      </dgm:prSet>
      <dgm:spPr/>
    </dgm:pt>
    <dgm:pt modelId="{3F6DC366-9A2D-49D1-BE30-ED319849539F}" type="pres">
      <dgm:prSet presAssocID="{6315A68C-9E36-7F4F-A18C-5697D7B917EE}" presName="dummy" presStyleCnt="0"/>
      <dgm:spPr/>
    </dgm:pt>
    <dgm:pt modelId="{BF720354-3031-4479-91DF-306893208331}" type="pres">
      <dgm:prSet presAssocID="{F2E77802-4193-274F-A0DA-EC8B8B4CD273}" presName="sibTrans" presStyleLbl="sibTrans2D1" presStyleIdx="0" presStyleCnt="5"/>
      <dgm:spPr/>
    </dgm:pt>
    <dgm:pt modelId="{F8F30993-05F2-4C46-BFCB-2F7B5DF54027}" type="pres">
      <dgm:prSet presAssocID="{FBA46A94-DFE9-EB46-A6A2-15F2D64F1035}" presName="node" presStyleLbl="node1" presStyleIdx="1" presStyleCnt="5">
        <dgm:presLayoutVars>
          <dgm:bulletEnabled val="1"/>
        </dgm:presLayoutVars>
      </dgm:prSet>
      <dgm:spPr/>
    </dgm:pt>
    <dgm:pt modelId="{9D8CE686-00BA-4A8A-99A1-07D5DD9DA21C}" type="pres">
      <dgm:prSet presAssocID="{FBA46A94-DFE9-EB46-A6A2-15F2D64F1035}" presName="dummy" presStyleCnt="0"/>
      <dgm:spPr/>
    </dgm:pt>
    <dgm:pt modelId="{38BCFF9A-1A6C-417E-AEBA-7CC604881605}" type="pres">
      <dgm:prSet presAssocID="{3C97FEBE-4ACD-5044-A009-20604A6E8802}" presName="sibTrans" presStyleLbl="sibTrans2D1" presStyleIdx="1" presStyleCnt="5"/>
      <dgm:spPr/>
    </dgm:pt>
    <dgm:pt modelId="{F8946C7A-5F95-457B-9893-A7E2FDE4C637}" type="pres">
      <dgm:prSet presAssocID="{9013C6A6-A4A1-6340-A51C-197FF381C475}" presName="node" presStyleLbl="node1" presStyleIdx="2" presStyleCnt="5">
        <dgm:presLayoutVars>
          <dgm:bulletEnabled val="1"/>
        </dgm:presLayoutVars>
      </dgm:prSet>
      <dgm:spPr/>
    </dgm:pt>
    <dgm:pt modelId="{19D3C42C-23A5-42EC-BD17-1BD285AAE371}" type="pres">
      <dgm:prSet presAssocID="{9013C6A6-A4A1-6340-A51C-197FF381C475}" presName="dummy" presStyleCnt="0"/>
      <dgm:spPr/>
    </dgm:pt>
    <dgm:pt modelId="{2EE7C3C9-4AC0-442F-BBA2-851E19B2E52E}" type="pres">
      <dgm:prSet presAssocID="{4E7F81F6-E8BE-B740-9A17-06C4A134BC30}" presName="sibTrans" presStyleLbl="sibTrans2D1" presStyleIdx="2" presStyleCnt="5"/>
      <dgm:spPr/>
    </dgm:pt>
    <dgm:pt modelId="{C1324E22-2815-4D44-B439-8CCDF589A648}" type="pres">
      <dgm:prSet presAssocID="{73C79B51-DFF3-7144-924F-6D7B8D1C1B0D}" presName="node" presStyleLbl="node1" presStyleIdx="3" presStyleCnt="5">
        <dgm:presLayoutVars>
          <dgm:bulletEnabled val="1"/>
        </dgm:presLayoutVars>
      </dgm:prSet>
      <dgm:spPr/>
    </dgm:pt>
    <dgm:pt modelId="{C7C396BE-B8D7-4C29-B8D9-32ADD3E177D1}" type="pres">
      <dgm:prSet presAssocID="{73C79B51-DFF3-7144-924F-6D7B8D1C1B0D}" presName="dummy" presStyleCnt="0"/>
      <dgm:spPr/>
    </dgm:pt>
    <dgm:pt modelId="{920DD875-D2BB-4349-880B-4DA4C25C2BCA}" type="pres">
      <dgm:prSet presAssocID="{FF5A8679-892E-EB4D-82AC-B59A38A62DE5}" presName="sibTrans" presStyleLbl="sibTrans2D1" presStyleIdx="3" presStyleCnt="5"/>
      <dgm:spPr/>
    </dgm:pt>
    <dgm:pt modelId="{5C45DEEE-73B5-484D-970F-AE8D6B9B505F}" type="pres">
      <dgm:prSet presAssocID="{538FAA8A-DBBB-42F0-AA4D-1368B2A295AA}" presName="node" presStyleLbl="node1" presStyleIdx="4" presStyleCnt="5">
        <dgm:presLayoutVars>
          <dgm:bulletEnabled val="1"/>
        </dgm:presLayoutVars>
      </dgm:prSet>
      <dgm:spPr/>
    </dgm:pt>
    <dgm:pt modelId="{E5BAE015-BB1A-4711-B5D9-835CB49F7EFC}" type="pres">
      <dgm:prSet presAssocID="{538FAA8A-DBBB-42F0-AA4D-1368B2A295AA}" presName="dummy" presStyleCnt="0"/>
      <dgm:spPr/>
    </dgm:pt>
    <dgm:pt modelId="{66196539-1E95-4A77-AD2F-8172CC8CFC6E}" type="pres">
      <dgm:prSet presAssocID="{05563697-F3CD-4A63-8212-14FB5D113E65}" presName="sibTrans" presStyleLbl="sibTrans2D1" presStyleIdx="4" presStyleCnt="5"/>
      <dgm:spPr/>
    </dgm:pt>
  </dgm:ptLst>
  <dgm:cxnLst>
    <dgm:cxn modelId="{80557303-D4B8-4119-9CB8-082127880A5A}" type="presOf" srcId="{C9C79A99-EE7E-2445-B6FB-DB4B6750257F}" destId="{605B4BC5-81F1-4E2F-A47D-969B12AF97F1}" srcOrd="0" destOrd="0" presId="urn:microsoft.com/office/officeart/2005/8/layout/radial6"/>
    <dgm:cxn modelId="{9396770E-03DC-423E-846C-79DF0F39A67F}" type="presOf" srcId="{538FAA8A-DBBB-42F0-AA4D-1368B2A295AA}" destId="{5C45DEEE-73B5-484D-970F-AE8D6B9B505F}" srcOrd="0" destOrd="0" presId="urn:microsoft.com/office/officeart/2005/8/layout/radial6"/>
    <dgm:cxn modelId="{8C2B3533-B366-4058-846F-9DFBAD58A0D7}" type="presOf" srcId="{9013C6A6-A4A1-6340-A51C-197FF381C475}" destId="{F8946C7A-5F95-457B-9893-A7E2FDE4C637}" srcOrd="0" destOrd="0" presId="urn:microsoft.com/office/officeart/2005/8/layout/radial6"/>
    <dgm:cxn modelId="{1C910036-C8E0-4112-A650-9AE4D87B2ED4}" type="presOf" srcId="{F2E77802-4193-274F-A0DA-EC8B8B4CD273}" destId="{BF720354-3031-4479-91DF-306893208331}" srcOrd="0" destOrd="0" presId="urn:microsoft.com/office/officeart/2005/8/layout/radial6"/>
    <dgm:cxn modelId="{73F00B36-6E15-4ACB-872C-0062B9CE2C35}" type="presOf" srcId="{FF5A8679-892E-EB4D-82AC-B59A38A62DE5}" destId="{920DD875-D2BB-4349-880B-4DA4C25C2BCA}" srcOrd="0" destOrd="0" presId="urn:microsoft.com/office/officeart/2005/8/layout/radial6"/>
    <dgm:cxn modelId="{61F51145-2453-3C4B-9696-5A25C26B81CB}" srcId="{C9C79A99-EE7E-2445-B6FB-DB4B6750257F}" destId="{6315A68C-9E36-7F4F-A18C-5697D7B917EE}" srcOrd="0" destOrd="0" parTransId="{45DB4137-42B1-B04B-A3F6-54D5671FD556}" sibTransId="{F2E77802-4193-274F-A0DA-EC8B8B4CD273}"/>
    <dgm:cxn modelId="{13BB4B66-FDA5-4770-956C-4105FB8F4926}" type="presOf" srcId="{05563697-F3CD-4A63-8212-14FB5D113E65}" destId="{66196539-1E95-4A77-AD2F-8172CC8CFC6E}" srcOrd="0" destOrd="0" presId="urn:microsoft.com/office/officeart/2005/8/layout/radial6"/>
    <dgm:cxn modelId="{669B6770-AA76-4048-BBA9-C8E2F6AC4D5C}" type="presOf" srcId="{1FCB0CC1-BA4A-9F48-BDC0-BF7B2C641CA1}" destId="{09397A2A-45D3-4DDE-92BC-D6CF22A2DD7C}" srcOrd="0" destOrd="0" presId="urn:microsoft.com/office/officeart/2005/8/layout/radial6"/>
    <dgm:cxn modelId="{8C511676-C552-46B8-A1E5-6F347BCC1298}" type="presOf" srcId="{3C97FEBE-4ACD-5044-A009-20604A6E8802}" destId="{38BCFF9A-1A6C-417E-AEBA-7CC604881605}" srcOrd="0" destOrd="0" presId="urn:microsoft.com/office/officeart/2005/8/layout/radial6"/>
    <dgm:cxn modelId="{7FB8B88B-C4C2-D448-986C-2BC345C01E34}" srcId="{C9C79A99-EE7E-2445-B6FB-DB4B6750257F}" destId="{FBA46A94-DFE9-EB46-A6A2-15F2D64F1035}" srcOrd="1" destOrd="0" parTransId="{E1697E36-4021-C641-BD13-B714E5DF97F8}" sibTransId="{3C97FEBE-4ACD-5044-A009-20604A6E8802}"/>
    <dgm:cxn modelId="{5EF6648E-F5A2-5E48-A3B0-17F70F3CDB62}" srcId="{1FCB0CC1-BA4A-9F48-BDC0-BF7B2C641CA1}" destId="{C9C79A99-EE7E-2445-B6FB-DB4B6750257F}" srcOrd="0" destOrd="0" parTransId="{E162D138-7F29-6A4F-83B3-8BFEEC0E379C}" sibTransId="{005C18F6-F57E-4F4E-8144-FD08D41E9949}"/>
    <dgm:cxn modelId="{48AE7592-9C90-46F1-9CE3-F9BFC41CAD7B}" type="presOf" srcId="{FBA46A94-DFE9-EB46-A6A2-15F2D64F1035}" destId="{F8F30993-05F2-4C46-BFCB-2F7B5DF54027}" srcOrd="0" destOrd="0" presId="urn:microsoft.com/office/officeart/2005/8/layout/radial6"/>
    <dgm:cxn modelId="{D1EE0BB4-ACEC-6C45-A654-6C4280084A2B}" srcId="{C9C79A99-EE7E-2445-B6FB-DB4B6750257F}" destId="{9013C6A6-A4A1-6340-A51C-197FF381C475}" srcOrd="2" destOrd="0" parTransId="{B2C9205D-66D2-814F-AC99-A6388345E8F1}" sibTransId="{4E7F81F6-E8BE-B740-9A17-06C4A134BC30}"/>
    <dgm:cxn modelId="{4A1328B9-2B28-492C-99CD-F8B65FCDED38}" type="presOf" srcId="{73C79B51-DFF3-7144-924F-6D7B8D1C1B0D}" destId="{C1324E22-2815-4D44-B439-8CCDF589A648}" srcOrd="0" destOrd="0" presId="urn:microsoft.com/office/officeart/2005/8/layout/radial6"/>
    <dgm:cxn modelId="{F2A654C8-7601-4974-9CAE-3B51AAA56A62}" type="presOf" srcId="{4E7F81F6-E8BE-B740-9A17-06C4A134BC30}" destId="{2EE7C3C9-4AC0-442F-BBA2-851E19B2E52E}" srcOrd="0" destOrd="0" presId="urn:microsoft.com/office/officeart/2005/8/layout/radial6"/>
    <dgm:cxn modelId="{E5173BDC-68F2-4ABC-BA0B-38B976AC9D6E}" type="presOf" srcId="{6315A68C-9E36-7F4F-A18C-5697D7B917EE}" destId="{4F83D416-8E41-4493-83EA-C03B6E2FC345}" srcOrd="0" destOrd="0" presId="urn:microsoft.com/office/officeart/2005/8/layout/radial6"/>
    <dgm:cxn modelId="{5754FEE9-A591-FE41-88A3-F361ECB90694}" srcId="{C9C79A99-EE7E-2445-B6FB-DB4B6750257F}" destId="{73C79B51-DFF3-7144-924F-6D7B8D1C1B0D}" srcOrd="3" destOrd="0" parTransId="{86FF74F1-E0EA-0441-93A2-CA707D9EE487}" sibTransId="{FF5A8679-892E-EB4D-82AC-B59A38A62DE5}"/>
    <dgm:cxn modelId="{7F7307EF-6305-40AD-BF94-BCE2CE604008}" srcId="{C9C79A99-EE7E-2445-B6FB-DB4B6750257F}" destId="{538FAA8A-DBBB-42F0-AA4D-1368B2A295AA}" srcOrd="4" destOrd="0" parTransId="{C3DE8C9D-A434-4FB0-BA4B-E6007C945236}" sibTransId="{05563697-F3CD-4A63-8212-14FB5D113E65}"/>
    <dgm:cxn modelId="{E47DF67C-AC9A-48CC-AC2E-1F171B7CCDF4}" type="presParOf" srcId="{09397A2A-45D3-4DDE-92BC-D6CF22A2DD7C}" destId="{605B4BC5-81F1-4E2F-A47D-969B12AF97F1}" srcOrd="0" destOrd="0" presId="urn:microsoft.com/office/officeart/2005/8/layout/radial6"/>
    <dgm:cxn modelId="{E7703AE7-D849-41A9-9C05-8507DC361648}" type="presParOf" srcId="{09397A2A-45D3-4DDE-92BC-D6CF22A2DD7C}" destId="{4F83D416-8E41-4493-83EA-C03B6E2FC345}" srcOrd="1" destOrd="0" presId="urn:microsoft.com/office/officeart/2005/8/layout/radial6"/>
    <dgm:cxn modelId="{836C0479-2550-48C2-B766-5511D1C4F5F8}" type="presParOf" srcId="{09397A2A-45D3-4DDE-92BC-D6CF22A2DD7C}" destId="{3F6DC366-9A2D-49D1-BE30-ED319849539F}" srcOrd="2" destOrd="0" presId="urn:microsoft.com/office/officeart/2005/8/layout/radial6"/>
    <dgm:cxn modelId="{439C006E-34FD-4F81-BF44-DA37E68BF3EA}" type="presParOf" srcId="{09397A2A-45D3-4DDE-92BC-D6CF22A2DD7C}" destId="{BF720354-3031-4479-91DF-306893208331}" srcOrd="3" destOrd="0" presId="urn:microsoft.com/office/officeart/2005/8/layout/radial6"/>
    <dgm:cxn modelId="{D55864FC-305D-4F61-BFA4-7CB02B8D9651}" type="presParOf" srcId="{09397A2A-45D3-4DDE-92BC-D6CF22A2DD7C}" destId="{F8F30993-05F2-4C46-BFCB-2F7B5DF54027}" srcOrd="4" destOrd="0" presId="urn:microsoft.com/office/officeart/2005/8/layout/radial6"/>
    <dgm:cxn modelId="{C0217B28-20F4-47AD-A5D4-17DCBFCE64E4}" type="presParOf" srcId="{09397A2A-45D3-4DDE-92BC-D6CF22A2DD7C}" destId="{9D8CE686-00BA-4A8A-99A1-07D5DD9DA21C}" srcOrd="5" destOrd="0" presId="urn:microsoft.com/office/officeart/2005/8/layout/radial6"/>
    <dgm:cxn modelId="{83171AC1-89A5-40EC-A373-AD592473D65A}" type="presParOf" srcId="{09397A2A-45D3-4DDE-92BC-D6CF22A2DD7C}" destId="{38BCFF9A-1A6C-417E-AEBA-7CC604881605}" srcOrd="6" destOrd="0" presId="urn:microsoft.com/office/officeart/2005/8/layout/radial6"/>
    <dgm:cxn modelId="{C28104C2-B557-46F8-8C25-1EC61D69E869}" type="presParOf" srcId="{09397A2A-45D3-4DDE-92BC-D6CF22A2DD7C}" destId="{F8946C7A-5F95-457B-9893-A7E2FDE4C637}" srcOrd="7" destOrd="0" presId="urn:microsoft.com/office/officeart/2005/8/layout/radial6"/>
    <dgm:cxn modelId="{A2DC425A-228B-4718-AF13-831A10DB32E2}" type="presParOf" srcId="{09397A2A-45D3-4DDE-92BC-D6CF22A2DD7C}" destId="{19D3C42C-23A5-42EC-BD17-1BD285AAE371}" srcOrd="8" destOrd="0" presId="urn:microsoft.com/office/officeart/2005/8/layout/radial6"/>
    <dgm:cxn modelId="{EA68868C-2B51-4C16-BCD3-E75CFA466023}" type="presParOf" srcId="{09397A2A-45D3-4DDE-92BC-D6CF22A2DD7C}" destId="{2EE7C3C9-4AC0-442F-BBA2-851E19B2E52E}" srcOrd="9" destOrd="0" presId="urn:microsoft.com/office/officeart/2005/8/layout/radial6"/>
    <dgm:cxn modelId="{553568DC-0CA9-429F-AEBD-A6FC7B844210}" type="presParOf" srcId="{09397A2A-45D3-4DDE-92BC-D6CF22A2DD7C}" destId="{C1324E22-2815-4D44-B439-8CCDF589A648}" srcOrd="10" destOrd="0" presId="urn:microsoft.com/office/officeart/2005/8/layout/radial6"/>
    <dgm:cxn modelId="{5DE17D9B-2CC8-4359-AFAE-5E208D8633B4}" type="presParOf" srcId="{09397A2A-45D3-4DDE-92BC-D6CF22A2DD7C}" destId="{C7C396BE-B8D7-4C29-B8D9-32ADD3E177D1}" srcOrd="11" destOrd="0" presId="urn:microsoft.com/office/officeart/2005/8/layout/radial6"/>
    <dgm:cxn modelId="{0ABA644C-2ECE-4390-8FA5-59CF6BD8A97F}" type="presParOf" srcId="{09397A2A-45D3-4DDE-92BC-D6CF22A2DD7C}" destId="{920DD875-D2BB-4349-880B-4DA4C25C2BCA}" srcOrd="12" destOrd="0" presId="urn:microsoft.com/office/officeart/2005/8/layout/radial6"/>
    <dgm:cxn modelId="{146E6C3A-E591-4A26-BAE9-3A10560690CD}" type="presParOf" srcId="{09397A2A-45D3-4DDE-92BC-D6CF22A2DD7C}" destId="{5C45DEEE-73B5-484D-970F-AE8D6B9B505F}" srcOrd="13" destOrd="0" presId="urn:microsoft.com/office/officeart/2005/8/layout/radial6"/>
    <dgm:cxn modelId="{B97256E7-FE7F-427F-882C-D14067216822}" type="presParOf" srcId="{09397A2A-45D3-4DDE-92BC-D6CF22A2DD7C}" destId="{E5BAE015-BB1A-4711-B5D9-835CB49F7EFC}" srcOrd="14" destOrd="0" presId="urn:microsoft.com/office/officeart/2005/8/layout/radial6"/>
    <dgm:cxn modelId="{FFA42ED2-C3C1-4C4C-8848-16CD7C2E32D6}" type="presParOf" srcId="{09397A2A-45D3-4DDE-92BC-D6CF22A2DD7C}" destId="{66196539-1E95-4A77-AD2F-8172CC8CFC6E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96539-1E95-4A77-AD2F-8172CC8CFC6E}">
      <dsp:nvSpPr>
        <dsp:cNvPr id="0" name=""/>
        <dsp:cNvSpPr/>
      </dsp:nvSpPr>
      <dsp:spPr>
        <a:xfrm>
          <a:off x="409849" y="825609"/>
          <a:ext cx="3226321" cy="3226321"/>
        </a:xfrm>
        <a:prstGeom prst="blockArc">
          <a:avLst>
            <a:gd name="adj1" fmla="val 11853487"/>
            <a:gd name="adj2" fmla="val 16265799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20DD875-D2BB-4349-880B-4DA4C25C2BCA}">
      <dsp:nvSpPr>
        <dsp:cNvPr id="0" name=""/>
        <dsp:cNvSpPr/>
      </dsp:nvSpPr>
      <dsp:spPr>
        <a:xfrm>
          <a:off x="406139" y="837181"/>
          <a:ext cx="3226321" cy="3226321"/>
        </a:xfrm>
        <a:prstGeom prst="blockArc">
          <a:avLst>
            <a:gd name="adj1" fmla="val 7560000"/>
            <a:gd name="adj2" fmla="val 1188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EE7C3C9-4AC0-442F-BBA2-851E19B2E52E}">
      <dsp:nvSpPr>
        <dsp:cNvPr id="0" name=""/>
        <dsp:cNvSpPr/>
      </dsp:nvSpPr>
      <dsp:spPr>
        <a:xfrm>
          <a:off x="406139" y="837181"/>
          <a:ext cx="3226321" cy="3226321"/>
        </a:xfrm>
        <a:prstGeom prst="blockArc">
          <a:avLst>
            <a:gd name="adj1" fmla="val 3240000"/>
            <a:gd name="adj2" fmla="val 756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8BCFF9A-1A6C-417E-AEBA-7CC604881605}">
      <dsp:nvSpPr>
        <dsp:cNvPr id="0" name=""/>
        <dsp:cNvSpPr/>
      </dsp:nvSpPr>
      <dsp:spPr>
        <a:xfrm>
          <a:off x="406139" y="837181"/>
          <a:ext cx="3226321" cy="3226321"/>
        </a:xfrm>
        <a:prstGeom prst="blockArc">
          <a:avLst>
            <a:gd name="adj1" fmla="val 20520000"/>
            <a:gd name="adj2" fmla="val 324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F720354-3031-4479-91DF-306893208331}">
      <dsp:nvSpPr>
        <dsp:cNvPr id="0" name=""/>
        <dsp:cNvSpPr/>
      </dsp:nvSpPr>
      <dsp:spPr>
        <a:xfrm>
          <a:off x="402377" y="825449"/>
          <a:ext cx="3226321" cy="3226321"/>
        </a:xfrm>
        <a:prstGeom prst="blockArc">
          <a:avLst>
            <a:gd name="adj1" fmla="val 16282104"/>
            <a:gd name="adj2" fmla="val 2054688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05B4BC5-81F1-4E2F-A47D-969B12AF97F1}">
      <dsp:nvSpPr>
        <dsp:cNvPr id="0" name=""/>
        <dsp:cNvSpPr/>
      </dsp:nvSpPr>
      <dsp:spPr>
        <a:xfrm>
          <a:off x="1276852" y="1707894"/>
          <a:ext cx="1484895" cy="1484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Fine Arts</a:t>
          </a:r>
        </a:p>
      </dsp:txBody>
      <dsp:txXfrm>
        <a:off x="1494310" y="1925352"/>
        <a:ext cx="1049979" cy="1049979"/>
      </dsp:txXfrm>
    </dsp:sp>
    <dsp:sp modelId="{4F83D416-8E41-4493-83EA-C03B6E2FC345}">
      <dsp:nvSpPr>
        <dsp:cNvPr id="0" name=""/>
        <dsp:cNvSpPr/>
      </dsp:nvSpPr>
      <dsp:spPr>
        <a:xfrm>
          <a:off x="1533455" y="343604"/>
          <a:ext cx="1039426" cy="10394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1" kern="1200"/>
            <a:t>BAND</a:t>
          </a:r>
        </a:p>
      </dsp:txBody>
      <dsp:txXfrm>
        <a:off x="1685675" y="495824"/>
        <a:ext cx="734986" cy="734986"/>
      </dsp:txXfrm>
    </dsp:sp>
    <dsp:sp modelId="{F8F30993-05F2-4C46-BFCB-2F7B5DF54027}">
      <dsp:nvSpPr>
        <dsp:cNvPr id="0" name=""/>
        <dsp:cNvSpPr/>
      </dsp:nvSpPr>
      <dsp:spPr>
        <a:xfrm>
          <a:off x="2998205" y="1443698"/>
          <a:ext cx="1039426" cy="10394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1" kern="1200"/>
            <a:t>CHORUS</a:t>
          </a:r>
        </a:p>
      </dsp:txBody>
      <dsp:txXfrm>
        <a:off x="3150425" y="1595918"/>
        <a:ext cx="734986" cy="734986"/>
      </dsp:txXfrm>
    </dsp:sp>
    <dsp:sp modelId="{F8946C7A-5F95-457B-9893-A7E2FDE4C637}">
      <dsp:nvSpPr>
        <dsp:cNvPr id="0" name=""/>
        <dsp:cNvSpPr/>
      </dsp:nvSpPr>
      <dsp:spPr>
        <a:xfrm>
          <a:off x="2425784" y="3205430"/>
          <a:ext cx="1039426" cy="10394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1" kern="1200"/>
            <a:t>VISUAL ARTS</a:t>
          </a:r>
        </a:p>
      </dsp:txBody>
      <dsp:txXfrm>
        <a:off x="2578004" y="3357650"/>
        <a:ext cx="734986" cy="734986"/>
      </dsp:txXfrm>
    </dsp:sp>
    <dsp:sp modelId="{C1324E22-2815-4D44-B439-8CCDF589A648}">
      <dsp:nvSpPr>
        <dsp:cNvPr id="0" name=""/>
        <dsp:cNvSpPr/>
      </dsp:nvSpPr>
      <dsp:spPr>
        <a:xfrm>
          <a:off x="573389" y="3205430"/>
          <a:ext cx="1039426" cy="10394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1" kern="1200"/>
            <a:t>ORCHESTRA</a:t>
          </a:r>
        </a:p>
      </dsp:txBody>
      <dsp:txXfrm>
        <a:off x="725609" y="3357650"/>
        <a:ext cx="734986" cy="734986"/>
      </dsp:txXfrm>
    </dsp:sp>
    <dsp:sp modelId="{5C45DEEE-73B5-484D-970F-AE8D6B9B505F}">
      <dsp:nvSpPr>
        <dsp:cNvPr id="0" name=""/>
        <dsp:cNvSpPr/>
      </dsp:nvSpPr>
      <dsp:spPr>
        <a:xfrm>
          <a:off x="967" y="1443698"/>
          <a:ext cx="1039426" cy="10394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1" kern="1200">
              <a:latin typeface="Corbel"/>
            </a:rPr>
            <a:t>DRAMA</a:t>
          </a:r>
        </a:p>
      </dsp:txBody>
      <dsp:txXfrm>
        <a:off x="153187" y="1595918"/>
        <a:ext cx="734986" cy="734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AAC5264-A92A-4DAA-A3AD-2B3BA7CC7043}" type="datetime1">
              <a:rPr lang="en-US"/>
              <a:pPr/>
              <a:t>3/8/2024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73456C9-4173-405C-8CC8-BF67E974AE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90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CA51599-1A48-4785-9283-2AB9C13E9764}" type="datetime1">
              <a:rPr lang="en-US"/>
              <a:pPr/>
              <a:t>3/8/2024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830" tIns="46415" rIns="92830" bIns="4641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836DEA7-512B-4B8F-BD3B-3B3650E681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30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6DEA7-512B-4B8F-BD3B-3B3650E68108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74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6DEA7-512B-4B8F-BD3B-3B3650E68108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599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Schools with at least 20 percent of the total student population taking AP exams and at least 50 percent of all AP exams earning scores of 3 or higher.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6DEA7-512B-4B8F-BD3B-3B3650E68108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02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AC51B0-B8A3-4690-A2C2-849DEAB0D2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820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A58F-D4A6-4F3B-B7BC-AF108EEFAE65}" type="datetime1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93F0-69C1-4913-B7CA-C1EF646E28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64EE-00F8-4670-824A-86F92DD3E69F}" type="datetime1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81B5-7970-459D-957B-29F9B8C83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0837-6DFB-415A-BD21-00F0FF010BD8}" type="datetime1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212E-BE18-45E3-AA91-D459B1D18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8BAFC-70DE-48A1-BA0C-93CD60AD7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61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715CA2-E0CA-4433-AEB3-35D0ED4C14F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69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FC725-E8E6-44C4-BAA1-9925E1CE523D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31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424BC-7660-4696-932F-B4AE82EB0D36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77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C77AF-59D5-49C7-8DC8-6287603564B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837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2EC6B-3E44-4886-98B9-8C6BE69BDAB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076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F7F8E-133D-4289-9583-728295B7E0FD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4633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43C76-D124-4E2E-9234-C137E3070E3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40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ECA4-8200-436D-A3A5-2499155E3C47}" type="datetime1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7670-EA6F-4015-8928-FCD156EBB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DAD76-CAC8-4FE6-915B-6EF08739492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0228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E779CE6F-0D2A-478D-BCD5-9116A8C700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792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E2B1AB-6DE9-46D6-945B-D30B2AA3F273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342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C07D7-3387-4C10-B31F-A00338308543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1921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715CA2-E0CA-4433-AEB3-35D0ED4C14F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112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FFC000"/>
              </a:buClr>
              <a:defRPr/>
            </a:lvl2pPr>
            <a:lvl3pPr>
              <a:buClr>
                <a:srgbClr val="FFC000"/>
              </a:buClr>
              <a:defRPr/>
            </a:lvl3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FC725-E8E6-44C4-BAA1-9925E1CE523D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7234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424BC-7660-4696-932F-B4AE82EB0D36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175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C77AF-59D5-49C7-8DC8-6287603564B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1481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2EC6B-3E44-4886-98B9-8C6BE69BDAB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5633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F7F8E-133D-4289-9583-728295B7E0FD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74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7244-64FD-402A-AA6F-7B5771F5C2E0}" type="datetime1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63AB-6B87-4A11-9AA3-5C29FD55B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43C76-D124-4E2E-9234-C137E3070E3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658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DAD76-CAC8-4FE6-915B-6EF08739492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1425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E779CE6F-0D2A-478D-BCD5-9116A8C700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062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E2B1AB-6DE9-46D6-945B-D30B2AA3F273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026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C07D7-3387-4C10-B31F-A00338308543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0024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ED6C-D41A-440A-BCDE-116F079741D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3/8/2024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80FB-B98A-4B02-B783-D1A641C9022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9407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ED6C-D41A-440A-BCDE-116F079741D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3/8/2024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80FB-B98A-4B02-B783-D1A641C9022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7787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ED6C-D41A-440A-BCDE-116F079741D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3/8/2024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80FB-B98A-4B02-B783-D1A641C9022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2957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ED6C-D41A-440A-BCDE-116F079741D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3/8/2024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80FB-B98A-4B02-B783-D1A641C9022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493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ED6C-D41A-440A-BCDE-116F079741D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3/8/2024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80FB-B98A-4B02-B783-D1A641C9022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7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B48B-0425-4F6C-9D88-8BA9C3FE2CB2}" type="datetime1">
              <a:rPr lang="en-US" smtClean="0"/>
              <a:pPr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6F87-2560-4667-AD80-BC885E845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ED6C-D41A-440A-BCDE-116F079741D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3/8/2024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80FB-B98A-4B02-B783-D1A641C9022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629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ED6C-D41A-440A-BCDE-116F079741D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3/8/2024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80FB-B98A-4B02-B783-D1A641C9022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3324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ED6C-D41A-440A-BCDE-116F079741D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3/8/2024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80FB-B98A-4B02-B783-D1A641C9022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048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ED6C-D41A-440A-BCDE-116F079741D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3/8/2024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80FB-B98A-4B02-B783-D1A641C9022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0563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ED6C-D41A-440A-BCDE-116F079741D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3/8/2024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80FB-B98A-4B02-B783-D1A641C9022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6852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ED6C-D41A-440A-BCDE-116F079741D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3/8/2024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80FB-B98A-4B02-B783-D1A641C9022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1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E560-66C5-49EA-B09F-1ADA85F0B491}" type="datetime1">
              <a:rPr lang="en-US" smtClean="0"/>
              <a:pPr/>
              <a:t>3/8/2024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ACC3-A406-479E-9163-D439F80B5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00E4-0314-4680-A481-CC0DCD4B76BD}" type="datetime1">
              <a:rPr lang="en-US" smtClean="0"/>
              <a:pPr/>
              <a:t>3/8/2024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D081-FD56-4BCB-85F6-96D69C56E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8CAA-DABD-49D9-B4D2-212B404B3473}" type="datetime1">
              <a:rPr lang="en-US" smtClean="0"/>
              <a:pPr/>
              <a:t>3/8/2024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6F26-07AC-4917-B6E2-07544002E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3AC4-E067-4295-B771-64BDEB918B12}" type="datetime1">
              <a:rPr lang="en-US" smtClean="0"/>
              <a:pPr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617B-9DE1-4C8B-B96A-F5F03639A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B43F271-63AA-4AA0-97E0-7E8187979AA3}" type="datetime1">
              <a:rPr lang="en-US" smtClean="0"/>
              <a:pPr/>
              <a:t>3/8/2024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534D254-77D6-43D5-841D-9DBFDAA4C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893B168-4148-43C7-9B2C-364C365561A3}" type="datetime1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9F32E6-50F6-4A78-A060-606C374D1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951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defTabSz="914400"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defTabSz="914400"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defTabSz="914400">
              <a:defRPr/>
            </a:pPr>
            <a:fld id="{1754EA16-37C6-466B-B921-880E62E92F93}" type="slidenum">
              <a:rPr lang="en-US" smtClean="0">
                <a:solidFill>
                  <a:prstClr val="black">
                    <a:tint val="95000"/>
                  </a:prstClr>
                </a:solidFill>
                <a:latin typeface="Comic Sans MS" pitchFamily="66" charset="0"/>
                <a:ea typeface="+mn-ea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Comic Sans MS" pitchFamily="66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0184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defTabSz="914400"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defTabSz="914400"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defTabSz="914400">
              <a:defRPr/>
            </a:pPr>
            <a:fld id="{1754EA16-37C6-466B-B921-880E62E92F93}" type="slidenum">
              <a:rPr lang="en-US" smtClean="0">
                <a:solidFill>
                  <a:prstClr val="black">
                    <a:tint val="95000"/>
                  </a:prstClr>
                </a:solidFill>
                <a:latin typeface="Comic Sans MS" pitchFamily="66" charset="0"/>
                <a:ea typeface="+mn-ea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Comic Sans MS" pitchFamily="66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3042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E044ED6C-D41A-440A-BCDE-116F079741D8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3/8/2024</a:t>
            </a:fld>
            <a:endParaRPr lang="en-US">
              <a:solidFill>
                <a:prstClr val="white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A2B280FB-B98A-4B02-B783-D1A641C9022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831569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sprayberrycounseling.com/" TargetMode="Externa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forms.gle/fhNaJRS3kb7Ui2YK9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prayberrycounseling.com/" TargetMode="Externa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0CA151-04FE-4339-9534-E85DE81202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6189" b="1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485" y="1122363"/>
            <a:ext cx="301752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200" b="1" dirty="0">
                <a:latin typeface="+mn-lt"/>
              </a:rPr>
              <a:t>Rising 9</a:t>
            </a:r>
            <a:r>
              <a:rPr lang="en-US" sz="4200" b="1" baseline="30000" dirty="0">
                <a:latin typeface="+mn-lt"/>
              </a:rPr>
              <a:t>th</a:t>
            </a:r>
            <a:r>
              <a:rPr lang="en-US" sz="4200" b="1" dirty="0">
                <a:latin typeface="+mn-lt"/>
              </a:rPr>
              <a:t> Grade Parent Night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485" y="4872922"/>
            <a:ext cx="3017519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1600"/>
              <a:t>“Excellence our tradition, diversity our strength, success our mission”</a:t>
            </a:r>
          </a:p>
          <a:p>
            <a:pPr algn="l"/>
            <a:endParaRPr lang="en-US" sz="1600"/>
          </a:p>
          <a:p>
            <a:pPr algn="l"/>
            <a:r>
              <a:rPr lang="en-US" sz="1600"/>
              <a:t>Sara Fetterman, Principal</a:t>
            </a:r>
          </a:p>
          <a:p>
            <a:pPr algn="l"/>
            <a:endParaRPr lang="en-US" sz="16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660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SHS Sample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800" b="1">
              <a:latin typeface="Arial Black" panose="020B0A04020102020204" pitchFamily="34" charset="0"/>
            </a:endParaRPr>
          </a:p>
          <a:p>
            <a:pPr>
              <a:buNone/>
            </a:pPr>
            <a:endParaRPr lang="en-US" b="1"/>
          </a:p>
          <a:p>
            <a:pPr>
              <a:buNone/>
            </a:pPr>
            <a:endParaRPr lang="en-US" b="1"/>
          </a:p>
          <a:p>
            <a:pPr>
              <a:buNone/>
            </a:pPr>
            <a:endParaRPr lang="en-US" b="1"/>
          </a:p>
          <a:p>
            <a:pPr>
              <a:buNone/>
            </a:pPr>
            <a:endParaRPr lang="en-US" b="1"/>
          </a:p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049860"/>
              </p:ext>
            </p:extLst>
          </p:nvPr>
        </p:nvGraphicFramePr>
        <p:xfrm>
          <a:off x="457200" y="1676400"/>
          <a:ext cx="8305800" cy="453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6780"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Semester (Aug-Dec)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 Semester (Jan- May)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780"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780"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</a:t>
                      </a:r>
                      <a:r>
                        <a:rPr lang="en-US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Studies</a:t>
                      </a:r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678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r>
                        <a:rPr lang="en-US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Training</a:t>
                      </a:r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Theater Fundamentals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6780">
                <a:tc>
                  <a:txBody>
                    <a:bodyPr/>
                    <a:lstStyle/>
                    <a:p>
                      <a:r>
                        <a:rPr lang="en-US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 to Culinary Arts </a:t>
                      </a:r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903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800" b="1">
              <a:latin typeface="Arial Black" panose="020B0A04020102020204" pitchFamily="34" charset="0"/>
            </a:endParaRPr>
          </a:p>
          <a:p>
            <a:pPr>
              <a:buNone/>
            </a:pPr>
            <a:endParaRPr lang="en-US" b="1"/>
          </a:p>
          <a:p>
            <a:pPr>
              <a:buNone/>
            </a:pPr>
            <a:endParaRPr lang="en-US" b="1"/>
          </a:p>
          <a:p>
            <a:pPr>
              <a:buNone/>
            </a:pPr>
            <a:endParaRPr lang="en-US" b="1"/>
          </a:p>
          <a:p>
            <a:pPr>
              <a:buNone/>
            </a:pPr>
            <a:endParaRPr lang="en-US" b="1"/>
          </a:p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154676"/>
              </p:ext>
            </p:extLst>
          </p:nvPr>
        </p:nvGraphicFramePr>
        <p:xfrm>
          <a:off x="457200" y="1676400"/>
          <a:ext cx="8153400" cy="453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6780"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Semester (Aug-Dec)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 Semester (Jan- May)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780"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780"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Studies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678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678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Foreign Language 2</a:t>
                      </a:r>
                      <a:r>
                        <a:rPr lang="en-US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Foreign</a:t>
                      </a:r>
                      <a:r>
                        <a:rPr lang="en-US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Language 3</a:t>
                      </a:r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89263DF1-6937-4DD9-BEE8-5CDAC8289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SHS Sample Schedule</a:t>
            </a:r>
          </a:p>
        </p:txBody>
      </p:sp>
    </p:spTree>
    <p:extLst>
      <p:ext uri="{BB962C8B-B14F-4D97-AF65-F5344CB8AC3E}">
        <p14:creationId xmlns:p14="http://schemas.microsoft.com/office/powerpoint/2010/main" val="1437093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 LANGUAGE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743867"/>
              </p:ext>
            </p:extLst>
          </p:nvPr>
        </p:nvGraphicFramePr>
        <p:xfrm>
          <a:off x="457200" y="2285998"/>
          <a:ext cx="8229600" cy="2811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965"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Semester (Aug-Dec)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 Semester (Jan-May)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266"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Spanish 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266"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Spanish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Spanish III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266"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French 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266"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French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French III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266">
                <a:tc>
                  <a:txBody>
                    <a:bodyPr/>
                    <a:lstStyle/>
                    <a:p>
                      <a:endParaRPr lang="en-US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4036" name="Picture 2" descr="C:\Documents and Settings\sct16835\Local Settings\Temporary Internet Files\Content.IE5\FHZX0AKK\MC90010483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228600"/>
            <a:ext cx="1817688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3" descr="C:\Documents and Settings\sct16835\Local Settings\Temporary Internet Files\Content.IE5\IXICL4GM\MC90010479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42189">
            <a:off x="478233" y="5719281"/>
            <a:ext cx="2533650" cy="102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523E013-EC56-4802-B2F8-D4E6A953A3D4}"/>
              </a:ext>
            </a:extLst>
          </p:cNvPr>
          <p:cNvSpPr txBox="1"/>
          <p:nvPr/>
        </p:nvSpPr>
        <p:spPr>
          <a:xfrm>
            <a:off x="3109117" y="5211046"/>
            <a:ext cx="57430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Spanish is offered through Spanish 8 with the additional courses of AP Spanish Language and AP Spanish Literature.</a:t>
            </a:r>
          </a:p>
          <a:p>
            <a:endParaRPr lang="en-US"/>
          </a:p>
          <a:p>
            <a:r>
              <a:rPr lang="en-US"/>
              <a:t>French is offered through French 5.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xfrm>
            <a:off x="62865" y="348234"/>
            <a:ext cx="7772400" cy="8318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CORE RECOMMENDATIONS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876800"/>
          </a:xfrm>
        </p:spPr>
        <p:txBody>
          <a:bodyPr vert="horz" lIns="54864" tIns="91440" rIns="91440" bIns="45720" rtlCol="0" anchor="t">
            <a:noAutofit/>
          </a:bodyPr>
          <a:lstStyle/>
          <a:p>
            <a:pPr marL="438785">
              <a:lnSpc>
                <a:spcPct val="80000"/>
              </a:lnSpc>
              <a:buNone/>
              <a:defRPr/>
            </a:pP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English: 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38785">
              <a:lnSpc>
                <a:spcPct val="80000"/>
              </a:lnSpc>
              <a:buNone/>
              <a:defRPr/>
            </a:pP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     9</a:t>
            </a:r>
            <a:r>
              <a:rPr lang="en-US" sz="2800" baseline="3000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 Literature or Honors 9</a:t>
            </a:r>
            <a:r>
              <a:rPr lang="en-US" sz="2800" baseline="3000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 Literature</a:t>
            </a:r>
          </a:p>
          <a:p>
            <a:pPr marL="438785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38785">
              <a:lnSpc>
                <a:spcPct val="80000"/>
              </a:lnSpc>
              <a:buNone/>
              <a:defRPr/>
            </a:pP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Math: </a:t>
            </a:r>
          </a:p>
          <a:p>
            <a:pPr marL="438785">
              <a:lnSpc>
                <a:spcPct val="80000"/>
              </a:lnSpc>
              <a:buNone/>
              <a:defRPr/>
            </a:pPr>
            <a:r>
              <a:rPr lang="en-US" sz="2800">
                <a:latin typeface="Calibri"/>
                <a:ea typeface="Calibri"/>
                <a:cs typeface="Calibri"/>
              </a:rPr>
              <a:t>     Foundations of Algebra/Algebra 1, Honors Algebra 1, or              Honors Geometry</a:t>
            </a:r>
          </a:p>
          <a:p>
            <a:pPr marL="438785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38785">
              <a:lnSpc>
                <a:spcPct val="80000"/>
              </a:lnSpc>
              <a:buNone/>
              <a:defRPr/>
            </a:pP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Science: </a:t>
            </a:r>
          </a:p>
          <a:p>
            <a:pPr marL="438785">
              <a:lnSpc>
                <a:spcPct val="80000"/>
              </a:lnSpc>
              <a:buNone/>
              <a:defRPr/>
            </a:pP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     Honors Biology, Biology or Environmental Science </a:t>
            </a:r>
          </a:p>
          <a:p>
            <a:pPr marL="438785">
              <a:lnSpc>
                <a:spcPct val="80000"/>
              </a:lnSpc>
              <a:buNone/>
              <a:defRPr/>
            </a:pP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     (and *AP Environmental Science)</a:t>
            </a:r>
          </a:p>
          <a:p>
            <a:pPr marL="438785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38785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Social Studies:</a:t>
            </a:r>
          </a:p>
          <a:p>
            <a:pPr marL="438785">
              <a:lnSpc>
                <a:spcPct val="80000"/>
              </a:lnSpc>
              <a:buNone/>
              <a:defRPr/>
            </a:pP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     World Geography or AP Human Geography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ELECTIVES – Career Tech &amp; PE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262042843"/>
              </p:ext>
            </p:extLst>
          </p:nvPr>
        </p:nvGraphicFramePr>
        <p:xfrm>
          <a:off x="4572000" y="1503515"/>
          <a:ext cx="4038600" cy="4623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14DF055-568F-4506-B2D0-4F8DB28033AB}"/>
              </a:ext>
            </a:extLst>
          </p:cNvPr>
          <p:cNvSpPr txBox="1"/>
          <p:nvPr/>
        </p:nvSpPr>
        <p:spPr>
          <a:xfrm>
            <a:off x="118534" y="1503515"/>
            <a:ext cx="3658781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>
                <a:effectLst>
                  <a:outerShdw blurRad="50800" dist="38100" dir="5400000">
                    <a:srgbClr val="000000">
                      <a:alpha val="43000"/>
                    </a:srgbClr>
                  </a:outerShdw>
                </a:effectLst>
              </a:rPr>
              <a:t>Career</a:t>
            </a:r>
            <a:r>
              <a:rPr lang="en-US" sz="1600" b="1" i="1">
                <a:effectLst>
                  <a:outerShdw blurRad="50800" dist="38100" dir="5400000">
                    <a:srgbClr val="000000">
                      <a:alpha val="43000"/>
                    </a:srgbClr>
                  </a:outerShdw>
                </a:effectLst>
              </a:rPr>
              <a:t> &amp; </a:t>
            </a:r>
            <a:r>
              <a:rPr lang="en-US" sz="2400" b="1" i="1">
                <a:effectLst>
                  <a:outerShdw blurRad="50800" dist="38100" dir="5400000">
                    <a:srgbClr val="000000">
                      <a:alpha val="43000"/>
                    </a:srgbClr>
                  </a:outerShdw>
                </a:effectLst>
              </a:rPr>
              <a:t>Technology</a:t>
            </a:r>
          </a:p>
        </p:txBody>
      </p:sp>
      <p:sp>
        <p:nvSpPr>
          <p:cNvPr id="12" name="Vertical Text Placeholder 6">
            <a:extLst>
              <a:ext uri="{FF2B5EF4-FFF2-40B4-BE49-F238E27FC236}">
                <a16:creationId xmlns:a16="http://schemas.microsoft.com/office/drawing/2014/main" id="{D8940521-9629-4BD6-B9BD-43D9BFE956EC}"/>
              </a:ext>
            </a:extLst>
          </p:cNvPr>
          <p:cNvSpPr txBox="1">
            <a:spLocks/>
          </p:cNvSpPr>
          <p:nvPr/>
        </p:nvSpPr>
        <p:spPr>
          <a:xfrm>
            <a:off x="176515" y="1954003"/>
            <a:ext cx="3137254" cy="3513065"/>
          </a:xfrm>
          <a:prstGeom prst="rect">
            <a:avLst/>
          </a:prstGeom>
        </p:spPr>
        <p:txBody>
          <a:bodyPr vert="horz" lIns="91440" tIns="91440" rtlCol="0">
            <a:normAutofit fontScale="70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914400" fontAlgn="auto">
              <a:lnSpc>
                <a:spcPct val="120000"/>
              </a:lnSpc>
              <a:spcAft>
                <a:spcPts val="0"/>
              </a:spcAft>
            </a:pPr>
            <a:r>
              <a:rPr lang="en-US" sz="3200" i="1">
                <a:ea typeface="ＭＳ Ｐゴシック" pitchFamily="-106" charset="-128"/>
                <a:cs typeface="Arial" panose="020B0604020202020204" pitchFamily="34" charset="0"/>
              </a:rPr>
              <a:t>Cosmetology </a:t>
            </a:r>
          </a:p>
          <a:p>
            <a:pPr defTabSz="914400" fontAlgn="auto">
              <a:lnSpc>
                <a:spcPct val="120000"/>
              </a:lnSpc>
              <a:spcAft>
                <a:spcPts val="0"/>
              </a:spcAft>
            </a:pPr>
            <a:r>
              <a:rPr lang="en-US" sz="3200" i="1">
                <a:highlight>
                  <a:srgbClr val="C0C0C0"/>
                </a:highlight>
                <a:ea typeface="ＭＳ Ｐゴシック" pitchFamily="-106" charset="-128"/>
                <a:cs typeface="Arial" panose="020B0604020202020204" pitchFamily="34" charset="0"/>
              </a:rPr>
              <a:t>Culinary Arts</a:t>
            </a:r>
          </a:p>
          <a:p>
            <a:pPr defTabSz="914400" fontAlgn="auto">
              <a:lnSpc>
                <a:spcPct val="120000"/>
              </a:lnSpc>
              <a:spcAft>
                <a:spcPts val="0"/>
              </a:spcAft>
            </a:pPr>
            <a:r>
              <a:rPr lang="en-US" sz="3200" i="1">
                <a:ea typeface="ＭＳ Ｐゴシック" pitchFamily="-106" charset="-128"/>
                <a:cs typeface="Arial" panose="020B0604020202020204" pitchFamily="34" charset="0"/>
              </a:rPr>
              <a:t>Marketing </a:t>
            </a:r>
          </a:p>
          <a:p>
            <a:pPr defTabSz="914400" fontAlgn="auto">
              <a:lnSpc>
                <a:spcPct val="120000"/>
              </a:lnSpc>
              <a:spcAft>
                <a:spcPts val="0"/>
              </a:spcAft>
            </a:pPr>
            <a:r>
              <a:rPr lang="en-US" sz="3200" i="1">
                <a:ea typeface="ＭＳ Ｐゴシック" pitchFamily="-106" charset="-128"/>
                <a:cs typeface="Arial" panose="020B0604020202020204" pitchFamily="34" charset="0"/>
              </a:rPr>
              <a:t>Broadcast Video</a:t>
            </a:r>
          </a:p>
          <a:p>
            <a:pPr defTabSz="914400" fontAlgn="auto">
              <a:lnSpc>
                <a:spcPct val="120000"/>
              </a:lnSpc>
              <a:spcAft>
                <a:spcPts val="0"/>
              </a:spcAft>
            </a:pPr>
            <a:r>
              <a:rPr lang="en-US" sz="3200" i="1">
                <a:ea typeface="ＭＳ Ｐゴシック" pitchFamily="-106" charset="-128"/>
                <a:cs typeface="Arial" panose="020B0604020202020204" pitchFamily="34" charset="0"/>
              </a:rPr>
              <a:t>Graphic Arts</a:t>
            </a:r>
          </a:p>
          <a:p>
            <a:pPr defTabSz="914400" fontAlgn="auto">
              <a:lnSpc>
                <a:spcPct val="120000"/>
              </a:lnSpc>
              <a:spcAft>
                <a:spcPts val="0"/>
              </a:spcAft>
            </a:pPr>
            <a:r>
              <a:rPr lang="en-US" sz="3200" i="1">
                <a:ea typeface="ＭＳ Ｐゴシック" pitchFamily="-106" charset="-128"/>
                <a:cs typeface="Arial" panose="020B0604020202020204" pitchFamily="34" charset="0"/>
              </a:rPr>
              <a:t>Electronics</a:t>
            </a:r>
          </a:p>
          <a:p>
            <a:pPr defTabSz="914400" fontAlgn="auto">
              <a:lnSpc>
                <a:spcPct val="120000"/>
              </a:lnSpc>
              <a:spcAft>
                <a:spcPts val="0"/>
              </a:spcAft>
            </a:pPr>
            <a:r>
              <a:rPr lang="en-US" sz="3200" i="1">
                <a:ea typeface="ＭＳ Ｐゴシック" pitchFamily="-106" charset="-128"/>
                <a:cs typeface="Arial" panose="020B0604020202020204" pitchFamily="34" charset="0"/>
              </a:rPr>
              <a:t>Healthcare Science</a:t>
            </a:r>
          </a:p>
          <a:p>
            <a:pPr defTabSz="914400" fontAlgn="auto">
              <a:lnSpc>
                <a:spcPct val="120000"/>
              </a:lnSpc>
              <a:spcAft>
                <a:spcPts val="0"/>
              </a:spcAft>
            </a:pPr>
            <a:r>
              <a:rPr lang="en-US" sz="3200" i="1">
                <a:ea typeface="ＭＳ Ｐゴシック" pitchFamily="-106" charset="-128"/>
                <a:cs typeface="Arial" panose="020B0604020202020204" pitchFamily="34" charset="0"/>
              </a:rPr>
              <a:t>Computer Science</a:t>
            </a:r>
          </a:p>
          <a:p>
            <a:pPr defTabSz="914400" fontAlgn="auto">
              <a:lnSpc>
                <a:spcPct val="120000"/>
              </a:lnSpc>
              <a:spcAft>
                <a:spcPts val="0"/>
              </a:spcAft>
            </a:pPr>
            <a:r>
              <a:rPr lang="en-US" sz="3200" i="1">
                <a:ea typeface="ＭＳ Ｐゴシック" pitchFamily="-106" charset="-128"/>
                <a:cs typeface="Arial" panose="020B0604020202020204" pitchFamily="34" charset="0"/>
              </a:rPr>
              <a:t>Naval Science ROTC</a:t>
            </a:r>
          </a:p>
          <a:p>
            <a:pPr defTabSz="914400" fontAlgn="auto">
              <a:lnSpc>
                <a:spcPct val="120000"/>
              </a:lnSpc>
              <a:spcAft>
                <a:spcPts val="0"/>
              </a:spcAft>
            </a:pPr>
            <a:endParaRPr lang="en-US" sz="3200" i="1">
              <a:ea typeface="ＭＳ Ｐゴシック" pitchFamily="-106" charset="-128"/>
              <a:cs typeface="Arial" panose="020B0604020202020204" pitchFamily="34" charset="0"/>
            </a:endParaRPr>
          </a:p>
          <a:p>
            <a:pPr defTabSz="914400" fontAlgn="auto">
              <a:lnSpc>
                <a:spcPct val="120000"/>
              </a:lnSpc>
              <a:spcAft>
                <a:spcPts val="0"/>
              </a:spcAft>
            </a:pPr>
            <a:endParaRPr lang="en-US">
              <a:ea typeface="ＭＳ Ｐゴシック" pitchFamily="-106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0FABA7-ECC7-4EDF-A4BD-760D19EED0BA}"/>
              </a:ext>
            </a:extLst>
          </p:cNvPr>
          <p:cNvSpPr txBox="1"/>
          <p:nvPr/>
        </p:nvSpPr>
        <p:spPr>
          <a:xfrm>
            <a:off x="176515" y="5101159"/>
            <a:ext cx="360080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>
                <a:effectLst>
                  <a:outerShdw blurRad="50800" dist="38100" dir="5400000">
                    <a:srgbClr val="000000">
                      <a:alpha val="43000"/>
                    </a:srgbClr>
                  </a:outerShdw>
                </a:effectLst>
              </a:rPr>
              <a:t>Physical Education</a:t>
            </a:r>
          </a:p>
        </p:txBody>
      </p:sp>
      <p:sp>
        <p:nvSpPr>
          <p:cNvPr id="14" name="Vertical Text Placeholder 6">
            <a:extLst>
              <a:ext uri="{FF2B5EF4-FFF2-40B4-BE49-F238E27FC236}">
                <a16:creationId xmlns:a16="http://schemas.microsoft.com/office/drawing/2014/main" id="{54BBAD9B-B4A7-458D-9791-17BA99F2952B}"/>
              </a:ext>
            </a:extLst>
          </p:cNvPr>
          <p:cNvSpPr txBox="1">
            <a:spLocks/>
          </p:cNvSpPr>
          <p:nvPr/>
        </p:nvSpPr>
        <p:spPr>
          <a:xfrm rot="16200000">
            <a:off x="1287595" y="4393764"/>
            <a:ext cx="1929079" cy="4267199"/>
          </a:xfrm>
          <a:prstGeom prst="rect">
            <a:avLst/>
          </a:prstGeom>
        </p:spPr>
        <p:txBody>
          <a:bodyPr vert="eaVert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914400" fontAlgn="auto">
              <a:lnSpc>
                <a:spcPct val="120000"/>
              </a:lnSpc>
              <a:spcAft>
                <a:spcPts val="0"/>
              </a:spcAft>
            </a:pPr>
            <a:r>
              <a:rPr lang="en-US" sz="2000" i="1">
                <a:latin typeface="Arial" panose="020B0604020202020204" pitchFamily="34" charset="0"/>
                <a:ea typeface="ＭＳ Ｐゴシック" pitchFamily="-106" charset="-128"/>
                <a:cs typeface="Arial" panose="020B0604020202020204" pitchFamily="34" charset="0"/>
              </a:rPr>
              <a:t>Team Sports</a:t>
            </a:r>
          </a:p>
          <a:p>
            <a:pPr defTabSz="914400" fontAlgn="auto">
              <a:lnSpc>
                <a:spcPct val="120000"/>
              </a:lnSpc>
              <a:spcAft>
                <a:spcPts val="0"/>
              </a:spcAft>
            </a:pPr>
            <a:r>
              <a:rPr lang="en-US" sz="2000" i="1">
                <a:latin typeface="Arial" panose="020B0604020202020204" pitchFamily="34" charset="0"/>
                <a:ea typeface="ＭＳ Ｐゴシック" pitchFamily="-106" charset="-128"/>
                <a:cs typeface="Arial" panose="020B0604020202020204" pitchFamily="34" charset="0"/>
              </a:rPr>
              <a:t>Weight Training</a:t>
            </a:r>
          </a:p>
          <a:p>
            <a:pPr defTabSz="914400" fontAlgn="auto">
              <a:lnSpc>
                <a:spcPct val="120000"/>
              </a:lnSpc>
              <a:spcAft>
                <a:spcPts val="0"/>
              </a:spcAft>
            </a:pPr>
            <a:r>
              <a:rPr lang="en-US" sz="2000" i="1">
                <a:latin typeface="Arial" panose="020B0604020202020204" pitchFamily="34" charset="0"/>
                <a:ea typeface="ＭＳ Ｐゴシック" pitchFamily="-106" charset="-128"/>
                <a:cs typeface="Arial" panose="020B0604020202020204" pitchFamily="34" charset="0"/>
              </a:rPr>
              <a:t>Health/Personal Fitness</a:t>
            </a:r>
          </a:p>
          <a:p>
            <a:pPr defTabSz="914400" fontAlgn="auto">
              <a:lnSpc>
                <a:spcPct val="120000"/>
              </a:lnSpc>
              <a:spcAft>
                <a:spcPts val="0"/>
              </a:spcAft>
            </a:pPr>
            <a:endParaRPr lang="en-US">
              <a:ea typeface="ＭＳ Ｐゴシック" pitchFamily="-106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3064" y="155448"/>
            <a:ext cx="82296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Scholar Academies – STEM &amp; ISLA </a:t>
            </a: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554182" y="1600200"/>
            <a:ext cx="7924800" cy="4876800"/>
          </a:xfrm>
        </p:spPr>
        <p:txBody>
          <a:bodyPr vert="horz" lIns="54864" tIns="91440" rIns="91440" bIns="45720" rtlCol="0" anchor="t">
            <a:normAutofit/>
          </a:bodyPr>
          <a:lstStyle/>
          <a:p>
            <a:pPr marL="438785"/>
            <a:r>
              <a:rPr lang="en-US" sz="2800">
                <a:cs typeface="Arial"/>
              </a:rPr>
              <a:t>Science, Technology, Engineering, and Math (STEM)</a:t>
            </a:r>
            <a:endParaRPr lang="en-US">
              <a:cs typeface="Arial"/>
            </a:endParaRPr>
          </a:p>
          <a:p>
            <a:pPr marL="438785"/>
            <a:endParaRPr lang="en-US" sz="2800">
              <a:cs typeface="Arial" panose="020B0604020202020204" pitchFamily="34" charset="0"/>
            </a:endParaRPr>
          </a:p>
          <a:p>
            <a:pPr marL="438785"/>
            <a:r>
              <a:rPr lang="en-US" sz="2800">
                <a:cs typeface="Arial"/>
              </a:rPr>
              <a:t>International Spanish Language Academy (ISLA)</a:t>
            </a:r>
          </a:p>
          <a:p>
            <a:pPr marL="438785"/>
            <a:endParaRPr lang="en-US" sz="2800">
              <a:cs typeface="Arial" panose="020B0604020202020204" pitchFamily="34" charset="0"/>
            </a:endParaRPr>
          </a:p>
          <a:p>
            <a:pPr marL="118745" indent="0">
              <a:buNone/>
            </a:pPr>
            <a:endParaRPr lang="en-US" sz="2800">
              <a:cs typeface="Arial" panose="020B0604020202020204" pitchFamily="34" charset="0"/>
            </a:endParaRPr>
          </a:p>
          <a:p>
            <a:pPr marL="118745" indent="0">
              <a:buNone/>
            </a:pPr>
            <a:r>
              <a:rPr lang="en-US" sz="2800">
                <a:cs typeface="Arial"/>
              </a:rPr>
              <a:t>Academy coordinator will make sure your student’s schedule meets academy requirements.</a:t>
            </a:r>
          </a:p>
          <a:p>
            <a:pPr marL="118745" indent="0">
              <a:buNone/>
            </a:pPr>
            <a:endParaRPr lang="en-US" sz="2800">
              <a:cs typeface="Arial"/>
            </a:endParaRPr>
          </a:p>
          <a:p>
            <a:pPr marL="438785"/>
            <a:endParaRPr lang="en-US" sz="2400"/>
          </a:p>
          <a:p>
            <a:pPr marL="438785" eaLnBrk="1" hangingPunct="1">
              <a:buFontTx/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258737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Fine Arts and PE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87" y="1571947"/>
            <a:ext cx="8522413" cy="4828854"/>
          </a:xfrm>
        </p:spPr>
        <p:txBody>
          <a:bodyPr vert="horz" lIns="54864" tIns="91440" rtlCol="0" anchor="t">
            <a:normAutofit/>
          </a:bodyPr>
          <a:lstStyle/>
          <a:p>
            <a:pPr marL="438785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Band, Orchestra and Chorus placement will be made by our Sprayberry Fine Arts teachers</a:t>
            </a:r>
          </a:p>
          <a:p>
            <a:pPr marL="438785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Health/Personal Fitness</a:t>
            </a:r>
          </a:p>
          <a:p>
            <a:pPr lvl="1"/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Required for Graduation</a:t>
            </a:r>
          </a:p>
          <a:p>
            <a:pPr lvl="1"/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3 credits of JROTC will serve as a replacement for Health/Personal Fitness</a:t>
            </a:r>
          </a:p>
          <a:p>
            <a:pPr marL="438785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Weight training for athletes scheduled by coaches – under a special course name.</a:t>
            </a:r>
          </a:p>
          <a:p>
            <a:pPr lvl="1"/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Physical Conditioning/Advanced Physical Conditioning</a:t>
            </a:r>
          </a:p>
          <a:p>
            <a:pPr lvl="1"/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Exercise Wt. Control/Advanced Exercise Wt. Control</a:t>
            </a:r>
          </a:p>
          <a:p>
            <a:pPr marL="118745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79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Advanced Placement Program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5DE043-D0B1-4CE2-A1D2-F3AFDF82C0C0}"/>
              </a:ext>
            </a:extLst>
          </p:cNvPr>
          <p:cNvSpPr txBox="1"/>
          <p:nvPr/>
        </p:nvSpPr>
        <p:spPr>
          <a:xfrm>
            <a:off x="0" y="1758470"/>
            <a:ext cx="9144000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latin typeface="+mn-lt"/>
              </a:rPr>
              <a:t>Advanced Placement enables willing and academically prepared students to pursue </a:t>
            </a:r>
            <a:r>
              <a:rPr lang="en-US" sz="2400" u="sng">
                <a:latin typeface="+mn-lt"/>
              </a:rPr>
              <a:t>college-level studies </a:t>
            </a:r>
            <a:r>
              <a:rPr lang="en-US" sz="2400">
                <a:latin typeface="+mn-lt"/>
              </a:rPr>
              <a:t>— with the opportunity to earn college credit, advanced placement or both — while still in high school.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latin typeface="+mn-lt"/>
              </a:rPr>
              <a:t>A score of 3 or higher on an AP Exam can typically earn student's college credit and/or placement into advanced courses in college. </a:t>
            </a:r>
          </a:p>
          <a:p>
            <a:endParaRPr lang="en-US" sz="1600"/>
          </a:p>
          <a:p>
            <a:r>
              <a:rPr lang="en-US" sz="1600"/>
              <a:t>        </a:t>
            </a:r>
            <a:r>
              <a:rPr lang="en-US" sz="2800" b="1" u="sng">
                <a:latin typeface="+mn-lt"/>
                <a:ea typeface="ＭＳ Ｐゴシック"/>
                <a:cs typeface="Arial"/>
              </a:rPr>
              <a:t>2024</a:t>
            </a:r>
            <a:endParaRPr lang="en-US" sz="2000" u="sng"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>
                <a:latin typeface="+mn-lt"/>
              </a:rPr>
              <a:t>AP Access and Support School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>
                <a:latin typeface="+mn-lt"/>
              </a:rPr>
              <a:t>AP Schools of Distinction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>
                <a:latin typeface="+mn-lt"/>
              </a:rPr>
              <a:t>AP Humanities School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>
                <a:latin typeface="+mn-lt"/>
              </a:rPr>
              <a:t>AP Humanities Achievement School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>
                <a:latin typeface="+mn-lt"/>
              </a:rPr>
              <a:t>AP STEM School</a:t>
            </a:r>
          </a:p>
        </p:txBody>
      </p:sp>
      <p:pic>
        <p:nvPicPr>
          <p:cNvPr id="5" name="Picture 4" descr="A logo for a school&#10;&#10;Description automatically generated">
            <a:extLst>
              <a:ext uri="{FF2B5EF4-FFF2-40B4-BE49-F238E27FC236}">
                <a16:creationId xmlns:a16="http://schemas.microsoft.com/office/drawing/2014/main" id="{B921B9C9-962B-43C2-8DB8-B21D10D96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4350" y="4174516"/>
            <a:ext cx="2648003" cy="246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772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>
                <a:latin typeface="+mn-lt"/>
                <a:ea typeface="+mn-ea"/>
                <a:cs typeface="Arial" panose="020B0604020202020204" pitchFamily="34" charset="0"/>
              </a:rPr>
              <a:t>AP Courses for 9th Grade Students</a:t>
            </a: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4626A8E-ACCB-486F-A876-B79C520059F9}"/>
              </a:ext>
            </a:extLst>
          </p:cNvPr>
          <p:cNvSpPr txBox="1">
            <a:spLocks noChangeArrowheads="1"/>
          </p:cNvSpPr>
          <p:nvPr/>
        </p:nvSpPr>
        <p:spPr>
          <a:xfrm>
            <a:off x="305656" y="1917843"/>
            <a:ext cx="8532688" cy="4940157"/>
          </a:xfrm>
          <a:prstGeom prst="rect">
            <a:avLst/>
          </a:prstGeom>
        </p:spPr>
        <p:txBody>
          <a:bodyPr vert="horz" lIns="54864" tIns="91440" rIns="91440" bIns="45720" rtlCol="0" anchor="t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AP Courses for 9th Grade Students: Any student who is academically prepared and motivated to take on college-level courses.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9808" lvl="1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AP Environmental Science (STEM Academy students only)</a:t>
            </a:r>
          </a:p>
          <a:p>
            <a:pPr marL="749808" lvl="1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AP Human Geography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3200">
              <a:latin typeface="+mn-lt"/>
              <a:ea typeface="+mn-ea"/>
              <a:cs typeface="Arial" panose="020B0604020202020204" pitchFamily="34" charset="0"/>
            </a:endParaRPr>
          </a:p>
          <a:p>
            <a:pPr marL="118745" indent="0" defTabSz="914400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</a:pPr>
            <a:endParaRPr lang="en-US">
              <a:solidFill>
                <a:srgbClr val="000000"/>
              </a:solidFill>
              <a:cs typeface="Arial"/>
            </a:endParaRPr>
          </a:p>
          <a:p>
            <a:pPr marL="118745" indent="0" defTabSz="914400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</a:pPr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938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68AF9-434A-46E9-9745-E1801A236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 Courses Offered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79A8C2-591C-47C9-9E04-149E09A1A529}"/>
              </a:ext>
            </a:extLst>
          </p:cNvPr>
          <p:cNvSpPr txBox="1"/>
          <p:nvPr/>
        </p:nvSpPr>
        <p:spPr>
          <a:xfrm>
            <a:off x="137691" y="1527249"/>
            <a:ext cx="10515600" cy="7294305"/>
          </a:xfrm>
          <a:prstGeom prst="rect">
            <a:avLst/>
          </a:prstGeom>
          <a:noFill/>
        </p:spPr>
        <p:txBody>
          <a:bodyPr wrap="square" lIns="91440" tIns="45720" rIns="91440" bIns="45720" numCol="2" rtlCol="0" anchor="t">
            <a:spAutoFit/>
          </a:bodyPr>
          <a:lstStyle/>
          <a:p>
            <a:r>
              <a:rPr lang="en-US" sz="1600" u="sng">
                <a:latin typeface="+mn-lt"/>
                <a:ea typeface="ＭＳ Ｐゴシック"/>
                <a:cs typeface="Arial"/>
              </a:rPr>
              <a:t>Capstone</a:t>
            </a: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Research</a:t>
            </a: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Seminar </a:t>
            </a:r>
          </a:p>
          <a:p>
            <a:endParaRPr lang="en-US" sz="1600" u="sng">
              <a:latin typeface="+mn-lt"/>
              <a:cs typeface="Arial" charset="0"/>
            </a:endParaRPr>
          </a:p>
          <a:p>
            <a:r>
              <a:rPr lang="en-US" sz="1600" u="sng">
                <a:latin typeface="+mn-lt"/>
                <a:ea typeface="ＭＳ Ｐゴシック"/>
                <a:cs typeface="Arial"/>
              </a:rPr>
              <a:t>Arts</a:t>
            </a:r>
            <a:r>
              <a:rPr lang="en-US" sz="1600">
                <a:latin typeface="+mn-lt"/>
                <a:ea typeface="ＭＳ Ｐゴシック"/>
                <a:cs typeface="Arial"/>
              </a:rPr>
              <a:t> </a:t>
            </a:r>
            <a:endParaRPr lang="en-US" sz="1600">
              <a:latin typeface="+mn-lt"/>
              <a:cs typeface="Arial"/>
            </a:endParaRP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Studio Art: 2-D Design AP Studio Art: 3-D Design Studio Art: Drawing </a:t>
            </a:r>
            <a:endParaRPr lang="en-US" sz="1600">
              <a:latin typeface="+mn-lt"/>
              <a:cs typeface="Arial"/>
            </a:endParaRPr>
          </a:p>
          <a:p>
            <a:endParaRPr lang="en-US" sz="1600" u="sng">
              <a:latin typeface="+mn-lt"/>
              <a:cs typeface="Arial"/>
            </a:endParaRPr>
          </a:p>
          <a:p>
            <a:r>
              <a:rPr lang="en-US" sz="1600" u="sng">
                <a:latin typeface="+mn-lt"/>
                <a:ea typeface="ＭＳ Ｐゴシック"/>
                <a:cs typeface="Arial"/>
              </a:rPr>
              <a:t>English </a:t>
            </a:r>
            <a:endParaRPr lang="en-US" sz="1600" u="sng">
              <a:latin typeface="+mn-lt"/>
              <a:cs typeface="Arial"/>
            </a:endParaRP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English Language and Composition </a:t>
            </a:r>
            <a:endParaRPr lang="en-US" sz="1600">
              <a:latin typeface="+mn-lt"/>
              <a:cs typeface="Arial"/>
            </a:endParaRP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English Literature and Composition</a:t>
            </a:r>
          </a:p>
          <a:p>
            <a:endParaRPr lang="en-US" sz="1600">
              <a:latin typeface="+mn-lt"/>
              <a:cs typeface="Arial"/>
            </a:endParaRPr>
          </a:p>
          <a:p>
            <a:r>
              <a:rPr lang="en-US" sz="1600" u="sng">
                <a:latin typeface="+mn-lt"/>
                <a:ea typeface="ＭＳ Ｐゴシック"/>
                <a:cs typeface="Arial"/>
              </a:rPr>
              <a:t>Languages &amp; Cultures </a:t>
            </a:r>
            <a:endParaRPr lang="en-US" sz="1600" u="sng">
              <a:latin typeface="+mn-lt"/>
              <a:cs typeface="Arial"/>
            </a:endParaRP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French Language and Culture </a:t>
            </a:r>
            <a:endParaRPr lang="en-US" sz="1600">
              <a:latin typeface="+mn-lt"/>
              <a:cs typeface="Arial"/>
            </a:endParaRP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Spanish Language and Culture </a:t>
            </a:r>
            <a:endParaRPr lang="en-US" sz="1600">
              <a:latin typeface="+mn-lt"/>
              <a:cs typeface="Arial"/>
            </a:endParaRP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Spanish Literature and Culture </a:t>
            </a:r>
            <a:endParaRPr lang="en-US" sz="1600">
              <a:latin typeface="+mn-lt"/>
              <a:cs typeface="Arial"/>
            </a:endParaRPr>
          </a:p>
          <a:p>
            <a:endParaRPr lang="en-US" sz="1600" u="sng">
              <a:latin typeface="+mn-lt"/>
              <a:cs typeface="Arial"/>
            </a:endParaRPr>
          </a:p>
          <a:p>
            <a:endParaRPr lang="en-US" sz="1600" u="sng">
              <a:latin typeface="+mn-lt"/>
              <a:ea typeface="ＭＳ Ｐゴシック"/>
              <a:cs typeface="Arial"/>
            </a:endParaRPr>
          </a:p>
          <a:p>
            <a:endParaRPr lang="en-US" sz="1600" u="sng">
              <a:latin typeface="+mn-lt"/>
              <a:ea typeface="ＭＳ Ｐゴシック"/>
              <a:cs typeface="Arial"/>
            </a:endParaRPr>
          </a:p>
          <a:p>
            <a:endParaRPr lang="en-US" sz="1600" u="sng">
              <a:latin typeface="+mn-lt"/>
              <a:ea typeface="ＭＳ Ｐゴシック"/>
              <a:cs typeface="Arial"/>
            </a:endParaRPr>
          </a:p>
          <a:p>
            <a:endParaRPr lang="en-US" sz="1600" u="sng">
              <a:latin typeface="+mn-lt"/>
              <a:ea typeface="ＭＳ Ｐゴシック"/>
              <a:cs typeface="Arial"/>
            </a:endParaRPr>
          </a:p>
          <a:p>
            <a:endParaRPr lang="en-US" sz="1600" u="sng">
              <a:latin typeface="+mn-lt"/>
              <a:ea typeface="ＭＳ Ｐゴシック"/>
              <a:cs typeface="Arial"/>
            </a:endParaRPr>
          </a:p>
          <a:p>
            <a:endParaRPr lang="en-US" sz="1600" u="sng">
              <a:latin typeface="+mn-lt"/>
              <a:ea typeface="ＭＳ Ｐゴシック"/>
              <a:cs typeface="Arial"/>
            </a:endParaRPr>
          </a:p>
          <a:p>
            <a:endParaRPr lang="en-US" sz="1600" u="sng">
              <a:latin typeface="+mn-lt"/>
              <a:ea typeface="ＭＳ Ｐゴシック"/>
              <a:cs typeface="Arial"/>
            </a:endParaRPr>
          </a:p>
          <a:p>
            <a:endParaRPr lang="en-US" sz="1600" u="sng">
              <a:latin typeface="+mn-lt"/>
              <a:ea typeface="ＭＳ Ｐゴシック"/>
              <a:cs typeface="Arial"/>
            </a:endParaRPr>
          </a:p>
          <a:p>
            <a:endParaRPr lang="en-US" sz="1600" u="sng">
              <a:latin typeface="+mn-lt"/>
              <a:ea typeface="ＭＳ Ｐゴシック"/>
              <a:cs typeface="Arial"/>
            </a:endParaRPr>
          </a:p>
          <a:p>
            <a:endParaRPr lang="en-US" sz="1600" u="sng">
              <a:latin typeface="+mn-lt"/>
              <a:ea typeface="ＭＳ Ｐゴシック"/>
              <a:cs typeface="Arial"/>
            </a:endParaRPr>
          </a:p>
          <a:p>
            <a:endParaRPr lang="en-US" sz="1600" u="sng">
              <a:latin typeface="+mn-lt"/>
              <a:ea typeface="ＭＳ Ｐゴシック"/>
              <a:cs typeface="Arial"/>
            </a:endParaRPr>
          </a:p>
          <a:p>
            <a:endParaRPr lang="en-US" sz="1600" u="sng">
              <a:latin typeface="+mn-lt"/>
              <a:ea typeface="ＭＳ Ｐゴシック"/>
              <a:cs typeface="Arial"/>
            </a:endParaRPr>
          </a:p>
          <a:p>
            <a:r>
              <a:rPr lang="en-US" sz="1600" u="sng">
                <a:latin typeface="+mn-lt"/>
                <a:ea typeface="ＭＳ Ｐゴシック"/>
                <a:cs typeface="Arial"/>
              </a:rPr>
              <a:t>Humanities</a:t>
            </a:r>
            <a:endParaRPr lang="en-US" sz="1600">
              <a:latin typeface="+mn-lt"/>
              <a:cs typeface="Arial"/>
            </a:endParaRP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Art History </a:t>
            </a: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European History   </a:t>
            </a:r>
            <a:endParaRPr lang="en-US" sz="1600">
              <a:latin typeface="+mn-lt"/>
              <a:cs typeface="Arial"/>
            </a:endParaRP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Human Geography </a:t>
            </a:r>
            <a:endParaRPr lang="en-US" sz="1600">
              <a:latin typeface="+mn-lt"/>
              <a:cs typeface="Arial"/>
            </a:endParaRP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Macroeconomics </a:t>
            </a:r>
            <a:endParaRPr lang="en-US" sz="1600">
              <a:latin typeface="+mn-lt"/>
              <a:cs typeface="Arial"/>
            </a:endParaRP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Psychology </a:t>
            </a: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US Government &amp; Politics</a:t>
            </a:r>
            <a:endParaRPr lang="en-US" sz="1600">
              <a:latin typeface="+mn-lt"/>
              <a:cs typeface="Arial"/>
            </a:endParaRP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United States History </a:t>
            </a:r>
            <a:endParaRPr lang="en-US" sz="1600">
              <a:latin typeface="+mn-lt"/>
              <a:cs typeface="Arial"/>
            </a:endParaRP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World History: Modern</a:t>
            </a:r>
            <a:endParaRPr lang="en-US" sz="1600">
              <a:latin typeface="+mn-lt"/>
              <a:cs typeface="Arial" charset="0"/>
            </a:endParaRPr>
          </a:p>
          <a:p>
            <a:endParaRPr lang="en-US" sz="1600" u="sng">
              <a:latin typeface="+mn-lt"/>
              <a:ea typeface="ＭＳ Ｐゴシック"/>
              <a:cs typeface="Arial"/>
            </a:endParaRPr>
          </a:p>
          <a:p>
            <a:r>
              <a:rPr lang="en-US" sz="1600" u="sng">
                <a:latin typeface="+mn-lt"/>
                <a:ea typeface="ＭＳ Ｐゴシック"/>
                <a:cs typeface="Arial"/>
              </a:rPr>
              <a:t>STEM</a:t>
            </a:r>
            <a:endParaRPr lang="en-US" sz="1600">
              <a:latin typeface="+mn-lt"/>
              <a:ea typeface="ＭＳ Ｐゴシック"/>
              <a:cs typeface="Arial"/>
            </a:endParaRP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Calculus AB </a:t>
            </a:r>
            <a:endParaRPr lang="en-US" sz="1600">
              <a:latin typeface="+mn-lt"/>
              <a:cs typeface="Arial"/>
            </a:endParaRP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Calculus BC </a:t>
            </a:r>
            <a:endParaRPr lang="en-US" sz="1600">
              <a:latin typeface="+mn-lt"/>
              <a:cs typeface="Arial"/>
            </a:endParaRP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Statistics </a:t>
            </a: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Biology </a:t>
            </a:r>
            <a:endParaRPr lang="en-US" sz="1600">
              <a:latin typeface="+mn-lt"/>
              <a:cs typeface="Arial"/>
            </a:endParaRP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Chemistry </a:t>
            </a:r>
            <a:endParaRPr lang="en-US" sz="1600">
              <a:latin typeface="+mn-lt"/>
              <a:cs typeface="Arial"/>
            </a:endParaRP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Environmental Science </a:t>
            </a:r>
            <a:endParaRPr lang="en-US" sz="1600">
              <a:latin typeface="+mn-lt"/>
              <a:cs typeface="Arial"/>
            </a:endParaRP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Physics  </a:t>
            </a:r>
            <a:endParaRPr lang="en-US" sz="1600">
              <a:latin typeface="+mn-lt"/>
              <a:cs typeface="Arial"/>
            </a:endParaRP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Computer Science </a:t>
            </a:r>
          </a:p>
          <a:p>
            <a:r>
              <a:rPr lang="en-US" sz="1600">
                <a:latin typeface="+mn-lt"/>
                <a:ea typeface="ＭＳ Ｐゴシック"/>
                <a:cs typeface="Arial"/>
              </a:rPr>
              <a:t>AP Precalculus </a:t>
            </a:r>
            <a:endParaRPr lang="en-US" sz="1600">
              <a:latin typeface="+mn-lt"/>
              <a:cs typeface="Arial"/>
            </a:endParaRPr>
          </a:p>
          <a:p>
            <a:endParaRPr lang="en-US" sz="1600">
              <a:cs typeface="Arial" charset="0"/>
            </a:endParaRPr>
          </a:p>
          <a:p>
            <a:endParaRPr lang="en-US" sz="1600" u="sng"/>
          </a:p>
          <a:p>
            <a:endParaRPr lang="en-US" sz="1600" u="sng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65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 anchor="ctr">
            <a:normAutofit/>
          </a:bodyPr>
          <a:lstStyle/>
          <a:p>
            <a:r>
              <a:rPr lang="en-US"/>
              <a:t>Tonight’s Plan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/>
              <a:t>People to Know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/>
              <a:t>Grades, Promotion and Graduation Requirements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/>
              <a:t>Advance Placement Course Information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/>
              <a:t>Course Registration Information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/>
              <a:t>Success in High School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13BD27-F742-4EA6-B118-7A527547A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890952"/>
            <a:ext cx="4038600" cy="43897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4718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666754" y="1623536"/>
            <a:ext cx="518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eaLnBrk="0" hangingPunct="0">
              <a:lnSpc>
                <a:spcPct val="90000"/>
              </a:lnSpc>
            </a:pPr>
            <a:endParaRPr lang="en-US" sz="200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6147" name="Title 3"/>
          <p:cNvSpPr>
            <a:spLocks noGrp="1"/>
          </p:cNvSpPr>
          <p:nvPr>
            <p:ph type="title"/>
          </p:nvPr>
        </p:nvSpPr>
        <p:spPr>
          <a:xfrm>
            <a:off x="533399" y="152399"/>
            <a:ext cx="8189495" cy="1260923"/>
          </a:xfrm>
        </p:spPr>
        <p:txBody>
          <a:bodyPr>
            <a:normAutofit fontScale="90000"/>
          </a:bodyPr>
          <a:lstStyle/>
          <a:p>
            <a:pPr algn="ctr"/>
            <a:br>
              <a:rPr lang="en-US"/>
            </a:br>
            <a:r>
              <a:rPr lang="en-US" sz="6000">
                <a:cs typeface="Arial" panose="020B0604020202020204" pitchFamily="34" charset="0"/>
              </a:rPr>
              <a:t>SHS School Counselors </a:t>
            </a:r>
            <a:br>
              <a:rPr lang="en-US" sz="4000"/>
            </a:br>
            <a:endParaRPr lang="en-US" sz="40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07818" y="3127944"/>
            <a:ext cx="883618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numCol="1" anchor="t">
            <a:spAutoFit/>
          </a:bodyPr>
          <a:lstStyle/>
          <a:p>
            <a:pPr defTabSz="914400" eaLnBrk="0" hangingPunct="0">
              <a:buFont typeface="Arial" charset="0"/>
              <a:buChar char="•"/>
            </a:pPr>
            <a:r>
              <a:rPr lang="en-US" sz="2800">
                <a:latin typeface="+mn-lt"/>
                <a:ea typeface="ＭＳ Ｐゴシック"/>
              </a:rPr>
              <a:t>Ms. Lea Ponticelli </a:t>
            </a:r>
          </a:p>
          <a:p>
            <a:pPr defTabSz="914400" eaLnBrk="0" hangingPunct="0">
              <a:buFont typeface="Arial" charset="0"/>
              <a:buChar char="•"/>
            </a:pPr>
            <a:r>
              <a:rPr lang="en-US" sz="2800">
                <a:latin typeface="+mn-lt"/>
                <a:ea typeface="ＭＳ Ｐゴシック"/>
              </a:rPr>
              <a:t>Ms. Misty Hawk</a:t>
            </a:r>
          </a:p>
          <a:p>
            <a:pPr defTabSz="914400" eaLnBrk="0" hangingPunct="0">
              <a:buFont typeface="Arial" charset="0"/>
              <a:buChar char="•"/>
            </a:pPr>
            <a:r>
              <a:rPr lang="en-US" sz="2800">
                <a:latin typeface="+mn-lt"/>
                <a:ea typeface="ＭＳ Ｐゴシック"/>
              </a:rPr>
              <a:t>Ms. Crystal Jordan</a:t>
            </a:r>
          </a:p>
          <a:p>
            <a:pPr defTabSz="914400" eaLnBrk="0" hangingPunct="0">
              <a:buFont typeface="Arial" charset="0"/>
              <a:buChar char="•"/>
            </a:pPr>
            <a:r>
              <a:rPr lang="en-US" sz="2800">
                <a:latin typeface="+mn-lt"/>
                <a:ea typeface="ＭＳ Ｐゴシック"/>
              </a:rPr>
              <a:t>Ms. Molly Hanson</a:t>
            </a:r>
            <a:endParaRPr lang="en-US" sz="2800">
              <a:latin typeface="+mn-lt"/>
            </a:endParaRPr>
          </a:p>
          <a:p>
            <a:pPr defTabSz="914400" eaLnBrk="0" hangingPunct="0">
              <a:buFont typeface="Arial" charset="0"/>
              <a:buChar char="•"/>
            </a:pPr>
            <a:r>
              <a:rPr lang="en-US" sz="2800">
                <a:latin typeface="+mn-lt"/>
                <a:ea typeface="ＭＳ Ｐゴシック"/>
              </a:rPr>
              <a:t>Dr. Tammy White </a:t>
            </a:r>
            <a:r>
              <a:rPr lang="en-US" sz="3200">
                <a:latin typeface="+mn-lt"/>
                <a:ea typeface="ＭＳ Ｐゴシック"/>
              </a:rPr>
              <a:t> </a:t>
            </a:r>
            <a:r>
              <a:rPr lang="en-US" sz="3200">
                <a:latin typeface="Britannic Bold"/>
                <a:ea typeface="ＭＳ Ｐゴシック"/>
              </a:rPr>
              <a:t>                             </a:t>
            </a:r>
            <a:endParaRPr lang="en-US" sz="3200">
              <a:latin typeface="Britannic Bold"/>
            </a:endParaRPr>
          </a:p>
          <a:p>
            <a:pPr marL="118745" algn="ctr" defTabSz="914400" fontAlgn="auto">
              <a:spcBef>
                <a:spcPts val="0"/>
              </a:spcBef>
              <a:spcAft>
                <a:spcPts val="0"/>
              </a:spcAft>
              <a:buClr>
                <a:srgbClr val="F0AD00"/>
              </a:buClr>
              <a:buSzPct val="80000"/>
            </a:pPr>
            <a:endParaRPr lang="en-US" sz="2800" b="1">
              <a:solidFill>
                <a:prstClr val="black"/>
              </a:solidFill>
              <a:latin typeface="Britannic Bold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71B67E6-6C72-4642-8A75-7A5450B3A9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2" b="35371"/>
          <a:stretch/>
        </p:blipFill>
        <p:spPr bwMode="auto">
          <a:xfrm>
            <a:off x="726153" y="1489166"/>
            <a:ext cx="7062801" cy="175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891ACA9-538E-4537-BFEE-40873E4DEFB3}"/>
              </a:ext>
            </a:extLst>
          </p:cNvPr>
          <p:cNvSpPr txBox="1"/>
          <p:nvPr/>
        </p:nvSpPr>
        <p:spPr>
          <a:xfrm>
            <a:off x="4943192" y="3813980"/>
            <a:ext cx="3449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Font typeface="Arial" charset="0"/>
            </a:pPr>
            <a:r>
              <a:rPr lang="en-US" sz="1800">
                <a:solidFill>
                  <a:srgbClr val="FF0000"/>
                </a:solidFill>
                <a:latin typeface="Britannic Bold"/>
                <a:ea typeface="ＭＳ Ｐゴシック"/>
              </a:rPr>
              <a:t>**Once your student is promoted to 9th grade, he or she will be assigned to one of the SHS counselors.**</a:t>
            </a:r>
          </a:p>
        </p:txBody>
      </p:sp>
    </p:spTree>
    <p:extLst>
      <p:ext uri="{BB962C8B-B14F-4D97-AF65-F5344CB8AC3E}">
        <p14:creationId xmlns:p14="http://schemas.microsoft.com/office/powerpoint/2010/main" val="3509029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459"/>
            <a:ext cx="8229600" cy="1252728"/>
          </a:xfrm>
        </p:spPr>
        <p:txBody>
          <a:bodyPr vert="horz" lIns="91440" tIns="45720" rIns="45720" b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SHS Counseling Website and Social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129" y="1611483"/>
            <a:ext cx="8572732" cy="2308667"/>
          </a:xfrm>
        </p:spPr>
        <p:txBody>
          <a:bodyPr>
            <a:normAutofit fontScale="92500" lnSpcReduction="20000"/>
          </a:bodyPr>
          <a:lstStyle/>
          <a:p>
            <a:r>
              <a:rPr lang="en-US" sz="4400"/>
              <a:t>Stay up to date on what is going on in the counseling office!</a:t>
            </a:r>
          </a:p>
          <a:p>
            <a:pPr marL="118872" indent="0">
              <a:buNone/>
            </a:pPr>
            <a:endParaRPr lang="en-US" sz="4400">
              <a:hlinkClick r:id="rId2"/>
            </a:endParaRPr>
          </a:p>
          <a:p>
            <a:pPr marL="118872" indent="0" algn="ctr">
              <a:buNone/>
            </a:pPr>
            <a:r>
              <a:rPr lang="en-US" sz="4400">
                <a:hlinkClick r:id="rId2"/>
              </a:rPr>
              <a:t>www.SprayberryCounseling.com</a:t>
            </a:r>
            <a:endParaRPr lang="en-US" sz="4400"/>
          </a:p>
          <a:p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50127F9-FEEC-44E0-886F-CAB169D52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AFAC3FF6-5CFA-48E4-BEC3-B5BAAD777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155" y="4129921"/>
            <a:ext cx="1007750" cy="91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2">
            <a:extLst>
              <a:ext uri="{FF2B5EF4-FFF2-40B4-BE49-F238E27FC236}">
                <a16:creationId xmlns:a16="http://schemas.microsoft.com/office/drawing/2014/main" id="{5D9145FF-EFDA-4D37-8F9E-DBAA0D8BE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155" y="5455168"/>
            <a:ext cx="841504" cy="100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9">
            <a:extLst>
              <a:ext uri="{FF2B5EF4-FFF2-40B4-BE49-F238E27FC236}">
                <a16:creationId xmlns:a16="http://schemas.microsoft.com/office/drawing/2014/main" id="{DDD8B273-A6E3-42B7-B3DA-E823E9FF7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2397" y="4065424"/>
            <a:ext cx="40266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Twitter 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@ 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SHScounse1ing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      </a:t>
            </a:r>
            <a:endParaRPr kumimoji="0" lang="en-US" altLang="en-US" sz="4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39F6B90C-974D-4534-8757-BDAD69136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657" y="5541643"/>
            <a:ext cx="564499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3600">
                <a:latin typeface="+mn-lt"/>
              </a:rPr>
              <a:t>Instagram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   </a:t>
            </a:r>
            <a:r>
              <a:rPr lang="en-US" altLang="en-US" sz="2000">
                <a:latin typeface="+mn-lt"/>
              </a:rPr>
              <a:t>@sprayberrycounseling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898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the Counselor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636089D-85C1-4C74-AC1E-24157E2382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773936"/>
            <a:ext cx="8373979" cy="4623816"/>
          </a:xfrm>
        </p:spPr>
        <p:txBody>
          <a:bodyPr>
            <a:normAutofit/>
          </a:bodyPr>
          <a:lstStyle/>
          <a:p>
            <a:pPr marL="438785">
              <a:buFont typeface="Arial" panose="020B0604020202020204" pitchFamily="34" charset="0"/>
              <a:buChar char="•"/>
            </a:pPr>
            <a:r>
              <a:rPr lang="en-US">
                <a:cs typeface="Arial"/>
              </a:rPr>
              <a:t>Through core classroom lessons, small groups and individual sessions we assist with:</a:t>
            </a:r>
          </a:p>
          <a:p>
            <a:pPr marL="457073" lvl="1" indent="0">
              <a:buNone/>
            </a:pPr>
            <a:r>
              <a:rPr lang="en-US">
                <a:cs typeface="Arial"/>
              </a:rPr>
              <a:t> </a:t>
            </a:r>
          </a:p>
          <a:p>
            <a:pPr marL="731393" lvl="1">
              <a:buFont typeface="Arial" panose="020B0604020202020204" pitchFamily="34" charset="0"/>
              <a:buChar char="•"/>
            </a:pPr>
            <a:r>
              <a:rPr lang="en-US">
                <a:cs typeface="Arial"/>
              </a:rPr>
              <a:t>Academic Planning</a:t>
            </a:r>
          </a:p>
          <a:p>
            <a:pPr marL="731393" lvl="1">
              <a:buFont typeface="Arial" panose="020B0604020202020204" pitchFamily="34" charset="0"/>
              <a:buChar char="•"/>
            </a:pPr>
            <a:endParaRPr lang="en-US">
              <a:cs typeface="Arial"/>
            </a:endParaRPr>
          </a:p>
          <a:p>
            <a:pPr marL="731393" lvl="1">
              <a:buFont typeface="Arial" panose="020B0604020202020204" pitchFamily="34" charset="0"/>
              <a:buChar char="•"/>
            </a:pPr>
            <a:r>
              <a:rPr lang="en-US">
                <a:cs typeface="Arial"/>
              </a:rPr>
              <a:t>Career and College exploration</a:t>
            </a:r>
          </a:p>
          <a:p>
            <a:pPr marL="731393" lvl="1">
              <a:buFont typeface="Arial" panose="020B0604020202020204" pitchFamily="34" charset="0"/>
              <a:buChar char="•"/>
            </a:pPr>
            <a:endParaRPr lang="en-US">
              <a:cs typeface="Arial"/>
            </a:endParaRPr>
          </a:p>
          <a:p>
            <a:pPr marL="731393" lvl="1">
              <a:buFont typeface="Arial" panose="020B0604020202020204" pitchFamily="34" charset="0"/>
              <a:buChar char="•"/>
            </a:pPr>
            <a:r>
              <a:rPr lang="en-US">
                <a:cs typeface="Arial"/>
              </a:rPr>
              <a:t>Social/emotional situations</a:t>
            </a:r>
          </a:p>
          <a:p>
            <a:pPr marL="438785">
              <a:buFont typeface="Arial" panose="020B0604020202020204" pitchFamily="34" charset="0"/>
              <a:buChar char="•"/>
            </a:pPr>
            <a:endParaRPr lang="en-US" sz="2400">
              <a:latin typeface="Arial"/>
              <a:cs typeface="Arial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720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54927-56FB-4713-8AF7-5557F0FEE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Small Groups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F910AB-3B08-440C-9ECC-E3635816A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54864" tIns="91440" rIns="91440" bIns="45720" rtlCol="0" anchor="t">
            <a:normAutofit/>
          </a:bodyPr>
          <a:lstStyle/>
          <a:p>
            <a:pPr marL="438785"/>
            <a:r>
              <a:rPr lang="en-US"/>
              <a:t>We offer a variety of small groups </a:t>
            </a:r>
          </a:p>
          <a:p>
            <a:pPr lvl="1"/>
            <a:r>
              <a:rPr lang="en-US"/>
              <a:t>9</a:t>
            </a:r>
            <a:r>
              <a:rPr lang="en-US" baseline="30000"/>
              <a:t>th</a:t>
            </a:r>
            <a:r>
              <a:rPr lang="en-US"/>
              <a:t> grade support</a:t>
            </a:r>
          </a:p>
          <a:p>
            <a:pPr lvl="1"/>
            <a:r>
              <a:rPr lang="en-US"/>
              <a:t>Senior college application support</a:t>
            </a:r>
          </a:p>
          <a:p>
            <a:pPr lvl="1"/>
            <a:r>
              <a:rPr lang="en-US"/>
              <a:t>Stress management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27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21EEB-F29F-4545-B788-AE05DD041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Individual Meetings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5670D2-CBD1-4F75-BC82-717E7EA03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54864" tIns="91440" rIns="91440" bIns="45720" rtlCol="0" anchor="t">
            <a:normAutofit/>
          </a:bodyPr>
          <a:lstStyle/>
          <a:p>
            <a:pPr marL="438785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Students are encouraged to schedule a meeting with their assigned counselor</a:t>
            </a:r>
          </a:p>
          <a:p>
            <a:pPr marL="118745" indent="0">
              <a:buNone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38785"/>
            <a:r>
              <a:rPr lang="en-US">
                <a:latin typeface="Calibri"/>
                <a:ea typeface="Calibri"/>
                <a:cs typeface="Calibri"/>
              </a:rPr>
              <a:t>We schedule meetings M-F from 8:00 am – 3:00 pm</a:t>
            </a:r>
          </a:p>
          <a:p>
            <a:pPr marL="438785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38785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We also meet with students as needed in emergency situations</a:t>
            </a:r>
          </a:p>
          <a:p>
            <a:pPr marL="438785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63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Counseling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54864" tIns="91440" rtlCol="0" anchor="t">
            <a:normAutofit lnSpcReduction="10000"/>
          </a:bodyPr>
          <a:lstStyle/>
          <a:p>
            <a:pPr marL="438785"/>
            <a:r>
              <a:rPr lang="en-US">
                <a:cs typeface="Arial"/>
              </a:rPr>
              <a:t>Large Group Activities</a:t>
            </a:r>
          </a:p>
          <a:p>
            <a:pPr lvl="1"/>
            <a:r>
              <a:rPr lang="en-US">
                <a:cs typeface="Arial"/>
              </a:rPr>
              <a:t>Bridge Bill Requirements</a:t>
            </a:r>
            <a:endParaRPr lang="en-US">
              <a:cs typeface="Arial" panose="020B0604020202020204" pitchFamily="34" charset="0"/>
            </a:endParaRPr>
          </a:p>
          <a:p>
            <a:pPr lvl="1"/>
            <a:r>
              <a:rPr lang="en-US">
                <a:cs typeface="Arial"/>
              </a:rPr>
              <a:t>Apply to College Day</a:t>
            </a:r>
          </a:p>
          <a:p>
            <a:pPr lvl="1"/>
            <a:r>
              <a:rPr lang="en-US">
                <a:cs typeface="Arial"/>
              </a:rPr>
              <a:t>FAFSA Event (Financial Aid)</a:t>
            </a:r>
          </a:p>
          <a:p>
            <a:pPr lvl="1"/>
            <a:r>
              <a:rPr lang="en-US">
                <a:cs typeface="Arial"/>
              </a:rPr>
              <a:t>Academic Signing Day</a:t>
            </a:r>
          </a:p>
          <a:p>
            <a:pPr lvl="1"/>
            <a:r>
              <a:rPr lang="en-US">
                <a:cs typeface="Arial"/>
              </a:rPr>
              <a:t>Financial Aid Night</a:t>
            </a:r>
          </a:p>
          <a:p>
            <a:pPr lvl="1"/>
            <a:r>
              <a:rPr lang="en-US">
                <a:cs typeface="Arial"/>
              </a:rPr>
              <a:t>Senior Day at </a:t>
            </a:r>
            <a:r>
              <a:rPr lang="en-US" err="1">
                <a:cs typeface="Arial"/>
              </a:rPr>
              <a:t>Chatt</a:t>
            </a:r>
            <a:r>
              <a:rPr lang="en-US">
                <a:cs typeface="Arial"/>
              </a:rPr>
              <a:t> Tech</a:t>
            </a:r>
          </a:p>
          <a:p>
            <a:pPr lvl="1"/>
            <a:r>
              <a:rPr lang="en-US">
                <a:cs typeface="Arial"/>
              </a:rPr>
              <a:t>GSU Day</a:t>
            </a:r>
          </a:p>
          <a:p>
            <a:pPr lvl="1"/>
            <a:r>
              <a:rPr lang="en-US">
                <a:cs typeface="Arial"/>
              </a:rPr>
              <a:t>Undecided Senior Day</a:t>
            </a:r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176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9E74-1BA1-46A4-9D99-27B4FBD59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Naviance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04C42-E271-41CB-A290-E5F4ED487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54864" tIns="91440" rIns="91440" bIns="45720" rtlCol="0" anchor="t">
            <a:normAutofit/>
          </a:bodyPr>
          <a:lstStyle/>
          <a:p>
            <a:r>
              <a:rPr lang="en-US" sz="2800"/>
              <a:t>A college and career preparation tool to support your student all through high school</a:t>
            </a:r>
          </a:p>
          <a:p>
            <a:endParaRPr lang="en-US" sz="2800"/>
          </a:p>
          <a:p>
            <a:r>
              <a:rPr lang="en-US" sz="2800"/>
              <a:t>Access personality tests, resume, career pathways and goal setting and college/career planning</a:t>
            </a:r>
          </a:p>
          <a:p>
            <a:endParaRPr lang="en-US" sz="2800"/>
          </a:p>
          <a:p>
            <a:r>
              <a:rPr lang="en-US" sz="2800"/>
              <a:t>Each year students will complete a different activity in Naviance</a:t>
            </a:r>
          </a:p>
          <a:p>
            <a:endParaRPr lang="en-US" sz="2800"/>
          </a:p>
          <a:p>
            <a:r>
              <a:rPr lang="en-US" sz="2800"/>
              <a:t>12</a:t>
            </a:r>
            <a:r>
              <a:rPr lang="en-US" sz="2800" baseline="30000"/>
              <a:t>th</a:t>
            </a:r>
            <a:r>
              <a:rPr lang="en-US" sz="2800"/>
              <a:t>- send all college supporting documents </a:t>
            </a:r>
          </a:p>
        </p:txBody>
      </p:sp>
    </p:spTree>
    <p:extLst>
      <p:ext uri="{BB962C8B-B14F-4D97-AF65-F5344CB8AC3E}">
        <p14:creationId xmlns:p14="http://schemas.microsoft.com/office/powerpoint/2010/main" val="1142305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Success in High School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69117" y="2387890"/>
            <a:ext cx="4040188" cy="715355"/>
          </a:xfrm>
        </p:spPr>
        <p:txBody>
          <a:bodyPr>
            <a:normAutofit fontScale="92500"/>
          </a:bodyPr>
          <a:lstStyle/>
          <a:p>
            <a:r>
              <a:rPr lang="en-US" sz="2400" u="sng"/>
              <a:t>Basic Requirements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69117" y="3103245"/>
            <a:ext cx="4040188" cy="3951288"/>
          </a:xfrm>
        </p:spPr>
        <p:txBody>
          <a:bodyPr>
            <a:normAutofit/>
          </a:bodyPr>
          <a:lstStyle/>
          <a:p>
            <a:r>
              <a:rPr lang="en-US" sz="2000" b="1"/>
              <a:t>Come to school regularly</a:t>
            </a:r>
          </a:p>
          <a:p>
            <a:r>
              <a:rPr lang="en-US" sz="2000" b="1"/>
              <a:t>Be in class on time</a:t>
            </a:r>
          </a:p>
          <a:p>
            <a:r>
              <a:rPr lang="en-US" sz="2000" b="1"/>
              <a:t>Have your materials</a:t>
            </a:r>
          </a:p>
          <a:p>
            <a:r>
              <a:rPr lang="en-US" sz="2000" b="1"/>
              <a:t>Pay attention in class</a:t>
            </a:r>
          </a:p>
          <a:p>
            <a:r>
              <a:rPr lang="en-US" sz="2000" b="1"/>
              <a:t>Complete and submit assignments</a:t>
            </a:r>
          </a:p>
          <a:p>
            <a:r>
              <a:rPr lang="en-US" sz="2000" b="1"/>
              <a:t>Make up work when absent</a:t>
            </a:r>
          </a:p>
          <a:p>
            <a:r>
              <a:rPr lang="en-US" sz="2000" b="1"/>
              <a:t>Check your grades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848225" y="2354686"/>
            <a:ext cx="4041775" cy="715355"/>
          </a:xfrm>
        </p:spPr>
        <p:txBody>
          <a:bodyPr>
            <a:normAutofit fontScale="92500"/>
          </a:bodyPr>
          <a:lstStyle/>
          <a:p>
            <a:r>
              <a:rPr lang="en-US" sz="2400" u="sng"/>
              <a:t>Going Above and Beyond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848225" y="3043770"/>
            <a:ext cx="4041775" cy="3951288"/>
          </a:xfrm>
        </p:spPr>
        <p:txBody>
          <a:bodyPr>
            <a:normAutofit/>
          </a:bodyPr>
          <a:lstStyle/>
          <a:p>
            <a:r>
              <a:rPr lang="en-US" sz="2000" b="1"/>
              <a:t>Review and preview notes</a:t>
            </a:r>
          </a:p>
          <a:p>
            <a:r>
              <a:rPr lang="en-US" sz="2000" b="1"/>
              <a:t>Attend tutoring</a:t>
            </a:r>
          </a:p>
          <a:p>
            <a:r>
              <a:rPr lang="en-US" sz="2000" b="1"/>
              <a:t>Communicate with teacher (student)</a:t>
            </a:r>
          </a:p>
          <a:p>
            <a:r>
              <a:rPr lang="en-US" sz="2000" b="1"/>
              <a:t>Take detailed notes</a:t>
            </a:r>
          </a:p>
          <a:p>
            <a:r>
              <a:rPr lang="en-US" sz="2000" b="1"/>
              <a:t>Study nightly</a:t>
            </a:r>
          </a:p>
          <a:p>
            <a:r>
              <a:rPr lang="en-US" sz="2000" b="1"/>
              <a:t>Keep a calendar</a:t>
            </a:r>
          </a:p>
          <a:p>
            <a:r>
              <a:rPr lang="en-US" sz="2000" b="1"/>
              <a:t>Stay organized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BD89E8-904C-4974-8FFE-2542C3729866}"/>
              </a:ext>
            </a:extLst>
          </p:cNvPr>
          <p:cNvSpPr txBox="1"/>
          <p:nvPr/>
        </p:nvSpPr>
        <p:spPr>
          <a:xfrm>
            <a:off x="531811" y="1613596"/>
            <a:ext cx="81549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3891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000" b="1">
                <a:latin typeface="+mn-lt"/>
                <a:ea typeface="+mn-ea"/>
              </a:rPr>
              <a:t>9th grade is a pivotal year for a student's high school career</a:t>
            </a:r>
          </a:p>
          <a:p>
            <a:pPr marL="896112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000" b="1">
                <a:latin typeface="+mn-lt"/>
                <a:ea typeface="+mn-ea"/>
              </a:rPr>
              <a:t>Sets the foundation for their GPA</a:t>
            </a:r>
          </a:p>
        </p:txBody>
      </p:sp>
    </p:spTree>
    <p:extLst>
      <p:ext uri="{BB962C8B-B14F-4D97-AF65-F5344CB8AC3E}">
        <p14:creationId xmlns:p14="http://schemas.microsoft.com/office/powerpoint/2010/main" val="23755007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to do right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54864" tIns="91440" rIns="91440" bIns="45720" rtlCol="0" anchor="t">
            <a:normAutofit lnSpcReduction="10000"/>
          </a:bodyPr>
          <a:lstStyle/>
          <a:p>
            <a:pPr marL="438785"/>
            <a:r>
              <a:rPr lang="en-US" sz="2800"/>
              <a:t>Check to ensure that the student's core classes are in the upper portion of the document</a:t>
            </a:r>
            <a:endParaRPr lang="en-US"/>
          </a:p>
          <a:p>
            <a:pPr marL="438785"/>
            <a:endParaRPr lang="en-US" sz="2800"/>
          </a:p>
          <a:p>
            <a:pPr marL="438785"/>
            <a:r>
              <a:rPr lang="en-US" sz="2800"/>
              <a:t>All students should have Math, Science, English, and Health/Personal Fitness.</a:t>
            </a:r>
          </a:p>
          <a:p>
            <a:pPr marL="438785"/>
            <a:endParaRPr lang="en-US" sz="2800"/>
          </a:p>
          <a:p>
            <a:pPr marL="438785"/>
            <a:r>
              <a:rPr lang="en-US" sz="2800"/>
              <a:t>Other included courses:  World Language, Social Studies, NJROTC, and Fine Arts.</a:t>
            </a:r>
          </a:p>
          <a:p>
            <a:pPr marL="118745" indent="0">
              <a:buNone/>
            </a:pPr>
            <a:endParaRPr lang="en-US" sz="2800"/>
          </a:p>
          <a:p>
            <a:pPr marL="438785"/>
            <a:r>
              <a:rPr lang="en-US" sz="2800"/>
              <a:t>Verify that all elective choices are a course that the student is willing to take</a:t>
            </a:r>
          </a:p>
        </p:txBody>
      </p:sp>
    </p:spTree>
    <p:extLst>
      <p:ext uri="{BB962C8B-B14F-4D97-AF65-F5344CB8AC3E}">
        <p14:creationId xmlns:p14="http://schemas.microsoft.com/office/powerpoint/2010/main" val="3885375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Course Request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E7B6E6D-ADC5-40BA-A1CE-F45C4D0C86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01515"/>
            <a:ext cx="8229600" cy="377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476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C8CE0-FB19-49D7-8AF3-59D033D6C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 anchor="ctr">
            <a:normAutofit/>
          </a:bodyPr>
          <a:lstStyle/>
          <a:p>
            <a:r>
              <a:rPr lang="en-US"/>
              <a:t>Administration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A56C7F-87C3-4CA1-9F93-532919B60E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890952"/>
            <a:ext cx="3582140" cy="4305567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583C2-2F39-4E6A-A582-F4B56F4B5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19239" y="1773936"/>
            <a:ext cx="4762114" cy="4623816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sz="2400"/>
              <a:t>Ms. Sara Fetterman, Principal</a:t>
            </a:r>
          </a:p>
          <a:p>
            <a:pPr>
              <a:spcAft>
                <a:spcPts val="600"/>
              </a:spcAft>
            </a:pPr>
            <a:r>
              <a:rPr lang="en-US" sz="2400"/>
              <a:t>Ms. Nathan Autry, AP</a:t>
            </a:r>
          </a:p>
          <a:p>
            <a:pPr>
              <a:spcAft>
                <a:spcPts val="600"/>
              </a:spcAft>
            </a:pPr>
            <a:r>
              <a:rPr lang="en-US" sz="2400"/>
              <a:t>Mr. Phil Henderson, AP</a:t>
            </a:r>
          </a:p>
          <a:p>
            <a:pPr>
              <a:spcAft>
                <a:spcPts val="600"/>
              </a:spcAft>
            </a:pPr>
            <a:r>
              <a:rPr lang="en-US" sz="2400"/>
              <a:t>Dr. Jeff Hutson, AP</a:t>
            </a:r>
          </a:p>
          <a:p>
            <a:pPr>
              <a:spcAft>
                <a:spcPts val="600"/>
              </a:spcAft>
            </a:pPr>
            <a:r>
              <a:rPr lang="en-US" sz="2400"/>
              <a:t>Ms. Ann Nemeck, AP</a:t>
            </a:r>
          </a:p>
          <a:p>
            <a:pPr>
              <a:spcAft>
                <a:spcPts val="600"/>
              </a:spcAft>
            </a:pPr>
            <a:r>
              <a:rPr lang="en-US" sz="2400"/>
              <a:t>Dr. Richmond Parker, AP</a:t>
            </a:r>
          </a:p>
          <a:p>
            <a:pPr>
              <a:spcAft>
                <a:spcPts val="600"/>
              </a:spcAft>
            </a:pPr>
            <a:r>
              <a:rPr lang="en-US" sz="2400"/>
              <a:t>Ms. Erin Smith, SSA</a:t>
            </a:r>
          </a:p>
          <a:p>
            <a:pPr>
              <a:spcAft>
                <a:spcPts val="600"/>
              </a:spcAft>
            </a:pPr>
            <a:r>
              <a:rPr lang="en-US" sz="2400"/>
              <a:t>Natasha Beemon, Advanced Placement Coordinator</a:t>
            </a:r>
          </a:p>
          <a:p>
            <a:pPr>
              <a:spcAft>
                <a:spcPts val="600"/>
              </a:spcAft>
            </a:pPr>
            <a:r>
              <a:rPr lang="en-US" sz="2400"/>
              <a:t>Misty Hawk, 9</a:t>
            </a:r>
            <a:r>
              <a:rPr lang="en-US" sz="2400" baseline="30000"/>
              <a:t>th</a:t>
            </a:r>
            <a:r>
              <a:rPr lang="en-US" sz="2400"/>
              <a:t> Grade Counselor</a:t>
            </a:r>
          </a:p>
          <a:p>
            <a:pPr>
              <a:spcAft>
                <a:spcPts val="600"/>
              </a:spcAft>
            </a:pPr>
            <a:r>
              <a:rPr lang="en-US" sz="2400"/>
              <a:t>Rachelle Denison, Scheduling Clerk</a:t>
            </a:r>
          </a:p>
        </p:txBody>
      </p:sp>
    </p:spTree>
    <p:extLst>
      <p:ext uri="{BB962C8B-B14F-4D97-AF65-F5344CB8AC3E}">
        <p14:creationId xmlns:p14="http://schemas.microsoft.com/office/powerpoint/2010/main" val="34788642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Changing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54864" tIns="91440" rIns="91440" bIns="45720" rtlCol="0" anchor="t">
            <a:normAutofit/>
          </a:bodyPr>
          <a:lstStyle/>
          <a:p>
            <a:pPr marL="438785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Academic Course - </a:t>
            </a:r>
            <a:r>
              <a:rPr lang="en-US" sz="2600">
                <a:latin typeface="Calibri" panose="020F0502020204030204" pitchFamily="34" charset="0"/>
                <a:cs typeface="Calibri" panose="020F0502020204030204" pitchFamily="34" charset="0"/>
              </a:rPr>
              <a:t>Teacher Recommended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If you would like to waive up or down in a course: This can be done on-line through the Add/Drop Form.  You can only waive up or down 1 level.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38785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Elective Courses</a:t>
            </a:r>
          </a:p>
          <a:p>
            <a:pPr lvl="1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Your student selected these courses.</a:t>
            </a:r>
          </a:p>
          <a:p>
            <a:pPr lvl="1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Changes can be made on the Add/Drop Google Form.</a:t>
            </a:r>
          </a:p>
          <a:p>
            <a:pPr lvl="1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If they were late in submitting the original form, electives were chosen for them.</a:t>
            </a:r>
          </a:p>
          <a:p>
            <a:pPr marL="457200" lvl="1" indent="0">
              <a:buNone/>
            </a:pPr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ADD/DROP Form can be found on the SHS Website</a:t>
            </a:r>
          </a:p>
          <a:p>
            <a:pPr marL="457200" lvl="1" indent="0">
              <a:buNone/>
            </a:pPr>
            <a:endParaRPr lang="en-US" sz="240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9372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Registration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8063"/>
            <a:ext cx="8306656" cy="5082809"/>
          </a:xfrm>
        </p:spPr>
        <p:txBody>
          <a:bodyPr vert="horz" lIns="54864" tIns="91440" rIns="91440" bIns="45720" rtlCol="0" anchor="t">
            <a:normAutofit/>
          </a:bodyPr>
          <a:lstStyle/>
          <a:p>
            <a:pPr marL="438785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Add/Drop Period:  March 6 – 10</a:t>
            </a:r>
          </a:p>
          <a:p>
            <a:pPr marL="438785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Final Schedules Released:  </a:t>
            </a:r>
          </a:p>
          <a:p>
            <a:pPr lvl="1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Schedules will be available in StudentVue in July 2024.  We will notify students through the school website.</a:t>
            </a:r>
          </a:p>
          <a:p>
            <a:pPr lvl="1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When final schedules are released, students should:</a:t>
            </a:r>
          </a:p>
          <a:p>
            <a:pPr marL="996315" lvl="2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Verify that there are 4 core classes and that academics are evenly distributed throughout the year</a:t>
            </a:r>
          </a:p>
          <a:p>
            <a:pPr marL="996315" lvl="2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No elective changes will be made after the add/drop period</a:t>
            </a:r>
          </a:p>
        </p:txBody>
      </p:sp>
    </p:spTree>
    <p:extLst>
      <p:ext uri="{BB962C8B-B14F-4D97-AF65-F5344CB8AC3E}">
        <p14:creationId xmlns:p14="http://schemas.microsoft.com/office/powerpoint/2010/main" val="2985201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54864" tIns="91440" rIns="91440" bIns="45720" rtlCol="0" anchor="t">
            <a:normAutofit fontScale="70000" lnSpcReduction="20000"/>
          </a:bodyPr>
          <a:lstStyle/>
          <a:p>
            <a:pPr marL="438785"/>
            <a:r>
              <a:rPr lang="en-US" b="1">
                <a:latin typeface="Arial"/>
                <a:cs typeface="Arial"/>
              </a:rPr>
              <a:t>Changes may occur to a student’s schedule in the summer</a:t>
            </a:r>
          </a:p>
          <a:p>
            <a:pPr lvl="1"/>
            <a:r>
              <a:rPr lang="en-US">
                <a:latin typeface="Arial"/>
                <a:cs typeface="Arial"/>
              </a:rPr>
              <a:t>Teachers may leave</a:t>
            </a:r>
          </a:p>
          <a:p>
            <a:pPr lvl="1"/>
            <a:r>
              <a:rPr lang="en-US">
                <a:latin typeface="Arial"/>
                <a:cs typeface="Arial"/>
              </a:rPr>
              <a:t>Classes may be collapsed</a:t>
            </a:r>
          </a:p>
          <a:p>
            <a:pPr marL="438785"/>
            <a:r>
              <a:rPr lang="en-US" b="1">
                <a:latin typeface="Arial"/>
                <a:cs typeface="Arial"/>
              </a:rPr>
              <a:t>You know your child</a:t>
            </a:r>
          </a:p>
          <a:p>
            <a:pPr lvl="1"/>
            <a:r>
              <a:rPr lang="en-US">
                <a:latin typeface="Arial"/>
                <a:cs typeface="Arial"/>
              </a:rPr>
              <a:t>Teachers make recommendations based on class performance.</a:t>
            </a:r>
          </a:p>
          <a:p>
            <a:pPr lvl="1"/>
            <a:r>
              <a:rPr lang="en-US">
                <a:latin typeface="Arial"/>
                <a:cs typeface="Arial"/>
              </a:rPr>
              <a:t>You know your child’s stress level and after school commitments</a:t>
            </a:r>
          </a:p>
          <a:p>
            <a:pPr marL="438785"/>
            <a:r>
              <a:rPr lang="en-US" b="1">
                <a:latin typeface="Arial"/>
                <a:cs typeface="Arial"/>
              </a:rPr>
              <a:t>Get involved</a:t>
            </a:r>
          </a:p>
          <a:p>
            <a:pPr lvl="1"/>
            <a:r>
              <a:rPr lang="en-US">
                <a:latin typeface="Arial"/>
                <a:cs typeface="Arial"/>
              </a:rPr>
              <a:t>Parents and Students</a:t>
            </a:r>
          </a:p>
          <a:p>
            <a:pPr marL="438785"/>
            <a:r>
              <a:rPr lang="en-US" b="1" err="1">
                <a:latin typeface="Arial"/>
                <a:cs typeface="Arial"/>
              </a:rPr>
              <a:t>NewBeez</a:t>
            </a:r>
            <a:endParaRPr lang="en-US" b="1">
              <a:latin typeface="Arial"/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9</a:t>
            </a:r>
            <a:r>
              <a:rPr lang="en-US" baseline="30000">
                <a:latin typeface="Arial"/>
                <a:cs typeface="Arial"/>
              </a:rPr>
              <a:t>th</a:t>
            </a:r>
            <a:r>
              <a:rPr lang="en-US">
                <a:latin typeface="Arial"/>
                <a:cs typeface="Arial"/>
              </a:rPr>
              <a:t> Grade Orientation</a:t>
            </a:r>
          </a:p>
          <a:p>
            <a:pPr lvl="1"/>
            <a:r>
              <a:rPr lang="en-US">
                <a:latin typeface="Arial"/>
                <a:cs typeface="Arial"/>
              </a:rPr>
              <a:t>July 29, 2024 @ 6:30 pm</a:t>
            </a:r>
          </a:p>
          <a:p>
            <a:pPr lvl="1"/>
            <a:r>
              <a:rPr lang="en-US">
                <a:latin typeface="Arial"/>
                <a:cs typeface="Arial"/>
              </a:rPr>
              <a:t>Events for both Students and Parents</a:t>
            </a:r>
          </a:p>
          <a:p>
            <a:pPr lvl="1"/>
            <a:r>
              <a:rPr lang="en-US">
                <a:latin typeface="Arial"/>
                <a:cs typeface="Arial"/>
              </a:rPr>
              <a:t>Tour and final schedule will be provided</a:t>
            </a:r>
          </a:p>
          <a:p>
            <a:pPr lvl="1"/>
            <a:r>
              <a:rPr lang="en-US">
                <a:latin typeface="Arial"/>
                <a:cs typeface="Arial"/>
              </a:rPr>
              <a:t>Clubs will be represented</a:t>
            </a:r>
          </a:p>
          <a:p>
            <a:pPr marL="118745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A181B-B664-42C7-967E-A9096F4E1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Add/Drop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DC71B-4AF2-4DBF-8426-4695603DE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54864" tIns="91440" rIns="91440" bIns="45720" rtlCol="0" anchor="t">
            <a:normAutofit/>
          </a:bodyPr>
          <a:lstStyle/>
          <a:p>
            <a:pPr marL="1033145" lvl="3" indent="0">
              <a:buNone/>
            </a:pPr>
            <a:r>
              <a:rPr lang="en-US"/>
              <a:t>                        </a:t>
            </a:r>
          </a:p>
          <a:p>
            <a:pPr marL="118745" indent="0" algn="ctr">
              <a:buNone/>
            </a:pPr>
            <a:r>
              <a:rPr lang="en-US"/>
              <a:t>Add/Drop Form Link:    </a:t>
            </a:r>
          </a:p>
          <a:p>
            <a:pPr marL="118745" indent="0" algn="ctr">
              <a:buNone/>
            </a:pPr>
            <a:r>
              <a:rPr lang="en-US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https://forms.gle/fhNaJRS3kb7Ui2YK9</a:t>
            </a:r>
            <a:endParaRPr lang="en-US" u="sng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8745" indent="0" algn="ctr">
              <a:buNone/>
            </a:pPr>
            <a:endParaRPr lang="en-US" sz="1800" u="sng">
              <a:solidFill>
                <a:srgbClr val="0563C1"/>
              </a:solidFill>
              <a:latin typeface="Calibri" panose="020F0502020204030204" pitchFamily="34" charset="0"/>
            </a:endParaRPr>
          </a:p>
          <a:p>
            <a:pPr marL="118745" indent="0" algn="ctr">
              <a:buNone/>
            </a:pPr>
            <a:endParaRPr lang="en-US"/>
          </a:p>
          <a:p>
            <a:pPr marL="118745" indent="0" algn="ctr">
              <a:buNone/>
            </a:pPr>
            <a:endParaRPr lang="en-US"/>
          </a:p>
          <a:p>
            <a:pPr marL="118745" indent="0" algn="ctr">
              <a:buNone/>
            </a:pP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7CFE42-3B79-43EF-BC65-3759D8F606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5041" y="3180425"/>
            <a:ext cx="3053918" cy="274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52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 bwMode="auto">
          <a:xfrm>
            <a:off x="304800" y="228600"/>
            <a:ext cx="8534400" cy="19050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"/>
                <a:ea typeface="ＭＳ Ｐゴシック"/>
                <a:cs typeface="Arial"/>
              </a:rPr>
              <a:t>Remember! Any changes are due by March 10! </a:t>
            </a:r>
            <a:br>
              <a:rPr lang="en-US">
                <a:latin typeface="Arial"/>
                <a:ea typeface="ＭＳ Ｐゴシック"/>
                <a:cs typeface="Arial"/>
              </a:rPr>
            </a:br>
            <a:r>
              <a:rPr lang="en-US">
                <a:latin typeface="Arial"/>
                <a:ea typeface="ＭＳ Ｐゴシック"/>
                <a:cs typeface="Arial"/>
              </a:rPr>
              <a:t>We will post this presentation on our website.</a:t>
            </a:r>
            <a:br>
              <a:rPr lang="en-US">
                <a:latin typeface="Arial" panose="020B0604020202020204" pitchFamily="34" charset="0"/>
                <a:ea typeface="ＭＳ Ｐゴシック" pitchFamily="-106" charset="-128"/>
                <a:cs typeface="Arial" panose="020B0604020202020204" pitchFamily="34" charset="0"/>
              </a:rPr>
            </a:br>
            <a:endParaRPr lang="en-US" sz="3600">
              <a:latin typeface="Arial" panose="020B0604020202020204" pitchFamily="34" charset="0"/>
              <a:ea typeface="ＭＳ Ｐゴシック" pitchFamily="-106" charset="-128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6200" y="5226784"/>
            <a:ext cx="4724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If you would like to see course descriptions, please visit </a:t>
            </a:r>
            <a:r>
              <a:rPr lang="en-US" sz="200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http://www.sprayberrycounseling.com</a:t>
            </a:r>
            <a:endParaRPr lang="en-US" sz="200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000"/>
              <a:t>and click on the Course Selection link on the Academics tab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8600" y="2861871"/>
            <a:ext cx="472440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>
                <a:latin typeface="Arial"/>
                <a:ea typeface="ＭＳ Ｐゴシック"/>
                <a:cs typeface="Arial"/>
              </a:rPr>
              <a:t>  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174A1F-1EEB-4988-B503-D34379CD7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984" y="3630967"/>
            <a:ext cx="2911097" cy="282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676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 bwMode="auto">
          <a:xfrm>
            <a:off x="304800" y="228600"/>
            <a:ext cx="8534400" cy="1905000"/>
          </a:xfrm>
        </p:spPr>
        <p:txBody>
          <a:bodyPr>
            <a:normAutofit/>
          </a:bodyPr>
          <a:lstStyle/>
          <a:p>
            <a:pPr algn="ctr"/>
            <a:r>
              <a:rPr lang="en-US">
                <a:ea typeface="ＭＳ Ｐゴシック"/>
              </a:rPr>
              <a:t> </a:t>
            </a:r>
            <a:r>
              <a:rPr lang="en-US"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Class of 2028</a:t>
            </a:r>
            <a:br>
              <a:rPr lang="en-US" sz="3600">
                <a:ea typeface="ＭＳ Ｐゴシック" pitchFamily="-106" charset="-128"/>
              </a:rPr>
            </a:br>
            <a:r>
              <a:rPr lang="en-US" sz="3600">
                <a:ea typeface="ＭＳ Ｐゴシック"/>
              </a:rPr>
              <a:t> Sprayberry High School</a:t>
            </a: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3505200" y="3079798"/>
            <a:ext cx="5486400" cy="1219200"/>
          </a:xfrm>
        </p:spPr>
        <p:txBody>
          <a:bodyPr>
            <a:no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>
                <a:solidFill>
                  <a:srgbClr val="FFC000"/>
                </a:solidFill>
                <a:ea typeface="ＭＳ Ｐゴシック" pitchFamily="-106" charset="-128"/>
              </a:rPr>
              <a:t>Ann Nemeck</a:t>
            </a:r>
          </a:p>
          <a:p>
            <a:pPr algn="ctr" eaLnBrk="1" hangingPunct="1">
              <a:spcBef>
                <a:spcPct val="0"/>
              </a:spcBef>
            </a:pPr>
            <a:r>
              <a:rPr lang="en-US">
                <a:solidFill>
                  <a:srgbClr val="FFC000"/>
                </a:solidFill>
                <a:ea typeface="ＭＳ Ｐゴシック" pitchFamily="-106" charset="-128"/>
              </a:rPr>
              <a:t>Assistant Principal</a:t>
            </a:r>
          </a:p>
          <a:p>
            <a:pPr algn="ctr" eaLnBrk="1" hangingPunct="1">
              <a:spcBef>
                <a:spcPct val="0"/>
              </a:spcBef>
            </a:pPr>
            <a:r>
              <a:rPr lang="en-US">
                <a:solidFill>
                  <a:srgbClr val="FFC000"/>
                </a:solidFill>
                <a:ea typeface="ＭＳ Ｐゴシック" pitchFamily="-106" charset="-128"/>
              </a:rPr>
              <a:t>Curriculum and Instruction</a:t>
            </a:r>
          </a:p>
          <a:p>
            <a:pPr algn="ctr" eaLnBrk="1" hangingPunct="1">
              <a:spcBef>
                <a:spcPct val="0"/>
              </a:spcBef>
            </a:pPr>
            <a:r>
              <a:rPr lang="en-US">
                <a:solidFill>
                  <a:srgbClr val="FFC000"/>
                </a:solidFill>
                <a:ea typeface="ＭＳ Ｐゴシック" pitchFamily="-106" charset="-128"/>
              </a:rPr>
              <a:t>ann.nemeck@cobbk12.org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3A8DB2-13B5-47CB-B056-599104E37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352" y="2902998"/>
            <a:ext cx="3304118" cy="320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68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481AA-8B8D-4B83-86D8-FAFB41AE6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Graduation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F40AD-EF6C-45E9-8F4D-3B2FA0436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8872" indent="0" eaLnBrk="1" hangingPunct="1">
              <a:buNone/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Math 		                  4 Credits</a:t>
            </a:r>
          </a:p>
          <a:p>
            <a:pPr marL="118872" indent="0" eaLnBrk="1" hangingPunct="1">
              <a:buNone/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Science		                  4 Credits</a:t>
            </a:r>
          </a:p>
          <a:p>
            <a:pPr marL="118872" indent="0" eaLnBrk="1" hangingPunct="1">
              <a:buNone/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English		                  4 Credits</a:t>
            </a:r>
          </a:p>
          <a:p>
            <a:pPr marL="118872" indent="0" eaLnBrk="1" hangingPunct="1">
              <a:buNone/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Social Studies 	                  3 Credits</a:t>
            </a:r>
          </a:p>
          <a:p>
            <a:pPr marL="118872" indent="0" eaLnBrk="1" hangingPunct="1">
              <a:buNone/>
            </a:pPr>
            <a:endParaRPr lang="en-US" sz="3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872" indent="0" eaLnBrk="1" hangingPunct="1">
              <a:buNone/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CTAE, Fine Arts, </a:t>
            </a:r>
          </a:p>
          <a:p>
            <a:pPr marL="118872" indent="0" eaLnBrk="1" hangingPunct="1">
              <a:buNone/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or  World Language              3 Credits</a:t>
            </a:r>
          </a:p>
          <a:p>
            <a:pPr marL="118872" indent="0">
              <a:buNone/>
            </a:pPr>
            <a:endParaRPr lang="en-US" sz="3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872" indent="0">
              <a:buNone/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Health/Personal Fitness       </a:t>
            </a:r>
            <a:r>
              <a:rPr lang="en-US" sz="3100">
                <a:latin typeface="Arial" panose="020B0604020202020204" pitchFamily="34" charset="0"/>
                <a:cs typeface="Arial" panose="020B0604020202020204" pitchFamily="34" charset="0"/>
              </a:rPr>
              <a:t>1 Credit</a:t>
            </a:r>
          </a:p>
          <a:p>
            <a:pPr marL="118872" indent="0">
              <a:buNone/>
            </a:pPr>
            <a:endParaRPr lang="en-US" sz="3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872" indent="0" eaLnBrk="1" hangingPunct="1">
              <a:buNone/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Electives                               4 Credits</a:t>
            </a:r>
          </a:p>
          <a:p>
            <a:pPr marL="457200" lvl="1" indent="0">
              <a:buNone/>
            </a:pPr>
            <a:r>
              <a:rPr lang="en-US" sz="3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457200" lvl="1" indent="0">
              <a:buNone/>
            </a:pPr>
            <a:r>
              <a:rPr lang="en-US" sz="3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Graduation = Minimum</a:t>
            </a: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3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Credits</a:t>
            </a:r>
          </a:p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D1013A-7EF9-4FE4-AA8B-727F15D40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5818" y="88777"/>
            <a:ext cx="1136530" cy="123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971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8140C-E059-430C-9481-4132240D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Promotion Requirements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7DA59-A3E7-4FA0-ACB7-6F2A6F7D0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54864" tIns="91440" rIns="91440" bIns="45720" rtlCol="0" anchor="t">
            <a:normAutofit fontScale="92500" lnSpcReduction="10000"/>
          </a:bodyPr>
          <a:lstStyle/>
          <a:p>
            <a:pPr marL="118745" indent="0" eaLnBrk="1" hangingPunct="1">
              <a:lnSpc>
                <a:spcPct val="90000"/>
              </a:lnSpc>
              <a:buNone/>
            </a:pPr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Promotion to 10</a:t>
            </a:r>
            <a:r>
              <a:rPr lang="en-US" sz="3200" baseline="30000">
                <a:latin typeface="Calibri" panose="020F0502020204030204" pitchFamily="34" charset="0"/>
                <a:cs typeface="Calibri" panose="020F0502020204030204" pitchFamily="34" charset="0"/>
              </a:rPr>
              <a:t>th  </a:t>
            </a:r>
            <a:endParaRPr lang="en-US"/>
          </a:p>
          <a:p>
            <a:pPr marL="118745" indent="0">
              <a:lnSpc>
                <a:spcPct val="90000"/>
              </a:lnSpc>
              <a:buNone/>
            </a:pPr>
            <a:r>
              <a:rPr lang="en-US" sz="3600">
                <a:solidFill>
                  <a:srgbClr val="FF0000"/>
                </a:solidFill>
                <a:latin typeface="Calibri"/>
                <a:cs typeface="Calibri"/>
              </a:rPr>
              <a:t>5 </a:t>
            </a:r>
            <a:r>
              <a:rPr lang="en-US" sz="3600">
                <a:latin typeface="Calibri"/>
                <a:cs typeface="Calibri"/>
              </a:rPr>
              <a:t>Credits</a:t>
            </a:r>
            <a:r>
              <a:rPr lang="en-US">
                <a:latin typeface="Calibri"/>
                <a:cs typeface="Calibri"/>
              </a:rPr>
              <a:t>: must include</a:t>
            </a:r>
            <a:r>
              <a:rPr lang="en-US" sz="3600">
                <a:solidFill>
                  <a:srgbClr val="FF0000"/>
                </a:solidFill>
                <a:latin typeface="Calibri"/>
                <a:cs typeface="Calibri"/>
              </a:rPr>
              <a:t> 1 </a:t>
            </a:r>
            <a:r>
              <a:rPr lang="en-US">
                <a:latin typeface="Calibri"/>
                <a:cs typeface="Calibri"/>
              </a:rPr>
              <a:t>credit in</a:t>
            </a:r>
            <a:r>
              <a:rPr lang="en-US" sz="360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English, Math, and Science </a:t>
            </a:r>
            <a:endParaRPr lang="en-US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8745" indent="0" eaLnBrk="1" hangingPunct="1">
              <a:lnSpc>
                <a:spcPct val="90000"/>
              </a:lnSpc>
              <a:buNone/>
            </a:pPr>
            <a:endParaRPr 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8745" indent="0">
              <a:lnSpc>
                <a:spcPct val="90000"/>
              </a:lnSpc>
              <a:buNone/>
            </a:pPr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Promotion to 11</a:t>
            </a:r>
            <a:r>
              <a:rPr lang="en-US" sz="3200" baseline="3000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8745" indent="0">
              <a:lnSpc>
                <a:spcPct val="90000"/>
              </a:lnSpc>
              <a:buNone/>
            </a:pPr>
            <a:r>
              <a:rPr lang="en-US" sz="3600">
                <a:solidFill>
                  <a:srgbClr val="FF0000"/>
                </a:solidFill>
                <a:latin typeface="Calibri"/>
                <a:cs typeface="Calibri"/>
              </a:rPr>
              <a:t>10</a:t>
            </a:r>
            <a:r>
              <a:rPr lang="en-US" sz="360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lang="en-US" sz="3600">
                <a:latin typeface="Calibri"/>
                <a:cs typeface="Calibri"/>
              </a:rPr>
              <a:t>Credits:</a:t>
            </a:r>
            <a:r>
              <a:rPr lang="en-US" sz="3200">
                <a:latin typeface="Calibri"/>
                <a:cs typeface="Calibri"/>
              </a:rPr>
              <a:t> must include </a:t>
            </a:r>
            <a:r>
              <a:rPr lang="en-US" sz="320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lang="en-US" sz="3200">
                <a:latin typeface="Calibri"/>
                <a:cs typeface="Calibri"/>
              </a:rPr>
              <a:t> credits in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sz="3200">
                <a:solidFill>
                  <a:srgbClr val="FF0000"/>
                </a:solidFill>
                <a:latin typeface="Calibri"/>
                <a:cs typeface="Calibri"/>
              </a:rPr>
              <a:t>English,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 Math </a:t>
            </a:r>
            <a:r>
              <a:rPr lang="en-US" sz="3200">
                <a:solidFill>
                  <a:srgbClr val="FF0000"/>
                </a:solidFill>
                <a:latin typeface="Calibri"/>
                <a:cs typeface="Calibri"/>
              </a:rPr>
              <a:t>and Science</a:t>
            </a:r>
          </a:p>
          <a:p>
            <a:pPr marL="118745" indent="0" eaLnBrk="1" hangingPunct="1">
              <a:lnSpc>
                <a:spcPct val="90000"/>
              </a:lnSpc>
              <a:buNone/>
            </a:pPr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8745" indent="0">
              <a:lnSpc>
                <a:spcPct val="90000"/>
              </a:lnSpc>
              <a:buNone/>
            </a:pPr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Promotion to 12</a:t>
            </a:r>
            <a:r>
              <a:rPr lang="en-US" sz="3200" baseline="3000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8745" indent="0">
              <a:lnSpc>
                <a:spcPct val="90000"/>
              </a:lnSpc>
              <a:buNone/>
            </a:pPr>
            <a:r>
              <a:rPr lang="en-US" sz="3600">
                <a:solidFill>
                  <a:srgbClr val="FF0000"/>
                </a:solidFill>
                <a:latin typeface="Calibri"/>
                <a:cs typeface="Calibri"/>
              </a:rPr>
              <a:t>16</a:t>
            </a:r>
            <a:r>
              <a:rPr lang="en-US" sz="3600">
                <a:latin typeface="Calibri"/>
                <a:cs typeface="Calibri"/>
              </a:rPr>
              <a:t> Credits: </a:t>
            </a:r>
            <a:r>
              <a:rPr lang="en-US" sz="3200">
                <a:latin typeface="Calibri"/>
                <a:cs typeface="Calibri"/>
              </a:rPr>
              <a:t>must include</a:t>
            </a:r>
            <a:r>
              <a:rPr lang="en-US">
                <a:latin typeface="Calibri"/>
                <a:cs typeface="Calibri"/>
              </a:rPr>
              <a:t> </a:t>
            </a:r>
            <a:r>
              <a:rPr lang="en-US" sz="3200">
                <a:solidFill>
                  <a:srgbClr val="FF0000"/>
                </a:solidFill>
                <a:latin typeface="Calibri"/>
                <a:cs typeface="Calibri"/>
              </a:rPr>
              <a:t>2 </a:t>
            </a:r>
            <a:r>
              <a:rPr lang="en-US" sz="3200">
                <a:latin typeface="Calibri"/>
                <a:cs typeface="Calibri"/>
              </a:rPr>
              <a:t>credits in </a:t>
            </a:r>
            <a:r>
              <a:rPr lang="en-US" sz="3200">
                <a:solidFill>
                  <a:srgbClr val="FF0000"/>
                </a:solidFill>
                <a:latin typeface="Calibri"/>
                <a:cs typeface="Calibri"/>
              </a:rPr>
              <a:t>English, Math and Science</a:t>
            </a:r>
          </a:p>
          <a:p>
            <a:pPr marL="438785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023B8D-4F05-4A00-A2CF-EB0EB2141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4897" y="94405"/>
            <a:ext cx="1131903" cy="123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59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5FC2F-B854-4DB9-B1A5-03445FF11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Athletic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6B7EC-15EA-45A1-987F-D07216233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All 9</a:t>
            </a:r>
            <a:r>
              <a:rPr lang="en-US" sz="3200" baseline="3000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 Grade students are eligible in the first semester of their 9</a:t>
            </a:r>
            <a:r>
              <a:rPr lang="en-US" sz="3200" baseline="3000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 grade year. </a:t>
            </a:r>
          </a:p>
          <a:p>
            <a:pPr>
              <a:lnSpc>
                <a:spcPct val="90000"/>
              </a:lnSpc>
            </a:pPr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Students must earn at least 2.5 credits the semester immediately preceding participation.</a:t>
            </a:r>
          </a:p>
          <a:p>
            <a:pPr>
              <a:lnSpc>
                <a:spcPct val="90000"/>
              </a:lnSpc>
            </a:pPr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Please speak with the head coach to understand more concerning eligibility to participate beyond your first year in high school.</a:t>
            </a:r>
          </a:p>
          <a:p>
            <a:pPr marL="118872" indent="0">
              <a:buNone/>
            </a:pP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9ED0FF-93F8-498E-8F14-549A47E3F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5356" y="71021"/>
            <a:ext cx="1151444" cy="12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261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/>
              <a:t>STUDENT SUPPORT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4112" y="1613043"/>
            <a:ext cx="8532688" cy="4940157"/>
          </a:xfrm>
        </p:spPr>
        <p:txBody>
          <a:bodyPr vert="horz" lIns="54864" tIns="91440" rIns="91440" bIns="45720" rtlCol="0" anchor="t">
            <a:normAutofit fontScale="92500" lnSpcReduction="10000"/>
          </a:bodyPr>
          <a:lstStyle/>
          <a:p>
            <a:pPr marL="457200" lvl="1" indent="0" eaLnBrk="1" hangingPunct="1">
              <a:lnSpc>
                <a:spcPct val="90000"/>
              </a:lnSpc>
              <a:buFont typeface="Wingdings"/>
              <a:buNone/>
            </a:pP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5945" indent="-457200">
              <a:lnSpc>
                <a:spcPct val="90000"/>
              </a:lnSpc>
            </a:pPr>
            <a:r>
              <a:rPr lang="en-US">
                <a:cs typeface="Arial" panose="020B0604020202020204" pitchFamily="34" charset="0"/>
              </a:rPr>
              <a:t>After school tutoring twice weekly</a:t>
            </a:r>
            <a:endParaRPr lang="en-US">
              <a:solidFill>
                <a:srgbClr val="000000"/>
              </a:solidFill>
              <a:cs typeface="Arial"/>
            </a:endParaRPr>
          </a:p>
          <a:p>
            <a:pPr marL="868553" lvl="1" indent="-457200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cs typeface="Arial"/>
              </a:rPr>
              <a:t>Core courses only </a:t>
            </a:r>
          </a:p>
          <a:p>
            <a:pPr marL="575945" indent="-457200">
              <a:lnSpc>
                <a:spcPct val="90000"/>
              </a:lnSpc>
            </a:pPr>
            <a:endParaRPr lang="en-US">
              <a:solidFill>
                <a:srgbClr val="000000"/>
              </a:solidFill>
              <a:cs typeface="Arial"/>
            </a:endParaRPr>
          </a:p>
          <a:p>
            <a:pPr marL="575945" indent="-457200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cs typeface="Arial"/>
              </a:rPr>
              <a:t>Academic Opportunity (AO)</a:t>
            </a:r>
          </a:p>
          <a:p>
            <a:pPr marL="575945" indent="-457200">
              <a:lnSpc>
                <a:spcPct val="90000"/>
              </a:lnSpc>
            </a:pPr>
            <a:endParaRPr lang="en-US">
              <a:solidFill>
                <a:srgbClr val="000000"/>
              </a:solidFill>
              <a:cs typeface="Arial"/>
            </a:endParaRPr>
          </a:p>
          <a:p>
            <a:pPr marL="868553" lvl="1" indent="-457200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cs typeface="Arial"/>
              </a:rPr>
              <a:t>Once a week during / class</a:t>
            </a:r>
          </a:p>
          <a:p>
            <a:pPr marL="868553" lvl="1" indent="-457200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cs typeface="Arial"/>
              </a:rPr>
              <a:t>Opportunity for academic enrichment and remediation </a:t>
            </a:r>
          </a:p>
          <a:p>
            <a:pPr marL="411353" lvl="1" indent="0">
              <a:lnSpc>
                <a:spcPct val="90000"/>
              </a:lnSpc>
              <a:buNone/>
            </a:pPr>
            <a:endParaRPr lang="en-US">
              <a:solidFill>
                <a:srgbClr val="000000"/>
              </a:solidFill>
              <a:cs typeface="Arial"/>
            </a:endParaRPr>
          </a:p>
          <a:p>
            <a:pPr marL="575945" indent="-457200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cs typeface="Arial"/>
              </a:rPr>
              <a:t>Academic Coach</a:t>
            </a:r>
          </a:p>
          <a:p>
            <a:pPr marL="118745" indent="0">
              <a:lnSpc>
                <a:spcPct val="90000"/>
              </a:lnSpc>
              <a:buNone/>
            </a:pPr>
            <a:endParaRPr lang="en-US">
              <a:solidFill>
                <a:srgbClr val="000000"/>
              </a:solidFill>
              <a:cs typeface="Arial"/>
            </a:endParaRPr>
          </a:p>
          <a:p>
            <a:pPr marL="575945" indent="-457200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cs typeface="Arial"/>
              </a:rPr>
              <a:t>School Counselors</a:t>
            </a:r>
          </a:p>
          <a:p>
            <a:pPr marL="118745" indent="0">
              <a:lnSpc>
                <a:spcPct val="90000"/>
              </a:lnSpc>
              <a:buNone/>
            </a:pPr>
            <a:endParaRPr lang="en-US">
              <a:solidFill>
                <a:schemeClr val="tx2"/>
              </a:solidFill>
            </a:endParaRPr>
          </a:p>
        </p:txBody>
      </p:sp>
      <p:pic>
        <p:nvPicPr>
          <p:cNvPr id="2" name="Picture 1" descr="Régler un problème administratif ou de SAV avec Twitter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997" y="2711521"/>
            <a:ext cx="1783803" cy="191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188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117FC-57A0-412D-A751-9E71AB0A3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SHS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32FB2-5C68-4D98-887B-3CA4C2EF4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High School Schedule – 4x4 Block </a:t>
            </a:r>
          </a:p>
          <a:p>
            <a:pPr marL="0" indent="0">
              <a:buNone/>
            </a:pPr>
            <a:endParaRPr lang="en-US" sz="2000" b="1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r>
              <a:rPr lang="en-US" sz="200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8 classes each year – 4 each semester</a:t>
            </a:r>
          </a:p>
          <a:p>
            <a:pPr lvl="1"/>
            <a:r>
              <a:rPr lang="en-US" sz="160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Students need minimum of 23 credits to graduate – 4x4 allows for 32 credits.</a:t>
            </a:r>
          </a:p>
          <a:p>
            <a:pPr lvl="1"/>
            <a:r>
              <a:rPr lang="en-US" sz="160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Allows for additional career tech pathways, AP classes, fine arts, world languages, academy participation, early graduation and/or dual enrollment.</a:t>
            </a:r>
          </a:p>
          <a:p>
            <a:pPr marL="457200" lvl="1" indent="0">
              <a:buNone/>
            </a:pPr>
            <a:endParaRPr lang="en-US" sz="160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Each class is 90 minutes in length</a:t>
            </a:r>
          </a:p>
          <a:p>
            <a:pPr lvl="1"/>
            <a:r>
              <a:rPr lang="en-US" sz="160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Allows for labs, projects, etc.</a:t>
            </a:r>
          </a:p>
          <a:p>
            <a:pPr marL="457200" lvl="1" indent="0">
              <a:buNone/>
            </a:pPr>
            <a:endParaRPr lang="en-US" sz="160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Students can concentrate on 4 classes per semester; compared to 7 on a traditional schedule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58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/>
              <a:t>SHS Bell Schedule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947966-AD99-4B77-8E78-3978F6418124}"/>
              </a:ext>
            </a:extLst>
          </p:cNvPr>
          <p:cNvSpPr txBox="1"/>
          <p:nvPr/>
        </p:nvSpPr>
        <p:spPr>
          <a:xfrm>
            <a:off x="636997" y="1861908"/>
            <a:ext cx="803439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Monday, Tuesday, Thursday, Friday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>
              <a:solidFill>
                <a:srgbClr val="3C3C3C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68686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1st Block         </a:t>
            </a:r>
            <a:r>
              <a:rPr lang="en-US" b="0" i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8:20 AM - 9:49 AM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68686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2nd Block        </a:t>
            </a: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9:5</a:t>
            </a:r>
            <a:r>
              <a:rPr lang="en-US" b="0" i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 AM - 11:23 AM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68686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3rd Block       </a:t>
            </a:r>
            <a:r>
              <a:rPr lang="en-US" b="0" i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11:28 AM - 1:56 PM	includes Lunch and Study Hall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68686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4th Block         </a:t>
            </a:r>
            <a:r>
              <a:rPr lang="en-US" b="0" i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2:01 PM - 3:30 PM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>
              <a:solidFill>
                <a:srgbClr val="3C3C3C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Academic Opportunity (AO)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 enrichment and remediation time in each class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3C3C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Once per week for 30 minutes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i="0">
              <a:solidFill>
                <a:srgbClr val="3C3C3C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3C3C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Advisement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At the beginning of each semester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Not a regularly scheduled class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3C3C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</a:t>
            </a:r>
            <a:r>
              <a:rPr lang="en-US" b="0" i="0">
                <a:solidFill>
                  <a:srgbClr val="3C3C3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>
                <a:solidFill>
                  <a:srgbClr val="3C3C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when needed.</a:t>
            </a:r>
            <a:endParaRPr lang="en-US" b="0" i="0">
              <a:solidFill>
                <a:srgbClr val="3C3C3C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>
              <a:solidFill>
                <a:srgbClr val="3C3C3C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3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4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1757</Words>
  <Application>Microsoft Office PowerPoint</Application>
  <PresentationFormat>On-screen Show (4:3)</PresentationFormat>
  <Paragraphs>378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35</vt:i4>
      </vt:variant>
    </vt:vector>
  </HeadingPairs>
  <TitlesOfParts>
    <vt:vector size="50" baseType="lpstr">
      <vt:lpstr>Arial</vt:lpstr>
      <vt:lpstr>Arial Black</vt:lpstr>
      <vt:lpstr>Britannic Bold</vt:lpstr>
      <vt:lpstr>Calibri</vt:lpstr>
      <vt:lpstr>Calibri Light</vt:lpstr>
      <vt:lpstr>Comic Sans MS</vt:lpstr>
      <vt:lpstr>Corbel</vt:lpstr>
      <vt:lpstr>Times New Roman</vt:lpstr>
      <vt:lpstr>Wingdings</vt:lpstr>
      <vt:lpstr>Wingdings 2</vt:lpstr>
      <vt:lpstr>Wingdings 3</vt:lpstr>
      <vt:lpstr>Module</vt:lpstr>
      <vt:lpstr>1_Module</vt:lpstr>
      <vt:lpstr>3_Module</vt:lpstr>
      <vt:lpstr>2_Office Theme</vt:lpstr>
      <vt:lpstr>Rising 9th Grade Parent Night</vt:lpstr>
      <vt:lpstr>Tonight’s Plan </vt:lpstr>
      <vt:lpstr>Administration</vt:lpstr>
      <vt:lpstr>Graduation Requirements</vt:lpstr>
      <vt:lpstr>Promotion Requirements </vt:lpstr>
      <vt:lpstr>Athletic Eligibility</vt:lpstr>
      <vt:lpstr>STUDENT SUPPORT</vt:lpstr>
      <vt:lpstr>SHS Schedule</vt:lpstr>
      <vt:lpstr>SHS Bell Schedule</vt:lpstr>
      <vt:lpstr>SHS Sample Schedule</vt:lpstr>
      <vt:lpstr>SHS Sample Schedule</vt:lpstr>
      <vt:lpstr>WORLD LANGUAGE</vt:lpstr>
      <vt:lpstr>CORE RECOMMENDATIONS</vt:lpstr>
      <vt:lpstr>ELECTIVES – Career Tech &amp; PE</vt:lpstr>
      <vt:lpstr>Scholar Academies – STEM &amp; ISLA </vt:lpstr>
      <vt:lpstr>Fine Arts and PE Notes</vt:lpstr>
      <vt:lpstr>Advanced Placement Program</vt:lpstr>
      <vt:lpstr>AP Courses for 9th Grade Students</vt:lpstr>
      <vt:lpstr>AP Courses Offered</vt:lpstr>
      <vt:lpstr> SHS School Counselors  </vt:lpstr>
      <vt:lpstr>SHS Counseling Website and Social Media</vt:lpstr>
      <vt:lpstr>Role of the Counselor</vt:lpstr>
      <vt:lpstr>Small Groups</vt:lpstr>
      <vt:lpstr>Individual Meetings</vt:lpstr>
      <vt:lpstr>Other Counseling Events</vt:lpstr>
      <vt:lpstr>Naviance</vt:lpstr>
      <vt:lpstr>Success in High School </vt:lpstr>
      <vt:lpstr>What to do right now?</vt:lpstr>
      <vt:lpstr>Example Course Request</vt:lpstr>
      <vt:lpstr>Changing Courses</vt:lpstr>
      <vt:lpstr>Registration Information</vt:lpstr>
      <vt:lpstr>Important Considerations</vt:lpstr>
      <vt:lpstr>Add/Drop Form</vt:lpstr>
      <vt:lpstr>Remember! Any changes are due by March 10!  We will post this presentation on our website. </vt:lpstr>
      <vt:lpstr> Class of 2028  Sprayberry High School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McCleskey Middle 8th Grade Parent Night  Sprayberry High School Transition</dc:title>
  <dc:creator>Rebecca Irwin</dc:creator>
  <cp:lastModifiedBy>Shannon Thompson</cp:lastModifiedBy>
  <cp:revision>2</cp:revision>
  <cp:lastPrinted>2024-03-06T22:19:13Z</cp:lastPrinted>
  <dcterms:created xsi:type="dcterms:W3CDTF">2009-03-03T12:51:36Z</dcterms:created>
  <dcterms:modified xsi:type="dcterms:W3CDTF">2024-03-08T18:09:47Z</dcterms:modified>
</cp:coreProperties>
</file>