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9" r:id="rId9"/>
    <p:sldId id="263" r:id="rId10"/>
    <p:sldId id="264" r:id="rId11"/>
    <p:sldId id="265" r:id="rId12"/>
    <p:sldId id="266" r:id="rId13"/>
    <p:sldId id="318" r:id="rId14"/>
    <p:sldId id="31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895005-C2ED-474E-A979-6ED8A168BF40}" v="2" dt="2026-07-28T14:40:01.7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Fetterman" userId="0b612cce-da2c-4983-8b68-a35bd7b88986" providerId="ADAL" clId="{CAA66844-490C-46B1-BE94-DA96B804C33C}"/>
    <pc:docChg chg="undo custSel modSld">
      <pc:chgData name="Sara Fetterman" userId="0b612cce-da2c-4983-8b68-a35bd7b88986" providerId="ADAL" clId="{CAA66844-490C-46B1-BE94-DA96B804C33C}" dt="2026-07-19T18:03:16.238" v="99" actId="20577"/>
      <pc:docMkLst>
        <pc:docMk/>
      </pc:docMkLst>
      <pc:sldChg chg="modSp mod">
        <pc:chgData name="Sara Fetterman" userId="0b612cce-da2c-4983-8b68-a35bd7b88986" providerId="ADAL" clId="{CAA66844-490C-46B1-BE94-DA96B804C33C}" dt="2026-07-19T17:55:49.926" v="7" actId="20577"/>
        <pc:sldMkLst>
          <pc:docMk/>
          <pc:sldMk cId="3902908738" sldId="256"/>
        </pc:sldMkLst>
        <pc:spChg chg="mod">
          <ac:chgData name="Sara Fetterman" userId="0b612cce-da2c-4983-8b68-a35bd7b88986" providerId="ADAL" clId="{CAA66844-490C-46B1-BE94-DA96B804C33C}" dt="2026-07-19T17:55:49.926" v="7" actId="20577"/>
          <ac:spMkLst>
            <pc:docMk/>
            <pc:sldMk cId="3902908738" sldId="256"/>
            <ac:spMk id="3" creationId="{AE98D42E-02E2-2EB8-C47C-B2E17E367330}"/>
          </ac:spMkLst>
        </pc:spChg>
      </pc:sldChg>
      <pc:sldChg chg="modSp mod">
        <pc:chgData name="Sara Fetterman" userId="0b612cce-da2c-4983-8b68-a35bd7b88986" providerId="ADAL" clId="{CAA66844-490C-46B1-BE94-DA96B804C33C}" dt="2026-07-19T17:57:01.342" v="29" actId="6549"/>
        <pc:sldMkLst>
          <pc:docMk/>
          <pc:sldMk cId="3185879695" sldId="258"/>
        </pc:sldMkLst>
        <pc:spChg chg="mod">
          <ac:chgData name="Sara Fetterman" userId="0b612cce-da2c-4983-8b68-a35bd7b88986" providerId="ADAL" clId="{CAA66844-490C-46B1-BE94-DA96B804C33C}" dt="2026-07-19T17:57:01.342" v="29" actId="6549"/>
          <ac:spMkLst>
            <pc:docMk/>
            <pc:sldMk cId="3185879695" sldId="258"/>
            <ac:spMk id="3" creationId="{EF9281EF-A9D3-C2CF-4585-D677AC4B1D92}"/>
          </ac:spMkLst>
        </pc:spChg>
      </pc:sldChg>
      <pc:sldChg chg="modSp mod">
        <pc:chgData name="Sara Fetterman" userId="0b612cce-da2c-4983-8b68-a35bd7b88986" providerId="ADAL" clId="{CAA66844-490C-46B1-BE94-DA96B804C33C}" dt="2026-07-19T18:03:16.238" v="99" actId="20577"/>
        <pc:sldMkLst>
          <pc:docMk/>
          <pc:sldMk cId="1512274940" sldId="259"/>
        </pc:sldMkLst>
        <pc:spChg chg="mod">
          <ac:chgData name="Sara Fetterman" userId="0b612cce-da2c-4983-8b68-a35bd7b88986" providerId="ADAL" clId="{CAA66844-490C-46B1-BE94-DA96B804C33C}" dt="2026-07-19T18:03:16.238" v="99" actId="20577"/>
          <ac:spMkLst>
            <pc:docMk/>
            <pc:sldMk cId="1512274940" sldId="259"/>
            <ac:spMk id="3" creationId="{5B556A74-DD1A-499E-75BD-A161A13CE514}"/>
          </ac:spMkLst>
        </pc:spChg>
      </pc:sldChg>
    </pc:docChg>
  </pc:docChgLst>
  <pc:docChgLst>
    <pc:chgData name="Sara Fetterman" userId="0b612cce-da2c-4983-8b68-a35bd7b88986" providerId="ADAL" clId="{51756947-1BE9-4057-8CD5-11A9F4D1DF9E}"/>
    <pc:docChg chg="undo custSel addSld modSld">
      <pc:chgData name="Sara Fetterman" userId="0b612cce-da2c-4983-8b68-a35bd7b88986" providerId="ADAL" clId="{51756947-1BE9-4057-8CD5-11A9F4D1DF9E}" dt="2026-07-28T16:08:46.135" v="2435" actId="20577"/>
      <pc:docMkLst>
        <pc:docMk/>
      </pc:docMkLst>
      <pc:sldChg chg="modSp mod">
        <pc:chgData name="Sara Fetterman" userId="0b612cce-da2c-4983-8b68-a35bd7b88986" providerId="ADAL" clId="{51756947-1BE9-4057-8CD5-11A9F4D1DF9E}" dt="2026-07-28T12:44:12.613" v="1153" actId="20577"/>
        <pc:sldMkLst>
          <pc:docMk/>
          <pc:sldMk cId="1047534764" sldId="260"/>
        </pc:sldMkLst>
        <pc:spChg chg="mod">
          <ac:chgData name="Sara Fetterman" userId="0b612cce-da2c-4983-8b68-a35bd7b88986" providerId="ADAL" clId="{51756947-1BE9-4057-8CD5-11A9F4D1DF9E}" dt="2026-07-28T12:44:12.613" v="1153" actId="20577"/>
          <ac:spMkLst>
            <pc:docMk/>
            <pc:sldMk cId="1047534764" sldId="260"/>
            <ac:spMk id="3" creationId="{F2BA1DAC-09C8-A6DA-E7D5-BED4EC23A6CB}"/>
          </ac:spMkLst>
        </pc:spChg>
      </pc:sldChg>
      <pc:sldChg chg="modSp mod">
        <pc:chgData name="Sara Fetterman" userId="0b612cce-da2c-4983-8b68-a35bd7b88986" providerId="ADAL" clId="{51756947-1BE9-4057-8CD5-11A9F4D1DF9E}" dt="2026-07-28T12:51:12.249" v="1523" actId="20577"/>
        <pc:sldMkLst>
          <pc:docMk/>
          <pc:sldMk cId="818354842" sldId="261"/>
        </pc:sldMkLst>
        <pc:spChg chg="mod">
          <ac:chgData name="Sara Fetterman" userId="0b612cce-da2c-4983-8b68-a35bd7b88986" providerId="ADAL" clId="{51756947-1BE9-4057-8CD5-11A9F4D1DF9E}" dt="2026-07-28T12:51:12.249" v="1523" actId="20577"/>
          <ac:spMkLst>
            <pc:docMk/>
            <pc:sldMk cId="818354842" sldId="261"/>
            <ac:spMk id="3" creationId="{F2BA1DAC-09C8-A6DA-E7D5-BED4EC23A6CB}"/>
          </ac:spMkLst>
        </pc:spChg>
      </pc:sldChg>
      <pc:sldChg chg="modSp mod">
        <pc:chgData name="Sara Fetterman" userId="0b612cce-da2c-4983-8b68-a35bd7b88986" providerId="ADAL" clId="{51756947-1BE9-4057-8CD5-11A9F4D1DF9E}" dt="2026-07-28T12:53:21.794" v="1564" actId="20577"/>
        <pc:sldMkLst>
          <pc:docMk/>
          <pc:sldMk cId="1850239621" sldId="262"/>
        </pc:sldMkLst>
        <pc:spChg chg="mod">
          <ac:chgData name="Sara Fetterman" userId="0b612cce-da2c-4983-8b68-a35bd7b88986" providerId="ADAL" clId="{51756947-1BE9-4057-8CD5-11A9F4D1DF9E}" dt="2026-07-28T12:53:21.794" v="1564" actId="20577"/>
          <ac:spMkLst>
            <pc:docMk/>
            <pc:sldMk cId="1850239621" sldId="262"/>
            <ac:spMk id="3" creationId="{9379317B-9A9B-FE85-03AA-FB5C385EDA67}"/>
          </ac:spMkLst>
        </pc:spChg>
      </pc:sldChg>
      <pc:sldChg chg="modSp mod">
        <pc:chgData name="Sara Fetterman" userId="0b612cce-da2c-4983-8b68-a35bd7b88986" providerId="ADAL" clId="{51756947-1BE9-4057-8CD5-11A9F4D1DF9E}" dt="2026-07-28T12:54:17.033" v="1657" actId="20577"/>
        <pc:sldMkLst>
          <pc:docMk/>
          <pc:sldMk cId="4171182520" sldId="263"/>
        </pc:sldMkLst>
        <pc:spChg chg="mod">
          <ac:chgData name="Sara Fetterman" userId="0b612cce-da2c-4983-8b68-a35bd7b88986" providerId="ADAL" clId="{51756947-1BE9-4057-8CD5-11A9F4D1DF9E}" dt="2026-07-28T12:54:17.033" v="1657" actId="20577"/>
          <ac:spMkLst>
            <pc:docMk/>
            <pc:sldMk cId="4171182520" sldId="263"/>
            <ac:spMk id="3" creationId="{697631C0-E475-B9CB-7CF8-F11B8CAFB7EA}"/>
          </ac:spMkLst>
        </pc:spChg>
      </pc:sldChg>
      <pc:sldChg chg="addSp delSp modSp mod">
        <pc:chgData name="Sara Fetterman" userId="0b612cce-da2c-4983-8b68-a35bd7b88986" providerId="ADAL" clId="{51756947-1BE9-4057-8CD5-11A9F4D1DF9E}" dt="2026-07-28T12:54:47.808" v="1662" actId="1076"/>
        <pc:sldMkLst>
          <pc:docMk/>
          <pc:sldMk cId="4230059613" sldId="264"/>
        </pc:sldMkLst>
        <pc:spChg chg="mod">
          <ac:chgData name="Sara Fetterman" userId="0b612cce-da2c-4983-8b68-a35bd7b88986" providerId="ADAL" clId="{51756947-1BE9-4057-8CD5-11A9F4D1DF9E}" dt="2026-07-28T12:54:44.647" v="1661" actId="20577"/>
          <ac:spMkLst>
            <pc:docMk/>
            <pc:sldMk cId="4230059613" sldId="264"/>
            <ac:spMk id="3" creationId="{2810E3C1-67B4-F4A8-1989-56976230233D}"/>
          </ac:spMkLst>
        </pc:spChg>
        <pc:graphicFrameChg chg="del">
          <ac:chgData name="Sara Fetterman" userId="0b612cce-da2c-4983-8b68-a35bd7b88986" providerId="ADAL" clId="{51756947-1BE9-4057-8CD5-11A9F4D1DF9E}" dt="2026-07-28T12:54:36.657" v="1658" actId="478"/>
          <ac:graphicFrameMkLst>
            <pc:docMk/>
            <pc:sldMk cId="4230059613" sldId="264"/>
            <ac:graphicFrameMk id="4" creationId="{4082AF0F-726A-B921-47C7-A44D52D7CD9C}"/>
          </ac:graphicFrameMkLst>
        </pc:graphicFrameChg>
        <pc:picChg chg="add mod">
          <ac:chgData name="Sara Fetterman" userId="0b612cce-da2c-4983-8b68-a35bd7b88986" providerId="ADAL" clId="{51756947-1BE9-4057-8CD5-11A9F4D1DF9E}" dt="2026-07-28T12:54:47.808" v="1662" actId="1076"/>
          <ac:picMkLst>
            <pc:docMk/>
            <pc:sldMk cId="4230059613" sldId="264"/>
            <ac:picMk id="5" creationId="{9BC42229-5A07-A53A-D5D3-D63FE34390DE}"/>
          </ac:picMkLst>
        </pc:picChg>
      </pc:sldChg>
      <pc:sldChg chg="modSp mod">
        <pc:chgData name="Sara Fetterman" userId="0b612cce-da2c-4983-8b68-a35bd7b88986" providerId="ADAL" clId="{51756947-1BE9-4057-8CD5-11A9F4D1DF9E}" dt="2026-07-28T16:08:46.135" v="2435" actId="20577"/>
        <pc:sldMkLst>
          <pc:docMk/>
          <pc:sldMk cId="1270654731" sldId="268"/>
        </pc:sldMkLst>
        <pc:spChg chg="mod">
          <ac:chgData name="Sara Fetterman" userId="0b612cce-da2c-4983-8b68-a35bd7b88986" providerId="ADAL" clId="{51756947-1BE9-4057-8CD5-11A9F4D1DF9E}" dt="2026-07-28T16:08:46.135" v="2435" actId="20577"/>
          <ac:spMkLst>
            <pc:docMk/>
            <pc:sldMk cId="1270654731" sldId="268"/>
            <ac:spMk id="3" creationId="{61111F6A-D229-2C23-A929-8058E5B0B355}"/>
          </ac:spMkLst>
        </pc:spChg>
      </pc:sldChg>
      <pc:sldChg chg="modSp mod">
        <pc:chgData name="Sara Fetterman" userId="0b612cce-da2c-4983-8b68-a35bd7b88986" providerId="ADAL" clId="{51756947-1BE9-4057-8CD5-11A9F4D1DF9E}" dt="2026-07-28T14:42:50.846" v="2420" actId="1076"/>
        <pc:sldMkLst>
          <pc:docMk/>
          <pc:sldMk cId="935786808" sldId="317"/>
        </pc:sldMkLst>
        <pc:spChg chg="mod">
          <ac:chgData name="Sara Fetterman" userId="0b612cce-da2c-4983-8b68-a35bd7b88986" providerId="ADAL" clId="{51756947-1BE9-4057-8CD5-11A9F4D1DF9E}" dt="2026-07-28T14:37:10.190" v="2174" actId="20577"/>
          <ac:spMkLst>
            <pc:docMk/>
            <pc:sldMk cId="935786808" sldId="317"/>
            <ac:spMk id="4" creationId="{836B1FC6-7C1D-CD03-63E6-BD91FA30693B}"/>
          </ac:spMkLst>
        </pc:spChg>
        <pc:spChg chg="mod">
          <ac:chgData name="Sara Fetterman" userId="0b612cce-da2c-4983-8b68-a35bd7b88986" providerId="ADAL" clId="{51756947-1BE9-4057-8CD5-11A9F4D1DF9E}" dt="2026-07-28T14:42:50.846" v="2420" actId="1076"/>
          <ac:spMkLst>
            <pc:docMk/>
            <pc:sldMk cId="935786808" sldId="317"/>
            <ac:spMk id="8" creationId="{3F13454E-6CE4-27B9-D386-40E21F4F40BB}"/>
          </ac:spMkLst>
        </pc:spChg>
      </pc:sldChg>
      <pc:sldChg chg="modSp new mod">
        <pc:chgData name="Sara Fetterman" userId="0b612cce-da2c-4983-8b68-a35bd7b88986" providerId="ADAL" clId="{51756947-1BE9-4057-8CD5-11A9F4D1DF9E}" dt="2026-07-28T12:57:37.062" v="2069" actId="27636"/>
        <pc:sldMkLst>
          <pc:docMk/>
          <pc:sldMk cId="2852032923" sldId="318"/>
        </pc:sldMkLst>
        <pc:spChg chg="mod">
          <ac:chgData name="Sara Fetterman" userId="0b612cce-da2c-4983-8b68-a35bd7b88986" providerId="ADAL" clId="{51756947-1BE9-4057-8CD5-11A9F4D1DF9E}" dt="2026-07-28T12:55:41.344" v="1680" actId="20577"/>
          <ac:spMkLst>
            <pc:docMk/>
            <pc:sldMk cId="2852032923" sldId="318"/>
            <ac:spMk id="2" creationId="{4AB5B37E-F29C-CC68-06F9-7EF48DF2371C}"/>
          </ac:spMkLst>
        </pc:spChg>
        <pc:spChg chg="mod">
          <ac:chgData name="Sara Fetterman" userId="0b612cce-da2c-4983-8b68-a35bd7b88986" providerId="ADAL" clId="{51756947-1BE9-4057-8CD5-11A9F4D1DF9E}" dt="2026-07-28T12:57:37.062" v="2069" actId="27636"/>
          <ac:spMkLst>
            <pc:docMk/>
            <pc:sldMk cId="2852032923" sldId="318"/>
            <ac:spMk id="3" creationId="{4ACE1EAF-8F07-116C-A770-1F03201D152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43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66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3296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046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2426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01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174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273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4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44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42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0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743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25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51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94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680AB-1CC5-4923-99A7-26B380FE477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591ADA1-4932-4441-B989-DF0C68904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8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lendarwiz.com/wheelerh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principalsarafetterman/" TargetMode="External"/><Relationship Id="rId7" Type="http://schemas.openxmlformats.org/officeDocument/2006/relationships/hyperlink" Target="http://www.facebook.com/wheelermagnetfoundation/" TargetMode="External"/><Relationship Id="rId2" Type="http://schemas.openxmlformats.org/officeDocument/2006/relationships/hyperlink" Target="http://www.facebook.com/wheelerhighwildcatnation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facebook.com/people/Wheeler-Athletic-Association/61560365672354/" TargetMode="External"/><Relationship Id="rId5" Type="http://schemas.openxmlformats.org/officeDocument/2006/relationships/hyperlink" Target="http://www.facebook.com/WheelerABCFoundation/" TargetMode="External"/><Relationship Id="rId4" Type="http://schemas.openxmlformats.org/officeDocument/2006/relationships/hyperlink" Target="http://www.facebook.com/WheelerHighSchoolPTS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eelerabc.org/" TargetMode="External"/><Relationship Id="rId2" Type="http://schemas.openxmlformats.org/officeDocument/2006/relationships/hyperlink" Target="https://www.wheelerptsa.com/hom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Vani.Arcuragi@cobbk12.org" TargetMode="External"/><Relationship Id="rId5" Type="http://schemas.openxmlformats.org/officeDocument/2006/relationships/hyperlink" Target="https://www.wheelermagnetfoundation.com/" TargetMode="External"/><Relationship Id="rId4" Type="http://schemas.openxmlformats.org/officeDocument/2006/relationships/hyperlink" Target="https://www.wheelerhighsports.org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AE98D42E-02E2-2EB8-C47C-B2E17E3673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6744" y="3541875"/>
            <a:ext cx="7766936" cy="1096899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3200" dirty="0">
                <a:solidFill>
                  <a:schemeClr val="accent6"/>
                </a:solidFill>
              </a:rPr>
              <a:t>Wildcat Day </a:t>
            </a:r>
          </a:p>
          <a:p>
            <a:pPr algn="ctr"/>
            <a:r>
              <a:rPr lang="en-US" sz="3200" dirty="0">
                <a:solidFill>
                  <a:schemeClr val="accent6"/>
                </a:solidFill>
              </a:rPr>
              <a:t>July 29, 2026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E033AF-82EF-1BAC-8F04-3E8051954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5817" y="479106"/>
            <a:ext cx="8140365" cy="2653836"/>
          </a:xfrm>
        </p:spPr>
        <p:txBody>
          <a:bodyPr>
            <a:normAutofit/>
          </a:bodyPr>
          <a:lstStyle/>
          <a:p>
            <a:r>
              <a:rPr lang="en-US" sz="6600" dirty="0"/>
              <a:t>Welcome to Wheeler</a:t>
            </a:r>
          </a:p>
        </p:txBody>
      </p:sp>
      <p:pic>
        <p:nvPicPr>
          <p:cNvPr id="7" name="Picture 6" descr="A yellow and blue circle with white letter w&#10;&#10;AI-generated content may be incorrect.">
            <a:extLst>
              <a:ext uri="{FF2B5EF4-FFF2-40B4-BE49-F238E27FC236}">
                <a16:creationId xmlns:a16="http://schemas.microsoft.com/office/drawing/2014/main" id="{0242553C-0834-CBBB-96A7-BC5DD6FCD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20" y="3316125"/>
            <a:ext cx="3429000" cy="3429000"/>
          </a:xfrm>
          <a:prstGeom prst="rect">
            <a:avLst/>
          </a:prstGeom>
        </p:spPr>
      </p:pic>
      <p:pic>
        <p:nvPicPr>
          <p:cNvPr id="9" name="Picture 8" descr="A yellow and blue tiger head&#10;&#10;AI-generated content may be incorrect.">
            <a:extLst>
              <a:ext uri="{FF2B5EF4-FFF2-40B4-BE49-F238E27FC236}">
                <a16:creationId xmlns:a16="http://schemas.microsoft.com/office/drawing/2014/main" id="{663B2319-8360-D9BD-4D32-4B70F1975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815" y="-69365"/>
            <a:ext cx="2432010" cy="243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08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7ABBE-3D44-551A-0E68-C00134CF7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 Schedules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0E3C1-67B4-F4A8-1989-569762302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4544204"/>
          </a:xfrm>
        </p:spPr>
        <p:txBody>
          <a:bodyPr/>
          <a:lstStyle/>
          <a:p>
            <a:r>
              <a:rPr lang="en-US" dirty="0"/>
              <a:t>General Bell Schedule</a:t>
            </a:r>
          </a:p>
          <a:p>
            <a:r>
              <a:rPr lang="en-US" dirty="0"/>
              <a:t>Den Time is built into EVERY class once weekly</a:t>
            </a:r>
          </a:p>
          <a:p>
            <a:pPr lvl="1"/>
            <a:r>
              <a:rPr lang="en-US" dirty="0"/>
              <a:t>This time will be flexible based on when formative and summative assessments are given that week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C42229-5A07-A53A-D5D3-D63FE3439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984" y="2825178"/>
            <a:ext cx="6960413" cy="327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59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ED967-255B-B9D1-3143-5035EB02A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 and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8FCF1-D76A-F33B-D920-899BF614D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2975"/>
            <a:ext cx="8596668" cy="5227606"/>
          </a:xfrm>
        </p:spPr>
        <p:txBody>
          <a:bodyPr>
            <a:normAutofit/>
          </a:bodyPr>
          <a:lstStyle/>
          <a:p>
            <a:r>
              <a:rPr lang="en-US" dirty="0"/>
              <a:t>Any concerns – please reach out to the teachers first</a:t>
            </a:r>
          </a:p>
          <a:p>
            <a:pPr lvl="1"/>
            <a:r>
              <a:rPr lang="en-US" dirty="0"/>
              <a:t>The superintendent is not your best point of contact if you are upset about something that occurred in the classroom</a:t>
            </a:r>
          </a:p>
          <a:p>
            <a:pPr lvl="1"/>
            <a:r>
              <a:rPr lang="en-US" dirty="0"/>
              <a:t>24-hour turnaround on communication, excluding weekends and holidays</a:t>
            </a:r>
          </a:p>
          <a:p>
            <a:r>
              <a:rPr lang="en-US" dirty="0"/>
              <a:t>CTLS will be the primary method of communication</a:t>
            </a:r>
          </a:p>
          <a:p>
            <a:pPr lvl="1"/>
            <a:r>
              <a:rPr lang="en-US" dirty="0"/>
              <a:t>Make sure that your information is updated and accurate</a:t>
            </a:r>
          </a:p>
          <a:p>
            <a:r>
              <a:rPr lang="en-US" dirty="0"/>
              <a:t>Calendar</a:t>
            </a:r>
          </a:p>
          <a:p>
            <a:pPr lvl="1"/>
            <a:r>
              <a:rPr lang="en-US" dirty="0">
                <a:hlinkClick r:id="rId2"/>
              </a:rPr>
              <a:t>www.calendarwiz.com/wheelerhs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Mobile</a:t>
            </a:r>
          </a:p>
          <a:p>
            <a:pPr lvl="1"/>
            <a:r>
              <a:rPr lang="en-US" dirty="0"/>
              <a:t>You can view it by monthly calendar or list view (top left corner of the page)</a:t>
            </a:r>
          </a:p>
          <a:p>
            <a:r>
              <a:rPr lang="en-US" dirty="0"/>
              <a:t>Social Media</a:t>
            </a:r>
          </a:p>
          <a:p>
            <a:pPr lvl="1"/>
            <a:r>
              <a:rPr lang="en-US" dirty="0"/>
              <a:t>Updated website</a:t>
            </a:r>
          </a:p>
          <a:p>
            <a:pPr lvl="1"/>
            <a:r>
              <a:rPr lang="en-US" dirty="0"/>
              <a:t>Updates via Facebook, Instagram, Twitter</a:t>
            </a:r>
          </a:p>
          <a:p>
            <a:pPr lvl="1"/>
            <a:r>
              <a:rPr lang="en-US" dirty="0"/>
              <a:t>#OneWheeler</a:t>
            </a:r>
          </a:p>
        </p:txBody>
      </p:sp>
    </p:spTree>
    <p:extLst>
      <p:ext uri="{BB962C8B-B14F-4D97-AF65-F5344CB8AC3E}">
        <p14:creationId xmlns:p14="http://schemas.microsoft.com/office/powerpoint/2010/main" val="3238614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B28E0-5D9E-339D-EC96-AF5D457CD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Wheeler Honors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1D916-183E-988B-CD89-63B510D42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5586"/>
            <a:ext cx="8596668" cy="3880773"/>
          </a:xfrm>
        </p:spPr>
        <p:txBody>
          <a:bodyPr/>
          <a:lstStyle/>
          <a:p>
            <a:r>
              <a:rPr lang="en-US" dirty="0"/>
              <a:t>Student of the Month</a:t>
            </a:r>
          </a:p>
          <a:p>
            <a:endParaRPr lang="en-US" dirty="0"/>
          </a:p>
          <a:p>
            <a:r>
              <a:rPr lang="en-US" dirty="0"/>
              <a:t>Athlete of the Month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Student Spotlight in Newsletter</a:t>
            </a:r>
          </a:p>
        </p:txBody>
      </p:sp>
    </p:spTree>
    <p:extLst>
      <p:ext uri="{BB962C8B-B14F-4D97-AF65-F5344CB8AC3E}">
        <p14:creationId xmlns:p14="http://schemas.microsoft.com/office/powerpoint/2010/main" val="2978954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5B37E-F29C-CC68-06F9-7EF48DF23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Weekly Newsletter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E1EAF-8F07-116C-A770-1F03201D1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0593"/>
            <a:ext cx="8596668" cy="464076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Principal’s Weekly Message</a:t>
            </a:r>
          </a:p>
          <a:p>
            <a:r>
              <a:rPr lang="en-US" dirty="0"/>
              <a:t>Week at a Glance – always subject to change (check Calendar Wiz for most up-to-date information)</a:t>
            </a:r>
          </a:p>
          <a:p>
            <a:r>
              <a:rPr lang="en-US" dirty="0"/>
              <a:t>This Week in Pictures</a:t>
            </a:r>
          </a:p>
          <a:p>
            <a:r>
              <a:rPr lang="en-US" dirty="0"/>
              <a:t>Important Announcements</a:t>
            </a:r>
          </a:p>
          <a:p>
            <a:r>
              <a:rPr lang="en-US" dirty="0"/>
              <a:t>Student Spotlight</a:t>
            </a:r>
          </a:p>
          <a:p>
            <a:r>
              <a:rPr lang="en-US" dirty="0"/>
              <a:t>Student Opportunities</a:t>
            </a:r>
          </a:p>
          <a:p>
            <a:r>
              <a:rPr lang="en-US" dirty="0"/>
              <a:t>Counseling Newsletter</a:t>
            </a:r>
          </a:p>
          <a:p>
            <a:r>
              <a:rPr lang="en-US" dirty="0"/>
              <a:t>Community Events</a:t>
            </a:r>
          </a:p>
          <a:p>
            <a:r>
              <a:rPr lang="en-US" dirty="0"/>
              <a:t>Message from Support Organizations</a:t>
            </a:r>
          </a:p>
          <a:p>
            <a:r>
              <a:rPr lang="en-US" dirty="0"/>
              <a:t>Sponsor Spotlight</a:t>
            </a:r>
          </a:p>
          <a:p>
            <a:r>
              <a:rPr lang="en-US" dirty="0"/>
              <a:t>Partners in Education</a:t>
            </a:r>
          </a:p>
        </p:txBody>
      </p:sp>
    </p:spTree>
    <p:extLst>
      <p:ext uri="{BB962C8B-B14F-4D97-AF65-F5344CB8AC3E}">
        <p14:creationId xmlns:p14="http://schemas.microsoft.com/office/powerpoint/2010/main" val="2852032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C282B-8E2D-1987-D80A-9DBF9BDC1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Dates (subject to change)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6B1FC6-7C1D-CD03-63E6-BD91FA306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7660" y="2078964"/>
            <a:ext cx="4002321" cy="4779036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/>
              <a:t>August</a:t>
            </a:r>
            <a:endParaRPr lang="en-US" sz="2600" dirty="0"/>
          </a:p>
          <a:p>
            <a:pPr lvl="1"/>
            <a:r>
              <a:rPr lang="en-US" sz="1700" dirty="0"/>
              <a:t>3:  First Day of School</a:t>
            </a:r>
          </a:p>
          <a:p>
            <a:pPr lvl="1"/>
            <a:r>
              <a:rPr lang="en-US" sz="1700" dirty="0"/>
              <a:t>17:  Tutoring start date</a:t>
            </a:r>
          </a:p>
          <a:p>
            <a:r>
              <a:rPr lang="en-US" sz="2200" dirty="0"/>
              <a:t>September</a:t>
            </a:r>
            <a:endParaRPr lang="en-US" sz="2600" dirty="0"/>
          </a:p>
          <a:p>
            <a:pPr lvl="1"/>
            <a:r>
              <a:rPr lang="en-US" sz="1700" dirty="0"/>
              <a:t>8:  Picture Day</a:t>
            </a:r>
          </a:p>
          <a:p>
            <a:r>
              <a:rPr lang="en-US" sz="2200" dirty="0"/>
              <a:t>October</a:t>
            </a:r>
            <a:endParaRPr lang="en-US" sz="2400" dirty="0"/>
          </a:p>
          <a:p>
            <a:pPr lvl="1"/>
            <a:r>
              <a:rPr lang="en-US" sz="1700" dirty="0"/>
              <a:t>14:  Homecoming Parade</a:t>
            </a:r>
          </a:p>
          <a:p>
            <a:pPr lvl="1"/>
            <a:r>
              <a:rPr lang="en-US" sz="1700" dirty="0"/>
              <a:t>16:  Homecoming Game</a:t>
            </a:r>
          </a:p>
          <a:p>
            <a:pPr lvl="1"/>
            <a:r>
              <a:rPr lang="en-US" sz="1700" dirty="0"/>
              <a:t>17:  Homecoming Dance</a:t>
            </a:r>
          </a:p>
          <a:p>
            <a:pPr lvl="1"/>
            <a:r>
              <a:rPr lang="en-US" sz="1700" dirty="0"/>
              <a:t>19:  PSAT Day</a:t>
            </a:r>
          </a:p>
          <a:p>
            <a:r>
              <a:rPr lang="en-US" sz="2200" dirty="0"/>
              <a:t>December</a:t>
            </a:r>
          </a:p>
          <a:p>
            <a:pPr lvl="1"/>
            <a:r>
              <a:rPr lang="en-US" sz="1700" dirty="0"/>
              <a:t>3-11:  EOCs</a:t>
            </a:r>
          </a:p>
          <a:p>
            <a:pPr lvl="1"/>
            <a:r>
              <a:rPr lang="en-US" sz="1700" dirty="0"/>
              <a:t>13:  SWAW</a:t>
            </a:r>
          </a:p>
          <a:p>
            <a:pPr lvl="1"/>
            <a:r>
              <a:rPr lang="en-US" sz="1700" dirty="0"/>
              <a:t>16 – 18:  Final Exams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9AD913-4CA6-670A-3DBC-421295CB6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14</a:t>
            </a:fld>
            <a:endParaRPr lang="en-US" noProof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F13454E-6CE4-27B9-D386-40E21F4F40BB}"/>
              </a:ext>
            </a:extLst>
          </p:cNvPr>
          <p:cNvSpPr txBox="1">
            <a:spLocks/>
          </p:cNvSpPr>
          <p:nvPr/>
        </p:nvSpPr>
        <p:spPr>
          <a:xfrm>
            <a:off x="5088194" y="2078964"/>
            <a:ext cx="3733040" cy="493430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00" dirty="0"/>
              <a:t>January</a:t>
            </a:r>
            <a:endParaRPr lang="en-US" sz="3200" dirty="0"/>
          </a:p>
          <a:p>
            <a:pPr lvl="1"/>
            <a:r>
              <a:rPr lang="en-US" sz="2300" dirty="0"/>
              <a:t>14:  MLK Ceremony</a:t>
            </a:r>
          </a:p>
          <a:p>
            <a:pPr lvl="1"/>
            <a:r>
              <a:rPr lang="en-US" sz="2300" dirty="0"/>
              <a:t>20: Open House (Virtual)</a:t>
            </a:r>
          </a:p>
          <a:p>
            <a:r>
              <a:rPr lang="en-US" sz="2900" dirty="0"/>
              <a:t>March</a:t>
            </a:r>
          </a:p>
          <a:p>
            <a:pPr lvl="1"/>
            <a:r>
              <a:rPr lang="en-US" sz="2300" dirty="0"/>
              <a:t>11:  International Night</a:t>
            </a:r>
          </a:p>
          <a:p>
            <a:pPr lvl="1"/>
            <a:r>
              <a:rPr lang="en-US" sz="2300" dirty="0"/>
              <a:t>20:  Prom</a:t>
            </a:r>
          </a:p>
          <a:p>
            <a:r>
              <a:rPr lang="en-US" sz="2900" dirty="0"/>
              <a:t>April</a:t>
            </a:r>
          </a:p>
          <a:p>
            <a:pPr lvl="1"/>
            <a:r>
              <a:rPr lang="en-US" sz="2300" dirty="0"/>
              <a:t>13:  Honors Night</a:t>
            </a:r>
          </a:p>
          <a:p>
            <a:pPr lvl="1"/>
            <a:r>
              <a:rPr lang="en-US" sz="2300" dirty="0"/>
              <a:t>16:  Yearbook Day</a:t>
            </a:r>
          </a:p>
          <a:p>
            <a:pPr lvl="1"/>
            <a:r>
              <a:rPr lang="en-US" sz="2300" dirty="0"/>
              <a:t>26:  EOCs begin</a:t>
            </a:r>
          </a:p>
          <a:p>
            <a:r>
              <a:rPr lang="en-US" sz="2900" dirty="0"/>
              <a:t>May</a:t>
            </a:r>
          </a:p>
          <a:p>
            <a:pPr lvl="1"/>
            <a:r>
              <a:rPr lang="en-US" sz="2300" dirty="0"/>
              <a:t>7:  EOCs end</a:t>
            </a:r>
          </a:p>
          <a:p>
            <a:pPr lvl="1"/>
            <a:r>
              <a:rPr lang="en-US" sz="2300" dirty="0"/>
              <a:t>3 - 14:  AP Exams</a:t>
            </a:r>
          </a:p>
          <a:p>
            <a:pPr lvl="1"/>
            <a:r>
              <a:rPr lang="en-US" sz="2300" dirty="0"/>
              <a:t>17 – 19:  Final Exams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E4C9B-62E8-A3B0-81DF-2C79D014056B}"/>
              </a:ext>
            </a:extLst>
          </p:cNvPr>
          <p:cNvSpPr txBox="1">
            <a:spLocks/>
          </p:cNvSpPr>
          <p:nvPr/>
        </p:nvSpPr>
        <p:spPr>
          <a:xfrm>
            <a:off x="677334" y="1065036"/>
            <a:ext cx="8596668" cy="7896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Check our calendar for the most up-to-date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786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2091C-DB83-69AC-7574-4E749C47F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Afternoon and Evening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11F6A-D229-2C23-A929-8058E5B0B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1465"/>
            <a:ext cx="8596668" cy="5008213"/>
          </a:xfrm>
        </p:spPr>
        <p:txBody>
          <a:bodyPr>
            <a:normAutofit/>
          </a:bodyPr>
          <a:lstStyle/>
          <a:p>
            <a:r>
              <a:rPr lang="en-US" dirty="0"/>
              <a:t>View it in </a:t>
            </a:r>
            <a:r>
              <a:rPr lang="en-US" dirty="0" err="1"/>
              <a:t>ParentVue</a:t>
            </a:r>
            <a:r>
              <a:rPr lang="en-US" dirty="0"/>
              <a:t> or </a:t>
            </a:r>
            <a:r>
              <a:rPr lang="en-US" dirty="0" err="1"/>
              <a:t>StudentVue</a:t>
            </a:r>
            <a:endParaRPr lang="en-US" dirty="0"/>
          </a:p>
          <a:p>
            <a:r>
              <a:rPr lang="en-US" dirty="0"/>
              <a:t>Tables</a:t>
            </a:r>
          </a:p>
          <a:p>
            <a:pPr lvl="1"/>
            <a:r>
              <a:rPr lang="en-US" dirty="0"/>
              <a:t>PTSA, ABC Foundation, WAA, Magnet Foundation, Yearbook, Class Dues</a:t>
            </a:r>
          </a:p>
          <a:p>
            <a:r>
              <a:rPr lang="en-US" dirty="0"/>
              <a:t>Club and activities fair</a:t>
            </a:r>
          </a:p>
          <a:p>
            <a:pPr lvl="1"/>
            <a:r>
              <a:rPr lang="en-US" dirty="0"/>
              <a:t>Clubs, Athletics, Extracurriculars, Programs, Organizations</a:t>
            </a:r>
          </a:p>
          <a:p>
            <a:r>
              <a:rPr lang="en-US" dirty="0"/>
              <a:t>Counselors outside Media Center</a:t>
            </a:r>
          </a:p>
          <a:p>
            <a:r>
              <a:rPr lang="en-US" dirty="0"/>
              <a:t>Walk your schedule</a:t>
            </a:r>
          </a:p>
          <a:p>
            <a:r>
              <a:rPr lang="en-US" dirty="0"/>
              <a:t>Sign up for </a:t>
            </a:r>
            <a:r>
              <a:rPr lang="en-US" dirty="0" err="1"/>
              <a:t>ParentVue</a:t>
            </a:r>
            <a:r>
              <a:rPr lang="en-US" dirty="0"/>
              <a:t> account if you haven’t already done so</a:t>
            </a:r>
          </a:p>
          <a:p>
            <a:r>
              <a:rPr lang="en-US" dirty="0"/>
              <a:t>Wildcat Warehouse is open</a:t>
            </a:r>
          </a:p>
          <a:p>
            <a:r>
              <a:rPr lang="en-US" dirty="0"/>
              <a:t>Cafeteria will be open if you would like to put any money on your child’s MySchoolBucks.com account</a:t>
            </a:r>
          </a:p>
          <a:p>
            <a:r>
              <a:rPr lang="en-US" dirty="0"/>
              <a:t>This will be our Open House for this semester</a:t>
            </a:r>
          </a:p>
        </p:txBody>
      </p:sp>
    </p:spTree>
    <p:extLst>
      <p:ext uri="{BB962C8B-B14F-4D97-AF65-F5344CB8AC3E}">
        <p14:creationId xmlns:p14="http://schemas.microsoft.com/office/powerpoint/2010/main" val="1270654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CC43D-5F7C-1025-548C-02E6C4076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F55F3-C758-592B-47A6-3F53094EC7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1804" y="1972271"/>
            <a:ext cx="4184035" cy="3880772"/>
          </a:xfrm>
        </p:spPr>
        <p:txBody>
          <a:bodyPr>
            <a:normAutofit/>
          </a:bodyPr>
          <a:lstStyle/>
          <a:p>
            <a:r>
              <a:rPr lang="en-US" dirty="0"/>
              <a:t>Instagram</a:t>
            </a:r>
          </a:p>
          <a:p>
            <a:pPr lvl="1"/>
            <a:r>
              <a:rPr lang="en-US" dirty="0"/>
              <a:t>@Wheeler_High</a:t>
            </a:r>
          </a:p>
          <a:p>
            <a:pPr lvl="1"/>
            <a:r>
              <a:rPr lang="en-US" dirty="0"/>
              <a:t>@whsfetterman</a:t>
            </a:r>
          </a:p>
          <a:p>
            <a:pPr lvl="1"/>
            <a:r>
              <a:rPr lang="en-US" dirty="0"/>
              <a:t>@Wheelerathletics</a:t>
            </a:r>
          </a:p>
          <a:p>
            <a:pPr lvl="1"/>
            <a:r>
              <a:rPr lang="en-US" dirty="0"/>
              <a:t>@wheelerptsa</a:t>
            </a:r>
          </a:p>
          <a:p>
            <a:pPr lvl="1"/>
            <a:r>
              <a:rPr lang="en-US" dirty="0"/>
              <a:t>@wheelerabcfoundation</a:t>
            </a:r>
          </a:p>
          <a:p>
            <a:pPr lvl="1"/>
            <a:r>
              <a:rPr lang="en-US" dirty="0"/>
              <a:t>@wheelerathleticassociation</a:t>
            </a:r>
          </a:p>
          <a:p>
            <a:pPr lvl="1"/>
            <a:r>
              <a:rPr lang="en-US" dirty="0"/>
              <a:t>@wheelermagnetfoundation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80F6D5-3BF6-4827-9314-6635D509B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81771" y="497861"/>
            <a:ext cx="5335741" cy="3880773"/>
          </a:xfrm>
        </p:spPr>
        <p:txBody>
          <a:bodyPr>
            <a:normAutofit/>
          </a:bodyPr>
          <a:lstStyle/>
          <a:p>
            <a:r>
              <a:rPr lang="en-US" dirty="0"/>
              <a:t>Facebook</a:t>
            </a:r>
          </a:p>
          <a:p>
            <a:pPr lvl="1"/>
            <a:r>
              <a:rPr lang="en-US" dirty="0">
                <a:hlinkClick r:id="rId2"/>
              </a:rPr>
              <a:t>www.facebook.com/wheelerhighwildcatnation/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www.facebook.com/principalsarafetterman/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www.facebook.com/WheelerHighSchoolPTSA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www.facebook.com/WheelerABCFoundation/</a:t>
            </a:r>
            <a:endParaRPr lang="en-US" dirty="0"/>
          </a:p>
          <a:p>
            <a:pPr lvl="1"/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www.facebook.com/people/Wheeler-Athletic-Association/61560365672354/</a:t>
            </a:r>
            <a:endParaRPr lang="en-US" sz="1800" u="sng" dirty="0">
              <a:solidFill>
                <a:srgbClr val="0563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www.facebook.com/wheelermagnetfoundation/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5F284B3-A895-21D2-2C4C-211FF40D0F36}"/>
              </a:ext>
            </a:extLst>
          </p:cNvPr>
          <p:cNvSpPr txBox="1">
            <a:spLocks/>
          </p:cNvSpPr>
          <p:nvPr/>
        </p:nvSpPr>
        <p:spPr>
          <a:xfrm>
            <a:off x="5393376" y="4245811"/>
            <a:ext cx="4184034" cy="2002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X</a:t>
            </a:r>
          </a:p>
          <a:p>
            <a:pPr lvl="1"/>
            <a:r>
              <a:rPr lang="en-US" dirty="0"/>
              <a:t>@Wheeler_High</a:t>
            </a:r>
          </a:p>
          <a:p>
            <a:pPr lvl="1"/>
            <a:r>
              <a:rPr lang="en-US" dirty="0"/>
              <a:t>@whsfetterman</a:t>
            </a:r>
          </a:p>
          <a:p>
            <a:pPr lvl="1"/>
            <a:r>
              <a:rPr lang="en-US" dirty="0"/>
              <a:t>@WHSCatSports</a:t>
            </a:r>
          </a:p>
          <a:p>
            <a:pPr lvl="1"/>
            <a:r>
              <a:rPr lang="en-US" dirty="0"/>
              <a:t>@wildcatabc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73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ED344-AB1E-9444-17D4-0814C41D6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281EF-A9D3-C2CF-4585-D677AC4B1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9835"/>
            <a:ext cx="8596668" cy="53070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Dr. Sara Fetterman</a:t>
            </a:r>
          </a:p>
          <a:p>
            <a:pPr lvl="1"/>
            <a:r>
              <a:rPr lang="en-US" dirty="0"/>
              <a:t>24</a:t>
            </a:r>
            <a:r>
              <a:rPr lang="en-US" baseline="30000" dirty="0"/>
              <a:t>th</a:t>
            </a:r>
            <a:r>
              <a:rPr lang="en-US" dirty="0"/>
              <a:t> Year in Education with Cobb County Schools</a:t>
            </a:r>
          </a:p>
          <a:p>
            <a:pPr lvl="1"/>
            <a:r>
              <a:rPr lang="en-US" dirty="0"/>
              <a:t>9</a:t>
            </a:r>
            <a:r>
              <a:rPr lang="en-US" baseline="30000" dirty="0"/>
              <a:t>th</a:t>
            </a:r>
            <a:r>
              <a:rPr lang="en-US" dirty="0"/>
              <a:t> Year as Principal</a:t>
            </a:r>
          </a:p>
          <a:p>
            <a:r>
              <a:rPr lang="en-US" dirty="0"/>
              <a:t>PTSA</a:t>
            </a:r>
          </a:p>
          <a:p>
            <a:pPr lvl="1"/>
            <a:r>
              <a:rPr lang="en-US" dirty="0">
                <a:hlinkClick r:id="rId2"/>
              </a:rPr>
              <a:t>Home</a:t>
            </a:r>
            <a:endParaRPr lang="en-US" dirty="0"/>
          </a:p>
          <a:p>
            <a:r>
              <a:rPr lang="en-US" dirty="0"/>
              <a:t>Wheeler Academic Booster Club (ABC) Foundation</a:t>
            </a:r>
          </a:p>
          <a:p>
            <a:pPr lvl="1"/>
            <a:r>
              <a:rPr lang="en-US" dirty="0">
                <a:hlinkClick r:id="rId3"/>
              </a:rPr>
              <a:t>Wheeler ABC Foundation</a:t>
            </a:r>
            <a:endParaRPr lang="en-US" dirty="0"/>
          </a:p>
          <a:p>
            <a:r>
              <a:rPr lang="en-US" dirty="0"/>
              <a:t>Wheeler Athletic Association (WAA)</a:t>
            </a:r>
          </a:p>
          <a:p>
            <a:pPr lvl="1"/>
            <a:r>
              <a:rPr lang="en-US" dirty="0">
                <a:hlinkClick r:id="rId4"/>
              </a:rPr>
              <a:t>Wheeler Athletic Association, Inc &gt; Home</a:t>
            </a:r>
            <a:endParaRPr lang="en-US" dirty="0"/>
          </a:p>
          <a:p>
            <a:r>
              <a:rPr lang="en-US" dirty="0"/>
              <a:t>Wheeler Magnet Foundation</a:t>
            </a:r>
          </a:p>
          <a:p>
            <a:pPr lvl="1"/>
            <a:r>
              <a:rPr lang="en-US" dirty="0">
                <a:hlinkClick r:id="rId5"/>
              </a:rPr>
              <a:t>Home</a:t>
            </a:r>
            <a:endParaRPr lang="en-US" dirty="0"/>
          </a:p>
          <a:p>
            <a:r>
              <a:rPr lang="en-US" dirty="0"/>
              <a:t>Parent Resource Specialist for Latino Parents and Students</a:t>
            </a:r>
          </a:p>
          <a:p>
            <a:pPr lvl="1"/>
            <a:r>
              <a:rPr lang="en-US" dirty="0"/>
              <a:t>Vani Arcuragi</a:t>
            </a:r>
          </a:p>
          <a:p>
            <a:pPr lvl="1"/>
            <a:r>
              <a:rPr lang="en-US" dirty="0">
                <a:hlinkClick r:id="rId6"/>
              </a:rPr>
              <a:t>Vani.Arcuragi@cobbk12.org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879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24EFA-F436-2897-B97C-71E060B8C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EdSPLOST</a:t>
            </a:r>
            <a:r>
              <a:rPr lang="en-US" dirty="0"/>
              <a:t>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56A74-DD1A-499E-75BD-A161A13CE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Lipscomb Gym Painted</a:t>
            </a:r>
          </a:p>
          <a:p>
            <a:endParaRPr lang="en-US" sz="2400" dirty="0"/>
          </a:p>
          <a:p>
            <a:r>
              <a:rPr lang="en-US" sz="2400" dirty="0"/>
              <a:t>New roof over portion of the main building</a:t>
            </a:r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274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01D2A-0353-32F2-4140-7E3FDF63D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Wheeler Brag 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A1DAC-09C8-A6DA-E7D5-BED4EC23A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40150"/>
            <a:ext cx="8596668" cy="549711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Most Diverse High School in Georgia</a:t>
            </a:r>
          </a:p>
          <a:p>
            <a:pPr lvl="1"/>
            <a:r>
              <a:rPr lang="en-US" dirty="0"/>
              <a:t>Last year’s graduating class had students who were born in 24 different countries, speaking 23 different languages </a:t>
            </a:r>
          </a:p>
          <a:p>
            <a:r>
              <a:rPr lang="en-US" dirty="0"/>
              <a:t>Named in FIVE different AP Honor Categories</a:t>
            </a:r>
          </a:p>
          <a:p>
            <a:pPr lvl="1"/>
            <a:r>
              <a:rPr lang="en-US" dirty="0"/>
              <a:t>AP STEM, AP STEM Achievement, AP School of Distinction, AP Humanities, AP Humanities Achievement</a:t>
            </a:r>
          </a:p>
          <a:p>
            <a:r>
              <a:rPr lang="en-US" dirty="0"/>
              <a:t>Work Based Learning (WBL)</a:t>
            </a:r>
          </a:p>
          <a:p>
            <a:pPr lvl="1"/>
            <a:r>
              <a:rPr lang="en-US" dirty="0"/>
              <a:t>Total Student Hours Worked:  33,174</a:t>
            </a:r>
          </a:p>
          <a:p>
            <a:pPr lvl="1"/>
            <a:r>
              <a:rPr lang="en-US" dirty="0"/>
              <a:t>Total amount paid to students: $464,000</a:t>
            </a:r>
          </a:p>
          <a:p>
            <a:r>
              <a:rPr lang="en-US" dirty="0"/>
              <a:t>Highest ACT Score in Cobb (ACT Composite of 28.5)</a:t>
            </a:r>
          </a:p>
          <a:p>
            <a:r>
              <a:rPr lang="en-US" dirty="0"/>
              <a:t>20 Students qualified for Governor’s Honor Program</a:t>
            </a:r>
          </a:p>
          <a:p>
            <a:r>
              <a:rPr lang="en-US" dirty="0"/>
              <a:t>14 National Merit Semifinalists</a:t>
            </a:r>
          </a:p>
          <a:p>
            <a:r>
              <a:rPr lang="en-US" dirty="0"/>
              <a:t>One senior was named a 2026 Georgia Scholar through the GADOE Georgia Scholar Program</a:t>
            </a:r>
          </a:p>
          <a:p>
            <a:r>
              <a:rPr lang="en-US" dirty="0"/>
              <a:t>State runner-up in Helen Ruffin Reading Bowl</a:t>
            </a:r>
          </a:p>
          <a:p>
            <a:r>
              <a:rPr lang="en-US" dirty="0"/>
              <a:t>State Championship </a:t>
            </a:r>
            <a:r>
              <a:rPr lang="en-US" dirty="0" err="1"/>
              <a:t>Mens</a:t>
            </a:r>
            <a:r>
              <a:rPr lang="en-US" dirty="0"/>
              <a:t> Basketball Team (5</a:t>
            </a:r>
            <a:r>
              <a:rPr lang="en-US" baseline="30000" dirty="0"/>
              <a:t>th</a:t>
            </a:r>
            <a:r>
              <a:rPr lang="en-US" dirty="0"/>
              <a:t> in 7 years)</a:t>
            </a:r>
          </a:p>
          <a:p>
            <a:r>
              <a:rPr lang="en-US" dirty="0"/>
              <a:t>State Championship </a:t>
            </a:r>
            <a:r>
              <a:rPr lang="en-US" dirty="0" err="1"/>
              <a:t>Mens</a:t>
            </a:r>
            <a:r>
              <a:rPr lang="en-US" dirty="0"/>
              <a:t> Water Polo Team </a:t>
            </a:r>
          </a:p>
          <a:p>
            <a:r>
              <a:rPr lang="en-US" dirty="0"/>
              <a:t>We had 8 Athletic Teams and 3 individuals qualify for state</a:t>
            </a:r>
          </a:p>
          <a:p>
            <a:r>
              <a:rPr lang="en-US" dirty="0"/>
              <a:t>Fifteen graduates continued athletic careers at the collegiate level</a:t>
            </a:r>
          </a:p>
        </p:txBody>
      </p:sp>
    </p:spTree>
    <p:extLst>
      <p:ext uri="{BB962C8B-B14F-4D97-AF65-F5344CB8AC3E}">
        <p14:creationId xmlns:p14="http://schemas.microsoft.com/office/powerpoint/2010/main" val="818354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01D2A-0353-32F2-4140-7E3FDF63D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Wheeler Brag 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A1DAC-09C8-A6DA-E7D5-BED4EC23A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528823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CTAE Competitions</a:t>
            </a:r>
          </a:p>
          <a:p>
            <a:pPr lvl="1"/>
            <a:r>
              <a:rPr lang="en-US" dirty="0"/>
              <a:t>FFA Floriculture team qualified for state in their first year and Senior Vet Science Team qualified for state</a:t>
            </a:r>
          </a:p>
          <a:p>
            <a:pPr lvl="1"/>
            <a:r>
              <a:rPr lang="en-US" dirty="0"/>
              <a:t>FBLA had 4 state qualifiers and 4 national qualifiers</a:t>
            </a:r>
          </a:p>
          <a:p>
            <a:pPr lvl="1"/>
            <a:r>
              <a:rPr lang="en-US" dirty="0"/>
              <a:t>DECA had 5 state qualifiers</a:t>
            </a:r>
          </a:p>
          <a:p>
            <a:pPr lvl="1"/>
            <a:r>
              <a:rPr lang="en-US" dirty="0"/>
              <a:t>SkillsUSA had two Region Champions and 9 state qualifiers</a:t>
            </a:r>
          </a:p>
          <a:p>
            <a:pPr lvl="1"/>
            <a:r>
              <a:rPr lang="en-US" dirty="0"/>
              <a:t>AVTF took first place at the Cobb County Film Festival</a:t>
            </a:r>
          </a:p>
          <a:p>
            <a:r>
              <a:rPr lang="en-US" dirty="0"/>
              <a:t>Two students qualified for 4-H National Competition – placing first and fourth (one earning perfect scores in two areas)</a:t>
            </a:r>
          </a:p>
          <a:p>
            <a:r>
              <a:rPr lang="en-US" dirty="0"/>
              <a:t>Two Congressional App Challenge Winners (1</a:t>
            </a:r>
            <a:r>
              <a:rPr lang="en-US" baseline="30000" dirty="0"/>
              <a:t>st</a:t>
            </a:r>
            <a:r>
              <a:rPr lang="en-US" dirty="0"/>
              <a:t> and 3</a:t>
            </a:r>
            <a:r>
              <a:rPr lang="en-US" baseline="30000" dirty="0"/>
              <a:t>rd</a:t>
            </a:r>
            <a:r>
              <a:rPr lang="en-US" dirty="0"/>
              <a:t> place)</a:t>
            </a:r>
          </a:p>
          <a:p>
            <a:r>
              <a:rPr lang="en-US" dirty="0" err="1"/>
              <a:t>Circuitrunners</a:t>
            </a:r>
            <a:r>
              <a:rPr lang="en-US" dirty="0"/>
              <a:t> Robotics Teams ALL qualified for Worlds in Texas in 2026</a:t>
            </a:r>
          </a:p>
          <a:p>
            <a:r>
              <a:rPr lang="en-US" dirty="0"/>
              <a:t>One Act Play Region Runner-Up, won Best Set, Best Actress, Best Supporting Actor and All Star Cast Award</a:t>
            </a:r>
          </a:p>
          <a:p>
            <a:r>
              <a:rPr lang="en-US" dirty="0"/>
              <a:t>Air Force JROTC achieved 5</a:t>
            </a:r>
            <a:r>
              <a:rPr lang="en-US" baseline="30000" dirty="0"/>
              <a:t>th</a:t>
            </a:r>
            <a:r>
              <a:rPr lang="en-US" dirty="0"/>
              <a:t> place nationally in All-Service JROTC Raider Championships and 3</a:t>
            </a:r>
            <a:r>
              <a:rPr lang="en-US" baseline="30000" dirty="0"/>
              <a:t>rd</a:t>
            </a:r>
            <a:r>
              <a:rPr lang="en-US" dirty="0"/>
              <a:t> place nationally in AFJROTC Orienteering Competition</a:t>
            </a:r>
          </a:p>
          <a:p>
            <a:r>
              <a:rPr lang="en-US" dirty="0"/>
              <a:t>Two students qualified for the Georgia State Science Fair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3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E51DC-333E-B12A-3FFD-A1C41D32B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Wheeler General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9317B-9A9B-FE85-03AA-FB5C385ED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5584"/>
            <a:ext cx="8596668" cy="5154611"/>
          </a:xfrm>
        </p:spPr>
        <p:txBody>
          <a:bodyPr>
            <a:normAutofit/>
          </a:bodyPr>
          <a:lstStyle/>
          <a:p>
            <a:r>
              <a:rPr lang="en-US" dirty="0"/>
              <a:t>Safety</a:t>
            </a:r>
          </a:p>
          <a:p>
            <a:pPr lvl="1"/>
            <a:r>
              <a:rPr lang="en-US" dirty="0"/>
              <a:t>All doors locked during the school day – only open for drop-off in the morning and pickups in the afternoon</a:t>
            </a:r>
          </a:p>
          <a:p>
            <a:pPr lvl="1"/>
            <a:r>
              <a:rPr lang="en-US" dirty="0"/>
              <a:t>Three police officers on campus</a:t>
            </a:r>
          </a:p>
          <a:p>
            <a:r>
              <a:rPr lang="en-US" dirty="0"/>
              <a:t>Dress Code and Cell Phones</a:t>
            </a:r>
          </a:p>
          <a:p>
            <a:pPr lvl="1"/>
            <a:r>
              <a:rPr lang="en-US" dirty="0"/>
              <a:t>No colored bandanas, no visible undergarments, no inappropriate content on clothing</a:t>
            </a:r>
          </a:p>
          <a:p>
            <a:pPr lvl="1"/>
            <a:r>
              <a:rPr lang="en-US" dirty="0"/>
              <a:t>During class time, cell phones should be in bookbags or purses</a:t>
            </a:r>
          </a:p>
          <a:p>
            <a:pPr lvl="2"/>
            <a:r>
              <a:rPr lang="en-US" dirty="0"/>
              <a:t>Cell phones are permitted in the cafeteria and in the halls</a:t>
            </a:r>
          </a:p>
          <a:p>
            <a:pPr lvl="2"/>
            <a:r>
              <a:rPr lang="en-US" dirty="0"/>
              <a:t>No music or speakers in the halls</a:t>
            </a:r>
          </a:p>
          <a:p>
            <a:r>
              <a:rPr lang="en-US" dirty="0"/>
              <a:t>Technology</a:t>
            </a:r>
          </a:p>
          <a:p>
            <a:pPr lvl="1"/>
            <a:r>
              <a:rPr lang="en-US" dirty="0"/>
              <a:t>Bring laptops daily - CCSD</a:t>
            </a:r>
          </a:p>
          <a:p>
            <a:r>
              <a:rPr lang="en-US" dirty="0" err="1"/>
              <a:t>ParentVue</a:t>
            </a:r>
            <a:r>
              <a:rPr lang="en-US" dirty="0"/>
              <a:t> and </a:t>
            </a:r>
            <a:r>
              <a:rPr lang="en-US" dirty="0" err="1"/>
              <a:t>StudentVue</a:t>
            </a:r>
            <a:r>
              <a:rPr lang="en-US" dirty="0"/>
              <a:t> accounts</a:t>
            </a:r>
          </a:p>
          <a:p>
            <a:pPr lvl="1"/>
            <a:r>
              <a:rPr lang="en-US" dirty="0"/>
              <a:t>Check attendance and grades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239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D99FE-79A8-4D59-7DB6-BA98A7231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5485" y="2482789"/>
            <a:ext cx="4924569" cy="134432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Wheeler Transportation Information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E10086-9FA9-D979-8136-9C40446C3E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7052" y="102699"/>
            <a:ext cx="4730475" cy="6652601"/>
          </a:xfrm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8E0335E5-2A49-93C8-328E-532A1C4DF587}"/>
              </a:ext>
            </a:extLst>
          </p:cNvPr>
          <p:cNvSpPr/>
          <p:nvPr/>
        </p:nvSpPr>
        <p:spPr>
          <a:xfrm>
            <a:off x="4994694" y="4201064"/>
            <a:ext cx="2078967" cy="5003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Summing Junction 3">
            <a:extLst>
              <a:ext uri="{FF2B5EF4-FFF2-40B4-BE49-F238E27FC236}">
                <a16:creationId xmlns:a16="http://schemas.microsoft.com/office/drawing/2014/main" id="{5FBCFB90-B814-0473-9577-56BD8CCEE832}"/>
              </a:ext>
            </a:extLst>
          </p:cNvPr>
          <p:cNvSpPr/>
          <p:nvPr/>
        </p:nvSpPr>
        <p:spPr>
          <a:xfrm>
            <a:off x="4994694" y="3429000"/>
            <a:ext cx="1949570" cy="1893497"/>
          </a:xfrm>
          <a:prstGeom prst="flowChartSummingJunction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3C45B5-56DF-4D82-232C-AE97C33A5AA3}"/>
              </a:ext>
            </a:extLst>
          </p:cNvPr>
          <p:cNvSpPr txBox="1"/>
          <p:nvPr/>
        </p:nvSpPr>
        <p:spPr>
          <a:xfrm>
            <a:off x="4994694" y="1363769"/>
            <a:ext cx="3097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ONLY ENTRANCE ON CAMPUS</a:t>
            </a:r>
          </a:p>
        </p:txBody>
      </p:sp>
    </p:spTree>
    <p:extLst>
      <p:ext uri="{BB962C8B-B14F-4D97-AF65-F5344CB8AC3E}">
        <p14:creationId xmlns:p14="http://schemas.microsoft.com/office/powerpoint/2010/main" val="904177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B41D5-F07E-BF24-72E5-0438138FA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631C0-E475-B9CB-7CF8-F11B8CAFB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33577"/>
            <a:ext cx="8596668" cy="562442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Academic time will be protected</a:t>
            </a:r>
          </a:p>
          <a:p>
            <a:r>
              <a:rPr lang="en-US" dirty="0"/>
              <a:t>AVID</a:t>
            </a:r>
          </a:p>
          <a:p>
            <a:pPr lvl="1"/>
            <a:r>
              <a:rPr lang="en-US" dirty="0"/>
              <a:t>Organization</a:t>
            </a:r>
          </a:p>
          <a:p>
            <a:pPr lvl="1"/>
            <a:r>
              <a:rPr lang="en-US" dirty="0"/>
              <a:t>Literacy through WICOR strategies</a:t>
            </a:r>
          </a:p>
          <a:p>
            <a:r>
              <a:rPr lang="en-US" dirty="0"/>
              <a:t>PBIS</a:t>
            </a:r>
          </a:p>
          <a:p>
            <a:pPr lvl="1"/>
            <a:r>
              <a:rPr lang="en-US" dirty="0"/>
              <a:t>Positive Behavior Intervention and Supports</a:t>
            </a:r>
          </a:p>
          <a:p>
            <a:pPr lvl="1"/>
            <a:r>
              <a:rPr lang="en-US" dirty="0"/>
              <a:t>Wildcat Four</a:t>
            </a:r>
          </a:p>
          <a:p>
            <a:pPr lvl="2"/>
            <a:r>
              <a:rPr lang="en-US" dirty="0"/>
              <a:t>Respectful </a:t>
            </a:r>
          </a:p>
          <a:p>
            <a:pPr lvl="2"/>
            <a:r>
              <a:rPr lang="en-US" dirty="0"/>
              <a:t>Engaged</a:t>
            </a:r>
          </a:p>
          <a:p>
            <a:pPr lvl="2"/>
            <a:r>
              <a:rPr lang="en-US" dirty="0"/>
              <a:t>Accountable</a:t>
            </a:r>
          </a:p>
          <a:p>
            <a:pPr lvl="2"/>
            <a:r>
              <a:rPr lang="en-US" dirty="0"/>
              <a:t>Positive</a:t>
            </a:r>
          </a:p>
          <a:p>
            <a:r>
              <a:rPr lang="en-US" dirty="0"/>
              <a:t>School Strategic Plan</a:t>
            </a:r>
          </a:p>
          <a:p>
            <a:pPr lvl="1"/>
            <a:r>
              <a:rPr lang="en-US" dirty="0"/>
              <a:t>Math</a:t>
            </a:r>
          </a:p>
          <a:p>
            <a:pPr lvl="2"/>
            <a:r>
              <a:rPr lang="en-US" dirty="0"/>
              <a:t>Algebra:  Increase percentage mastery on EOC</a:t>
            </a:r>
          </a:p>
          <a:p>
            <a:pPr lvl="1"/>
            <a:r>
              <a:rPr lang="en-US" dirty="0"/>
              <a:t>Literacy</a:t>
            </a:r>
          </a:p>
          <a:p>
            <a:pPr lvl="2"/>
            <a:r>
              <a:rPr lang="en-US" dirty="0"/>
              <a:t>Lit 2:  Increase percentage students reading on grade level</a:t>
            </a:r>
          </a:p>
        </p:txBody>
      </p:sp>
    </p:spTree>
    <p:extLst>
      <p:ext uri="{BB962C8B-B14F-4D97-AF65-F5344CB8AC3E}">
        <p14:creationId xmlns:p14="http://schemas.microsoft.com/office/powerpoint/2010/main" val="417118252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Wheeler Blue">
      <a:dk1>
        <a:srgbClr val="041E42"/>
      </a:dk1>
      <a:lt1>
        <a:srgbClr val="F1C400"/>
      </a:lt1>
      <a:dk2>
        <a:srgbClr val="041E42"/>
      </a:dk2>
      <a:lt2>
        <a:srgbClr val="F1C400"/>
      </a:lt2>
      <a:accent1>
        <a:srgbClr val="041E42"/>
      </a:accent1>
      <a:accent2>
        <a:srgbClr val="F1C400"/>
      </a:accent2>
      <a:accent3>
        <a:srgbClr val="FFFFFF"/>
      </a:accent3>
      <a:accent4>
        <a:srgbClr val="041E42"/>
      </a:accent4>
      <a:accent5>
        <a:srgbClr val="F1C400"/>
      </a:accent5>
      <a:accent6>
        <a:srgbClr val="FFFFFF"/>
      </a:accent6>
      <a:hlink>
        <a:srgbClr val="FFFFFF"/>
      </a:hlink>
      <a:folHlink>
        <a:srgbClr val="041E4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</TotalTime>
  <Words>1005</Words>
  <Application>Microsoft Office PowerPoint</Application>
  <PresentationFormat>Widescreen</PresentationFormat>
  <Paragraphs>184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Trebuchet MS</vt:lpstr>
      <vt:lpstr>Wingdings 3</vt:lpstr>
      <vt:lpstr>Facet</vt:lpstr>
      <vt:lpstr>Welcome to Wheeler</vt:lpstr>
      <vt:lpstr>Social Media</vt:lpstr>
      <vt:lpstr>Introductions</vt:lpstr>
      <vt:lpstr>EdSPLOST Update</vt:lpstr>
      <vt:lpstr>Wheeler Brag Sheet</vt:lpstr>
      <vt:lpstr>Wheeler Brag Sheet</vt:lpstr>
      <vt:lpstr>Wheeler General Information</vt:lpstr>
      <vt:lpstr>Wheeler Transportation Information</vt:lpstr>
      <vt:lpstr>Academics</vt:lpstr>
      <vt:lpstr>Bell Schedules</vt:lpstr>
      <vt:lpstr>Social Media and Communication</vt:lpstr>
      <vt:lpstr>Wheeler Honors</vt:lpstr>
      <vt:lpstr>Weekly Newsletter</vt:lpstr>
      <vt:lpstr>Important Dates (subject to change)</vt:lpstr>
      <vt:lpstr>This Afternoon and Evening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 Fetterman</dc:creator>
  <cp:lastModifiedBy>Sara Fetterman</cp:lastModifiedBy>
  <cp:revision>2</cp:revision>
  <dcterms:created xsi:type="dcterms:W3CDTF">2025-06-15T14:45:04Z</dcterms:created>
  <dcterms:modified xsi:type="dcterms:W3CDTF">2026-07-28T16:08:48Z</dcterms:modified>
</cp:coreProperties>
</file>