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6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1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314" r:id="rId31"/>
    <p:sldId id="285" r:id="rId32"/>
    <p:sldId id="286" r:id="rId33"/>
    <p:sldId id="312" r:id="rId34"/>
    <p:sldId id="311" r:id="rId35"/>
    <p:sldId id="287" r:id="rId36"/>
    <p:sldId id="289" r:id="rId37"/>
    <p:sldId id="290" r:id="rId38"/>
    <p:sldId id="291" r:id="rId39"/>
    <p:sldId id="288" r:id="rId40"/>
  </p:sldIdLst>
  <p:sldSz cx="18288000" cy="10287000"/>
  <p:notesSz cx="6858000" cy="9144000"/>
  <p:embeddedFontLst>
    <p:embeddedFont>
      <p:font typeface="Alike" panose="020B0604020202020204" charset="0"/>
      <p:regular r:id="rId42"/>
    </p:embeddedFont>
    <p:embeddedFont>
      <p:font typeface="Canva Sans" panose="020B0604020202020204" charset="0"/>
      <p:regular r:id="rId43"/>
    </p:embeddedFont>
    <p:embeddedFont>
      <p:font typeface="Canva Sans Bold" panose="020B0604020202020204" charset="0"/>
      <p:regular r:id="rId44"/>
    </p:embeddedFont>
    <p:embeddedFont>
      <p:font typeface="Glacial Indifference" panose="020B0604020202020204" charset="0"/>
      <p:regular r:id="rId45"/>
    </p:embeddedFont>
    <p:embeddedFont>
      <p:font typeface="Glacial Indifference Bold" panose="020B0604020202020204" charset="0"/>
      <p:regular r:id="rId46"/>
    </p:embeddedFont>
    <p:embeddedFont>
      <p:font typeface="Glacial Indifference Bold Italics" panose="020B0604020202020204" charset="0"/>
      <p:regular r:id="rId47"/>
    </p:embeddedFont>
    <p:embeddedFont>
      <p:font typeface="Glacial Indifference Italics" panose="020B0604020202020204" charset="0"/>
      <p:regular r:id="rId48"/>
    </p:embeddedFont>
    <p:embeddedFont>
      <p:font typeface="League Spartan" panose="020B0604020202020204" charset="0"/>
      <p:regular r:id="rId49"/>
    </p:embeddedFont>
    <p:embeddedFont>
      <p:font typeface="Lora" panose="020F0502020204030204" pitchFamily="2" charset="0"/>
      <p:regular r:id="rId50"/>
      <p:bold r:id="rId51"/>
      <p:italic r:id="rId52"/>
      <p:boldItalic r:id="rId53"/>
    </p:embeddedFont>
    <p:embeddedFont>
      <p:font typeface="Lovelo" panose="020B0604020202020204" charset="0"/>
      <p:regular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Open Sans Bold" panose="020B0604020202020204" charset="0"/>
      <p:regular r:id="rId59"/>
      <p:bold r:id="rId60"/>
    </p:embeddedFont>
    <p:embeddedFont>
      <p:font typeface="Playlist Script" panose="020B0604020202020204" charset="0"/>
      <p:regular r:id="rId61"/>
    </p:embeddedFont>
    <p:embeddedFont>
      <p:font typeface="Quicksand Bold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7695A-DD93-413B-B50F-2FD9E7FB85BB}" v="1" dt="2026-01-29T13:48:19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580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•	College Culture: 50% or more of the graduating cohort took at least 1 AP Exam during high school.</a:t>
            </a:r>
          </a:p>
          <a:p>
            <a:r>
              <a:rPr lang="en-US"/>
              <a:t>•	College Credit: 38% or more of the graduating cohort scored a 3 or higher on at least 1 AP Exam during high school.</a:t>
            </a:r>
          </a:p>
          <a:p>
            <a:r>
              <a:rPr lang="en-US"/>
              <a:t>•	College Optimization: 17% of the graduating cohort took 5 or more AP Exams during high school. At least 1 of those exams was taken in 9th or 10th grade, so that students are spreading their AP experience across grades rather than feeling disproportionate pressure in any single year. 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421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Although, parents, you’ve seen in this presentation a potential downside of having too much free time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2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BF31C3D-5C8B-4F05-A944-399458407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141874"/>
            <a:ext cx="18288002" cy="1136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CAFF6D7-6EA8-405F-A2AA-CC8508C746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305634"/>
            <a:ext cx="18288000" cy="8521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176565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4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E73ACD-B18A-4424-9665-518C7FBF90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141874"/>
            <a:ext cx="12136856" cy="1136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CAB515-32A4-4F59-90BB-FD93733C8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305634"/>
            <a:ext cx="12136856" cy="8521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6905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BC728D5-C887-43D1-8A06-CE7F77D021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7310"/>
            <a:ext cx="18288000" cy="983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44654AA-C4FD-4D13-810D-060CA1D5A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2157" y="1949117"/>
            <a:ext cx="16263687" cy="7209923"/>
          </a:xfrm>
          <a:prstGeom prst="rect">
            <a:avLst/>
          </a:prstGeom>
        </p:spPr>
        <p:txBody>
          <a:bodyPr>
            <a:normAutofit/>
          </a:bodyPr>
          <a:lstStyle>
            <a:lvl1pPr marL="685800" indent="-685800" algn="l">
              <a:buFont typeface="Arial" panose="020B0604020202020204" pitchFamily="34" charset="0"/>
              <a:buChar char="•"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35581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intendent's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2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9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BF31C3D-5C8B-4F05-A944-399458407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141874"/>
            <a:ext cx="18288002" cy="1136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CAFF6D7-6EA8-405F-A2AA-CC8508C746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305634"/>
            <a:ext cx="18288000" cy="8521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35688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E73ACD-B18A-4424-9665-518C7FBF90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141874"/>
            <a:ext cx="12136856" cy="1136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CAB515-32A4-4F59-90BB-FD93733C8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305634"/>
            <a:ext cx="12136856" cy="8521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243116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BC728D5-C887-43D1-8A06-CE7F77D021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7310"/>
            <a:ext cx="18288000" cy="983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44654AA-C4FD-4D13-810D-060CA1D5A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2157" y="1949117"/>
            <a:ext cx="16263687" cy="7209923"/>
          </a:xfrm>
          <a:prstGeom prst="rect">
            <a:avLst/>
          </a:prstGeom>
        </p:spPr>
        <p:txBody>
          <a:bodyPr>
            <a:normAutofit/>
          </a:bodyPr>
          <a:lstStyle>
            <a:lvl1pPr marL="685800" indent="-685800" algn="l">
              <a:buFont typeface="Arial" panose="020B0604020202020204" pitchFamily="34" charset="0"/>
              <a:buChar char="•"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23719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perintendent's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11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9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9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apstudents.collegeboard.org/help-center/difference-ap-dual-enrollment" TargetMode="Externa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students.collegeboard.org/getting-credit-placement/search-policies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osfa.uga.edu/types-of-aid/undergraduate/scholarships/hope-and-zell-miller-scholarships/" TargetMode="External"/><Relationship Id="rId4" Type="http://schemas.openxmlformats.org/officeDocument/2006/relationships/hyperlink" Target="https://busfin.uga.edu/bursar/bursar_tuition_2025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admission.gatech.edu/admission-snapshot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bbk12.org/harrison/advanced-placement" TargetMode="External"/><Relationship Id="rId2" Type="http://schemas.openxmlformats.org/officeDocument/2006/relationships/hyperlink" Target="https://apcentral.collegeboard.org/exam-administration-ordering-scores/exam-dates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ga01000373.schoolwires.net/domain/4709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p.collegeboard.org" TargetMode="Externa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2781" y="952500"/>
            <a:ext cx="12871821" cy="7537127"/>
            <a:chOff x="0" y="-2007005"/>
            <a:chExt cx="17162428" cy="100495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2007005"/>
              <a:ext cx="17162428" cy="10049503"/>
              <a:chOff x="0" y="-365434"/>
              <a:chExt cx="3124922" cy="18298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365434"/>
                <a:ext cx="3124922" cy="1489772"/>
              </a:xfrm>
              <a:custGeom>
                <a:avLst/>
                <a:gdLst/>
                <a:ahLst/>
                <a:cxnLst/>
                <a:rect l="l" t="t" r="r" b="b"/>
                <a:pathLst>
                  <a:path w="3124922" h="1489772">
                    <a:moveTo>
                      <a:pt x="0" y="50800"/>
                    </a:moveTo>
                    <a:lnTo>
                      <a:pt x="1562461" y="0"/>
                    </a:lnTo>
                    <a:lnTo>
                      <a:pt x="3124922" y="50800"/>
                    </a:lnTo>
                    <a:lnTo>
                      <a:pt x="3124922" y="1438972"/>
                    </a:lnTo>
                    <a:lnTo>
                      <a:pt x="1562461" y="1489772"/>
                    </a:lnTo>
                    <a:lnTo>
                      <a:pt x="0" y="1438972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algn="ctr"/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2700"/>
                <a:ext cx="3124922" cy="1477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0268" y="1217699"/>
              <a:ext cx="15567736" cy="2135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0"/>
                </a:lnSpc>
              </a:pPr>
              <a:r>
                <a:rPr lang="en-US" sz="11009" spc="1266">
                  <a:solidFill>
                    <a:srgbClr val="1122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AP NIGHT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83949" y="-1453550"/>
              <a:ext cx="11580375" cy="2375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18"/>
                </a:lnSpc>
              </a:pPr>
              <a:r>
                <a:rPr lang="en-US" sz="10299" spc="514">
                  <a:solidFill>
                    <a:srgbClr val="1122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2026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212415" y="3839149"/>
              <a:ext cx="9339109" cy="1008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14"/>
                </a:lnSpc>
              </a:pPr>
              <a:r>
                <a:rPr lang="en-US" sz="54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Quicksand Bold"/>
                  <a:ea typeface="Quicksand Bold"/>
                  <a:cs typeface="Quicksand Bold"/>
                  <a:sym typeface="Quicksand Bold"/>
                </a:rPr>
                <a:t>Harrison High School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-152400" y="7797410"/>
            <a:ext cx="1748599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link to this presentation will be posted on the HHS website by 2/1/26</a:t>
            </a:r>
          </a:p>
        </p:txBody>
      </p:sp>
      <p:pic>
        <p:nvPicPr>
          <p:cNvPr id="13" name="Picture 12" descr="A dog with diploma in mouth">
            <a:extLst>
              <a:ext uri="{FF2B5EF4-FFF2-40B4-BE49-F238E27FC236}">
                <a16:creationId xmlns:a16="http://schemas.microsoft.com/office/drawing/2014/main" id="{5B2115E4-7A7C-6A83-442E-696B336A7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52400" y="31160"/>
            <a:ext cx="2415162" cy="2839752"/>
          </a:xfrm>
          <a:prstGeom prst="rect">
            <a:avLst/>
          </a:prstGeom>
        </p:spPr>
      </p:pic>
      <p:pic>
        <p:nvPicPr>
          <p:cNvPr id="14" name="Picture 13" descr="A dog with diploma in mouth">
            <a:extLst>
              <a:ext uri="{FF2B5EF4-FFF2-40B4-BE49-F238E27FC236}">
                <a16:creationId xmlns:a16="http://schemas.microsoft.com/office/drawing/2014/main" id="{14AD2399-0658-9473-EF97-6BDFD25C7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5756780" y="0"/>
            <a:ext cx="2415162" cy="28397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0503" y="50460"/>
            <a:ext cx="17081057" cy="99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</a:pPr>
            <a:r>
              <a:rPr lang="en-US" sz="5736" i="1" spc="63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OFFERED AP COURSES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65222" y="880403"/>
            <a:ext cx="6557559" cy="767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2850" b="1" u="sng" spc="28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World Languages &amp; Culture: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French Language and Culture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Spanish Language and Culture</a:t>
            </a:r>
          </a:p>
          <a:p>
            <a:pPr algn="l">
              <a:lnSpc>
                <a:spcPts val="4275"/>
              </a:lnSpc>
            </a:pPr>
            <a:endParaRPr lang="en-US" sz="2850" spc="28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4275"/>
              </a:lnSpc>
            </a:pPr>
            <a:r>
              <a:rPr lang="en-US" sz="2850" b="1" u="sng" spc="28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History &amp; Social Studies: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b="1" spc="2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Human Geography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b="1" spc="2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World History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b="1" spc="2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US History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b="1" spc="2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US Gov’t &amp; Politics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Microeconomics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b="1" spc="2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African American Studies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European History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 dirty="0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Comparative Gov’t &amp; Politics</a:t>
            </a:r>
          </a:p>
          <a:p>
            <a:pPr marL="615315" lvl="1" indent="-307658" algn="l">
              <a:lnSpc>
                <a:spcPts val="4275"/>
              </a:lnSpc>
              <a:spcBef>
                <a:spcPct val="0"/>
              </a:spcBef>
              <a:buFont typeface="Arial"/>
              <a:buChar char="•"/>
            </a:pPr>
            <a:r>
              <a:rPr lang="en-US" sz="2850" b="1" spc="2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Psychology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30970" y="876300"/>
            <a:ext cx="5339496" cy="767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2850" b="1" u="sng" spc="28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Science: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Biology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b="1" spc="28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Environmental Science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Chemistry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Physics I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Physics II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Physics C: Mechanics</a:t>
            </a:r>
          </a:p>
          <a:p>
            <a:pPr algn="l">
              <a:lnSpc>
                <a:spcPts val="4275"/>
              </a:lnSpc>
            </a:pPr>
            <a:endParaRPr lang="en-US" sz="2850" spc="28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275"/>
              </a:lnSpc>
            </a:pPr>
            <a:endParaRPr lang="en-US" sz="2850" spc="28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4275"/>
              </a:lnSpc>
            </a:pPr>
            <a:r>
              <a:rPr lang="en-US" sz="2850" b="1" u="sng" spc="28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Arts: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2D Art &amp; Design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3D Art &amp; Design</a:t>
            </a:r>
          </a:p>
          <a:p>
            <a:pPr marL="615315" lvl="1" indent="-307658" algn="l">
              <a:lnSpc>
                <a:spcPts val="4275"/>
              </a:lnSpc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Drawing</a:t>
            </a:r>
          </a:p>
          <a:p>
            <a:pPr marL="615315" lvl="1" indent="-307658" algn="l">
              <a:lnSpc>
                <a:spcPts val="4275"/>
              </a:lnSpc>
              <a:spcBef>
                <a:spcPct val="0"/>
              </a:spcBef>
              <a:buFont typeface="Arial"/>
              <a:buChar char="•"/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Music Theory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76300"/>
            <a:ext cx="6257032" cy="970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850" b="1" u="sng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English:</a:t>
            </a:r>
          </a:p>
          <a:p>
            <a:pPr marL="615315" lvl="1" indent="-307658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English Language &amp; Comp</a:t>
            </a:r>
          </a:p>
          <a:p>
            <a:pPr marL="615315" lvl="1" indent="-307658">
              <a:lnSpc>
                <a:spcPts val="3990"/>
              </a:lnSpc>
              <a:buFont typeface="Arial"/>
              <a:buChar char="•"/>
            </a:pPr>
            <a:r>
              <a:rPr lang="en-US" sz="285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English Literature &amp; Comp</a:t>
            </a:r>
          </a:p>
          <a:p>
            <a:pPr algn="ctr">
              <a:lnSpc>
                <a:spcPts val="3990"/>
              </a:lnSpc>
            </a:pPr>
            <a:endParaRPr lang="en-US" sz="285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990"/>
              </a:lnSpc>
            </a:pPr>
            <a:r>
              <a:rPr lang="en-US" sz="2850" b="1" u="sng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Capstone:</a:t>
            </a:r>
          </a:p>
          <a:p>
            <a:pPr marL="615315" lvl="1" indent="-307658" algn="just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Seminar</a:t>
            </a:r>
          </a:p>
          <a:p>
            <a:pPr marL="615315" lvl="1" indent="-307658" algn="just">
              <a:lnSpc>
                <a:spcPts val="3990"/>
              </a:lnSpc>
              <a:buFont typeface="Arial"/>
              <a:buChar char="•"/>
            </a:pPr>
            <a:r>
              <a:rPr lang="en-US" sz="285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Research</a:t>
            </a:r>
          </a:p>
          <a:p>
            <a:pPr algn="just">
              <a:lnSpc>
                <a:spcPts val="3990"/>
              </a:lnSpc>
            </a:pPr>
            <a:endParaRPr lang="en-US" sz="285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990"/>
              </a:lnSpc>
            </a:pPr>
            <a:r>
              <a:rPr lang="en-US" sz="2850" b="1" u="sng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Math &amp; Computer Science:</a:t>
            </a: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AP Pre-Calculus</a:t>
            </a: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Calculus AB</a:t>
            </a: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Calculus BC</a:t>
            </a: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Statistics</a:t>
            </a:r>
          </a:p>
          <a:p>
            <a:pPr algn="l">
              <a:lnSpc>
                <a:spcPts val="3990"/>
              </a:lnSpc>
            </a:pPr>
            <a:endParaRPr lang="en-US" sz="285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Computer Science A</a:t>
            </a: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Computer Science Principles</a:t>
            </a:r>
          </a:p>
          <a:p>
            <a:pPr algn="l">
              <a:lnSpc>
                <a:spcPts val="3990"/>
              </a:lnSpc>
            </a:pPr>
            <a:endParaRPr lang="en-US" sz="285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990"/>
              </a:lnSpc>
            </a:pPr>
            <a:r>
              <a:rPr lang="en-US" sz="2850" spc="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sz="2850" b="1" spc="28">
                <a:solidFill>
                  <a:srgbClr val="7BB0D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  <a:p>
            <a:pPr algn="l">
              <a:lnSpc>
                <a:spcPts val="3990"/>
              </a:lnSpc>
            </a:pPr>
            <a:endParaRPr lang="en-US" sz="2850" b="1" spc="28">
              <a:solidFill>
                <a:srgbClr val="7BB0D6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1001" y="9563100"/>
            <a:ext cx="7543800" cy="522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79"/>
              </a:lnSpc>
            </a:pPr>
            <a:r>
              <a:rPr lang="en-US" sz="3056" b="1">
                <a:solidFill>
                  <a:srgbClr val="FFFFFF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*31 AP Courses offered 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87774FF8-A897-B1B4-0B89-7A2957A701C4}"/>
              </a:ext>
            </a:extLst>
          </p:cNvPr>
          <p:cNvSpPr txBox="1"/>
          <p:nvPr/>
        </p:nvSpPr>
        <p:spPr>
          <a:xfrm>
            <a:off x="5257800" y="9553273"/>
            <a:ext cx="7543800" cy="511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79"/>
              </a:lnSpc>
            </a:pPr>
            <a:r>
              <a:rPr lang="en-US" sz="3056" b="1">
                <a:solidFill>
                  <a:srgbClr val="002060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*Courses accessible to the most students</a:t>
            </a:r>
            <a:endParaRPr lang="en-US" sz="3056" b="1">
              <a:solidFill>
                <a:srgbClr val="FFFFFF"/>
              </a:solidFill>
              <a:latin typeface="Glacial Indifference Bold Italics"/>
              <a:ea typeface="Glacial Indifference Bold Italics"/>
              <a:cs typeface="Glacial Indifference Bold Italics"/>
              <a:sym typeface="Glacial Indifference Bold Itali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7523" y="1496050"/>
            <a:ext cx="13252277" cy="60907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71008" y="381635"/>
            <a:ext cx="18174350" cy="11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0"/>
              </a:lnSpc>
            </a:pPr>
            <a:r>
              <a:rPr lang="en-US" sz="6800" i="1" spc="748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REGISTRATION PROCESS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7523" y="2048985"/>
            <a:ext cx="14395277" cy="777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9350" indent="-685800">
              <a:lnSpc>
                <a:spcPts val="6775"/>
              </a:lnSpc>
              <a:buFont typeface="Arial" panose="020B0604020202020204" pitchFamily="34" charset="0"/>
              <a:buChar char="•"/>
            </a:pP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Teachers make recommendations in November/January</a:t>
            </a:r>
          </a:p>
          <a:p>
            <a:pPr marL="1149350" indent="-685800">
              <a:lnSpc>
                <a:spcPts val="6775"/>
              </a:lnSpc>
              <a:buFont typeface="Arial" panose="020B0604020202020204" pitchFamily="34" charset="0"/>
              <a:buChar char="•"/>
            </a:pPr>
            <a:endParaRPr lang="en-US" sz="4516" b="1" spc="45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1149350" indent="-685800">
              <a:lnSpc>
                <a:spcPts val="6775"/>
              </a:lnSpc>
              <a:buFont typeface="Arial" panose="020B0604020202020204" pitchFamily="34" charset="0"/>
              <a:buChar char="•"/>
            </a:pP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Parents/Students complete Core &amp; Elective Drop/Add process in February (also in November)</a:t>
            </a:r>
          </a:p>
          <a:p>
            <a:pPr marL="1149350" indent="-685800">
              <a:lnSpc>
                <a:spcPts val="6775"/>
              </a:lnSpc>
              <a:buFont typeface="Arial" panose="020B0604020202020204" pitchFamily="34" charset="0"/>
              <a:buChar char="•"/>
            </a:pPr>
            <a:endParaRPr lang="en-US" sz="4516" b="1" spc="45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1149350" indent="-685800">
              <a:lnSpc>
                <a:spcPts val="6775"/>
              </a:lnSpc>
              <a:buFont typeface="Arial" panose="020B0604020202020204" pitchFamily="34" charset="0"/>
              <a:buChar char="•"/>
            </a:pP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Schedules Confirmed by end of April/early May</a:t>
            </a:r>
          </a:p>
          <a:p>
            <a:pPr marL="1149350" indent="-685800">
              <a:lnSpc>
                <a:spcPts val="6775"/>
              </a:lnSpc>
              <a:buFont typeface="Arial" panose="020B0604020202020204" pitchFamily="34" charset="0"/>
              <a:buChar char="•"/>
            </a:pPr>
            <a:endParaRPr lang="en-US" sz="4516" b="1" spc="45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1149350" indent="-685800">
              <a:lnSpc>
                <a:spcPts val="6775"/>
              </a:lnSpc>
              <a:buFont typeface="Arial" panose="020B0604020202020204" pitchFamily="34" charset="0"/>
              <a:buChar char="•"/>
            </a:pP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Please discuss recommendations w/ teachers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257641" y="8707494"/>
            <a:ext cx="2003317" cy="1579506"/>
            <a:chOff x="0" y="0"/>
            <a:chExt cx="2671090" cy="2106008"/>
          </a:xfrm>
        </p:grpSpPr>
        <p:grpSp>
          <p:nvGrpSpPr>
            <p:cNvPr id="6" name="Group 6"/>
            <p:cNvGrpSpPr/>
            <p:nvPr/>
          </p:nvGrpSpPr>
          <p:grpSpPr>
            <a:xfrm>
              <a:off x="282541" y="0"/>
              <a:ext cx="2106008" cy="210600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19050" cap="sq">
                <a:solidFill>
                  <a:srgbClr val="273B6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12463" tIns="12463" rIns="12463" bIns="12463" rtlCol="0" anchor="ctr"/>
              <a:lstStyle/>
              <a:p>
                <a:pPr algn="ctr">
                  <a:lnSpc>
                    <a:spcPts val="483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1053004"/>
              <a:ext cx="2671090" cy="367971"/>
              <a:chOff x="0" y="0"/>
              <a:chExt cx="2544677" cy="3505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44677" cy="350556"/>
              </a:xfrm>
              <a:custGeom>
                <a:avLst/>
                <a:gdLst/>
                <a:ahLst/>
                <a:cxnLst/>
                <a:rect l="l" t="t" r="r" b="b"/>
                <a:pathLst>
                  <a:path w="2544677" h="350556">
                    <a:moveTo>
                      <a:pt x="2544677" y="0"/>
                    </a:moveTo>
                    <a:lnTo>
                      <a:pt x="0" y="0"/>
                    </a:lnTo>
                    <a:lnTo>
                      <a:pt x="101600" y="175278"/>
                    </a:lnTo>
                    <a:lnTo>
                      <a:pt x="0" y="350556"/>
                    </a:lnTo>
                    <a:lnTo>
                      <a:pt x="2544677" y="350556"/>
                    </a:lnTo>
                    <a:lnTo>
                      <a:pt x="2443077" y="175278"/>
                    </a:lnTo>
                    <a:lnTo>
                      <a:pt x="2544677" y="0"/>
                    </a:lnTo>
                    <a:close/>
                  </a:path>
                </a:pathLst>
              </a:custGeom>
              <a:solidFill>
                <a:srgbClr val="FEFFFF"/>
              </a:solidFill>
              <a:ln w="19050" cap="sq">
                <a:solidFill>
                  <a:srgbClr val="273B6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88900" y="0"/>
                <a:ext cx="2366877" cy="350556"/>
              </a:xfrm>
              <a:prstGeom prst="rect">
                <a:avLst/>
              </a:prstGeom>
            </p:spPr>
            <p:txBody>
              <a:bodyPr lIns="12463" tIns="12463" rIns="12463" bIns="12463" rtlCol="0" anchor="ctr"/>
              <a:lstStyle/>
              <a:p>
                <a:pPr algn="ctr">
                  <a:lnSpc>
                    <a:spcPts val="483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703345" y="627380"/>
              <a:ext cx="1264400" cy="851248"/>
              <a:chOff x="0" y="0"/>
              <a:chExt cx="1207291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0729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07291" h="812800">
                    <a:moveTo>
                      <a:pt x="0" y="0"/>
                    </a:moveTo>
                    <a:lnTo>
                      <a:pt x="1207291" y="0"/>
                    </a:lnTo>
                    <a:lnTo>
                      <a:pt x="120729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207291" cy="812800"/>
              </a:xfrm>
              <a:prstGeom prst="rect">
                <a:avLst/>
              </a:prstGeom>
            </p:spPr>
            <p:txBody>
              <a:bodyPr lIns="12463" tIns="12463" rIns="12463" bIns="12463" rtlCol="0" anchor="ctr"/>
              <a:lstStyle/>
              <a:p>
                <a:pPr algn="ctr">
                  <a:lnSpc>
                    <a:spcPts val="483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6506" y="1461828"/>
              <a:ext cx="1611162" cy="58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4"/>
                </a:lnSpc>
              </a:pPr>
              <a:r>
                <a:rPr lang="en-US" sz="1317" spc="68">
                  <a:solidFill>
                    <a:srgbClr val="273B62"/>
                  </a:solidFill>
                  <a:latin typeface="Lora"/>
                  <a:ea typeface="Lora"/>
                  <a:cs typeface="Lora"/>
                  <a:sym typeface="Lora"/>
                </a:rPr>
                <a:t>EXCELLENCE</a:t>
              </a:r>
            </a:p>
            <a:p>
              <a:pPr algn="ctr">
                <a:lnSpc>
                  <a:spcPts val="1844"/>
                </a:lnSpc>
                <a:spcBef>
                  <a:spcPct val="0"/>
                </a:spcBef>
              </a:pPr>
              <a:endParaRPr lang="en-US" sz="1317" spc="68">
                <a:solidFill>
                  <a:srgbClr val="273B62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29653" y="35670"/>
              <a:ext cx="2065670" cy="96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7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273B62"/>
                  </a:solidFill>
                  <a:latin typeface="Lora"/>
                  <a:ea typeface="Lora"/>
                  <a:cs typeface="Lora"/>
                  <a:sym typeface="Lora"/>
                </a:rPr>
                <a:t>DENM    RK HIGH SCHOOL</a:t>
              </a:r>
            </a:p>
          </p:txBody>
        </p:sp>
        <p:sp>
          <p:nvSpPr>
            <p:cNvPr id="17" name="Freeform 17"/>
            <p:cNvSpPr/>
            <p:nvPr/>
          </p:nvSpPr>
          <p:spPr>
            <a:xfrm rot="-2420213">
              <a:off x="710103" y="260981"/>
              <a:ext cx="195920" cy="185144"/>
            </a:xfrm>
            <a:custGeom>
              <a:avLst/>
              <a:gdLst/>
              <a:ahLst/>
              <a:cxnLst/>
              <a:rect l="l" t="t" r="r" b="b"/>
              <a:pathLst>
                <a:path w="195920" h="185144">
                  <a:moveTo>
                    <a:pt x="0" y="0"/>
                  </a:moveTo>
                  <a:lnTo>
                    <a:pt x="195920" y="0"/>
                  </a:lnTo>
                  <a:lnTo>
                    <a:pt x="195920" y="185144"/>
                  </a:lnTo>
                  <a:lnTo>
                    <a:pt x="0" y="1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44546" y="258303"/>
              <a:ext cx="627248" cy="1184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81"/>
                </a:lnSpc>
              </a:pPr>
              <a:r>
                <a:rPr lang="en-US" sz="5415">
                  <a:solidFill>
                    <a:srgbClr val="81BDE5"/>
                  </a:solidFill>
                  <a:latin typeface="Alike"/>
                  <a:ea typeface="Alike"/>
                  <a:cs typeface="Alike"/>
                  <a:sym typeface="Alike"/>
                </a:rPr>
                <a:t>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66774" y="258303"/>
              <a:ext cx="541081" cy="1184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81"/>
                </a:lnSpc>
              </a:pPr>
              <a:r>
                <a:rPr lang="en-US" sz="5415">
                  <a:solidFill>
                    <a:srgbClr val="81BDE5"/>
                  </a:solidFill>
                  <a:latin typeface="Alike"/>
                  <a:ea typeface="Alike"/>
                  <a:cs typeface="Alike"/>
                  <a:sym typeface="Alike"/>
                </a:rPr>
                <a:t>P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572710" y="605842"/>
              <a:ext cx="309919" cy="323341"/>
            </a:xfrm>
            <a:custGeom>
              <a:avLst/>
              <a:gdLst/>
              <a:ahLst/>
              <a:cxnLst/>
              <a:rect l="l" t="t" r="r" b="b"/>
              <a:pathLst>
                <a:path w="309919" h="323341">
                  <a:moveTo>
                    <a:pt x="0" y="0"/>
                  </a:moveTo>
                  <a:lnTo>
                    <a:pt x="309919" y="0"/>
                  </a:lnTo>
                  <a:lnTo>
                    <a:pt x="309919" y="323341"/>
                  </a:lnTo>
                  <a:lnTo>
                    <a:pt x="0" y="323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525" b="-217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0099" y="1073833"/>
              <a:ext cx="465421" cy="297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4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84C1E9"/>
                  </a:solidFill>
                  <a:latin typeface="Lora"/>
                  <a:ea typeface="Lora"/>
                  <a:cs typeface="Lora"/>
                  <a:sym typeface="Lora"/>
                </a:rPr>
                <a:t>EST.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048955" y="1073833"/>
              <a:ext cx="467448" cy="297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4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81BDE5"/>
                  </a:solidFill>
                  <a:latin typeface="Lora"/>
                  <a:ea typeface="Lora"/>
                  <a:cs typeface="Lora"/>
                  <a:sym typeface="Lora"/>
                </a:rPr>
                <a:t>2018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60817" y="1471353"/>
              <a:ext cx="1047037" cy="152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9"/>
                </a:lnSpc>
              </a:pPr>
              <a:r>
                <a:rPr lang="en-US" sz="678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In Pursuit of: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57868" y="1268752"/>
              <a:ext cx="1176445" cy="152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9"/>
                </a:lnSpc>
              </a:pPr>
              <a:r>
                <a:rPr lang="en-US" sz="678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Advanced Placement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63935-DB73-341F-55A0-1CDBEE3BB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278FA59-12FE-62CC-EA36-7309E19BE706}"/>
              </a:ext>
            </a:extLst>
          </p:cNvPr>
          <p:cNvSpPr/>
          <p:nvPr/>
        </p:nvSpPr>
        <p:spPr>
          <a:xfrm>
            <a:off x="811430" y="1542415"/>
            <a:ext cx="15940648" cy="121814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749B3FE-1037-4DFF-69A6-D8424B9B7B04}"/>
              </a:ext>
            </a:extLst>
          </p:cNvPr>
          <p:cNvSpPr txBox="1"/>
          <p:nvPr/>
        </p:nvSpPr>
        <p:spPr>
          <a:xfrm>
            <a:off x="371008" y="381635"/>
            <a:ext cx="18174350" cy="11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0"/>
              </a:lnSpc>
            </a:pPr>
            <a:r>
              <a:rPr lang="en-US" sz="6800" i="1" spc="748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ARE THERE ANY PREREQUISITES?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F27F8AE-4336-D869-CB33-4BF021377CB9}"/>
              </a:ext>
            </a:extLst>
          </p:cNvPr>
          <p:cNvSpPr txBox="1"/>
          <p:nvPr/>
        </p:nvSpPr>
        <p:spPr>
          <a:xfrm>
            <a:off x="387523" y="2048985"/>
            <a:ext cx="14395277" cy="603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3550" algn="ctr">
              <a:lnSpc>
                <a:spcPts val="6775"/>
              </a:lnSpc>
            </a:pP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Varies by content area </a:t>
            </a: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Wingdings" panose="05000000000000000000" pitchFamily="2" charset="2"/>
              </a:rPr>
              <a:t> teacher recommendation process in each subject</a:t>
            </a: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ctr">
              <a:lnSpc>
                <a:spcPts val="6775"/>
              </a:lnSpc>
            </a:pPr>
            <a:endParaRPr lang="en-US" sz="4516" b="1" spc="45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775"/>
              </a:lnSpc>
            </a:pP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Certain AP courses require prerequisite courses </a:t>
            </a:r>
          </a:p>
          <a:p>
            <a:pPr algn="ctr">
              <a:lnSpc>
                <a:spcPts val="6775"/>
              </a:lnSpc>
            </a:pPr>
            <a:endParaRPr lang="en-US" sz="4516" b="1" spc="45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775"/>
              </a:lnSpc>
            </a:pP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All CTAE AP classes are part of “pathways” </a:t>
            </a: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Wingdings" panose="05000000000000000000" pitchFamily="2" charset="2"/>
              </a:rPr>
              <a:t></a:t>
            </a:r>
            <a:r>
              <a:rPr lang="en-US" sz="4516" b="1" spc="45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 specific course sequencing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762993B-EBF0-0F29-DC58-67500DCF747C}"/>
              </a:ext>
            </a:extLst>
          </p:cNvPr>
          <p:cNvGrpSpPr/>
          <p:nvPr/>
        </p:nvGrpSpPr>
        <p:grpSpPr>
          <a:xfrm>
            <a:off x="16257641" y="8707494"/>
            <a:ext cx="2003317" cy="1579506"/>
            <a:chOff x="0" y="0"/>
            <a:chExt cx="2671090" cy="210600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0A8C9AF1-05DC-9440-E9C2-A4C496B53947}"/>
                </a:ext>
              </a:extLst>
            </p:cNvPr>
            <p:cNvGrpSpPr/>
            <p:nvPr/>
          </p:nvGrpSpPr>
          <p:grpSpPr>
            <a:xfrm>
              <a:off x="282541" y="0"/>
              <a:ext cx="2106008" cy="2106008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60E62B8B-A553-DEDD-8DCE-1FC46DD731C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19050" cap="sq">
                <a:solidFill>
                  <a:srgbClr val="273B6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EE9470C6-9301-2F87-B7F2-C58093465FE1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12463" tIns="12463" rIns="12463" bIns="12463" rtlCol="0" anchor="ctr"/>
              <a:lstStyle/>
              <a:p>
                <a:pPr algn="ctr">
                  <a:lnSpc>
                    <a:spcPts val="483"/>
                  </a:lnSpc>
                </a:pPr>
                <a:endParaRPr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1E66972-AE42-A0D4-9FB9-D864E1ECF89F}"/>
                </a:ext>
              </a:extLst>
            </p:cNvPr>
            <p:cNvGrpSpPr/>
            <p:nvPr/>
          </p:nvGrpSpPr>
          <p:grpSpPr>
            <a:xfrm>
              <a:off x="0" y="1053004"/>
              <a:ext cx="2671090" cy="367971"/>
              <a:chOff x="0" y="0"/>
              <a:chExt cx="2544677" cy="350556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11127473-3687-61DF-1D47-E8EC6CD1210A}"/>
                  </a:ext>
                </a:extLst>
              </p:cNvPr>
              <p:cNvSpPr/>
              <p:nvPr/>
            </p:nvSpPr>
            <p:spPr>
              <a:xfrm>
                <a:off x="0" y="0"/>
                <a:ext cx="2544677" cy="350556"/>
              </a:xfrm>
              <a:custGeom>
                <a:avLst/>
                <a:gdLst/>
                <a:ahLst/>
                <a:cxnLst/>
                <a:rect l="l" t="t" r="r" b="b"/>
                <a:pathLst>
                  <a:path w="2544677" h="350556">
                    <a:moveTo>
                      <a:pt x="2544677" y="0"/>
                    </a:moveTo>
                    <a:lnTo>
                      <a:pt x="0" y="0"/>
                    </a:lnTo>
                    <a:lnTo>
                      <a:pt x="101600" y="175278"/>
                    </a:lnTo>
                    <a:lnTo>
                      <a:pt x="0" y="350556"/>
                    </a:lnTo>
                    <a:lnTo>
                      <a:pt x="2544677" y="350556"/>
                    </a:lnTo>
                    <a:lnTo>
                      <a:pt x="2443077" y="175278"/>
                    </a:lnTo>
                    <a:lnTo>
                      <a:pt x="2544677" y="0"/>
                    </a:lnTo>
                    <a:close/>
                  </a:path>
                </a:pathLst>
              </a:custGeom>
              <a:solidFill>
                <a:srgbClr val="FEFFFF"/>
              </a:solidFill>
              <a:ln w="19050" cap="sq">
                <a:solidFill>
                  <a:srgbClr val="273B6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E4860DEF-D270-5BE3-19EC-D4D7CFCA45ED}"/>
                  </a:ext>
                </a:extLst>
              </p:cNvPr>
              <p:cNvSpPr txBox="1"/>
              <p:nvPr/>
            </p:nvSpPr>
            <p:spPr>
              <a:xfrm>
                <a:off x="88900" y="0"/>
                <a:ext cx="2366877" cy="350556"/>
              </a:xfrm>
              <a:prstGeom prst="rect">
                <a:avLst/>
              </a:prstGeom>
            </p:spPr>
            <p:txBody>
              <a:bodyPr lIns="12463" tIns="12463" rIns="12463" bIns="12463" rtlCol="0" anchor="ctr"/>
              <a:lstStyle/>
              <a:p>
                <a:pPr algn="ctr">
                  <a:lnSpc>
                    <a:spcPts val="483"/>
                  </a:lnSpc>
                </a:pPr>
                <a:endParaRPr/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DE59E6DA-AEBF-526A-945D-AEC92B259AF5}"/>
                </a:ext>
              </a:extLst>
            </p:cNvPr>
            <p:cNvGrpSpPr/>
            <p:nvPr/>
          </p:nvGrpSpPr>
          <p:grpSpPr>
            <a:xfrm>
              <a:off x="703345" y="627380"/>
              <a:ext cx="1264400" cy="851248"/>
              <a:chOff x="0" y="0"/>
              <a:chExt cx="1207291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B2FA958-93AD-7FE1-0D59-C24A134CDAAE}"/>
                  </a:ext>
                </a:extLst>
              </p:cNvPr>
              <p:cNvSpPr/>
              <p:nvPr/>
            </p:nvSpPr>
            <p:spPr>
              <a:xfrm>
                <a:off x="0" y="0"/>
                <a:ext cx="120729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07291" h="812800">
                    <a:moveTo>
                      <a:pt x="0" y="0"/>
                    </a:moveTo>
                    <a:lnTo>
                      <a:pt x="1207291" y="0"/>
                    </a:lnTo>
                    <a:lnTo>
                      <a:pt x="120729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11B518E-5B55-0443-B06B-3A94A407AFA3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7291" cy="812800"/>
              </a:xfrm>
              <a:prstGeom prst="rect">
                <a:avLst/>
              </a:prstGeom>
            </p:spPr>
            <p:txBody>
              <a:bodyPr lIns="12463" tIns="12463" rIns="12463" bIns="12463" rtlCol="0" anchor="ctr"/>
              <a:lstStyle/>
              <a:p>
                <a:pPr algn="ctr">
                  <a:lnSpc>
                    <a:spcPts val="483"/>
                  </a:lnSpc>
                </a:pPr>
                <a:endParaRPr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8573087-90A4-4BDF-87A4-92BE5C9CC1F2}"/>
                </a:ext>
              </a:extLst>
            </p:cNvPr>
            <p:cNvSpPr txBox="1"/>
            <p:nvPr/>
          </p:nvSpPr>
          <p:spPr>
            <a:xfrm>
              <a:off x="546506" y="1461828"/>
              <a:ext cx="1611162" cy="58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4"/>
                </a:lnSpc>
              </a:pPr>
              <a:r>
                <a:rPr lang="en-US" sz="1317" spc="68">
                  <a:solidFill>
                    <a:srgbClr val="273B62"/>
                  </a:solidFill>
                  <a:latin typeface="Lora"/>
                  <a:ea typeface="Lora"/>
                  <a:cs typeface="Lora"/>
                  <a:sym typeface="Lora"/>
                </a:rPr>
                <a:t>EXCELLENCE</a:t>
              </a:r>
            </a:p>
            <a:p>
              <a:pPr algn="ctr">
                <a:lnSpc>
                  <a:spcPts val="1844"/>
                </a:lnSpc>
                <a:spcBef>
                  <a:spcPct val="0"/>
                </a:spcBef>
              </a:pPr>
              <a:endParaRPr lang="en-US" sz="1317" spc="68">
                <a:solidFill>
                  <a:srgbClr val="273B62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B277FCF-F6CB-EABC-67DE-F71D4F53197B}"/>
                </a:ext>
              </a:extLst>
            </p:cNvPr>
            <p:cNvSpPr txBox="1"/>
            <p:nvPr/>
          </p:nvSpPr>
          <p:spPr>
            <a:xfrm>
              <a:off x="329653" y="35670"/>
              <a:ext cx="2065670" cy="96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7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273B62"/>
                  </a:solidFill>
                  <a:latin typeface="Lora"/>
                  <a:ea typeface="Lora"/>
                  <a:cs typeface="Lora"/>
                  <a:sym typeface="Lora"/>
                </a:rPr>
                <a:t>DENM    RK HIGH SCHOOL</a:t>
              </a: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A560A12-367E-9212-6231-110E973CCFA5}"/>
                </a:ext>
              </a:extLst>
            </p:cNvPr>
            <p:cNvSpPr/>
            <p:nvPr/>
          </p:nvSpPr>
          <p:spPr>
            <a:xfrm rot="-2420213">
              <a:off x="710103" y="260981"/>
              <a:ext cx="195920" cy="185144"/>
            </a:xfrm>
            <a:custGeom>
              <a:avLst/>
              <a:gdLst/>
              <a:ahLst/>
              <a:cxnLst/>
              <a:rect l="l" t="t" r="r" b="b"/>
              <a:pathLst>
                <a:path w="195920" h="185144">
                  <a:moveTo>
                    <a:pt x="0" y="0"/>
                  </a:moveTo>
                  <a:lnTo>
                    <a:pt x="195920" y="0"/>
                  </a:lnTo>
                  <a:lnTo>
                    <a:pt x="195920" y="185144"/>
                  </a:lnTo>
                  <a:lnTo>
                    <a:pt x="0" y="1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72E85B9-D978-6363-0835-37358033B4C0}"/>
                </a:ext>
              </a:extLst>
            </p:cNvPr>
            <p:cNvSpPr txBox="1"/>
            <p:nvPr/>
          </p:nvSpPr>
          <p:spPr>
            <a:xfrm>
              <a:off x="744546" y="258303"/>
              <a:ext cx="627248" cy="1184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81"/>
                </a:lnSpc>
              </a:pPr>
              <a:r>
                <a:rPr lang="en-US" sz="5415">
                  <a:solidFill>
                    <a:srgbClr val="81BDE5"/>
                  </a:solidFill>
                  <a:latin typeface="Alike"/>
                  <a:ea typeface="Alike"/>
                  <a:cs typeface="Alike"/>
                  <a:sym typeface="Alike"/>
                </a:rPr>
                <a:t>A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6024A21-3815-D975-94FB-4E673711C905}"/>
                </a:ext>
              </a:extLst>
            </p:cNvPr>
            <p:cNvSpPr txBox="1"/>
            <p:nvPr/>
          </p:nvSpPr>
          <p:spPr>
            <a:xfrm>
              <a:off x="1366774" y="258303"/>
              <a:ext cx="541081" cy="1184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81"/>
                </a:lnSpc>
              </a:pPr>
              <a:r>
                <a:rPr lang="en-US" sz="5415">
                  <a:solidFill>
                    <a:srgbClr val="81BDE5"/>
                  </a:solidFill>
                  <a:latin typeface="Alike"/>
                  <a:ea typeface="Alike"/>
                  <a:cs typeface="Alike"/>
                  <a:sym typeface="Alike"/>
                </a:rPr>
                <a:t>P</a:t>
              </a: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C8C46D2-3E5D-FACA-ADD6-5AE6BE098D7C}"/>
                </a:ext>
              </a:extLst>
            </p:cNvPr>
            <p:cNvSpPr/>
            <p:nvPr/>
          </p:nvSpPr>
          <p:spPr>
            <a:xfrm>
              <a:off x="1572710" y="605842"/>
              <a:ext cx="309919" cy="323341"/>
            </a:xfrm>
            <a:custGeom>
              <a:avLst/>
              <a:gdLst/>
              <a:ahLst/>
              <a:cxnLst/>
              <a:rect l="l" t="t" r="r" b="b"/>
              <a:pathLst>
                <a:path w="309919" h="323341">
                  <a:moveTo>
                    <a:pt x="0" y="0"/>
                  </a:moveTo>
                  <a:lnTo>
                    <a:pt x="309919" y="0"/>
                  </a:lnTo>
                  <a:lnTo>
                    <a:pt x="309919" y="323341"/>
                  </a:lnTo>
                  <a:lnTo>
                    <a:pt x="0" y="323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525" b="-217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67584AD8-6D13-0F1D-EAD9-3750BF8AE803}"/>
                </a:ext>
              </a:extLst>
            </p:cNvPr>
            <p:cNvSpPr txBox="1"/>
            <p:nvPr/>
          </p:nvSpPr>
          <p:spPr>
            <a:xfrm>
              <a:off x="130099" y="1073833"/>
              <a:ext cx="465421" cy="297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4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84C1E9"/>
                  </a:solidFill>
                  <a:latin typeface="Lora"/>
                  <a:ea typeface="Lora"/>
                  <a:cs typeface="Lora"/>
                  <a:sym typeface="Lora"/>
                </a:rPr>
                <a:t>EST.</a:t>
              </a: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185806E-AE33-4713-4EE8-26AB327B343D}"/>
                </a:ext>
              </a:extLst>
            </p:cNvPr>
            <p:cNvSpPr txBox="1"/>
            <p:nvPr/>
          </p:nvSpPr>
          <p:spPr>
            <a:xfrm>
              <a:off x="2048955" y="1073833"/>
              <a:ext cx="467448" cy="297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4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81BDE5"/>
                  </a:solidFill>
                  <a:latin typeface="Lora"/>
                  <a:ea typeface="Lora"/>
                  <a:cs typeface="Lora"/>
                  <a:sym typeface="Lora"/>
                </a:rPr>
                <a:t>2018</a:t>
              </a: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5AAA69E-7AFC-7FF2-CA47-B1EB779473F3}"/>
                </a:ext>
              </a:extLst>
            </p:cNvPr>
            <p:cNvSpPr txBox="1"/>
            <p:nvPr/>
          </p:nvSpPr>
          <p:spPr>
            <a:xfrm>
              <a:off x="860817" y="1471353"/>
              <a:ext cx="1047037" cy="152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9"/>
                </a:lnSpc>
              </a:pPr>
              <a:r>
                <a:rPr lang="en-US" sz="678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In Pursuit of:</a:t>
              </a: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4DFD784D-3FC8-48E1-1906-C2315770554E}"/>
                </a:ext>
              </a:extLst>
            </p:cNvPr>
            <p:cNvSpPr txBox="1"/>
            <p:nvPr/>
          </p:nvSpPr>
          <p:spPr>
            <a:xfrm>
              <a:off x="757868" y="1268752"/>
              <a:ext cx="1176445" cy="152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9"/>
                </a:lnSpc>
              </a:pPr>
              <a:r>
                <a:rPr lang="en-US" sz="678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Advanced Placement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63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3719" y="442205"/>
            <a:ext cx="877710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STUDENTS: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757" y="2319252"/>
            <a:ext cx="121813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Characteristics of Successful AP Students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2528" y="3498825"/>
            <a:ext cx="16583998" cy="639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9926" lvl="1" indent="-449963">
              <a:lnSpc>
                <a:spcPts val="6252"/>
              </a:lnSpc>
              <a:buFont typeface="Arial"/>
              <a:buChar char="•"/>
            </a:pPr>
            <a:r>
              <a:rPr lang="en-US" sz="4400" b="1" spc="4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Average and above reading, writing, computational skills</a:t>
            </a:r>
          </a:p>
          <a:p>
            <a:pPr marL="899926" lvl="1" indent="-449963" algn="l">
              <a:lnSpc>
                <a:spcPts val="6252"/>
              </a:lnSpc>
              <a:buFont typeface="Arial"/>
              <a:buChar char="•"/>
            </a:pPr>
            <a:r>
              <a:rPr lang="en-US" sz="4400" b="1" spc="4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Motivated</a:t>
            </a:r>
          </a:p>
          <a:p>
            <a:pPr marL="899926" lvl="1" indent="-449963" algn="l">
              <a:lnSpc>
                <a:spcPts val="6252"/>
              </a:lnSpc>
              <a:buFont typeface="Arial"/>
              <a:buChar char="•"/>
            </a:pPr>
            <a:r>
              <a:rPr lang="en-US" sz="4400" b="1" spc="4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Effective time management</a:t>
            </a:r>
          </a:p>
          <a:p>
            <a:pPr marL="899926" lvl="1" indent="-449963" algn="l">
              <a:lnSpc>
                <a:spcPts val="6252"/>
              </a:lnSpc>
              <a:buFont typeface="Arial"/>
              <a:buChar char="•"/>
            </a:pPr>
            <a:r>
              <a:rPr lang="en-US" sz="4400" b="1" u="sng" spc="4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Attends school regularly</a:t>
            </a:r>
          </a:p>
          <a:p>
            <a:pPr marL="899926" lvl="1" indent="-449963" algn="l">
              <a:lnSpc>
                <a:spcPts val="6252"/>
              </a:lnSpc>
              <a:buFont typeface="Arial"/>
              <a:buChar char="•"/>
            </a:pPr>
            <a:r>
              <a:rPr lang="en-US" sz="4400" b="1" spc="4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Completes assignments</a:t>
            </a:r>
          </a:p>
          <a:p>
            <a:pPr marL="899926" lvl="1" indent="-449963" algn="l">
              <a:lnSpc>
                <a:spcPts val="6252"/>
              </a:lnSpc>
              <a:buFont typeface="Arial"/>
              <a:buChar char="•"/>
            </a:pPr>
            <a:r>
              <a:rPr lang="en-US" sz="4400" b="1" spc="4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Positive attitude</a:t>
            </a:r>
          </a:p>
          <a:p>
            <a:pPr marL="899926" lvl="1" indent="-449963" algn="l">
              <a:lnSpc>
                <a:spcPts val="6252"/>
              </a:lnSpc>
              <a:buFont typeface="Arial"/>
              <a:buChar char="•"/>
            </a:pPr>
            <a:r>
              <a:rPr lang="en-US" sz="4400" b="1" spc="4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Perseverance </a:t>
            </a:r>
          </a:p>
          <a:p>
            <a:pPr algn="l">
              <a:lnSpc>
                <a:spcPts val="6252"/>
              </a:lnSpc>
            </a:pPr>
            <a:endParaRPr lang="en-US" sz="4168" b="1" spc="41">
              <a:solidFill>
                <a:srgbClr val="F4F7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00570" y="8979917"/>
            <a:ext cx="11401707" cy="36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7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700570" y="9382264"/>
            <a:ext cx="11401707" cy="36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endParaRPr/>
          </a:p>
        </p:txBody>
      </p:sp>
      <p:pic>
        <p:nvPicPr>
          <p:cNvPr id="12" name="Picture 11" descr="A person in a green suit&#10;&#10;AI-generated content may be incorrect.">
            <a:extLst>
              <a:ext uri="{FF2B5EF4-FFF2-40B4-BE49-F238E27FC236}">
                <a16:creationId xmlns:a16="http://schemas.microsoft.com/office/drawing/2014/main" id="{3AD0AD32-735A-F462-E1A4-857EFF40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570698"/>
            <a:ext cx="5195484" cy="5716302"/>
          </a:xfrm>
          <a:prstGeom prst="rect">
            <a:avLst/>
          </a:prstGeom>
        </p:spPr>
      </p:pic>
      <p:pic>
        <p:nvPicPr>
          <p:cNvPr id="13" name="Picture 12" descr="A dog with diploma in mouth">
            <a:extLst>
              <a:ext uri="{FF2B5EF4-FFF2-40B4-BE49-F238E27FC236}">
                <a16:creationId xmlns:a16="http://schemas.microsoft.com/office/drawing/2014/main" id="{46A0EE0A-86DC-5630-F4AB-57C727273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4889742" y="38100"/>
            <a:ext cx="3043959" cy="35790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453334"/>
            <a:ext cx="18288000" cy="6833666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3719" y="442205"/>
            <a:ext cx="877710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COURSES: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757" y="2319252"/>
            <a:ext cx="121813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BENEFITS (regardless of your score)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719" y="3399864"/>
            <a:ext cx="18164281" cy="686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Better prepared for success in college</a:t>
            </a:r>
          </a:p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More attractive to selective college admissions offices</a:t>
            </a:r>
          </a:p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Opens more doors for scholarships, work opportunities, summer programs</a:t>
            </a:r>
          </a:p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Explore advanced topics and/or topics of interest in more depth</a:t>
            </a:r>
          </a:p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Develop advanced skills e.g., writing, critical thinking, reading, analytical, argumentation, computational, etc.</a:t>
            </a:r>
          </a:p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Exposure to academic rigor while having more parental/teacher support</a:t>
            </a:r>
          </a:p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Surrounded by other motivated learners</a:t>
            </a:r>
          </a:p>
          <a:p>
            <a:pPr marL="874152" lvl="1" indent="-437076" algn="l">
              <a:lnSpc>
                <a:spcPts val="5992"/>
              </a:lnSpc>
              <a:buFont typeface="Arial"/>
              <a:buChar char="•"/>
            </a:pPr>
            <a:r>
              <a:rPr lang="en-US" sz="4048" b="1">
                <a:solidFill>
                  <a:srgbClr val="F4F7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  <a:ea typeface="Glacial Indifference"/>
                <a:cs typeface="Glacial Indifference"/>
                <a:sym typeface="Glacial Indifference"/>
              </a:rPr>
              <a:t>Quality point added to GPA (more to come)</a:t>
            </a:r>
          </a:p>
        </p:txBody>
      </p:sp>
      <p:pic>
        <p:nvPicPr>
          <p:cNvPr id="8" name="Picture 7" descr="A dog with diploma in mouth">
            <a:extLst>
              <a:ext uri="{FF2B5EF4-FFF2-40B4-BE49-F238E27FC236}">
                <a16:creationId xmlns:a16="http://schemas.microsoft.com/office/drawing/2014/main" id="{61AB1AAE-5896-4882-52FC-FB96D49F6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4554200" y="87687"/>
            <a:ext cx="2889643" cy="3397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4800" y="104824"/>
            <a:ext cx="17399503" cy="264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BENEFITS OF PASSING AP EXAMS &amp; EARNING COLLEGE CREDIT: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00063" y="3180310"/>
            <a:ext cx="4249599" cy="6788544"/>
            <a:chOff x="0" y="0"/>
            <a:chExt cx="1318036" cy="2105504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318036" cy="2105504"/>
            </a:xfrm>
            <a:custGeom>
              <a:avLst/>
              <a:gdLst/>
              <a:ahLst/>
              <a:cxnLst/>
              <a:rect l="l" t="t" r="r" b="b"/>
              <a:pathLst>
                <a:path w="1318036" h="2105504">
                  <a:moveTo>
                    <a:pt x="0" y="0"/>
                  </a:moveTo>
                  <a:lnTo>
                    <a:pt x="1318036" y="0"/>
                  </a:lnTo>
                  <a:lnTo>
                    <a:pt x="1318036" y="2105504"/>
                  </a:lnTo>
                  <a:lnTo>
                    <a:pt x="0" y="21055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318036" cy="216265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8047" y="3014219"/>
            <a:ext cx="4427739" cy="577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REDUCE COSTS </a:t>
            </a:r>
          </a:p>
          <a:p>
            <a:pPr marL="615375" lvl="1" indent="-307687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Graduate in less time</a:t>
            </a:r>
          </a:p>
          <a:p>
            <a:pPr algn="l">
              <a:lnSpc>
                <a:spcPts val="3990"/>
              </a:lnSpc>
            </a:pPr>
            <a:endParaRPr lang="en-US" sz="2850" b="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5375" lvl="1" indent="-307687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Graduate while taking fewer courses &amp; buying fewer books</a:t>
            </a:r>
          </a:p>
          <a:p>
            <a:pPr algn="l">
              <a:lnSpc>
                <a:spcPts val="3990"/>
              </a:lnSpc>
            </a:pPr>
            <a:endParaRPr lang="en-US" sz="2850" b="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5375" lvl="1" indent="-307687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Change majors w/o extra years</a:t>
            </a:r>
          </a:p>
          <a:p>
            <a:pPr algn="l">
              <a:lnSpc>
                <a:spcPts val="3990"/>
              </a:lnSpc>
            </a:pPr>
            <a:endParaRPr lang="en-US" sz="285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990"/>
              </a:lnSpc>
              <a:spcBef>
                <a:spcPct val="0"/>
              </a:spcBef>
            </a:pPr>
            <a:endParaRPr lang="en-US" sz="285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069724" y="3180310"/>
            <a:ext cx="4870895" cy="6788544"/>
            <a:chOff x="0" y="0"/>
            <a:chExt cx="1510734" cy="2105504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510734" cy="2105504"/>
            </a:xfrm>
            <a:custGeom>
              <a:avLst/>
              <a:gdLst/>
              <a:ahLst/>
              <a:cxnLst/>
              <a:rect l="l" t="t" r="r" b="b"/>
              <a:pathLst>
                <a:path w="1510734" h="2105504">
                  <a:moveTo>
                    <a:pt x="0" y="0"/>
                  </a:moveTo>
                  <a:lnTo>
                    <a:pt x="1510734" y="0"/>
                  </a:lnTo>
                  <a:lnTo>
                    <a:pt x="1510734" y="2105504"/>
                  </a:lnTo>
                  <a:lnTo>
                    <a:pt x="0" y="21055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10734" cy="216265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911095" y="3014219"/>
            <a:ext cx="4958085" cy="679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9" b="1">
                <a:solidFill>
                  <a:srgbClr val="08080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FREE TIME!</a:t>
            </a:r>
          </a:p>
          <a:p>
            <a:pPr marL="616266" lvl="1" indent="-308133" algn="l">
              <a:lnSpc>
                <a:spcPts val="3996"/>
              </a:lnSpc>
              <a:buFont typeface="Arial"/>
              <a:buChar char="•"/>
            </a:pPr>
            <a:r>
              <a:rPr lang="en-US" sz="2854" b="1">
                <a:solidFill>
                  <a:srgbClr val="08080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Take less classes than your friends</a:t>
            </a:r>
          </a:p>
          <a:p>
            <a:pPr algn="l">
              <a:lnSpc>
                <a:spcPts val="3996"/>
              </a:lnSpc>
            </a:pPr>
            <a:endParaRPr lang="en-US" sz="2854" b="1">
              <a:solidFill>
                <a:srgbClr val="080808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6266" lvl="1" indent="-308133" algn="l">
              <a:lnSpc>
                <a:spcPts val="3996"/>
              </a:lnSpc>
              <a:buFont typeface="Arial"/>
              <a:buChar char="•"/>
            </a:pPr>
            <a:r>
              <a:rPr lang="en-US" sz="2854" b="1">
                <a:solidFill>
                  <a:srgbClr val="08080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Sleep in!</a:t>
            </a:r>
          </a:p>
          <a:p>
            <a:pPr algn="l">
              <a:lnSpc>
                <a:spcPts val="3996"/>
              </a:lnSpc>
            </a:pPr>
            <a:endParaRPr lang="en-US" sz="2854" b="1">
              <a:solidFill>
                <a:srgbClr val="080808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6266" lvl="1" indent="-308133" algn="l">
              <a:lnSpc>
                <a:spcPts val="3996"/>
              </a:lnSpc>
              <a:buFont typeface="Arial"/>
              <a:buChar char="•"/>
            </a:pPr>
            <a:r>
              <a:rPr lang="en-US" sz="2854" b="1">
                <a:solidFill>
                  <a:srgbClr val="08080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Participate in more intramural sports and/or extracurricular activities</a:t>
            </a:r>
          </a:p>
          <a:p>
            <a:pPr algn="l">
              <a:lnSpc>
                <a:spcPts val="3996"/>
              </a:lnSpc>
            </a:pPr>
            <a:endParaRPr lang="en-US" sz="2854" b="1">
              <a:solidFill>
                <a:srgbClr val="080808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6266" lvl="1" indent="-308133" algn="l">
              <a:lnSpc>
                <a:spcPts val="3996"/>
              </a:lnSpc>
              <a:spcBef>
                <a:spcPct val="0"/>
              </a:spcBef>
              <a:buFont typeface="Arial"/>
              <a:buChar char="•"/>
            </a:pPr>
            <a:r>
              <a:rPr lang="en-US" sz="2854" b="1">
                <a:solidFill>
                  <a:srgbClr val="08080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Reap the benefits of outworking your peers now!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506851" y="3180310"/>
            <a:ext cx="4673095" cy="6788544"/>
            <a:chOff x="0" y="0"/>
            <a:chExt cx="1449386" cy="2105504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9386" cy="2105504"/>
            </a:xfrm>
            <a:custGeom>
              <a:avLst/>
              <a:gdLst/>
              <a:ahLst/>
              <a:cxnLst/>
              <a:rect l="l" t="t" r="r" b="b"/>
              <a:pathLst>
                <a:path w="1449386" h="2105504">
                  <a:moveTo>
                    <a:pt x="0" y="0"/>
                  </a:moveTo>
                  <a:lnTo>
                    <a:pt x="1449386" y="0"/>
                  </a:lnTo>
                  <a:lnTo>
                    <a:pt x="1449386" y="2105504"/>
                  </a:lnTo>
                  <a:lnTo>
                    <a:pt x="0" y="21055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449386" cy="216265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1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56935" y="3014219"/>
            <a:ext cx="4756894" cy="525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FLEXIBILITY</a:t>
            </a: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Easier to manage a job</a:t>
            </a:r>
          </a:p>
          <a:p>
            <a:pPr algn="l">
              <a:lnSpc>
                <a:spcPts val="3990"/>
              </a:lnSpc>
            </a:pPr>
            <a:endParaRPr lang="en-US" sz="2850" b="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Easier to double major</a:t>
            </a:r>
          </a:p>
          <a:p>
            <a:pPr algn="l">
              <a:lnSpc>
                <a:spcPts val="3990"/>
              </a:lnSpc>
            </a:pPr>
            <a:endParaRPr lang="en-US" sz="2850" b="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Easier to add minors</a:t>
            </a:r>
          </a:p>
          <a:p>
            <a:pPr algn="l">
              <a:lnSpc>
                <a:spcPts val="3990"/>
              </a:lnSpc>
            </a:pPr>
            <a:endParaRPr lang="en-US" sz="2850" b="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15315" lvl="1" indent="-307658" algn="l">
              <a:lnSpc>
                <a:spcPts val="3990"/>
              </a:lnSpc>
              <a:buFont typeface="Arial"/>
              <a:buChar char="•"/>
            </a:pPr>
            <a:r>
              <a:rPr lang="en-US" sz="2850" b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Pathways to advanced degree</a:t>
            </a:r>
          </a:p>
          <a:p>
            <a:pPr algn="ctr">
              <a:lnSpc>
                <a:spcPts val="3990"/>
              </a:lnSpc>
              <a:spcBef>
                <a:spcPct val="0"/>
              </a:spcBef>
            </a:pPr>
            <a:endParaRPr lang="en-US" sz="285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607937"/>
            <a:ext cx="18288000" cy="6777583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3719" y="442205"/>
            <a:ext cx="877710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COURSES: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757" y="2319252"/>
            <a:ext cx="121813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Colleges Prefer AP Courses - Why?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719" y="5097401"/>
            <a:ext cx="17605303" cy="474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46" lvl="1" indent="-474973" algn="l">
              <a:lnSpc>
                <a:spcPts val="4091"/>
              </a:lnSpc>
              <a:buFont typeface="Arial"/>
              <a:buChar char="•"/>
            </a:pPr>
            <a:r>
              <a:rPr lang="en-US" sz="4399" b="1" spc="10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Common curriculum across the nation – </a:t>
            </a:r>
            <a:r>
              <a:rPr lang="en-US" sz="4399" b="1" spc="105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equal playing field</a:t>
            </a:r>
          </a:p>
          <a:p>
            <a:pPr algn="l">
              <a:lnSpc>
                <a:spcPts val="4091"/>
              </a:lnSpc>
            </a:pPr>
            <a:endParaRPr lang="en-US" sz="4399" b="1" spc="105">
              <a:solidFill>
                <a:srgbClr val="FFFFF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949946" lvl="1" indent="-474973" algn="l">
              <a:lnSpc>
                <a:spcPts val="4091"/>
              </a:lnSpc>
              <a:buFont typeface="Arial"/>
              <a:buChar char="•"/>
            </a:pPr>
            <a:r>
              <a:rPr lang="en-US" sz="4399" b="1" spc="105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Standardized assessments </a:t>
            </a:r>
            <a:r>
              <a:rPr lang="en-US" sz="4399" b="1" spc="10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each year - all students must perform to the same standard</a:t>
            </a:r>
          </a:p>
          <a:p>
            <a:pPr algn="l">
              <a:lnSpc>
                <a:spcPts val="4091"/>
              </a:lnSpc>
            </a:pPr>
            <a:endParaRPr lang="en-US" sz="4399" b="1" spc="105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949946" lvl="1" indent="-474973" algn="l">
              <a:lnSpc>
                <a:spcPts val="4091"/>
              </a:lnSpc>
              <a:buFont typeface="Arial"/>
              <a:buChar char="•"/>
            </a:pPr>
            <a:r>
              <a:rPr lang="en-US" sz="4399" b="1" spc="10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Students typically better prepared for </a:t>
            </a:r>
            <a:r>
              <a:rPr lang="en-US" sz="4399" b="1" spc="105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academic rigor </a:t>
            </a:r>
            <a:r>
              <a:rPr lang="en-US" sz="4399" b="1" spc="10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of college</a:t>
            </a:r>
          </a:p>
          <a:p>
            <a:pPr algn="l">
              <a:lnSpc>
                <a:spcPts val="4091"/>
              </a:lnSpc>
            </a:pPr>
            <a:endParaRPr lang="en-US" sz="4399" b="1" spc="105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091"/>
              </a:lnSpc>
            </a:pPr>
            <a:endParaRPr lang="en-US" sz="4399" b="1" spc="105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pic>
        <p:nvPicPr>
          <p:cNvPr id="8" name="Picture 7" descr="A dog with diploma in mouth">
            <a:extLst>
              <a:ext uri="{FF2B5EF4-FFF2-40B4-BE49-F238E27FC236}">
                <a16:creationId xmlns:a16="http://schemas.microsoft.com/office/drawing/2014/main" id="{A3773E40-A44B-61D2-D2FE-8C959D9B46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4935200" y="0"/>
            <a:ext cx="3042043" cy="35768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462315"/>
            <a:ext cx="18288000" cy="6923205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3719" y="442205"/>
            <a:ext cx="877710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COURSES: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757" y="2319252"/>
            <a:ext cx="121813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Comparing AP and Dual Enrollment</a:t>
            </a:r>
          </a:p>
        </p:txBody>
      </p:sp>
      <p:sp>
        <p:nvSpPr>
          <p:cNvPr id="6" name="Freeform 6"/>
          <p:cNvSpPr/>
          <p:nvPr/>
        </p:nvSpPr>
        <p:spPr>
          <a:xfrm>
            <a:off x="10376120" y="5753100"/>
            <a:ext cx="6921279" cy="4477825"/>
          </a:xfrm>
          <a:custGeom>
            <a:avLst/>
            <a:gdLst/>
            <a:ahLst/>
            <a:cxnLst/>
            <a:rect l="l" t="t" r="r" b="b"/>
            <a:pathLst>
              <a:path w="7219655" h="5087425">
                <a:moveTo>
                  <a:pt x="0" y="0"/>
                </a:moveTo>
                <a:lnTo>
                  <a:pt x="7219654" y="0"/>
                </a:lnTo>
                <a:lnTo>
                  <a:pt x="7219654" y="5087425"/>
                </a:lnTo>
                <a:lnTo>
                  <a:pt x="0" y="5087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860" t="-8088" r="-6158" b="-43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11008" y="5143500"/>
            <a:ext cx="7689814" cy="5087425"/>
          </a:xfrm>
          <a:custGeom>
            <a:avLst/>
            <a:gdLst/>
            <a:ahLst/>
            <a:cxnLst/>
            <a:rect l="l" t="t" r="r" b="b"/>
            <a:pathLst>
              <a:path w="7689814" h="5087425">
                <a:moveTo>
                  <a:pt x="0" y="0"/>
                </a:moveTo>
                <a:lnTo>
                  <a:pt x="7689814" y="0"/>
                </a:lnTo>
                <a:lnTo>
                  <a:pt x="7689814" y="5087425"/>
                </a:lnTo>
                <a:lnTo>
                  <a:pt x="0" y="5087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208" t="-9294" r="-3162" b="-69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770579" y="4533900"/>
            <a:ext cx="6132360" cy="91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1"/>
              </a:lnSpc>
              <a:spcBef>
                <a:spcPct val="0"/>
              </a:spcBef>
            </a:pPr>
            <a:r>
              <a:rPr lang="en-US" sz="2636" b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COLLEGE ADMISSION OFFICERS RECOGNIZE AP QUALITY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2225" y="3617305"/>
            <a:ext cx="8991669" cy="123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71"/>
              </a:lnSpc>
              <a:spcBef>
                <a:spcPct val="0"/>
              </a:spcBef>
            </a:pPr>
            <a:r>
              <a:rPr lang="en-US" sz="2336" b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COLLEGE ADMISSION OFFICERS ARE ALMOST TWICE AS LIKELY TO REPORT GIVING “SIGNIFICANTLY MORE WEIGHT” TO AP COURSE GRADES AS THEY ARE DE COURSE GRADES</a:t>
            </a:r>
          </a:p>
        </p:txBody>
      </p:sp>
      <p:pic>
        <p:nvPicPr>
          <p:cNvPr id="11" name="Picture 10" descr="A person in a garment&#10;&#10;AI-generated content may be incorrect.">
            <a:extLst>
              <a:ext uri="{FF2B5EF4-FFF2-40B4-BE49-F238E27FC236}">
                <a16:creationId xmlns:a16="http://schemas.microsoft.com/office/drawing/2014/main" id="{605CFDCE-74B0-9935-BD5F-1E1C575CA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255" y="56075"/>
            <a:ext cx="5869777" cy="43301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1" y="0"/>
            <a:ext cx="9143999" cy="10287000"/>
          </a:xfrm>
          <a:prstGeom prst="rect">
            <a:avLst/>
          </a:prstGeom>
          <a:solidFill>
            <a:srgbClr val="112249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961287" y="549752"/>
            <a:ext cx="8463331" cy="8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5"/>
              </a:lnSpc>
            </a:pPr>
            <a:r>
              <a:rPr lang="en-US" sz="5039" i="1" spc="604">
                <a:solidFill>
                  <a:schemeClr val="bg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COURSES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2036412"/>
            <a:ext cx="8463331" cy="867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3826" lvl="1" indent="-446913" algn="l">
              <a:lnSpc>
                <a:spcPts val="6210"/>
              </a:lnSpc>
              <a:buFont typeface="Arial"/>
              <a:buChar char="•"/>
            </a:pPr>
            <a:r>
              <a:rPr lang="en-US" sz="4140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test determines possible credit awarded by colleges</a:t>
            </a:r>
          </a:p>
          <a:p>
            <a:pPr marL="893826" lvl="1" indent="-446913" algn="l">
              <a:lnSpc>
                <a:spcPts val="6210"/>
              </a:lnSpc>
              <a:buFont typeface="Arial"/>
              <a:buChar char="•"/>
            </a:pPr>
            <a:endParaRPr lang="en-US" sz="4140" b="1" spc="41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893826" lvl="1" indent="-446913" algn="l">
              <a:lnSpc>
                <a:spcPts val="6210"/>
              </a:lnSpc>
              <a:buFont typeface="Arial"/>
              <a:buChar char="•"/>
            </a:pPr>
            <a:r>
              <a:rPr lang="en-US" sz="4140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Course content is consistent across the nation</a:t>
            </a:r>
          </a:p>
          <a:p>
            <a:pPr marL="893826" lvl="1" indent="-446913" algn="l">
              <a:lnSpc>
                <a:spcPts val="6210"/>
              </a:lnSpc>
              <a:buFont typeface="Arial"/>
              <a:buChar char="•"/>
            </a:pPr>
            <a:r>
              <a:rPr lang="en-US" sz="4140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Cost associated with AP exams ($99 per exam)</a:t>
            </a:r>
          </a:p>
          <a:p>
            <a:pPr marL="893826" lvl="1" indent="-446913" algn="l">
              <a:lnSpc>
                <a:spcPts val="6210"/>
              </a:lnSpc>
              <a:buFont typeface="Arial"/>
              <a:buChar char="•"/>
            </a:pPr>
            <a:r>
              <a:rPr lang="en-US" sz="4140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classes do not show up on college transcript</a:t>
            </a:r>
          </a:p>
          <a:p>
            <a:pPr marL="446913" lvl="1" algn="l">
              <a:lnSpc>
                <a:spcPts val="6210"/>
              </a:lnSpc>
            </a:pPr>
            <a:endParaRPr lang="en-US" sz="4140" b="1" spc="41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6210"/>
              </a:lnSpc>
            </a:pPr>
            <a:endParaRPr lang="en-US" sz="4140" b="1" spc="41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549814"/>
            <a:ext cx="8288287" cy="86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9"/>
              </a:lnSpc>
            </a:pPr>
            <a:r>
              <a:rPr lang="en-US" sz="5042" i="1" spc="605">
                <a:solidFill>
                  <a:srgbClr val="273B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DUAL ENROLLMENT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1047" y="2036412"/>
            <a:ext cx="8288287" cy="788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3826" lvl="1" indent="-446913" algn="l">
              <a:lnSpc>
                <a:spcPts val="6209"/>
              </a:lnSpc>
              <a:buFont typeface="Arial"/>
              <a:buChar char="•"/>
            </a:pPr>
            <a:r>
              <a:rPr lang="en-US" sz="4139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Grade in course determines credit given (most credits transfer)</a:t>
            </a:r>
          </a:p>
          <a:p>
            <a:pPr marL="893826" lvl="1" indent="-446913" algn="l">
              <a:lnSpc>
                <a:spcPts val="6209"/>
              </a:lnSpc>
              <a:buFont typeface="Arial"/>
              <a:buChar char="•"/>
            </a:pPr>
            <a:r>
              <a:rPr lang="en-US" sz="4139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Course content varies by institution &amp; teacher</a:t>
            </a:r>
          </a:p>
          <a:p>
            <a:pPr marL="893826" lvl="1" indent="-446913" algn="l">
              <a:lnSpc>
                <a:spcPts val="6209"/>
              </a:lnSpc>
              <a:buFont typeface="Arial"/>
              <a:buChar char="•"/>
            </a:pPr>
            <a:r>
              <a:rPr lang="en-US" sz="4139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Tuition is free</a:t>
            </a:r>
          </a:p>
          <a:p>
            <a:pPr marL="893826" lvl="1" indent="-446913" algn="l">
              <a:lnSpc>
                <a:spcPts val="6209"/>
              </a:lnSpc>
              <a:buFont typeface="Arial"/>
              <a:buChar char="•"/>
            </a:pPr>
            <a:r>
              <a:rPr lang="en-US" sz="4139" b="1" spc="4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Dual enrollment courses will remain on college transcript (start your college GPA)</a:t>
            </a:r>
          </a:p>
          <a:p>
            <a:pPr algn="l">
              <a:lnSpc>
                <a:spcPts val="6209"/>
              </a:lnSpc>
            </a:pPr>
            <a:endParaRPr lang="en-US" sz="4139" b="1" spc="41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27491" y="9365936"/>
            <a:ext cx="6159208" cy="83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7"/>
              </a:lnSpc>
              <a:spcBef>
                <a:spcPct val="0"/>
              </a:spcBef>
            </a:pPr>
            <a:r>
              <a:rPr lang="en-US" sz="2377" i="1" u="sng">
                <a:solidFill>
                  <a:schemeClr val="bg1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  <a:hlinkClick r:id="rId2" tooltip="https://apstudents.collegeboard.org/help-center/difference-ap-dual-enroll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(https://apstudents.collegeboard.org/help-center/difference-ap-dual-enrollment)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970588"/>
            <a:ext cx="18271661" cy="631641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3719" y="363958"/>
            <a:ext cx="877710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i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Testing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261705"/>
            <a:ext cx="18271661" cy="585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913" lvl="1" indent="-473075" algn="l">
              <a:lnSpc>
                <a:spcPts val="6585"/>
              </a:lnSpc>
              <a:buFont typeface="Arial"/>
              <a:buChar char="•"/>
            </a:pP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Exams administered in May (both fall &amp; spring courses)  </a:t>
            </a:r>
          </a:p>
          <a:p>
            <a:pPr marL="696913" lvl="1" indent="-473075" algn="l">
              <a:lnSpc>
                <a:spcPts val="6585"/>
              </a:lnSpc>
              <a:buFont typeface="Arial"/>
              <a:buChar char="•"/>
            </a:pP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Globally, all students take AP exams for each subject on same date</a:t>
            </a:r>
          </a:p>
          <a:p>
            <a:pPr marL="696913" lvl="1" indent="-473075" algn="l">
              <a:lnSpc>
                <a:spcPts val="6585"/>
              </a:lnSpc>
              <a:buFont typeface="Arial"/>
              <a:buChar char="•"/>
            </a:pP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Students earn scores of 1 through 5</a:t>
            </a:r>
          </a:p>
          <a:p>
            <a:pPr marL="696913" lvl="1" indent="-473075" algn="l">
              <a:lnSpc>
                <a:spcPts val="6585"/>
              </a:lnSpc>
              <a:buFont typeface="Arial"/>
              <a:buChar char="•"/>
            </a:pP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Students who earn a 3, 4, or 5 can receive college credit</a:t>
            </a:r>
          </a:p>
          <a:p>
            <a:pPr marL="1895782" lvl="2" indent="-631927" algn="l">
              <a:lnSpc>
                <a:spcPts val="6585"/>
              </a:lnSpc>
              <a:buFont typeface="Arial"/>
              <a:buChar char="⚬"/>
            </a:pP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Each university has its own requirements</a:t>
            </a:r>
          </a:p>
          <a:p>
            <a:pPr marL="1895782" lvl="2" indent="-631927" algn="l">
              <a:lnSpc>
                <a:spcPts val="6585"/>
              </a:lnSpc>
              <a:buFont typeface="Arial"/>
              <a:buChar char="⚬"/>
            </a:pP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Check </a:t>
            </a:r>
            <a:r>
              <a:rPr lang="en-US" sz="4390" b="1" u="sng" spc="43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  <a:hlinkClick r:id="rId2" tooltip="https://apstudents.collegeboard.org/getting-credit-placement/search-polic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 Credit Policy Search</a:t>
            </a:r>
            <a:r>
              <a:rPr lang="en-US" sz="4390" b="1" spc="43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 the CB website</a:t>
            </a:r>
          </a:p>
          <a:p>
            <a:pPr marL="696913" lvl="1" indent="-457200" algn="l">
              <a:lnSpc>
                <a:spcPts val="6585"/>
              </a:lnSpc>
              <a:buFont typeface="Arial"/>
              <a:buChar char="•"/>
            </a:pPr>
            <a:r>
              <a:rPr lang="en-US" sz="4390" b="1" spc="43">
                <a:solidFill>
                  <a:srgbClr val="FE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Students MUST apply for accommodations through College Board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5215" y="2319252"/>
            <a:ext cx="547411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Basic info</a:t>
            </a:r>
          </a:p>
        </p:txBody>
      </p:sp>
      <p:pic>
        <p:nvPicPr>
          <p:cNvPr id="8" name="Picture 7" descr="A dog with diploma in mouth">
            <a:extLst>
              <a:ext uri="{FF2B5EF4-FFF2-40B4-BE49-F238E27FC236}">
                <a16:creationId xmlns:a16="http://schemas.microsoft.com/office/drawing/2014/main" id="{ED2A3EF1-61DF-B9DD-9FE7-A89E0F45D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4706600" y="158949"/>
            <a:ext cx="3297606" cy="38773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6477000" y="231219"/>
            <a:ext cx="11275404" cy="4599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08"/>
              </a:lnSpc>
            </a:pPr>
            <a:r>
              <a:rPr lang="en-US" sz="864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ASSISTANT PRINCIPAL/ </a:t>
            </a:r>
          </a:p>
          <a:p>
            <a:pPr algn="ctr">
              <a:lnSpc>
                <a:spcPts val="12108"/>
              </a:lnSpc>
              <a:spcBef>
                <a:spcPct val="0"/>
              </a:spcBef>
            </a:pPr>
            <a:r>
              <a:rPr lang="en-US" sz="864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COORDINATOR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382000" y="4661585"/>
            <a:ext cx="8376126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75"/>
              </a:lnSpc>
              <a:spcBef>
                <a:spcPct val="0"/>
              </a:spcBef>
            </a:pPr>
            <a:r>
              <a:rPr lang="en-US" sz="10125">
                <a:solidFill>
                  <a:srgbClr val="00206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Matt Staruch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10093" y="6220321"/>
            <a:ext cx="15009217" cy="77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Matthew.Staruch@cobbk12.org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065212" y="7162482"/>
            <a:ext cx="6098977" cy="76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4474" b="1">
                <a:solidFill>
                  <a:srgbClr val="FE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678-594-8104 Ex: 011 </a:t>
            </a:r>
          </a:p>
        </p:txBody>
      </p:sp>
      <p:pic>
        <p:nvPicPr>
          <p:cNvPr id="3074" name="Picture 2" descr="A humorous meme-style image featuring Arnold Schwarzenegger as the Terminator, wearing his iconic leather jacket and sunglasses, but with bold caption text that reads: &quot;I'm the Coordinator&quot;">
            <a:extLst>
              <a:ext uri="{FF2B5EF4-FFF2-40B4-BE49-F238E27FC236}">
                <a16:creationId xmlns:a16="http://schemas.microsoft.com/office/drawing/2014/main" id="{A0DEE129-9E2D-F98F-8BC8-2AABCBF0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495300"/>
            <a:ext cx="6527800" cy="97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leather jacket&#10;&#10;AI-generated content may be incorrect.">
            <a:extLst>
              <a:ext uri="{FF2B5EF4-FFF2-40B4-BE49-F238E27FC236}">
                <a16:creationId xmlns:a16="http://schemas.microsoft.com/office/drawing/2014/main" id="{35F5DA04-A21B-6C40-DE95-BE8521B49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6527800" cy="9791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697782"/>
            <a:ext cx="18288000" cy="6687738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3719" y="442205"/>
            <a:ext cx="877710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COURSES: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757" y="2319252"/>
            <a:ext cx="121813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are AP Classes calculated in GPA?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7340" y="4177822"/>
            <a:ext cx="17605303" cy="610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57" lvl="1" indent="-464178" algn="l">
              <a:lnSpc>
                <a:spcPts val="6019"/>
              </a:lnSpc>
              <a:buFont typeface="Arial"/>
              <a:buChar char="•"/>
            </a:pPr>
            <a:r>
              <a:rPr lang="en-US" sz="4299" b="1">
                <a:solidFill>
                  <a:srgbClr val="F4F7F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Students receive 1.0 added weight to their GPA for an AP class **</a:t>
            </a:r>
          </a:p>
          <a:p>
            <a:pPr algn="l">
              <a:lnSpc>
                <a:spcPts val="6019"/>
              </a:lnSpc>
            </a:pPr>
            <a:endParaRPr lang="en-US" sz="4299" b="1">
              <a:solidFill>
                <a:srgbClr val="F4F7FA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928357" lvl="1" indent="-464178" algn="l">
              <a:lnSpc>
                <a:spcPts val="6019"/>
              </a:lnSpc>
              <a:buFont typeface="Arial"/>
              <a:buChar char="•"/>
            </a:pPr>
            <a:r>
              <a:rPr lang="en-US" sz="4299" b="1">
                <a:solidFill>
                  <a:srgbClr val="F4F7F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Ex.: Student makes an A in AP Human Geography = 5.0 for that class </a:t>
            </a:r>
          </a:p>
          <a:p>
            <a:pPr algn="l">
              <a:lnSpc>
                <a:spcPts val="6019"/>
              </a:lnSpc>
            </a:pPr>
            <a:endParaRPr lang="en-US" sz="4299" b="1">
              <a:solidFill>
                <a:srgbClr val="F4F7FA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928357" lvl="1" indent="-464178" algn="l">
              <a:lnSpc>
                <a:spcPts val="6019"/>
              </a:lnSpc>
              <a:buFont typeface="Arial"/>
              <a:buChar char="•"/>
            </a:pPr>
            <a:r>
              <a:rPr lang="en-US" sz="4299" b="1">
                <a:solidFill>
                  <a:srgbClr val="F4F7F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Ex.: Student makes a B in AP Government = 4.0</a:t>
            </a:r>
          </a:p>
          <a:p>
            <a:pPr marL="928357" lvl="1" indent="-464178" algn="l">
              <a:lnSpc>
                <a:spcPts val="6019"/>
              </a:lnSpc>
              <a:buFont typeface="Arial"/>
              <a:buChar char="•"/>
            </a:pPr>
            <a:endParaRPr lang="en-US" sz="4299" b="1">
              <a:solidFill>
                <a:srgbClr val="F4F7FA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928357" lvl="1" indent="-464178" algn="l">
              <a:lnSpc>
                <a:spcPts val="6019"/>
              </a:lnSpc>
              <a:buFont typeface="Arial"/>
              <a:buChar char="•"/>
            </a:pPr>
            <a:r>
              <a:rPr lang="en-US" sz="4299" b="1">
                <a:solidFill>
                  <a:srgbClr val="F4F7F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** Only half a point for HOPE purposes </a:t>
            </a:r>
          </a:p>
        </p:txBody>
      </p:sp>
      <p:pic>
        <p:nvPicPr>
          <p:cNvPr id="8" name="Picture 7" descr="A dog with diploma in mouth">
            <a:extLst>
              <a:ext uri="{FF2B5EF4-FFF2-40B4-BE49-F238E27FC236}">
                <a16:creationId xmlns:a16="http://schemas.microsoft.com/office/drawing/2014/main" id="{8B8D2E6B-2688-AA9B-1A47-BB30E0DF1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5163800" y="158949"/>
            <a:ext cx="3000481" cy="35279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606" y="3478102"/>
            <a:ext cx="18395211" cy="7000115"/>
          </a:xfrm>
          <a:prstGeom prst="rect">
            <a:avLst/>
          </a:prstGeom>
          <a:solidFill>
            <a:srgbClr val="112249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273B6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9894275" y="3830384"/>
            <a:ext cx="7942883" cy="6043255"/>
            <a:chOff x="0" y="0"/>
            <a:chExt cx="1986457" cy="1511374"/>
          </a:xfrm>
          <a:solidFill>
            <a:schemeClr val="bg1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86457" cy="1511374"/>
            </a:xfrm>
            <a:custGeom>
              <a:avLst/>
              <a:gdLst/>
              <a:ahLst/>
              <a:cxnLst/>
              <a:rect l="l" t="t" r="r" b="b"/>
              <a:pathLst>
                <a:path w="1986457" h="1511374">
                  <a:moveTo>
                    <a:pt x="0" y="0"/>
                  </a:moveTo>
                  <a:lnTo>
                    <a:pt x="1986457" y="0"/>
                  </a:lnTo>
                  <a:lnTo>
                    <a:pt x="1986457" y="1511374"/>
                  </a:lnTo>
                  <a:lnTo>
                    <a:pt x="0" y="151137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986457" cy="15494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4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>
            <a:off x="10437678" y="5977618"/>
            <a:ext cx="6837028" cy="0"/>
          </a:xfrm>
          <a:prstGeom prst="line">
            <a:avLst/>
          </a:prstGeom>
          <a:ln w="38100" cap="flat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V="1">
            <a:off x="13865717" y="5977738"/>
            <a:ext cx="39111" cy="389590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013558" y="48201"/>
            <a:ext cx="3578591" cy="1960548"/>
          </a:xfrm>
          <a:custGeom>
            <a:avLst/>
            <a:gdLst/>
            <a:ahLst/>
            <a:cxnLst/>
            <a:rect l="l" t="t" r="r" b="b"/>
            <a:pathLst>
              <a:path w="3578591" h="1960548">
                <a:moveTo>
                  <a:pt x="0" y="0"/>
                </a:moveTo>
                <a:lnTo>
                  <a:pt x="3578591" y="0"/>
                </a:lnTo>
                <a:lnTo>
                  <a:pt x="3578591" y="1960549"/>
                </a:lnTo>
                <a:lnTo>
                  <a:pt x="0" y="1960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5149732" y="-25068"/>
            <a:ext cx="3138268" cy="2033817"/>
          </a:xfrm>
          <a:custGeom>
            <a:avLst/>
            <a:gdLst/>
            <a:ahLst/>
            <a:cxnLst/>
            <a:rect l="l" t="t" r="r" b="b"/>
            <a:pathLst>
              <a:path w="2939782" h="1879357">
                <a:moveTo>
                  <a:pt x="0" y="0"/>
                </a:moveTo>
                <a:lnTo>
                  <a:pt x="2939782" y="0"/>
                </a:lnTo>
                <a:lnTo>
                  <a:pt x="2939782" y="1879357"/>
                </a:lnTo>
                <a:lnTo>
                  <a:pt x="0" y="1879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480" b="-219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-688586" y="400161"/>
            <a:ext cx="11383166" cy="137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HOPE / Zell Miller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10757" y="2319252"/>
            <a:ext cx="121813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Why Hope &amp; Zell Miller Matter?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27623" y="6253927"/>
            <a:ext cx="3745602" cy="125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8"/>
              </a:lnSpc>
              <a:spcBef>
                <a:spcPct val="0"/>
              </a:spcBef>
            </a:pPr>
            <a:r>
              <a:rPr lang="en-US" sz="234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COST OF CLASS WITH  HOPE &amp; ZELL MILLER SCHOLARSHIP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000078" y="6244402"/>
            <a:ext cx="3669133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COST OF CLASS WITHOUT HOPE &amp; ZELL MILLER SCHOLARSHIP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60460" y="4117681"/>
            <a:ext cx="9251211" cy="346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145" lvl="1" indent="-302073" algn="ctr">
              <a:lnSpc>
                <a:spcPts val="3917"/>
              </a:lnSpc>
              <a:buFont typeface="Arial"/>
              <a:buChar char="•"/>
            </a:pPr>
            <a:r>
              <a:rPr lang="en-US" sz="2798" b="1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AP COURSES ADD TO COURSE RIGOR FOR HOPE/ZELL MILLER</a:t>
            </a:r>
          </a:p>
          <a:p>
            <a:pPr algn="ctr">
              <a:lnSpc>
                <a:spcPts val="3917"/>
              </a:lnSpc>
            </a:pPr>
            <a:endParaRPr lang="en-US" sz="2798" b="1">
              <a:solidFill>
                <a:schemeClr val="bg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604145" lvl="1" indent="-302073" algn="ctr">
              <a:lnSpc>
                <a:spcPts val="3917"/>
              </a:lnSpc>
              <a:buFont typeface="Arial"/>
              <a:buChar char="•"/>
            </a:pPr>
            <a:r>
              <a:rPr lang="en-US" sz="2798" b="1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OFFERS STUDENTS SCHOLARSHIP TO COVER TUITION COSTS</a:t>
            </a:r>
          </a:p>
          <a:p>
            <a:pPr algn="ctr">
              <a:lnSpc>
                <a:spcPts val="3917"/>
              </a:lnSpc>
            </a:pPr>
            <a:endParaRPr lang="en-US" sz="2798" b="1">
              <a:solidFill>
                <a:schemeClr val="bg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604145" lvl="1" indent="-302073" algn="ctr">
              <a:lnSpc>
                <a:spcPts val="3917"/>
              </a:lnSpc>
              <a:spcBef>
                <a:spcPct val="0"/>
              </a:spcBef>
              <a:buFont typeface="Arial"/>
              <a:buChar char="•"/>
            </a:pPr>
            <a:r>
              <a:rPr lang="en-US" sz="2798" b="1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MUST TAKE FOUR RIGOR COURSES TO EARN HOPE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027623" y="4633201"/>
            <a:ext cx="7676187" cy="125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7"/>
              </a:lnSpc>
              <a:spcBef>
                <a:spcPct val="0"/>
              </a:spcBef>
            </a:pPr>
            <a:r>
              <a:rPr lang="en-US" sz="3619">
                <a:solidFill>
                  <a:srgbClr val="1122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UGA COST COMPARISON - 15 CREDIT HOURS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694580" y="7981969"/>
            <a:ext cx="2411688" cy="95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8"/>
              </a:lnSpc>
              <a:spcBef>
                <a:spcPct val="0"/>
              </a:spcBef>
            </a:pPr>
            <a:r>
              <a:rPr lang="en-US" sz="562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$</a:t>
            </a:r>
            <a:r>
              <a:rPr lang="en-US" sz="5620">
                <a:solidFill>
                  <a:srgbClr val="002060"/>
                </a:solidFill>
                <a:latin typeface="Lovelo"/>
                <a:ea typeface="Lovelo"/>
                <a:cs typeface="Lovelo"/>
                <a:sym typeface="Lovelo"/>
              </a:rPr>
              <a:t>122.00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339472" y="7981969"/>
            <a:ext cx="2990343" cy="197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3"/>
              </a:lnSpc>
              <a:spcBef>
                <a:spcPct val="0"/>
              </a:spcBef>
            </a:pPr>
            <a:r>
              <a:rPr lang="en-US" sz="5623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$</a:t>
            </a:r>
            <a:r>
              <a:rPr lang="en-US" sz="5623">
                <a:solidFill>
                  <a:srgbClr val="002060"/>
                </a:solidFill>
                <a:latin typeface="Lovelo"/>
                <a:ea typeface="Lovelo"/>
                <a:cs typeface="Lovelo"/>
                <a:sym typeface="Lovelo"/>
              </a:rPr>
              <a:t>5,017.0</a:t>
            </a:r>
            <a:r>
              <a:rPr lang="en-US" sz="5623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0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57123" y="8269071"/>
            <a:ext cx="7695983" cy="932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chemeClr val="bg1"/>
                </a:solidFill>
                <a:latin typeface="Lovelo"/>
                <a:ea typeface="Lovelo"/>
                <a:cs typeface="Lovelo"/>
                <a:sym typeface="Lovelo"/>
              </a:rPr>
              <a:t>FOR HOPE, STUDENTS RECEIVE +.5, except students earning an A.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21925" y="9034227"/>
            <a:ext cx="8211155" cy="83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2"/>
              </a:lnSpc>
              <a:spcBef>
                <a:spcPct val="0"/>
              </a:spcBef>
            </a:pPr>
            <a:r>
              <a:rPr lang="en-US" sz="5015" b="1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= 4.0     B = 3.5     C = 2.5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347331" y="8870369"/>
            <a:ext cx="1186976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4" tooltip="https://busfin.uga.edu/bursar/bursar_tuition_2025/"/>
              </a:rPr>
              <a:t>LINK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315540" y="8870284"/>
            <a:ext cx="1333660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osfa.uga.edu/types-of-aid/undergraduate/scholarships/hope-and-zell-miller-scholarships/"/>
              </a:rPr>
              <a:t>LINK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2244" y="3435"/>
            <a:ext cx="15943512" cy="10283565"/>
          </a:xfrm>
          <a:custGeom>
            <a:avLst/>
            <a:gdLst/>
            <a:ahLst/>
            <a:cxnLst/>
            <a:rect l="l" t="t" r="r" b="b"/>
            <a:pathLst>
              <a:path w="15943512" h="10283565">
                <a:moveTo>
                  <a:pt x="0" y="0"/>
                </a:moveTo>
                <a:lnTo>
                  <a:pt x="15943512" y="0"/>
                </a:lnTo>
                <a:lnTo>
                  <a:pt x="15943512" y="10283565"/>
                </a:lnTo>
                <a:lnTo>
                  <a:pt x="0" y="1028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62829" y="7142494"/>
            <a:ext cx="3720098" cy="2115806"/>
          </a:xfrm>
          <a:custGeom>
            <a:avLst/>
            <a:gdLst/>
            <a:ahLst/>
            <a:cxnLst/>
            <a:rect l="l" t="t" r="r" b="b"/>
            <a:pathLst>
              <a:path w="3720098" h="2115806">
                <a:moveTo>
                  <a:pt x="0" y="0"/>
                </a:moveTo>
                <a:lnTo>
                  <a:pt x="3720098" y="0"/>
                </a:lnTo>
                <a:lnTo>
                  <a:pt x="3720098" y="2115806"/>
                </a:lnTo>
                <a:lnTo>
                  <a:pt x="0" y="2115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800" y="190500"/>
            <a:ext cx="1539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Profile of an HHS Grad - UGA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3BDFA-091F-E2C4-4CCD-5BAA0910E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37" y="1714500"/>
            <a:ext cx="1186816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2423" y="99599"/>
            <a:ext cx="8368440" cy="10187401"/>
          </a:xfrm>
          <a:custGeom>
            <a:avLst/>
            <a:gdLst/>
            <a:ahLst/>
            <a:cxnLst/>
            <a:rect l="l" t="t" r="r" b="b"/>
            <a:pathLst>
              <a:path w="8926766" h="11020699">
                <a:moveTo>
                  <a:pt x="0" y="0"/>
                </a:moveTo>
                <a:lnTo>
                  <a:pt x="8926766" y="0"/>
                </a:lnTo>
                <a:lnTo>
                  <a:pt x="8926766" y="11020699"/>
                </a:lnTo>
                <a:lnTo>
                  <a:pt x="0" y="11020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97267" y="696620"/>
            <a:ext cx="1855397" cy="1087726"/>
          </a:xfrm>
          <a:custGeom>
            <a:avLst/>
            <a:gdLst/>
            <a:ahLst/>
            <a:cxnLst/>
            <a:rect l="l" t="t" r="r" b="b"/>
            <a:pathLst>
              <a:path w="1855397" h="1087726">
                <a:moveTo>
                  <a:pt x="0" y="0"/>
                </a:moveTo>
                <a:lnTo>
                  <a:pt x="1855397" y="0"/>
                </a:lnTo>
                <a:lnTo>
                  <a:pt x="1855397" y="1087726"/>
                </a:lnTo>
                <a:lnTo>
                  <a:pt x="0" y="1087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230600" y="7658100"/>
            <a:ext cx="1723657" cy="980330"/>
          </a:xfrm>
          <a:custGeom>
            <a:avLst/>
            <a:gdLst/>
            <a:ahLst/>
            <a:cxnLst/>
            <a:rect l="l" t="t" r="r" b="b"/>
            <a:pathLst>
              <a:path w="1723657" h="980330">
                <a:moveTo>
                  <a:pt x="0" y="0"/>
                </a:moveTo>
                <a:lnTo>
                  <a:pt x="1723657" y="0"/>
                </a:lnTo>
                <a:lnTo>
                  <a:pt x="1723657" y="980330"/>
                </a:lnTo>
                <a:lnTo>
                  <a:pt x="0" y="980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7137" y="99599"/>
            <a:ext cx="9016863" cy="9898888"/>
          </a:xfrm>
          <a:custGeom>
            <a:avLst/>
            <a:gdLst/>
            <a:ahLst/>
            <a:cxnLst/>
            <a:rect l="l" t="t" r="r" b="b"/>
            <a:pathLst>
              <a:path w="9016863" h="9898888">
                <a:moveTo>
                  <a:pt x="0" y="0"/>
                </a:moveTo>
                <a:lnTo>
                  <a:pt x="9016863" y="0"/>
                </a:lnTo>
                <a:lnTo>
                  <a:pt x="9016863" y="9898888"/>
                </a:lnTo>
                <a:lnTo>
                  <a:pt x="0" y="98988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86" r="-4650" b="-45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73484" y="7948193"/>
            <a:ext cx="1723657" cy="980330"/>
          </a:xfrm>
          <a:custGeom>
            <a:avLst/>
            <a:gdLst/>
            <a:ahLst/>
            <a:cxnLst/>
            <a:rect l="l" t="t" r="r" b="b"/>
            <a:pathLst>
              <a:path w="1723657" h="980330">
                <a:moveTo>
                  <a:pt x="0" y="0"/>
                </a:moveTo>
                <a:lnTo>
                  <a:pt x="1723657" y="0"/>
                </a:lnTo>
                <a:lnTo>
                  <a:pt x="1723657" y="980330"/>
                </a:lnTo>
                <a:lnTo>
                  <a:pt x="0" y="980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56414" y="394976"/>
            <a:ext cx="2161958" cy="1267448"/>
          </a:xfrm>
          <a:custGeom>
            <a:avLst/>
            <a:gdLst/>
            <a:ahLst/>
            <a:cxnLst/>
            <a:rect l="l" t="t" r="r" b="b"/>
            <a:pathLst>
              <a:path w="2161958" h="1267448">
                <a:moveTo>
                  <a:pt x="0" y="0"/>
                </a:moveTo>
                <a:lnTo>
                  <a:pt x="2161958" y="0"/>
                </a:lnTo>
                <a:lnTo>
                  <a:pt x="2161958" y="1267448"/>
                </a:lnTo>
                <a:lnTo>
                  <a:pt x="0" y="1267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13014" y="2628900"/>
            <a:ext cx="1632093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8" tooltip="https://admission.gatech.edu/admission-snapshot"/>
              </a:rPr>
              <a:t>https://admission.gatech.edu/admission-snapshot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000" y="419100"/>
            <a:ext cx="16078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Profile of an HHS Grad - Ga Tech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DA633-F383-F379-F147-75B2FBD8D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755506"/>
            <a:ext cx="10439400" cy="811649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6100" y="2268897"/>
            <a:ext cx="3358113" cy="588605"/>
          </a:xfrm>
          <a:custGeom>
            <a:avLst/>
            <a:gdLst/>
            <a:ahLst/>
            <a:cxnLst/>
            <a:rect l="l" t="t" r="r" b="b"/>
            <a:pathLst>
              <a:path w="3358113" h="588605">
                <a:moveTo>
                  <a:pt x="0" y="0"/>
                </a:moveTo>
                <a:lnTo>
                  <a:pt x="3358113" y="0"/>
                </a:lnTo>
                <a:lnTo>
                  <a:pt x="3358113" y="588605"/>
                </a:lnTo>
                <a:lnTo>
                  <a:pt x="0" y="588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695387" y="4322500"/>
            <a:ext cx="6820500" cy="1599120"/>
            <a:chOff x="0" y="0"/>
            <a:chExt cx="9094000" cy="2132160"/>
          </a:xfrm>
        </p:grpSpPr>
        <p:sp>
          <p:nvSpPr>
            <p:cNvPr id="4" name="Freeform 4"/>
            <p:cNvSpPr/>
            <p:nvPr/>
          </p:nvSpPr>
          <p:spPr>
            <a:xfrm>
              <a:off x="25400" y="25400"/>
              <a:ext cx="9043163" cy="2074672"/>
            </a:xfrm>
            <a:custGeom>
              <a:avLst/>
              <a:gdLst/>
              <a:ahLst/>
              <a:cxnLst/>
              <a:rect l="l" t="t" r="r" b="b"/>
              <a:pathLst>
                <a:path w="9043163" h="2074672">
                  <a:moveTo>
                    <a:pt x="0" y="0"/>
                  </a:moveTo>
                  <a:lnTo>
                    <a:pt x="7983093" y="0"/>
                  </a:lnTo>
                  <a:lnTo>
                    <a:pt x="9043163" y="1037336"/>
                  </a:lnTo>
                  <a:lnTo>
                    <a:pt x="7983093" y="2074672"/>
                  </a:lnTo>
                  <a:lnTo>
                    <a:pt x="0" y="2074672"/>
                  </a:lnTo>
                  <a:lnTo>
                    <a:pt x="1060069" y="1037336"/>
                  </a:lnTo>
                  <a:close/>
                </a:path>
              </a:pathLst>
            </a:custGeom>
            <a:solidFill>
              <a:srgbClr val="273B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1" y="0"/>
              <a:ext cx="9093964" cy="2125472"/>
            </a:xfrm>
            <a:custGeom>
              <a:avLst/>
              <a:gdLst/>
              <a:ahLst/>
              <a:cxnLst/>
              <a:rect l="l" t="t" r="r" b="b"/>
              <a:pathLst>
                <a:path w="9093964" h="2125472">
                  <a:moveTo>
                    <a:pt x="25401" y="0"/>
                  </a:moveTo>
                  <a:lnTo>
                    <a:pt x="8008494" y="0"/>
                  </a:lnTo>
                  <a:cubicBezTo>
                    <a:pt x="8015099" y="0"/>
                    <a:pt x="8021576" y="2540"/>
                    <a:pt x="8026275" y="7239"/>
                  </a:cubicBezTo>
                  <a:lnTo>
                    <a:pt x="9086343" y="1044575"/>
                  </a:lnTo>
                  <a:cubicBezTo>
                    <a:pt x="9091169" y="1049401"/>
                    <a:pt x="9093964" y="1055878"/>
                    <a:pt x="9093964" y="1062736"/>
                  </a:cubicBezTo>
                  <a:cubicBezTo>
                    <a:pt x="9093964" y="1069594"/>
                    <a:pt x="9091169" y="1076071"/>
                    <a:pt x="9086343" y="1080897"/>
                  </a:cubicBezTo>
                  <a:lnTo>
                    <a:pt x="8026275" y="2118233"/>
                  </a:lnTo>
                  <a:cubicBezTo>
                    <a:pt x="8021576" y="2122932"/>
                    <a:pt x="8015099" y="2125472"/>
                    <a:pt x="8008494" y="2125472"/>
                  </a:cubicBezTo>
                  <a:lnTo>
                    <a:pt x="25401" y="2125472"/>
                  </a:lnTo>
                  <a:cubicBezTo>
                    <a:pt x="15114" y="2125472"/>
                    <a:pt x="5843" y="2119249"/>
                    <a:pt x="1906" y="2109724"/>
                  </a:cubicBezTo>
                  <a:cubicBezTo>
                    <a:pt x="-2031" y="2100199"/>
                    <a:pt x="255" y="2089150"/>
                    <a:pt x="7621" y="2082038"/>
                  </a:cubicBezTo>
                  <a:lnTo>
                    <a:pt x="1067817" y="1044575"/>
                  </a:lnTo>
                  <a:lnTo>
                    <a:pt x="1085597" y="1062736"/>
                  </a:lnTo>
                  <a:lnTo>
                    <a:pt x="1067817" y="1080897"/>
                  </a:lnTo>
                  <a:lnTo>
                    <a:pt x="7621" y="43561"/>
                  </a:lnTo>
                  <a:cubicBezTo>
                    <a:pt x="255" y="36322"/>
                    <a:pt x="-2031" y="25400"/>
                    <a:pt x="1906" y="15748"/>
                  </a:cubicBezTo>
                  <a:cubicBezTo>
                    <a:pt x="5843" y="6096"/>
                    <a:pt x="15114" y="0"/>
                    <a:pt x="25401" y="0"/>
                  </a:cubicBezTo>
                  <a:moveTo>
                    <a:pt x="25401" y="50800"/>
                  </a:moveTo>
                  <a:lnTo>
                    <a:pt x="25401" y="25400"/>
                  </a:lnTo>
                  <a:lnTo>
                    <a:pt x="43181" y="7239"/>
                  </a:lnTo>
                  <a:lnTo>
                    <a:pt x="1103250" y="1044575"/>
                  </a:lnTo>
                  <a:cubicBezTo>
                    <a:pt x="1108076" y="1049401"/>
                    <a:pt x="1110870" y="1055878"/>
                    <a:pt x="1110870" y="1062736"/>
                  </a:cubicBezTo>
                  <a:cubicBezTo>
                    <a:pt x="1110870" y="1069594"/>
                    <a:pt x="1108076" y="1076071"/>
                    <a:pt x="1103250" y="1080897"/>
                  </a:cubicBezTo>
                  <a:lnTo>
                    <a:pt x="43181" y="2118233"/>
                  </a:lnTo>
                  <a:lnTo>
                    <a:pt x="25401" y="2100072"/>
                  </a:lnTo>
                  <a:lnTo>
                    <a:pt x="25401" y="2074672"/>
                  </a:lnTo>
                  <a:lnTo>
                    <a:pt x="8008494" y="2074672"/>
                  </a:lnTo>
                  <a:lnTo>
                    <a:pt x="8008494" y="2100072"/>
                  </a:lnTo>
                  <a:lnTo>
                    <a:pt x="7990714" y="2081911"/>
                  </a:lnTo>
                  <a:lnTo>
                    <a:pt x="9050783" y="1044575"/>
                  </a:lnTo>
                  <a:lnTo>
                    <a:pt x="9068564" y="1062736"/>
                  </a:lnTo>
                  <a:lnTo>
                    <a:pt x="9050783" y="1080897"/>
                  </a:lnTo>
                  <a:lnTo>
                    <a:pt x="7990714" y="43561"/>
                  </a:lnTo>
                  <a:lnTo>
                    <a:pt x="8008494" y="25400"/>
                  </a:lnTo>
                  <a:lnTo>
                    <a:pt x="8008494" y="50800"/>
                  </a:lnTo>
                  <a:lnTo>
                    <a:pt x="25401" y="50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09237" y="4743450"/>
            <a:ext cx="5392800" cy="136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11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Emphasizes Critical Skills Needed for College &amp; Beyond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802037" y="4322500"/>
            <a:ext cx="6820500" cy="1599120"/>
            <a:chOff x="0" y="0"/>
            <a:chExt cx="9094000" cy="2132160"/>
          </a:xfrm>
        </p:grpSpPr>
        <p:sp>
          <p:nvSpPr>
            <p:cNvPr id="8" name="Freeform 8"/>
            <p:cNvSpPr/>
            <p:nvPr/>
          </p:nvSpPr>
          <p:spPr>
            <a:xfrm>
              <a:off x="25400" y="25400"/>
              <a:ext cx="9043163" cy="2074672"/>
            </a:xfrm>
            <a:custGeom>
              <a:avLst/>
              <a:gdLst/>
              <a:ahLst/>
              <a:cxnLst/>
              <a:rect l="l" t="t" r="r" b="b"/>
              <a:pathLst>
                <a:path w="9043163" h="2074672">
                  <a:moveTo>
                    <a:pt x="0" y="0"/>
                  </a:moveTo>
                  <a:lnTo>
                    <a:pt x="7983093" y="0"/>
                  </a:lnTo>
                  <a:lnTo>
                    <a:pt x="9043163" y="1037336"/>
                  </a:lnTo>
                  <a:lnTo>
                    <a:pt x="7983093" y="2074672"/>
                  </a:lnTo>
                  <a:lnTo>
                    <a:pt x="0" y="2074672"/>
                  </a:lnTo>
                  <a:lnTo>
                    <a:pt x="1060069" y="1037336"/>
                  </a:lnTo>
                  <a:close/>
                </a:path>
              </a:pathLst>
            </a:custGeom>
            <a:solidFill>
              <a:srgbClr val="273B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-1" y="0"/>
              <a:ext cx="9093964" cy="2125472"/>
            </a:xfrm>
            <a:custGeom>
              <a:avLst/>
              <a:gdLst/>
              <a:ahLst/>
              <a:cxnLst/>
              <a:rect l="l" t="t" r="r" b="b"/>
              <a:pathLst>
                <a:path w="9093964" h="2125472">
                  <a:moveTo>
                    <a:pt x="25401" y="0"/>
                  </a:moveTo>
                  <a:lnTo>
                    <a:pt x="8008494" y="0"/>
                  </a:lnTo>
                  <a:cubicBezTo>
                    <a:pt x="8015099" y="0"/>
                    <a:pt x="8021576" y="2540"/>
                    <a:pt x="8026275" y="7239"/>
                  </a:cubicBezTo>
                  <a:lnTo>
                    <a:pt x="9086343" y="1044575"/>
                  </a:lnTo>
                  <a:cubicBezTo>
                    <a:pt x="9091169" y="1049401"/>
                    <a:pt x="9093964" y="1055878"/>
                    <a:pt x="9093964" y="1062736"/>
                  </a:cubicBezTo>
                  <a:cubicBezTo>
                    <a:pt x="9093964" y="1069594"/>
                    <a:pt x="9091169" y="1076071"/>
                    <a:pt x="9086343" y="1080897"/>
                  </a:cubicBezTo>
                  <a:lnTo>
                    <a:pt x="8026275" y="2118233"/>
                  </a:lnTo>
                  <a:cubicBezTo>
                    <a:pt x="8021576" y="2122932"/>
                    <a:pt x="8015099" y="2125472"/>
                    <a:pt x="8008494" y="2125472"/>
                  </a:cubicBezTo>
                  <a:lnTo>
                    <a:pt x="25401" y="2125472"/>
                  </a:lnTo>
                  <a:cubicBezTo>
                    <a:pt x="15114" y="2125472"/>
                    <a:pt x="5843" y="2119249"/>
                    <a:pt x="1906" y="2109724"/>
                  </a:cubicBezTo>
                  <a:cubicBezTo>
                    <a:pt x="-2031" y="2100199"/>
                    <a:pt x="255" y="2089150"/>
                    <a:pt x="7621" y="2082038"/>
                  </a:cubicBezTo>
                  <a:lnTo>
                    <a:pt x="1067817" y="1044575"/>
                  </a:lnTo>
                  <a:lnTo>
                    <a:pt x="1085597" y="1062736"/>
                  </a:lnTo>
                  <a:lnTo>
                    <a:pt x="1067817" y="1080897"/>
                  </a:lnTo>
                  <a:lnTo>
                    <a:pt x="7621" y="43561"/>
                  </a:lnTo>
                  <a:cubicBezTo>
                    <a:pt x="255" y="36322"/>
                    <a:pt x="-2031" y="25400"/>
                    <a:pt x="1906" y="15748"/>
                  </a:cubicBezTo>
                  <a:cubicBezTo>
                    <a:pt x="5843" y="6096"/>
                    <a:pt x="15114" y="0"/>
                    <a:pt x="25401" y="0"/>
                  </a:cubicBezTo>
                  <a:moveTo>
                    <a:pt x="25401" y="50800"/>
                  </a:moveTo>
                  <a:lnTo>
                    <a:pt x="25401" y="25400"/>
                  </a:lnTo>
                  <a:lnTo>
                    <a:pt x="43181" y="7239"/>
                  </a:lnTo>
                  <a:lnTo>
                    <a:pt x="1103250" y="1044575"/>
                  </a:lnTo>
                  <a:cubicBezTo>
                    <a:pt x="1108076" y="1049401"/>
                    <a:pt x="1110870" y="1055878"/>
                    <a:pt x="1110870" y="1062736"/>
                  </a:cubicBezTo>
                  <a:cubicBezTo>
                    <a:pt x="1110870" y="1069594"/>
                    <a:pt x="1108076" y="1076071"/>
                    <a:pt x="1103250" y="1080897"/>
                  </a:cubicBezTo>
                  <a:lnTo>
                    <a:pt x="43181" y="2118233"/>
                  </a:lnTo>
                  <a:lnTo>
                    <a:pt x="25401" y="2100072"/>
                  </a:lnTo>
                  <a:lnTo>
                    <a:pt x="25401" y="2074672"/>
                  </a:lnTo>
                  <a:lnTo>
                    <a:pt x="8008494" y="2074672"/>
                  </a:lnTo>
                  <a:lnTo>
                    <a:pt x="8008494" y="2100072"/>
                  </a:lnTo>
                  <a:lnTo>
                    <a:pt x="7990714" y="2081911"/>
                  </a:lnTo>
                  <a:lnTo>
                    <a:pt x="9050783" y="1044575"/>
                  </a:lnTo>
                  <a:lnTo>
                    <a:pt x="9068564" y="1062736"/>
                  </a:lnTo>
                  <a:lnTo>
                    <a:pt x="9050783" y="1080897"/>
                  </a:lnTo>
                  <a:lnTo>
                    <a:pt x="7990714" y="43561"/>
                  </a:lnTo>
                  <a:lnTo>
                    <a:pt x="8008494" y="25400"/>
                  </a:lnTo>
                  <a:lnTo>
                    <a:pt x="8008494" y="50800"/>
                  </a:lnTo>
                  <a:lnTo>
                    <a:pt x="25401" y="50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9486552"/>
            <a:ext cx="18288000" cy="740196"/>
          </a:xfrm>
          <a:custGeom>
            <a:avLst/>
            <a:gdLst/>
            <a:ahLst/>
            <a:cxnLst/>
            <a:rect l="l" t="t" r="r" b="b"/>
            <a:pathLst>
              <a:path w="18288000" h="740196">
                <a:moveTo>
                  <a:pt x="0" y="0"/>
                </a:moveTo>
                <a:lnTo>
                  <a:pt x="18288000" y="0"/>
                </a:lnTo>
                <a:lnTo>
                  <a:pt x="18288000" y="740196"/>
                </a:lnTo>
                <a:lnTo>
                  <a:pt x="0" y="740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97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57150" y="476128"/>
            <a:ext cx="18288000" cy="1364144"/>
            <a:chOff x="0" y="0"/>
            <a:chExt cx="5357770" cy="3996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57769" cy="399648"/>
            </a:xfrm>
            <a:custGeom>
              <a:avLst/>
              <a:gdLst/>
              <a:ahLst/>
              <a:cxnLst/>
              <a:rect l="l" t="t" r="r" b="b"/>
              <a:pathLst>
                <a:path w="5357769" h="399648">
                  <a:moveTo>
                    <a:pt x="0" y="0"/>
                  </a:moveTo>
                  <a:lnTo>
                    <a:pt x="5357769" y="0"/>
                  </a:lnTo>
                  <a:lnTo>
                    <a:pt x="5357769" y="399648"/>
                  </a:lnTo>
                  <a:lnTo>
                    <a:pt x="0" y="399648"/>
                  </a:lnTo>
                  <a:close/>
                </a:path>
              </a:pathLst>
            </a:custGeom>
            <a:solidFill>
              <a:srgbClr val="273B6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77425" y="836534"/>
            <a:ext cx="13647450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spc="-23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Introducing - AP Capstone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86100" y="2268897"/>
            <a:ext cx="13294015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-143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                         is an innovative program that helps students develop critical skills as well as a broader perspective on the world. It also deepens their passion for learning and builds confidence.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15887" y="4743450"/>
            <a:ext cx="5392800" cy="1899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11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Complements the in-depth subject-matter study in AP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20350" y="6533231"/>
            <a:ext cx="12561600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-143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AP Seminar </a:t>
            </a:r>
            <a:r>
              <a:rPr lang="en-US" sz="3600" spc="-143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and</a:t>
            </a:r>
            <a:r>
              <a:rPr lang="en-US" sz="3600" b="1" spc="-143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AP Research</a:t>
            </a:r>
            <a:r>
              <a:rPr lang="en-US" sz="3600" spc="-143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allow students to immerse themselves in topics that matter to them, while they develop analytic, research, problem-solving, and communication skills that colleges seek in their applicants.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0200" y="2069808"/>
            <a:ext cx="150114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6798" lvl="1" indent="-298399" algn="l">
              <a:lnSpc>
                <a:spcPts val="3564"/>
              </a:lnSpc>
              <a:buFont typeface="Arial"/>
              <a:buChar char="•"/>
            </a:pPr>
            <a:r>
              <a:rPr lang="en-US" sz="3300" b="1" spc="-128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Earn Distinction – </a:t>
            </a:r>
            <a:r>
              <a:rPr lang="en-US" sz="3300" b="1" spc="-1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Stand out in the college admission process</a:t>
            </a:r>
          </a:p>
          <a:p>
            <a:pPr algn="l">
              <a:lnSpc>
                <a:spcPts val="3564"/>
              </a:lnSpc>
            </a:pPr>
            <a:endParaRPr lang="en-US" sz="3300" b="1" spc="-128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596798" lvl="1" indent="-298399" algn="l">
              <a:lnSpc>
                <a:spcPts val="3564"/>
              </a:lnSpc>
              <a:buFont typeface="Arial"/>
              <a:buChar char="•"/>
            </a:pPr>
            <a:r>
              <a:rPr lang="en-US" sz="3300" b="1" spc="-128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Acquire Critical Skills – </a:t>
            </a:r>
            <a:r>
              <a:rPr lang="en-US" sz="3300" b="1" spc="-12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Students acquire challenging analysis, writing, &amp; research skills that are increasingly valued by colleges</a:t>
            </a:r>
          </a:p>
          <a:p>
            <a:pPr algn="l">
              <a:lnSpc>
                <a:spcPts val="3564"/>
              </a:lnSpc>
            </a:pPr>
            <a:endParaRPr lang="en-US" sz="3300" b="1" spc="-128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597217" lvl="1" indent="-298609" algn="l">
              <a:lnSpc>
                <a:spcPts val="3564"/>
              </a:lnSpc>
              <a:buFont typeface="Arial"/>
              <a:buChar char="•"/>
            </a:pPr>
            <a:r>
              <a:rPr lang="en-US" sz="3300" b="1" spc="-13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Choose what to study – </a:t>
            </a:r>
            <a:r>
              <a:rPr lang="en-US" sz="3300" b="1" spc="-13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Students choose their own research topic and study issues and topics of interest and importance to them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9550471"/>
            <a:ext cx="18288000" cy="715325"/>
          </a:xfrm>
          <a:custGeom>
            <a:avLst/>
            <a:gdLst/>
            <a:ahLst/>
            <a:cxnLst/>
            <a:rect l="l" t="t" r="r" b="b"/>
            <a:pathLst>
              <a:path w="18288000" h="715325">
                <a:moveTo>
                  <a:pt x="0" y="0"/>
                </a:moveTo>
                <a:lnTo>
                  <a:pt x="18288000" y="0"/>
                </a:lnTo>
                <a:lnTo>
                  <a:pt x="18288000" y="715325"/>
                </a:lnTo>
                <a:lnTo>
                  <a:pt x="0" y="715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394" b="-13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81200" y="5447547"/>
            <a:ext cx="13711273" cy="3956838"/>
          </a:xfrm>
          <a:custGeom>
            <a:avLst/>
            <a:gdLst/>
            <a:ahLst/>
            <a:cxnLst/>
            <a:rect l="l" t="t" r="r" b="b"/>
            <a:pathLst>
              <a:path w="13013096" h="3241472">
                <a:moveTo>
                  <a:pt x="0" y="0"/>
                </a:moveTo>
                <a:lnTo>
                  <a:pt x="13013096" y="0"/>
                </a:lnTo>
                <a:lnTo>
                  <a:pt x="13013096" y="3241472"/>
                </a:lnTo>
                <a:lnTo>
                  <a:pt x="0" y="3241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20" b="-430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7150" y="476128"/>
            <a:ext cx="18288000" cy="1364144"/>
            <a:chOff x="0" y="0"/>
            <a:chExt cx="5357770" cy="3996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57769" cy="399648"/>
            </a:xfrm>
            <a:custGeom>
              <a:avLst/>
              <a:gdLst/>
              <a:ahLst/>
              <a:cxnLst/>
              <a:rect l="l" t="t" r="r" b="b"/>
              <a:pathLst>
                <a:path w="5357769" h="399648">
                  <a:moveTo>
                    <a:pt x="0" y="0"/>
                  </a:moveTo>
                  <a:lnTo>
                    <a:pt x="5357769" y="0"/>
                  </a:lnTo>
                  <a:lnTo>
                    <a:pt x="5357769" y="399648"/>
                  </a:lnTo>
                  <a:lnTo>
                    <a:pt x="0" y="399648"/>
                  </a:lnTo>
                  <a:close/>
                </a:path>
              </a:pathLst>
            </a:custGeom>
            <a:solidFill>
              <a:srgbClr val="273B6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77425" y="774811"/>
            <a:ext cx="13647450" cy="833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3"/>
              </a:lnSpc>
            </a:pPr>
            <a:r>
              <a:rPr lang="en-US" sz="5938" b="1" spc="-23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Capstone: The Benefits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3100" y="2243625"/>
            <a:ext cx="13716000" cy="6726872"/>
            <a:chOff x="0" y="0"/>
            <a:chExt cx="18288000" cy="8969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88000" cy="8969110"/>
            </a:xfrm>
            <a:custGeom>
              <a:avLst/>
              <a:gdLst/>
              <a:ahLst/>
              <a:cxnLst/>
              <a:rect l="l" t="t" r="r" b="b"/>
              <a:pathLst>
                <a:path w="18288000" h="8969110">
                  <a:moveTo>
                    <a:pt x="0" y="0"/>
                  </a:moveTo>
                  <a:lnTo>
                    <a:pt x="18288000" y="0"/>
                  </a:lnTo>
                  <a:lnTo>
                    <a:pt x="18288000" y="8969110"/>
                  </a:lnTo>
                  <a:lnTo>
                    <a:pt x="0" y="89691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512744" y="2171675"/>
            <a:ext cx="14309256" cy="6798784"/>
          </a:xfrm>
          <a:custGeom>
            <a:avLst/>
            <a:gdLst/>
            <a:ahLst/>
            <a:cxnLst/>
            <a:rect l="l" t="t" r="r" b="b"/>
            <a:pathLst>
              <a:path w="15262512" h="6870773">
                <a:moveTo>
                  <a:pt x="0" y="0"/>
                </a:moveTo>
                <a:lnTo>
                  <a:pt x="15262512" y="0"/>
                </a:lnTo>
                <a:lnTo>
                  <a:pt x="15262512" y="6870773"/>
                </a:lnTo>
                <a:lnTo>
                  <a:pt x="0" y="6870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10" b="-36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2400" y="388905"/>
            <a:ext cx="18288000" cy="1855273"/>
            <a:chOff x="0" y="0"/>
            <a:chExt cx="5357770" cy="5435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57769" cy="543533"/>
            </a:xfrm>
            <a:custGeom>
              <a:avLst/>
              <a:gdLst/>
              <a:ahLst/>
              <a:cxnLst/>
              <a:rect l="l" t="t" r="r" b="b"/>
              <a:pathLst>
                <a:path w="5357769" h="543533">
                  <a:moveTo>
                    <a:pt x="0" y="0"/>
                  </a:moveTo>
                  <a:lnTo>
                    <a:pt x="5357769" y="0"/>
                  </a:lnTo>
                  <a:lnTo>
                    <a:pt x="5357769" y="543533"/>
                  </a:lnTo>
                  <a:lnTo>
                    <a:pt x="0" y="543533"/>
                  </a:lnTo>
                  <a:close/>
                </a:path>
              </a:pathLst>
            </a:custGeom>
            <a:solidFill>
              <a:srgbClr val="273B6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4550" y="789582"/>
            <a:ext cx="1364745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b="1" spc="-19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Capstone Diploma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8185" y="6110462"/>
            <a:ext cx="3352950" cy="251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Students who earn scores of 3 or higher in both Capstone courses and four additional AP Exams will receive the </a:t>
            </a:r>
            <a:r>
              <a:rPr lang="en-US" sz="2700" b="1" spc="-107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 Capstone Diploma</a:t>
            </a:r>
            <a:r>
              <a:rPr lang="en-US" sz="2700" spc="-10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27429" y="5510205"/>
            <a:ext cx="3314700" cy="268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Students who earn scores of 3 or higher in both Capstone courses will receive the </a:t>
            </a:r>
            <a:r>
              <a:rPr lang="en-US" sz="2700" b="1" spc="-107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 Seminar and Research Certificate™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4558" y="3701072"/>
            <a:ext cx="3780375" cy="111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3027">
                <a:solidFill>
                  <a:srgbClr val="253664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2025</a:t>
            </a:r>
          </a:p>
          <a:p>
            <a:pPr algn="ctr">
              <a:lnSpc>
                <a:spcPts val="2482"/>
              </a:lnSpc>
            </a:pPr>
            <a:endParaRPr lang="en-US" sz="3027">
              <a:solidFill>
                <a:srgbClr val="253664"/>
              </a:solidFill>
              <a:latin typeface="Playlist Script"/>
              <a:ea typeface="Playlist Script"/>
              <a:cs typeface="Playlist Script"/>
              <a:sym typeface="Playlist Script"/>
            </a:endParaRPr>
          </a:p>
          <a:p>
            <a:pPr algn="ctr">
              <a:lnSpc>
                <a:spcPts val="3341"/>
              </a:lnSpc>
            </a:pPr>
            <a:r>
              <a:rPr lang="en-US" sz="4074">
                <a:solidFill>
                  <a:srgbClr val="253664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9 HHS Students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61654" y="3400420"/>
            <a:ext cx="3680475" cy="108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7"/>
              </a:lnSpc>
            </a:pPr>
            <a:r>
              <a:rPr lang="en-US" sz="2947">
                <a:solidFill>
                  <a:srgbClr val="253664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2025</a:t>
            </a:r>
          </a:p>
          <a:p>
            <a:pPr algn="ctr">
              <a:lnSpc>
                <a:spcPts val="2417"/>
              </a:lnSpc>
            </a:pPr>
            <a:endParaRPr lang="en-US" sz="2947">
              <a:solidFill>
                <a:srgbClr val="253664"/>
              </a:solidFill>
              <a:latin typeface="Playlist Script"/>
              <a:ea typeface="Playlist Script"/>
              <a:cs typeface="Playlist Script"/>
              <a:sym typeface="Playlist Script"/>
            </a:endParaRPr>
          </a:p>
          <a:p>
            <a:pPr algn="ctr">
              <a:lnSpc>
                <a:spcPts val="3252"/>
              </a:lnSpc>
            </a:pPr>
            <a:r>
              <a:rPr lang="en-US" sz="3966">
                <a:solidFill>
                  <a:srgbClr val="253664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2 HHS Students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81000" y="114718"/>
            <a:ext cx="11506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Meet the AP Ambassadors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655" y="1333500"/>
            <a:ext cx="5905640" cy="764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66" b="1" i="0" u="none" strike="noStrike" kern="1200" cap="none" spc="35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do we do? </a:t>
            </a:r>
          </a:p>
          <a:p>
            <a:pPr marL="0" marR="0" lvl="0" indent="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66" b="1" i="0" u="none" strike="noStrike" kern="1200" cap="none" spc="35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571500" marR="0" lvl="0" indent="-57150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566" b="1" i="0" u="none" strike="noStrike" kern="1200" cap="none" spc="35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Grow AP Program</a:t>
            </a:r>
          </a:p>
          <a:p>
            <a:pPr marL="0" marR="0" lvl="0" indent="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66" b="1" i="0" u="none" strike="noStrike" kern="1200" cap="none" spc="35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571500" marR="0" lvl="0" indent="-57150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566" b="1" i="0" u="none" strike="noStrike" kern="1200" cap="none" spc="35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 Bold"/>
                <a:ea typeface="Glacial Indifference"/>
                <a:cs typeface="Glacial Indifference"/>
                <a:sym typeface="Glacial Indifference Bold"/>
              </a:rPr>
              <a:t>Support Improved Performance</a:t>
            </a:r>
          </a:p>
          <a:p>
            <a:pPr marL="571500" marR="0" lvl="0" indent="-57150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566" b="1" i="0" u="none" strike="noStrike" kern="1200" cap="none" spc="35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 Bold"/>
              <a:ea typeface="Glacial Indifference"/>
              <a:cs typeface="Glacial Indifference"/>
              <a:sym typeface="Glacial Indifference Bold"/>
            </a:endParaRPr>
          </a:p>
          <a:p>
            <a:pPr marL="571500" marR="0" lvl="0" indent="-57150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566" b="1" i="0" u="none" strike="noStrike" kern="1200" cap="none" spc="35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 Bold"/>
                <a:ea typeface="Glacial Indifference"/>
                <a:cs typeface="Glacial Indifference"/>
                <a:sym typeface="Glacial Indifference Bold"/>
              </a:rPr>
              <a:t>Design Swag!</a:t>
            </a:r>
          </a:p>
          <a:p>
            <a:pPr marL="0" marR="0" lvl="0" indent="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66" b="1" i="0" u="none" strike="noStrike" kern="1200" cap="none" spc="35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 Bold"/>
              <a:ea typeface="Glacial Indifference"/>
              <a:cs typeface="Glacial Indifference"/>
              <a:sym typeface="Glacial Indifference Bold"/>
            </a:endParaRPr>
          </a:p>
          <a:p>
            <a:pPr marL="571500" marR="0" lvl="0" indent="-571500" algn="ctr" defTabSz="914400" rtl="0" eaLnBrk="1" fontAlgn="auto" latinLnBrk="0" hangingPunct="1">
              <a:lnSpc>
                <a:spcPts val="49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566" b="1" i="0" u="none" strike="noStrike" kern="1200" cap="none" spc="35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 Bold"/>
                <a:ea typeface="Glacial Indifference"/>
                <a:cs typeface="Glacial Indifference"/>
                <a:sym typeface="Glacial Indifference Bold"/>
              </a:rPr>
              <a:t>Assist with Parent/Student AP-Related Questions</a:t>
            </a:r>
            <a:endParaRPr kumimoji="0" lang="en-US" sz="4106" b="0" i="0" u="none" strike="noStrike" kern="1200" cap="none" spc="41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pic>
        <p:nvPicPr>
          <p:cNvPr id="12" name="Picture 11" descr="A dog with diploma in mouth">
            <a:extLst>
              <a:ext uri="{FF2B5EF4-FFF2-40B4-BE49-F238E27FC236}">
                <a16:creationId xmlns:a16="http://schemas.microsoft.com/office/drawing/2014/main" id="{AC8D498F-9BF2-4D36-9482-3CBA605A2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6130588" y="52629"/>
            <a:ext cx="1938912" cy="2279776"/>
          </a:xfrm>
          <a:prstGeom prst="rect">
            <a:avLst/>
          </a:prstGeom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8B0D7EC-46FE-768B-9783-27CA369C3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2357439"/>
            <a:ext cx="12148296" cy="79295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4269575" y="6409661"/>
            <a:ext cx="9947591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74"/>
              </a:lnSpc>
              <a:spcBef>
                <a:spcPct val="0"/>
              </a:spcBef>
            </a:pPr>
            <a:r>
              <a:rPr lang="en-US" sz="11624">
                <a:solidFill>
                  <a:srgbClr val="00206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Dr. Jeff Milton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553798" y="2659642"/>
            <a:ext cx="13180404" cy="367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67"/>
              </a:lnSpc>
            </a:pPr>
            <a:r>
              <a:rPr lang="en-US" sz="1054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WELCOME</a:t>
            </a:r>
          </a:p>
          <a:p>
            <a:pPr algn="ctr">
              <a:lnSpc>
                <a:spcPts val="14767"/>
              </a:lnSpc>
              <a:spcBef>
                <a:spcPct val="0"/>
              </a:spcBef>
            </a:pPr>
            <a:r>
              <a:rPr lang="en-US" sz="1054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HHS PRINCIPAL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176855" y="7943273"/>
            <a:ext cx="9525" cy="47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3767425" y="683989"/>
            <a:ext cx="10753151" cy="115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4"/>
              </a:lnSpc>
            </a:pPr>
            <a:r>
              <a:rPr lang="en-US" sz="6717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Student Experience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091387"/>
            <a:ext cx="4681518" cy="2741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Claire Howerton HHS Junior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80274" y="2161267"/>
            <a:ext cx="3896601" cy="367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Joey Belden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HHS Junior</a:t>
            </a:r>
          </a:p>
          <a:p>
            <a:pPr algn="ctr">
              <a:lnSpc>
                <a:spcPts val="7279"/>
              </a:lnSpc>
            </a:pPr>
            <a:endParaRPr lang="en-US" sz="5199" u="sng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7279"/>
              </a:lnSpc>
            </a:pPr>
            <a:endParaRPr lang="en-US" sz="5199" u="sng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ED67EC6-659E-5DD2-D726-F734CEC678C8}"/>
              </a:ext>
            </a:extLst>
          </p:cNvPr>
          <p:cNvSpPr txBox="1"/>
          <p:nvPr/>
        </p:nvSpPr>
        <p:spPr>
          <a:xfrm>
            <a:off x="12294917" y="2161267"/>
            <a:ext cx="4451317" cy="274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Kayla Darden HHS Senior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B5C433-E52C-3868-B8C5-180504EF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239" y="4094951"/>
            <a:ext cx="3595986" cy="47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F79D7-E11E-9853-E4CF-B2264CD22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04" y="4094952"/>
            <a:ext cx="3359653" cy="455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5DCDE-2BE2-5328-90C1-99305ABF6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921" y="4094951"/>
            <a:ext cx="3466867" cy="461565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811544" y="6288269"/>
            <a:ext cx="9525" cy="47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2402880" y="456833"/>
            <a:ext cx="12836378" cy="292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7"/>
              </a:lnSpc>
            </a:pPr>
            <a:r>
              <a:rPr lang="en-US" sz="831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Claire Howerton’s Student Experience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65075" y="3635265"/>
            <a:ext cx="10363200" cy="651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6770" lvl="1" indent="-413385" algn="l">
              <a:lnSpc>
                <a:spcPts val="5747"/>
              </a:lnSpc>
              <a:buFont typeface="Arial"/>
              <a:buChar char="•"/>
            </a:pPr>
            <a:r>
              <a:rPr lang="en-US" sz="3600" spc="38" dirty="0">
                <a:solidFill>
                  <a:srgbClr val="FFFFFF"/>
                </a:solidFill>
                <a:latin typeface="Glacial Indifference Italics"/>
                <a:ea typeface="Glacial Indifference"/>
                <a:cs typeface="Glacial Indifference"/>
                <a:sym typeface="Glacial Indifference"/>
              </a:rPr>
              <a:t>1st year AP Ambassador</a:t>
            </a:r>
            <a:endParaRPr lang="en-US" sz="1600" dirty="0">
              <a:latin typeface="Glacial Indifference Italics"/>
            </a:endParaRP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r>
              <a:rPr lang="en-US" sz="3600" spc="38" dirty="0">
                <a:solidFill>
                  <a:srgbClr val="FFFFFF"/>
                </a:solidFill>
                <a:latin typeface="Glacial Indifference Italics"/>
                <a:ea typeface="Glacial Indifference"/>
                <a:cs typeface="Glacial Indifference"/>
              </a:rPr>
              <a:t>AP classes offered at Harrison are for every student; there is an excellent AP class that will fit most of </a:t>
            </a:r>
            <a:r>
              <a:rPr lang="en-US" sz="3600" spc="38">
                <a:solidFill>
                  <a:srgbClr val="FFFFFF"/>
                </a:solidFill>
                <a:latin typeface="Glacial Indifference Italics"/>
                <a:ea typeface="Glacial Indifference"/>
                <a:cs typeface="Glacial Indifference"/>
              </a:rPr>
              <a:t>our students </a:t>
            </a:r>
            <a:endParaRPr lang="en-US" sz="3600" spc="38" dirty="0">
              <a:solidFill>
                <a:srgbClr val="FFFFFF"/>
              </a:solidFill>
              <a:latin typeface="Glacial Indifference Italics"/>
              <a:ea typeface="Glacial Indifference"/>
              <a:cs typeface="Glacial Indifference"/>
            </a:endParaRP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r>
              <a:rPr lang="en-US" sz="3600" spc="38" dirty="0">
                <a:solidFill>
                  <a:srgbClr val="FFFFFF"/>
                </a:solidFill>
                <a:latin typeface="Glacial Indifference Italics"/>
                <a:ea typeface="Glacial Indifference"/>
                <a:cs typeface="Glacial Indifference"/>
              </a:rPr>
              <a:t>The level of rigor at Harrison prepares students for college level success</a:t>
            </a: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r>
              <a:rPr lang="en-US" sz="3600" spc="38" dirty="0">
                <a:solidFill>
                  <a:srgbClr val="FFFFFF"/>
                </a:solidFill>
                <a:latin typeface="Glacial Indifference Italics"/>
                <a:ea typeface="Glacial Indifference"/>
                <a:cs typeface="Glacial Indifference"/>
              </a:rPr>
              <a:t>AP classes will open the door for future opportunities/ careers</a:t>
            </a:r>
            <a:endParaRPr lang="en-US" dirty="0">
              <a:latin typeface="Glacial Indifference Italics"/>
            </a:endParaRP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endParaRPr lang="en-US" sz="3600" spc="38" dirty="0">
              <a:solidFill>
                <a:srgbClr val="FFFFFF"/>
              </a:solidFill>
              <a:latin typeface="Glacial Indifference Italics"/>
              <a:ea typeface="Glacial Indifference"/>
              <a:cs typeface="Glacial Indifference"/>
            </a:endParaRPr>
          </a:p>
        </p:txBody>
      </p:sp>
      <p:pic>
        <p:nvPicPr>
          <p:cNvPr id="8" name="Picture 7" descr="A person in a blue dress&#10;&#10;AI-generated content may be incorrect.">
            <a:extLst>
              <a:ext uri="{FF2B5EF4-FFF2-40B4-BE49-F238E27FC236}">
                <a16:creationId xmlns:a16="http://schemas.microsoft.com/office/drawing/2014/main" id="{393A0290-0296-8261-81D5-9C991C7B1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21" t="28527" r="17016" b="9248"/>
          <a:stretch>
            <a:fillRect/>
          </a:stretch>
        </p:blipFill>
        <p:spPr>
          <a:xfrm>
            <a:off x="936516" y="3864522"/>
            <a:ext cx="4424379" cy="576348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679BD-E23F-122D-0662-D5EA6CDA5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9CD8B65-EA99-7E22-E34F-8FFD392624CC}"/>
              </a:ext>
            </a:extLst>
          </p:cNvPr>
          <p:cNvSpPr txBox="1"/>
          <p:nvPr/>
        </p:nvSpPr>
        <p:spPr>
          <a:xfrm>
            <a:off x="8811544" y="6288269"/>
            <a:ext cx="9525" cy="47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CE71458-024E-9512-B500-ADC11B6BAA4C}"/>
              </a:ext>
            </a:extLst>
          </p:cNvPr>
          <p:cNvSpPr txBox="1"/>
          <p:nvPr/>
        </p:nvSpPr>
        <p:spPr>
          <a:xfrm>
            <a:off x="2402880" y="456833"/>
            <a:ext cx="12836378" cy="292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7"/>
              </a:lnSpc>
            </a:pPr>
            <a:r>
              <a:rPr lang="en-US" sz="831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Joey Belden’s Student Experience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E89EDBD-3547-400B-3D45-472A9803E3DA}"/>
              </a:ext>
            </a:extLst>
          </p:cNvPr>
          <p:cNvSpPr txBox="1"/>
          <p:nvPr/>
        </p:nvSpPr>
        <p:spPr>
          <a:xfrm>
            <a:off x="4976813" y="3488577"/>
            <a:ext cx="10363200" cy="6517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6770" lvl="1" indent="-413385" algn="l">
              <a:lnSpc>
                <a:spcPts val="5747"/>
              </a:lnSpc>
              <a:buFont typeface="Arial"/>
              <a:buChar char="•"/>
            </a:pPr>
            <a:r>
              <a:rPr lang="en-US" sz="3800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1st year AP Ambassador</a:t>
            </a:r>
            <a:endParaRPr lang="en-US" sz="3800" spc="38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r>
              <a:rPr lang="en-US" sz="3800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classes are a challenge, but our teachers are here to help you.</a:t>
            </a:r>
            <a:endParaRPr lang="en-US" sz="3800" spc="38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r>
              <a:rPr lang="en-US" sz="3800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</a:rPr>
              <a:t>Even with taking these classes it is easy to stay in sports.</a:t>
            </a: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r>
              <a:rPr lang="en-US" sz="3800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</a:rPr>
              <a:t>AP classes do not take away from a student’s ability to have an amazing social life.</a:t>
            </a:r>
          </a:p>
          <a:p>
            <a:pPr marL="826770" lvl="1" indent="-413385">
              <a:lnSpc>
                <a:spcPts val="5747"/>
              </a:lnSpc>
              <a:buFont typeface="Arial"/>
              <a:buChar char="•"/>
            </a:pPr>
            <a:endParaRPr lang="en-US" sz="3800" spc="38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pic>
        <p:nvPicPr>
          <p:cNvPr id="2" name="Picture 1" descr="A person in a suit and tie with a sash&#10;&#10;AI-generated content may be incorrect.">
            <a:extLst>
              <a:ext uri="{FF2B5EF4-FFF2-40B4-BE49-F238E27FC236}">
                <a16:creationId xmlns:a16="http://schemas.microsoft.com/office/drawing/2014/main" id="{BA62D561-0E58-6316-431E-1EA7B9B40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96" y="1722328"/>
            <a:ext cx="3366610" cy="83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3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CC491-4B20-AEC1-B000-1E7180456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A1B44C3-83C5-29BA-CB98-64EFC296DEC4}"/>
              </a:ext>
            </a:extLst>
          </p:cNvPr>
          <p:cNvSpPr txBox="1"/>
          <p:nvPr/>
        </p:nvSpPr>
        <p:spPr>
          <a:xfrm>
            <a:off x="8811544" y="6288269"/>
            <a:ext cx="9525" cy="47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18E91F5-C702-0FA2-1C24-4CF2979EB7E2}"/>
              </a:ext>
            </a:extLst>
          </p:cNvPr>
          <p:cNvSpPr txBox="1"/>
          <p:nvPr/>
        </p:nvSpPr>
        <p:spPr>
          <a:xfrm>
            <a:off x="2402880" y="456833"/>
            <a:ext cx="12836378" cy="292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7"/>
              </a:lnSpc>
            </a:pPr>
            <a:r>
              <a:rPr lang="en-US" sz="831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Kayla Darden’s Student Experience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FB54EB-CE44-CA29-F80A-154AF341CC10}"/>
              </a:ext>
            </a:extLst>
          </p:cNvPr>
          <p:cNvSpPr txBox="1"/>
          <p:nvPr/>
        </p:nvSpPr>
        <p:spPr>
          <a:xfrm>
            <a:off x="6019800" y="4305300"/>
            <a:ext cx="10363200" cy="3594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7186" lvl="1" indent="-413593" algn="l">
              <a:lnSpc>
                <a:spcPts val="5747"/>
              </a:lnSpc>
              <a:buFont typeface="Arial"/>
              <a:buChar char="•"/>
            </a:pPr>
            <a:r>
              <a:rPr lang="en-US" sz="3831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2nd year AP Ambassador</a:t>
            </a:r>
          </a:p>
          <a:p>
            <a:pPr marL="827186" lvl="1" indent="-413593" algn="l">
              <a:lnSpc>
                <a:spcPts val="5747"/>
              </a:lnSpc>
              <a:buFont typeface="Arial"/>
              <a:buChar char="•"/>
            </a:pPr>
            <a:r>
              <a:rPr lang="en-US" sz="3831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 classes can change your trajectory</a:t>
            </a:r>
          </a:p>
          <a:p>
            <a:pPr marL="827186" lvl="1" indent="-413593" algn="l">
              <a:lnSpc>
                <a:spcPts val="5747"/>
              </a:lnSpc>
              <a:buFont typeface="Arial"/>
              <a:buChar char="•"/>
            </a:pPr>
            <a:r>
              <a:rPr lang="en-US" sz="3831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Possible to manage time constraints</a:t>
            </a:r>
          </a:p>
          <a:p>
            <a:pPr marL="827186" lvl="1" indent="-413593" algn="l">
              <a:lnSpc>
                <a:spcPts val="5747"/>
              </a:lnSpc>
              <a:buFont typeface="Arial"/>
              <a:buChar char="•"/>
            </a:pPr>
            <a:r>
              <a:rPr lang="en-US" sz="3831" spc="38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Essential for preparation for college and career goals</a:t>
            </a:r>
          </a:p>
        </p:txBody>
      </p:sp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272EA22-8C3E-A806-2C6A-81A38AF4A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" y="3790139"/>
            <a:ext cx="5514554" cy="61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60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6218059" cy="1743079"/>
            <a:chOff x="0" y="0"/>
            <a:chExt cx="1637678" cy="4590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37678" cy="459082"/>
            </a:xfrm>
            <a:custGeom>
              <a:avLst/>
              <a:gdLst/>
              <a:ahLst/>
              <a:cxnLst/>
              <a:rect l="l" t="t" r="r" b="b"/>
              <a:pathLst>
                <a:path w="1637678" h="459082">
                  <a:moveTo>
                    <a:pt x="0" y="0"/>
                  </a:moveTo>
                  <a:lnTo>
                    <a:pt x="1637678" y="0"/>
                  </a:lnTo>
                  <a:lnTo>
                    <a:pt x="1637678" y="459082"/>
                  </a:lnTo>
                  <a:lnTo>
                    <a:pt x="0" y="459082"/>
                  </a:lnTo>
                  <a:close/>
                </a:path>
              </a:pathLst>
            </a:custGeom>
            <a:solidFill>
              <a:srgbClr val="273B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637678" cy="516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95400" y="1759408"/>
            <a:ext cx="153924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OUR STUDENTS &amp; TEACHERS HAVE THE ANSWERS!</a:t>
            </a:r>
          </a:p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PLEASE RETURN TO “MAIN STREET” AND STOP BY THE TABLES FOR EACH SUBJECT YOU WISH TO LEARN MORE ABOUT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557" y="384066"/>
            <a:ext cx="5608655" cy="100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2"/>
              </a:lnSpc>
            </a:pPr>
            <a:r>
              <a:rPr lang="en-US" sz="5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QUESTIONS?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0757" y="2523544"/>
            <a:ext cx="9583518" cy="618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2092" lvl="1" indent="-571500">
              <a:lnSpc>
                <a:spcPts val="4347"/>
              </a:lnSpc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Visit Harrison’s website:</a:t>
            </a:r>
          </a:p>
          <a:p>
            <a:pPr marL="1459292" lvl="2" indent="-571500">
              <a:lnSpc>
                <a:spcPts val="4347"/>
              </a:lnSpc>
              <a:buFont typeface="Wingdings" panose="05000000000000000000" pitchFamily="2" charset="2"/>
              <a:buChar char="ü"/>
            </a:pPr>
            <a:r>
              <a:rPr lang="en-US" sz="398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Click “Menu”</a:t>
            </a:r>
          </a:p>
          <a:p>
            <a:pPr marL="1459292" lvl="2" indent="-571500">
              <a:lnSpc>
                <a:spcPts val="4347"/>
              </a:lnSpc>
              <a:buFont typeface="Wingdings" panose="05000000000000000000" pitchFamily="2" charset="2"/>
              <a:buChar char="ü"/>
            </a:pPr>
            <a:r>
              <a:rPr lang="en-US" sz="398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Click “Curricular”</a:t>
            </a:r>
          </a:p>
          <a:p>
            <a:pPr marL="1459292" lvl="2" indent="-571500">
              <a:lnSpc>
                <a:spcPts val="4347"/>
              </a:lnSpc>
              <a:buFont typeface="Wingdings" panose="05000000000000000000" pitchFamily="2" charset="2"/>
              <a:buChar char="ü"/>
            </a:pPr>
            <a:r>
              <a:rPr lang="en-US" sz="398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Click “Advanced Placement</a:t>
            </a:r>
          </a:p>
          <a:p>
            <a:pPr marL="887792" lvl="2">
              <a:lnSpc>
                <a:spcPts val="4347"/>
              </a:lnSpc>
            </a:pPr>
            <a:endParaRPr lang="en-US" sz="3988" b="1" u="sng">
              <a:solidFill>
                <a:srgbClr val="FFFFF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  <a:hlinkClick r:id="rId2" tooltip="https://apcentral.collegeboard.org/exam-administration-ordering-scores/exam-dat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30288" lvl="2" indent="-571500">
              <a:lnSpc>
                <a:spcPts val="4347"/>
              </a:lnSpc>
              <a:buFont typeface="Arial" panose="020B0604020202020204" pitchFamily="34" charset="0"/>
              <a:buChar char="•"/>
            </a:pPr>
            <a:r>
              <a:rPr lang="en-US" sz="4800" b="1" u="sng">
                <a:solidFill>
                  <a:srgbClr val="00206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  <a:hlinkClick r:id="rId2" tooltip="https://apcentral.collegeboard.org/exam-administration-ordering-scores/exam-da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 Exam Schedule 2026</a:t>
            </a:r>
          </a:p>
          <a:p>
            <a:pPr marL="1030288" lvl="2" indent="-571500">
              <a:lnSpc>
                <a:spcPts val="4347"/>
              </a:lnSpc>
              <a:buFont typeface="Arial" panose="020B0604020202020204" pitchFamily="34" charset="0"/>
              <a:buChar char="•"/>
            </a:pPr>
            <a:endParaRPr lang="en-US" sz="4800" b="1" u="sng">
              <a:solidFill>
                <a:srgbClr val="00206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  <a:hlinkClick r:id="rId3" tooltip="https://ga01000373.schoolwires.net/domain/470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30288" lvl="2" indent="-571500">
              <a:lnSpc>
                <a:spcPts val="4347"/>
              </a:lnSpc>
              <a:buFont typeface="Arial" panose="020B0604020202020204" pitchFamily="34" charset="0"/>
              <a:buChar char="•"/>
            </a:pPr>
            <a:r>
              <a:rPr lang="en-US" sz="4800" b="1" u="sng">
                <a:solidFill>
                  <a:srgbClr val="00206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  <a:hlinkClick r:id="rId3" tooltip="https://ga01000373.schoolwires.net/domain/470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 for HHS Advanced Placement</a:t>
            </a:r>
            <a:endParaRPr lang="en-US" sz="4800" b="1" u="sng">
              <a:solidFill>
                <a:srgbClr val="00206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  <a:hlinkClick r:id="rId4" tooltip="https://ga01000373.schoolwires.net/domain/470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30288" lvl="2" indent="-571500">
              <a:lnSpc>
                <a:spcPts val="4347"/>
              </a:lnSpc>
              <a:buFont typeface="Arial" panose="020B0604020202020204" pitchFamily="34" charset="0"/>
              <a:buChar char="•"/>
            </a:pPr>
            <a:endParaRPr lang="en-US" sz="4800" b="1" u="sng">
              <a:solidFill>
                <a:srgbClr val="00206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  <a:hlinkClick r:id="rId2" tooltip="https://apcentral.collegeboard.org/exam-administration-ordering-scores/exam-dat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5584"/>
              </a:lnSpc>
            </a:pPr>
            <a:endParaRPr lang="en-US" sz="3988" b="1" u="sng">
              <a:solidFill>
                <a:srgbClr val="252A36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  <a:hlinkClick r:id="rId2" tooltip="https://apcentral.collegeboard.org/exam-administration-ordering-scores/exam-dat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719" y="363958"/>
            <a:ext cx="10793486" cy="159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Helpful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4D610-DFA8-27B1-1DE1-A7B689DD5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398" y="3338662"/>
            <a:ext cx="6954220" cy="4534533"/>
          </a:xfrm>
          <a:prstGeom prst="rect">
            <a:avLst/>
          </a:prstGeom>
        </p:spPr>
      </p:pic>
      <p:pic>
        <p:nvPicPr>
          <p:cNvPr id="4" name="Picture 3" descr="A dog with diploma in mouth">
            <a:extLst>
              <a:ext uri="{FF2B5EF4-FFF2-40B4-BE49-F238E27FC236}">
                <a16:creationId xmlns:a16="http://schemas.microsoft.com/office/drawing/2014/main" id="{BD0E388C-1806-0604-6353-7E70DE27C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5317918" y="4103"/>
            <a:ext cx="2819400" cy="33150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514" y="2904975"/>
            <a:ext cx="17906565" cy="135494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29645" y="58849"/>
            <a:ext cx="15305091" cy="26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b="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QUESTIONS ABOUT TESTING ACCOMMODATIONS?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000" y="3275996"/>
            <a:ext cx="8520839" cy="7522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72"/>
              </a:lnSpc>
            </a:pPr>
            <a:r>
              <a:rPr lang="en-US" sz="6551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  <a:ea typeface="Canva Sans Bold"/>
                <a:cs typeface="Canva Sans Bold"/>
                <a:sym typeface="Canva Sans Bold"/>
              </a:rPr>
              <a:t>SSD COORDINATORS:</a:t>
            </a:r>
          </a:p>
          <a:p>
            <a:pPr algn="ctr">
              <a:lnSpc>
                <a:spcPts val="8612"/>
              </a:lnSpc>
            </a:pPr>
            <a:r>
              <a:rPr lang="en-US" sz="6151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  <a:ea typeface="Canva Sans Bold"/>
                <a:cs typeface="Canva Sans Bold"/>
                <a:sym typeface="Canva Sans Bold"/>
              </a:rPr>
              <a:t>Mrs. Gillian Moody - 504s</a:t>
            </a:r>
          </a:p>
          <a:p>
            <a:pPr algn="ctr">
              <a:lnSpc>
                <a:spcPts val="8612"/>
              </a:lnSpc>
            </a:pPr>
            <a:r>
              <a:rPr lang="en-US" sz="6151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  <a:ea typeface="Canva Sans Bold"/>
                <a:cs typeface="Canva Sans Bold"/>
                <a:sym typeface="Canva Sans Bold"/>
              </a:rPr>
              <a:t>Mr. Zach Thompson - IEPs</a:t>
            </a:r>
          </a:p>
          <a:p>
            <a:pPr algn="ctr">
              <a:lnSpc>
                <a:spcPts val="5672"/>
              </a:lnSpc>
            </a:pPr>
            <a:endParaRPr lang="en-US" sz="6151" b="1">
              <a:solidFill>
                <a:srgbClr val="8DC6E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7" name="Picture 6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EB679D41-4232-7D9E-7570-62D5CC6EB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" y="3400604"/>
            <a:ext cx="4854718" cy="6500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B2869-D304-AF1A-5DDE-B379BC0C2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4168" y="3400605"/>
            <a:ext cx="5355861" cy="618769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0757" y="1978128"/>
            <a:ext cx="9583518" cy="30622"/>
          </a:xfrm>
          <a:prstGeom prst="rect">
            <a:avLst/>
          </a:prstGeom>
          <a:solidFill>
            <a:srgbClr val="81BDE5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hlinkClick r:id="rId2" tooltip="https://ap.collegeboard.org"/>
          </p:cNvPr>
          <p:cNvSpPr/>
          <p:nvPr/>
        </p:nvSpPr>
        <p:spPr>
          <a:xfrm>
            <a:off x="310757" y="3197424"/>
            <a:ext cx="13591449" cy="6540885"/>
          </a:xfrm>
          <a:custGeom>
            <a:avLst/>
            <a:gdLst/>
            <a:ahLst/>
            <a:cxnLst/>
            <a:rect l="l" t="t" r="r" b="b"/>
            <a:pathLst>
              <a:path w="13591449" h="6540885">
                <a:moveTo>
                  <a:pt x="0" y="0"/>
                </a:moveTo>
                <a:lnTo>
                  <a:pt x="13591450" y="0"/>
                </a:lnTo>
                <a:lnTo>
                  <a:pt x="13591450" y="6540885"/>
                </a:lnTo>
                <a:lnTo>
                  <a:pt x="0" y="65408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6897" y="442205"/>
            <a:ext cx="8777103" cy="159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Courses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0757" y="2362272"/>
            <a:ext cx="1218133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are they? (click picture to learn more)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67000" y="3040360"/>
            <a:ext cx="12446271" cy="42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768"/>
              </a:lnSpc>
              <a:spcBef>
                <a:spcPct val="0"/>
              </a:spcBef>
            </a:pPr>
            <a:r>
              <a:rPr lang="en-US" sz="23405">
                <a:solidFill>
                  <a:srgbClr val="00206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Thank you 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45036" y="7581900"/>
            <a:ext cx="13268235" cy="119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45"/>
              </a:lnSpc>
              <a:spcBef>
                <a:spcPct val="0"/>
              </a:spcBef>
            </a:pPr>
            <a:r>
              <a:rPr lang="en-US" sz="6960" b="1">
                <a:solidFill>
                  <a:srgbClr val="FE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 look forward to meeting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0757" y="1978128"/>
            <a:ext cx="9583518" cy="587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29807" y="442205"/>
            <a:ext cx="8777103" cy="159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40693" y="2247900"/>
            <a:ext cx="15138793" cy="764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I.     What is Advanced Placement (AP)?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II.    Harrison’s AP Data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III.   AP Courses &amp; Benefits of Taking Them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IV.   AP vs Dual Enrollment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V.    AP Testing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VI.   AP and GPA, HOPE/Zell Miller, Cost Comparison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VII.  AP Capstone Diploma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VIII. The Student Experience</a:t>
            </a:r>
          </a:p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IX. VISIT TEACHERS AND STUDENTS AT AP COURSE TABLES</a:t>
            </a:r>
          </a:p>
        </p:txBody>
      </p:sp>
      <p:pic>
        <p:nvPicPr>
          <p:cNvPr id="5" name="Picture 4" descr="A dog with diploma in mouth">
            <a:extLst>
              <a:ext uri="{FF2B5EF4-FFF2-40B4-BE49-F238E27FC236}">
                <a16:creationId xmlns:a16="http://schemas.microsoft.com/office/drawing/2014/main" id="{01768FF5-72B4-1EE9-0BC4-40198E143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16102" r="23232" b="-618"/>
          <a:stretch/>
        </p:blipFill>
        <p:spPr>
          <a:xfrm>
            <a:off x="13487400" y="85986"/>
            <a:ext cx="4624962" cy="54380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0757" y="1978128"/>
            <a:ext cx="9583518" cy="587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686800" y="5419817"/>
            <a:ext cx="7893461" cy="1367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9"/>
              </a:lnSpc>
              <a:spcBef>
                <a:spcPct val="0"/>
              </a:spcBef>
            </a:pPr>
            <a:r>
              <a:rPr lang="en-US" sz="3914" b="1">
                <a:solidFill>
                  <a:srgbClr val="FE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Taught at the college level by AP Certified Instructors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600" y="7283108"/>
            <a:ext cx="13716000" cy="136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8"/>
              </a:lnSpc>
              <a:spcBef>
                <a:spcPct val="0"/>
              </a:spcBef>
            </a:pPr>
            <a:r>
              <a:rPr lang="en-US" sz="3920" b="1">
                <a:solidFill>
                  <a:srgbClr val="FE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Possibility of college course exemptions and/or college credits by passing a year-end exam (varies by college)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8682" y="3377905"/>
            <a:ext cx="12416489" cy="1390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8"/>
              </a:lnSpc>
              <a:spcBef>
                <a:spcPct val="0"/>
              </a:spcBef>
            </a:pPr>
            <a:r>
              <a:rPr lang="en-US" sz="3956" b="1">
                <a:solidFill>
                  <a:srgbClr val="FE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Rigorous high school classes equivalent to intro-level college course aiming to challenge students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6897" y="442205"/>
            <a:ext cx="8777103" cy="159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AP Courses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0757" y="2319252"/>
            <a:ext cx="1218133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What are they?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5524A0-5E91-BF09-50C1-00D70985B83B}"/>
              </a:ext>
            </a:extLst>
          </p:cNvPr>
          <p:cNvSpPr/>
          <p:nvPr/>
        </p:nvSpPr>
        <p:spPr>
          <a:xfrm>
            <a:off x="97296" y="2927509"/>
            <a:ext cx="121324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3BCF52-4E28-8E29-CE1B-1F7A25D6E5A3}"/>
              </a:ext>
            </a:extLst>
          </p:cNvPr>
          <p:cNvSpPr/>
          <p:nvPr/>
        </p:nvSpPr>
        <p:spPr>
          <a:xfrm>
            <a:off x="7536926" y="4551402"/>
            <a:ext cx="121324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BF267D-E4E6-836B-54F1-DF3CCBAF7A16}"/>
              </a:ext>
            </a:extLst>
          </p:cNvPr>
          <p:cNvSpPr/>
          <p:nvPr/>
        </p:nvSpPr>
        <p:spPr>
          <a:xfrm>
            <a:off x="1328681" y="6591300"/>
            <a:ext cx="121324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37856"/>
            <a:ext cx="18288000" cy="5149144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6636" y="769000"/>
            <a:ext cx="6984268" cy="245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38"/>
              </a:lnSpc>
            </a:pPr>
            <a:r>
              <a:rPr lang="en-US" sz="16498" i="1" spc="-164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752</a:t>
            </a:r>
            <a:r>
              <a:rPr lang="en-US" sz="16498" i="1" spc="-164">
                <a:solidFill>
                  <a:srgbClr val="81BD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4938" y="3813864"/>
            <a:ext cx="6856498" cy="67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0994336" y="6707980"/>
            <a:ext cx="6600505" cy="226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467"/>
              </a:lnSpc>
            </a:pPr>
            <a:r>
              <a:rPr lang="en-US" sz="15058" i="1" spc="-15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87%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02329" y="8851402"/>
            <a:ext cx="7269877" cy="125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0"/>
              </a:lnSpc>
            </a:pPr>
            <a:r>
              <a:rPr lang="en-US" sz="3579" b="1" spc="536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CUMULATIVE PASS RATE (2025)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308429" y="3009900"/>
            <a:ext cx="5689682" cy="114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2"/>
              </a:lnSpc>
            </a:pPr>
            <a:r>
              <a:rPr lang="en-US" sz="3316" b="1" spc="497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STUDENTS TESTED (2025)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6636" y="6707980"/>
            <a:ext cx="6600505" cy="226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467"/>
              </a:lnSpc>
            </a:pPr>
            <a:r>
              <a:rPr lang="en-US" sz="15058" i="1" spc="-150">
                <a:solidFill>
                  <a:schemeClr val="bg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1574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7961" y="8851402"/>
            <a:ext cx="6479756" cy="62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0"/>
              </a:lnSpc>
            </a:pPr>
            <a:r>
              <a:rPr lang="en-US" sz="3579" b="1" spc="536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EXAMS GIVEN (2025)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94336" y="2341065"/>
            <a:ext cx="7214437" cy="5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2"/>
              </a:lnSpc>
            </a:pPr>
            <a:r>
              <a:rPr lang="en-US" sz="3316" b="1" spc="49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STUDENTS REGISTERED(2025)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92000" y="472868"/>
            <a:ext cx="5187235" cy="245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38"/>
              </a:lnSpc>
            </a:pPr>
            <a:r>
              <a:rPr lang="en-US" sz="16498" i="1" spc="-164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887</a:t>
            </a:r>
          </a:p>
        </p:txBody>
      </p:sp>
      <p:pic>
        <p:nvPicPr>
          <p:cNvPr id="13" name="Picture 12" descr="A person with a mustache&#10;&#10;AI-generated content may be incorrect.">
            <a:extLst>
              <a:ext uri="{FF2B5EF4-FFF2-40B4-BE49-F238E27FC236}">
                <a16:creationId xmlns:a16="http://schemas.microsoft.com/office/drawing/2014/main" id="{115AC55D-EA32-E6EC-6456-77D9520FE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52" y="3021502"/>
            <a:ext cx="7526649" cy="50177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8199EC6-C40C-A8B3-FA92-F1D34472E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751677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657600" y="7277101"/>
            <a:ext cx="11201400" cy="3037114"/>
          </a:xfrm>
          <a:custGeom>
            <a:avLst/>
            <a:gdLst/>
            <a:ahLst/>
            <a:cxnLst/>
            <a:rect l="l" t="t" r="r" b="b"/>
            <a:pathLst>
              <a:path w="10105116" h="1970498">
                <a:moveTo>
                  <a:pt x="0" y="0"/>
                </a:moveTo>
                <a:lnTo>
                  <a:pt x="10105116" y="0"/>
                </a:lnTo>
                <a:lnTo>
                  <a:pt x="10105116" y="1970498"/>
                </a:lnTo>
                <a:lnTo>
                  <a:pt x="0" y="1970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4F54E-4834-AB3B-78EA-375FACAD3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" y="16328"/>
            <a:ext cx="9385916" cy="7032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4201B-63DF-9C76-B967-5A7C850B4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254091"/>
            <a:ext cx="5715000" cy="2141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15E788-ECDB-C377-EE33-8A7F436AA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9332" y="2895484"/>
            <a:ext cx="8936012" cy="34672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506" y="5649859"/>
            <a:ext cx="4941491" cy="1280737"/>
            <a:chOff x="0" y="-57150"/>
            <a:chExt cx="1416025" cy="367006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025" cy="309856"/>
            </a:xfrm>
            <a:custGeom>
              <a:avLst/>
              <a:gdLst/>
              <a:ahLst/>
              <a:cxnLst/>
              <a:rect l="l" t="t" r="r" b="b"/>
              <a:pathLst>
                <a:path w="1416025" h="309856">
                  <a:moveTo>
                    <a:pt x="0" y="0"/>
                  </a:moveTo>
                  <a:lnTo>
                    <a:pt x="1416025" y="0"/>
                  </a:lnTo>
                  <a:lnTo>
                    <a:pt x="1416025" y="309856"/>
                  </a:lnTo>
                  <a:lnTo>
                    <a:pt x="0" y="30985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416025" cy="36700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96315" y="5815062"/>
            <a:ext cx="4921697" cy="1073126"/>
            <a:chOff x="0" y="0"/>
            <a:chExt cx="1421097" cy="309856"/>
          </a:xfrm>
          <a:solidFill>
            <a:srgbClr val="00206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421097" cy="309856"/>
            </a:xfrm>
            <a:custGeom>
              <a:avLst/>
              <a:gdLst/>
              <a:ahLst/>
              <a:cxnLst/>
              <a:rect l="l" t="t" r="r" b="b"/>
              <a:pathLst>
                <a:path w="1421097" h="309856">
                  <a:moveTo>
                    <a:pt x="0" y="0"/>
                  </a:moveTo>
                  <a:lnTo>
                    <a:pt x="1421097" y="0"/>
                  </a:lnTo>
                  <a:lnTo>
                    <a:pt x="1421097" y="309856"/>
                  </a:lnTo>
                  <a:lnTo>
                    <a:pt x="0" y="30985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421097" cy="36700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39983" y="5873198"/>
            <a:ext cx="4921697" cy="1073126"/>
            <a:chOff x="0" y="0"/>
            <a:chExt cx="1421097" cy="309856"/>
          </a:xfrm>
          <a:solidFill>
            <a:srgbClr val="00206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421097" cy="309856"/>
            </a:xfrm>
            <a:custGeom>
              <a:avLst/>
              <a:gdLst/>
              <a:ahLst/>
              <a:cxnLst/>
              <a:rect l="l" t="t" r="r" b="b"/>
              <a:pathLst>
                <a:path w="1421097" h="309856">
                  <a:moveTo>
                    <a:pt x="0" y="0"/>
                  </a:moveTo>
                  <a:lnTo>
                    <a:pt x="1421097" y="0"/>
                  </a:lnTo>
                  <a:lnTo>
                    <a:pt x="1421097" y="309856"/>
                  </a:lnTo>
                  <a:lnTo>
                    <a:pt x="0" y="30985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21097" cy="36700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3365" y="6037151"/>
            <a:ext cx="4941491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3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108 HHS Students in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3086" y="1209387"/>
            <a:ext cx="4901903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AP Scholar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9726" y="3690928"/>
            <a:ext cx="4941491" cy="147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284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Granted to students who receive scores of 3 or higher on three or more AP Exams.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22132" y="6031643"/>
            <a:ext cx="4921697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3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159 HHS Students in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18391" y="1241724"/>
            <a:ext cx="4899621" cy="163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6"/>
              </a:lnSpc>
            </a:pPr>
            <a:r>
              <a:rPr lang="en-US" sz="6497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AP Scholar</a:t>
            </a:r>
          </a:p>
          <a:p>
            <a:pPr algn="ctr">
              <a:lnSpc>
                <a:spcPts val="2749"/>
              </a:lnSpc>
            </a:pPr>
            <a:r>
              <a:rPr lang="en-US" sz="5499">
                <a:solidFill>
                  <a:srgbClr val="FFFFFF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with distinction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54821" y="3338550"/>
            <a:ext cx="5509856" cy="224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4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Granted to students who receive an average score of at least 3.5 on all AP Exams taken, and scores of 3 or higher on five or more of these exams.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82212" y="6052879"/>
            <a:ext cx="4921697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3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60 HHS Students in 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13151" y="1184803"/>
            <a:ext cx="4899621" cy="179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6"/>
              </a:lnSpc>
            </a:pPr>
            <a:r>
              <a:rPr lang="en-US" sz="6497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AP Scholar</a:t>
            </a:r>
          </a:p>
          <a:p>
            <a:pPr algn="ctr">
              <a:lnSpc>
                <a:spcPts val="2749"/>
              </a:lnSpc>
            </a:pPr>
            <a:r>
              <a:rPr lang="en-US" sz="5499">
                <a:solidFill>
                  <a:srgbClr val="FFFFFF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with Honor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82623" y="3284111"/>
            <a:ext cx="4921697" cy="224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4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Granted to students who receive an average score of at least 3.25 on all AP Exams taken, and scores of 3 or higher on four or more of these exams.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81600" y="2412"/>
            <a:ext cx="8777103" cy="159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1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AWARDS</a:t>
            </a:r>
          </a:p>
        </p:txBody>
      </p:sp>
      <p:pic>
        <p:nvPicPr>
          <p:cNvPr id="22" name="Picture 21" descr="A person wearing a mask holding a plastic object">
            <a:extLst>
              <a:ext uri="{FF2B5EF4-FFF2-40B4-BE49-F238E27FC236}">
                <a16:creationId xmlns:a16="http://schemas.microsoft.com/office/drawing/2014/main" id="{6BCEEB18-CC9A-2B7C-562F-93BC390FA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77" y="6981009"/>
            <a:ext cx="8305800" cy="33223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">
  <a:themeElements>
    <a:clrScheme name="Harrison">
      <a:dk1>
        <a:srgbClr val="009739"/>
      </a:dk1>
      <a:lt1>
        <a:sysClr val="window" lastClr="FFFFFF"/>
      </a:lt1>
      <a:dk2>
        <a:srgbClr val="0C2340"/>
      </a:dk2>
      <a:lt2>
        <a:srgbClr val="C1C6C8"/>
      </a:lt2>
      <a:accent1>
        <a:srgbClr val="78D64B"/>
      </a:accent1>
      <a:accent2>
        <a:srgbClr val="252A36"/>
      </a:accent2>
      <a:accent3>
        <a:srgbClr val="FFFFFF"/>
      </a:accent3>
      <a:accent4>
        <a:srgbClr val="000000"/>
      </a:accent4>
      <a:accent5>
        <a:srgbClr val="009739"/>
      </a:accent5>
      <a:accent6>
        <a:srgbClr val="C1C6C8"/>
      </a:accent6>
      <a:hlink>
        <a:srgbClr val="252A36"/>
      </a:hlink>
      <a:folHlink>
        <a:srgbClr val="78D64B"/>
      </a:folHlink>
    </a:clrScheme>
    <a:fontScheme name="Harris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rrison Blue">
  <a:themeElements>
    <a:clrScheme name="Harrison">
      <a:dk1>
        <a:srgbClr val="009739"/>
      </a:dk1>
      <a:lt1>
        <a:sysClr val="window" lastClr="FFFFFF"/>
      </a:lt1>
      <a:dk2>
        <a:srgbClr val="0C2340"/>
      </a:dk2>
      <a:lt2>
        <a:srgbClr val="C1C6C8"/>
      </a:lt2>
      <a:accent1>
        <a:srgbClr val="78D64B"/>
      </a:accent1>
      <a:accent2>
        <a:srgbClr val="252A36"/>
      </a:accent2>
      <a:accent3>
        <a:srgbClr val="FFFFFF"/>
      </a:accent3>
      <a:accent4>
        <a:srgbClr val="000000"/>
      </a:accent4>
      <a:accent5>
        <a:srgbClr val="009739"/>
      </a:accent5>
      <a:accent6>
        <a:srgbClr val="C1C6C8"/>
      </a:accent6>
      <a:hlink>
        <a:srgbClr val="252A36"/>
      </a:hlink>
      <a:folHlink>
        <a:srgbClr val="78D64B"/>
      </a:folHlink>
    </a:clrScheme>
    <a:fontScheme name="Harris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rrison Blue" id="{C14C7E35-5095-4CB0-AF31-55EA190C3150}" vid="{73A7C4E4-546A-4BBA-83AD-6CF9D26304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1774</Words>
  <Application>Microsoft Office PowerPoint</Application>
  <PresentationFormat>Custom</PresentationFormat>
  <Paragraphs>309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Canva Sans</vt:lpstr>
      <vt:lpstr>Lora</vt:lpstr>
      <vt:lpstr>Glacial Indifference Bold Italics</vt:lpstr>
      <vt:lpstr>Calibri</vt:lpstr>
      <vt:lpstr>League Spartan</vt:lpstr>
      <vt:lpstr>Playlist Script</vt:lpstr>
      <vt:lpstr>Alike</vt:lpstr>
      <vt:lpstr>Lovelo</vt:lpstr>
      <vt:lpstr>Open Sans Bold</vt:lpstr>
      <vt:lpstr>Quicksand Bold</vt:lpstr>
      <vt:lpstr>Wingdings</vt:lpstr>
      <vt:lpstr>Glacial Indifference</vt:lpstr>
      <vt:lpstr>Glacial Indifference Italics</vt:lpstr>
      <vt:lpstr>Canva Sans Bold</vt:lpstr>
      <vt:lpstr>Glacial Indifference Bold</vt:lpstr>
      <vt:lpstr>Arial</vt:lpstr>
      <vt:lpstr>Open Sans</vt:lpstr>
      <vt:lpstr>Green</vt:lpstr>
      <vt:lpstr>Harrison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Share Copy of 2025 AP night presentation</dc:title>
  <dc:creator>Matthew Staruch</dc:creator>
  <cp:lastModifiedBy>Amie Howard</cp:lastModifiedBy>
  <cp:revision>3</cp:revision>
  <dcterms:created xsi:type="dcterms:W3CDTF">2006-08-16T00:00:00Z</dcterms:created>
  <dcterms:modified xsi:type="dcterms:W3CDTF">2026-02-04T16:53:03Z</dcterms:modified>
  <dc:identifier>DAG5K3YXLUw</dc:identifier>
</cp:coreProperties>
</file>