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9"/>
  </p:notesMasterIdLst>
  <p:sldIdLst>
    <p:sldId id="301" r:id="rId2"/>
    <p:sldId id="256" r:id="rId3"/>
    <p:sldId id="257" r:id="rId4"/>
    <p:sldId id="258" r:id="rId5"/>
    <p:sldId id="279" r:id="rId6"/>
    <p:sldId id="259" r:id="rId7"/>
    <p:sldId id="260" r:id="rId8"/>
    <p:sldId id="262" r:id="rId9"/>
    <p:sldId id="265" r:id="rId10"/>
    <p:sldId id="266" r:id="rId11"/>
    <p:sldId id="289" r:id="rId12"/>
    <p:sldId id="261" r:id="rId13"/>
    <p:sldId id="290" r:id="rId14"/>
    <p:sldId id="264" r:id="rId15"/>
    <p:sldId id="287" r:id="rId16"/>
    <p:sldId id="288" r:id="rId17"/>
    <p:sldId id="286" r:id="rId18"/>
    <p:sldId id="269" r:id="rId19"/>
    <p:sldId id="270" r:id="rId20"/>
    <p:sldId id="268" r:id="rId21"/>
    <p:sldId id="271" r:id="rId22"/>
    <p:sldId id="283" r:id="rId23"/>
    <p:sldId id="302" r:id="rId24"/>
    <p:sldId id="284" r:id="rId25"/>
    <p:sldId id="285" r:id="rId26"/>
    <p:sldId id="275" r:id="rId27"/>
    <p:sldId id="276" r:id="rId28"/>
  </p:sldIdLst>
  <p:sldSz cx="12192000" cy="6858000"/>
  <p:notesSz cx="6858000" cy="9144000"/>
  <p:embeddedFontLst>
    <p:embeddedFont>
      <p:font typeface="Bookman Old Style" panose="02050604050505020204" pitchFamily="18"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Gill Sans MT" panose="020B0502020104020203" pitchFamily="34" charset="0"/>
      <p:regular r:id="rId38"/>
      <p:bold r:id="rId39"/>
      <p:italic r:id="rId40"/>
      <p:boldItalic r:id="rId41"/>
    </p:embeddedFont>
    <p:embeddedFont>
      <p:font typeface="HelloSassy" panose="020B0604020202020204" charset="0"/>
      <p:regular r:id="rId42"/>
    </p:embeddedFont>
    <p:embeddedFont>
      <p:font typeface="Impact" panose="020B0806030902050204" pitchFamily="34" charset="0"/>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CF3B1-F24C-4073-8197-1D06884C03D5}" v="7" dt="2022-07-27T21:24:44.927"/>
    <p1510:client id="{59A47DA3-BCBA-4D31-B422-892AE3037E0A}" v="66" dt="2022-07-27T22:01:09.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67" d="100"/>
          <a:sy n="67" d="100"/>
        </p:scale>
        <p:origin x="6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60091-20B0-4F1C-B376-1EE288887C49}" type="datetimeFigureOut">
              <a:rPr lang="en-US" smtClean="0"/>
              <a:t>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0ED64-1AB4-436A-8C98-70C4B1B99B2E}" type="slidenum">
              <a:rPr lang="en-US" smtClean="0"/>
              <a:t>‹#›</a:t>
            </a:fld>
            <a:endParaRPr lang="en-US"/>
          </a:p>
        </p:txBody>
      </p:sp>
    </p:spTree>
    <p:extLst>
      <p:ext uri="{BB962C8B-B14F-4D97-AF65-F5344CB8AC3E}">
        <p14:creationId xmlns:p14="http://schemas.microsoft.com/office/powerpoint/2010/main" val="80360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8cd6e9fb78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8cd6e9fb78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8/1/2022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04AA1-EDEB-4AF3-9EA8-5DC356AB59E4}"/>
              </a:ext>
            </a:extLst>
          </p:cNvPr>
          <p:cNvPicPr>
            <a:picLocks noChangeAspect="1"/>
          </p:cNvPicPr>
          <p:nvPr userDrawn="1"/>
        </p:nvPicPr>
        <p:blipFill>
          <a:blip r:embed="rId2"/>
          <a:stretch>
            <a:fillRect/>
          </a:stretch>
        </p:blipFill>
        <p:spPr>
          <a:xfrm>
            <a:off x="837747" y="0"/>
            <a:ext cx="10516511" cy="2261812"/>
          </a:xfrm>
          <a:prstGeom prst="rect">
            <a:avLst/>
          </a:prstGeom>
        </p:spPr>
      </p:pic>
    </p:spTree>
    <p:extLst>
      <p:ext uri="{BB962C8B-B14F-4D97-AF65-F5344CB8AC3E}">
        <p14:creationId xmlns:p14="http://schemas.microsoft.com/office/powerpoint/2010/main" val="425395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8/1/2022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8/1/2022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8/1/2022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8/1/2022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8/1/2022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8/1/2022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8/1/2022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8/1/2022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jpe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jpe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eg"/><Relationship Id="rId27" Type="http://schemas.openxmlformats.org/officeDocument/2006/relationships/image" Target="../media/image26.png"/><Relationship Id="rId30" Type="http://schemas.openxmlformats.org/officeDocument/2006/relationships/image" Target="../media/image29.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4.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png"/><Relationship Id="rId5" Type="http://schemas.openxmlformats.org/officeDocument/2006/relationships/hyperlink" Target="http://www.the-best-childrens-books.org/books-by-lexile.html" TargetMode="External"/><Relationship Id="rId4" Type="http://schemas.openxmlformats.org/officeDocument/2006/relationships/hyperlink" Target="https://lexile.com/"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4.png"/><Relationship Id="rId4" Type="http://schemas.openxmlformats.org/officeDocument/2006/relationships/hyperlink" Target="https://nam03.safelinks.protection.outlook.com/?url=https://studentprivacy.ed.gov/training/school-volunteers-and-ferpa&amp;data=02|01|Renee.Garriss@cobbk12.org|2f59ab93c11b4ce3c58808d6fe1ba6d8|2fce1dfb919f4938aab8c47f0fc9182d|0|0|636975792066022234&amp;sdata=t7No1/eHHqTz5tnEuzMAZ7EjA4Pe6LGCueIGdRcGSUY%3D&amp;reserved=0"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4.pn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hyperlink" Target="https://creativecommons.org/licenses/by-nc/3.0/" TargetMode="Externa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hyperlink" Target="http://www.pngall.com/confetti-png" TargetMode="Externa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3" name="Picture 2" descr="A picture containing sitting, wooden, standing, bench&#10;&#10;Description automatically generated">
            <a:extLst>
              <a:ext uri="{FF2B5EF4-FFF2-40B4-BE49-F238E27FC236}">
                <a16:creationId xmlns:a16="http://schemas.microsoft.com/office/drawing/2014/main" id="{E204B576-6443-41EC-9687-E58150A0C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5" y="-1568728"/>
            <a:ext cx="12127469" cy="8582517"/>
          </a:xfrm>
          <a:prstGeom prst="rect">
            <a:avLst/>
          </a:prstGeom>
        </p:spPr>
      </p:pic>
      <p:pic>
        <p:nvPicPr>
          <p:cNvPr id="933" name="Google Shape;933;p58"/>
          <p:cNvPicPr preferRelativeResize="0"/>
          <p:nvPr/>
        </p:nvPicPr>
        <p:blipFill rotWithShape="1">
          <a:blip r:embed="rId4">
            <a:alphaModFix/>
          </a:blip>
          <a:srcRect l="21548" t="63083" r="22027" b="7939"/>
          <a:stretch/>
        </p:blipFill>
        <p:spPr>
          <a:xfrm>
            <a:off x="4106233" y="3005167"/>
            <a:ext cx="3582800" cy="2453421"/>
          </a:xfrm>
          <a:prstGeom prst="rect">
            <a:avLst/>
          </a:prstGeom>
          <a:noFill/>
          <a:ln>
            <a:noFill/>
          </a:ln>
        </p:spPr>
      </p:pic>
      <p:pic>
        <p:nvPicPr>
          <p:cNvPr id="934" name="Google Shape;934;p58"/>
          <p:cNvPicPr preferRelativeResize="0"/>
          <p:nvPr/>
        </p:nvPicPr>
        <p:blipFill rotWithShape="1">
          <a:blip r:embed="rId5">
            <a:alphaModFix/>
          </a:blip>
          <a:srcRect l="15058" r="11271"/>
          <a:stretch/>
        </p:blipFill>
        <p:spPr>
          <a:xfrm>
            <a:off x="119634" y="1548967"/>
            <a:ext cx="2672033" cy="4490600"/>
          </a:xfrm>
          <a:prstGeom prst="rect">
            <a:avLst/>
          </a:prstGeom>
          <a:noFill/>
          <a:ln>
            <a:noFill/>
          </a:ln>
        </p:spPr>
      </p:pic>
      <p:pic>
        <p:nvPicPr>
          <p:cNvPr id="935" name="Google Shape;935;p58"/>
          <p:cNvPicPr preferRelativeResize="0"/>
          <p:nvPr/>
        </p:nvPicPr>
        <p:blipFill>
          <a:blip r:embed="rId6">
            <a:alphaModFix/>
          </a:blip>
          <a:stretch>
            <a:fillRect/>
          </a:stretch>
        </p:blipFill>
        <p:spPr>
          <a:xfrm rot="-479415">
            <a:off x="36895" y="4232059"/>
            <a:ext cx="2273112" cy="2273148"/>
          </a:xfrm>
          <a:prstGeom prst="rect">
            <a:avLst/>
          </a:prstGeom>
          <a:noFill/>
          <a:ln>
            <a:noFill/>
          </a:ln>
        </p:spPr>
      </p:pic>
      <p:pic>
        <p:nvPicPr>
          <p:cNvPr id="936" name="Google Shape;936;p58"/>
          <p:cNvPicPr preferRelativeResize="0"/>
          <p:nvPr/>
        </p:nvPicPr>
        <p:blipFill>
          <a:blip r:embed="rId7">
            <a:alphaModFix/>
          </a:blip>
          <a:stretch>
            <a:fillRect/>
          </a:stretch>
        </p:blipFill>
        <p:spPr>
          <a:xfrm>
            <a:off x="7960801" y="5086238"/>
            <a:ext cx="1423033" cy="1771773"/>
          </a:xfrm>
          <a:prstGeom prst="rect">
            <a:avLst/>
          </a:prstGeom>
          <a:noFill/>
          <a:ln>
            <a:noFill/>
          </a:ln>
        </p:spPr>
      </p:pic>
      <p:pic>
        <p:nvPicPr>
          <p:cNvPr id="937" name="Google Shape;937;p58"/>
          <p:cNvPicPr preferRelativeResize="0"/>
          <p:nvPr/>
        </p:nvPicPr>
        <p:blipFill>
          <a:blip r:embed="rId7">
            <a:alphaModFix/>
          </a:blip>
          <a:stretch>
            <a:fillRect/>
          </a:stretch>
        </p:blipFill>
        <p:spPr>
          <a:xfrm>
            <a:off x="6537768" y="4725571"/>
            <a:ext cx="1423033" cy="1771773"/>
          </a:xfrm>
          <a:prstGeom prst="rect">
            <a:avLst/>
          </a:prstGeom>
          <a:noFill/>
          <a:ln>
            <a:noFill/>
          </a:ln>
        </p:spPr>
      </p:pic>
      <p:pic>
        <p:nvPicPr>
          <p:cNvPr id="938" name="Google Shape;938;p58"/>
          <p:cNvPicPr preferRelativeResize="0"/>
          <p:nvPr/>
        </p:nvPicPr>
        <p:blipFill>
          <a:blip r:embed="rId7">
            <a:alphaModFix/>
          </a:blip>
          <a:stretch>
            <a:fillRect/>
          </a:stretch>
        </p:blipFill>
        <p:spPr>
          <a:xfrm>
            <a:off x="9815934" y="4881804"/>
            <a:ext cx="1423033" cy="1771773"/>
          </a:xfrm>
          <a:prstGeom prst="rect">
            <a:avLst/>
          </a:prstGeom>
          <a:noFill/>
          <a:ln>
            <a:noFill/>
          </a:ln>
        </p:spPr>
      </p:pic>
      <p:pic>
        <p:nvPicPr>
          <p:cNvPr id="939" name="Google Shape;939;p58"/>
          <p:cNvPicPr preferRelativeResize="0"/>
          <p:nvPr/>
        </p:nvPicPr>
        <p:blipFill>
          <a:blip r:embed="rId8">
            <a:alphaModFix/>
          </a:blip>
          <a:stretch>
            <a:fillRect/>
          </a:stretch>
        </p:blipFill>
        <p:spPr>
          <a:xfrm rot="434178">
            <a:off x="1728658" y="4815861"/>
            <a:ext cx="1105551" cy="1105548"/>
          </a:xfrm>
          <a:prstGeom prst="rect">
            <a:avLst/>
          </a:prstGeom>
          <a:noFill/>
          <a:ln>
            <a:noFill/>
          </a:ln>
        </p:spPr>
      </p:pic>
      <p:pic>
        <p:nvPicPr>
          <p:cNvPr id="940" name="Google Shape;940;p58"/>
          <p:cNvPicPr preferRelativeResize="0"/>
          <p:nvPr/>
        </p:nvPicPr>
        <p:blipFill rotWithShape="1">
          <a:blip r:embed="rId9">
            <a:alphaModFix/>
          </a:blip>
          <a:srcRect l="17880" r="23319"/>
          <a:stretch/>
        </p:blipFill>
        <p:spPr>
          <a:xfrm>
            <a:off x="4182934" y="3031833"/>
            <a:ext cx="1240500" cy="1236000"/>
          </a:xfrm>
          <a:prstGeom prst="rect">
            <a:avLst/>
          </a:prstGeom>
          <a:noFill/>
          <a:ln>
            <a:noFill/>
          </a:ln>
        </p:spPr>
      </p:pic>
      <p:pic>
        <p:nvPicPr>
          <p:cNvPr id="941" name="Google Shape;941;p58"/>
          <p:cNvPicPr preferRelativeResize="0"/>
          <p:nvPr/>
        </p:nvPicPr>
        <p:blipFill>
          <a:blip r:embed="rId10">
            <a:alphaModFix/>
          </a:blip>
          <a:stretch>
            <a:fillRect/>
          </a:stretch>
        </p:blipFill>
        <p:spPr>
          <a:xfrm>
            <a:off x="1601267" y="937485"/>
            <a:ext cx="937367" cy="937367"/>
          </a:xfrm>
          <a:prstGeom prst="rect">
            <a:avLst/>
          </a:prstGeom>
          <a:noFill/>
          <a:ln>
            <a:noFill/>
          </a:ln>
          <a:effectLst>
            <a:outerShdw blurRad="57150" dist="19050" dir="5400000" algn="bl" rotWithShape="0">
              <a:srgbClr val="000000">
                <a:alpha val="50000"/>
              </a:srgbClr>
            </a:outerShdw>
          </a:effectLst>
        </p:spPr>
      </p:pic>
      <p:pic>
        <p:nvPicPr>
          <p:cNvPr id="942" name="Google Shape;942;p58"/>
          <p:cNvPicPr preferRelativeResize="0"/>
          <p:nvPr/>
        </p:nvPicPr>
        <p:blipFill rotWithShape="1">
          <a:blip r:embed="rId11">
            <a:alphaModFix/>
          </a:blip>
          <a:srcRect l="8882" t="21574" r="3428" b="14576"/>
          <a:stretch/>
        </p:blipFill>
        <p:spPr>
          <a:xfrm>
            <a:off x="10833284" y="4725569"/>
            <a:ext cx="1737520" cy="1771767"/>
          </a:xfrm>
          <a:prstGeom prst="rect">
            <a:avLst/>
          </a:prstGeom>
          <a:noFill/>
          <a:ln>
            <a:noFill/>
          </a:ln>
        </p:spPr>
      </p:pic>
      <p:pic>
        <p:nvPicPr>
          <p:cNvPr id="943" name="Google Shape;943;p58"/>
          <p:cNvPicPr preferRelativeResize="0"/>
          <p:nvPr/>
        </p:nvPicPr>
        <p:blipFill>
          <a:blip r:embed="rId12">
            <a:alphaModFix/>
          </a:blip>
          <a:stretch>
            <a:fillRect/>
          </a:stretch>
        </p:blipFill>
        <p:spPr>
          <a:xfrm>
            <a:off x="5918301" y="3005167"/>
            <a:ext cx="1249599" cy="1126733"/>
          </a:xfrm>
          <a:prstGeom prst="rect">
            <a:avLst/>
          </a:prstGeom>
          <a:noFill/>
          <a:ln>
            <a:noFill/>
          </a:ln>
        </p:spPr>
      </p:pic>
      <p:pic>
        <p:nvPicPr>
          <p:cNvPr id="944" name="Google Shape;944;p58"/>
          <p:cNvPicPr preferRelativeResize="0"/>
          <p:nvPr/>
        </p:nvPicPr>
        <p:blipFill>
          <a:blip r:embed="rId13">
            <a:alphaModFix/>
          </a:blip>
          <a:stretch>
            <a:fillRect/>
          </a:stretch>
        </p:blipFill>
        <p:spPr>
          <a:xfrm>
            <a:off x="10096234" y="3119717"/>
            <a:ext cx="1423033" cy="1647523"/>
          </a:xfrm>
          <a:prstGeom prst="rect">
            <a:avLst/>
          </a:prstGeom>
          <a:noFill/>
          <a:ln>
            <a:noFill/>
          </a:ln>
        </p:spPr>
      </p:pic>
      <p:pic>
        <p:nvPicPr>
          <p:cNvPr id="945" name="Google Shape;945;p58"/>
          <p:cNvPicPr preferRelativeResize="0"/>
          <p:nvPr/>
        </p:nvPicPr>
        <p:blipFill>
          <a:blip r:embed="rId14">
            <a:alphaModFix/>
          </a:blip>
          <a:stretch>
            <a:fillRect/>
          </a:stretch>
        </p:blipFill>
        <p:spPr>
          <a:xfrm flipH="1">
            <a:off x="6912200" y="3784700"/>
            <a:ext cx="5279789" cy="3167867"/>
          </a:xfrm>
          <a:prstGeom prst="rect">
            <a:avLst/>
          </a:prstGeom>
          <a:noFill/>
          <a:ln>
            <a:noFill/>
          </a:ln>
        </p:spPr>
      </p:pic>
      <p:pic>
        <p:nvPicPr>
          <p:cNvPr id="946" name="Google Shape;946;p58"/>
          <p:cNvPicPr preferRelativeResize="0"/>
          <p:nvPr/>
        </p:nvPicPr>
        <p:blipFill rotWithShape="1">
          <a:blip r:embed="rId15">
            <a:alphaModFix/>
          </a:blip>
          <a:srcRect l="3899" t="7086" r="3917" b="11460"/>
          <a:stretch/>
        </p:blipFill>
        <p:spPr>
          <a:xfrm>
            <a:off x="2899433" y="193068"/>
            <a:ext cx="6024632" cy="2768833"/>
          </a:xfrm>
          <a:prstGeom prst="rect">
            <a:avLst/>
          </a:prstGeom>
          <a:noFill/>
          <a:ln>
            <a:noFill/>
          </a:ln>
        </p:spPr>
      </p:pic>
      <p:pic>
        <p:nvPicPr>
          <p:cNvPr id="947" name="Google Shape;947;p58"/>
          <p:cNvPicPr preferRelativeResize="0"/>
          <p:nvPr/>
        </p:nvPicPr>
        <p:blipFill>
          <a:blip r:embed="rId16">
            <a:alphaModFix/>
          </a:blip>
          <a:stretch>
            <a:fillRect/>
          </a:stretch>
        </p:blipFill>
        <p:spPr>
          <a:xfrm>
            <a:off x="3993267" y="-284667"/>
            <a:ext cx="4205461" cy="1070235"/>
          </a:xfrm>
          <a:prstGeom prst="rect">
            <a:avLst/>
          </a:prstGeom>
          <a:noFill/>
          <a:ln>
            <a:noFill/>
          </a:ln>
        </p:spPr>
      </p:pic>
      <p:pic>
        <p:nvPicPr>
          <p:cNvPr id="949" name="Google Shape;949;p58"/>
          <p:cNvPicPr preferRelativeResize="0"/>
          <p:nvPr/>
        </p:nvPicPr>
        <p:blipFill>
          <a:blip r:embed="rId16">
            <a:alphaModFix/>
          </a:blip>
          <a:stretch>
            <a:fillRect/>
          </a:stretch>
        </p:blipFill>
        <p:spPr>
          <a:xfrm>
            <a:off x="7986539" y="106431"/>
            <a:ext cx="4205461" cy="937501"/>
          </a:xfrm>
          <a:prstGeom prst="rect">
            <a:avLst/>
          </a:prstGeom>
          <a:noFill/>
          <a:ln>
            <a:noFill/>
          </a:ln>
        </p:spPr>
      </p:pic>
      <p:sp>
        <p:nvSpPr>
          <p:cNvPr id="950" name="Google Shape;950;p58"/>
          <p:cNvSpPr txBox="1"/>
          <p:nvPr/>
        </p:nvSpPr>
        <p:spPr>
          <a:xfrm>
            <a:off x="3071433" y="613440"/>
            <a:ext cx="5652400" cy="1954323"/>
          </a:xfrm>
          <a:prstGeom prst="rect">
            <a:avLst/>
          </a:prstGeom>
          <a:noFill/>
          <a:ln>
            <a:noFill/>
          </a:ln>
        </p:spPr>
        <p:txBody>
          <a:bodyPr spcFirstLastPara="1" wrap="square" lIns="121900" tIns="121900" rIns="121900" bIns="121900" anchor="t" anchorCtr="0">
            <a:noAutofit/>
          </a:bodyPr>
          <a:lstStyle/>
          <a:p>
            <a:pPr algn="ctr"/>
            <a:r>
              <a:rPr lang="en-US" sz="5400" dirty="0">
                <a:solidFill>
                  <a:srgbClr val="7030A0"/>
                </a:solidFill>
                <a:latin typeface="HelloSassy" panose="02000603000000000000" pitchFamily="2" charset="0"/>
                <a:ea typeface="HelloSassy" panose="02000603000000000000" pitchFamily="2" charset="0"/>
                <a:cs typeface="Permanent Marker"/>
                <a:sym typeface="Permanent Marker"/>
              </a:rPr>
              <a:t>Welcome to </a:t>
            </a:r>
          </a:p>
          <a:p>
            <a:pPr algn="ctr"/>
            <a:r>
              <a:rPr lang="en-US" sz="5400" dirty="0">
                <a:solidFill>
                  <a:srgbClr val="7030A0"/>
                </a:solidFill>
                <a:latin typeface="HelloSassy" panose="02000603000000000000" pitchFamily="2" charset="0"/>
                <a:ea typeface="HelloSassy" panose="02000603000000000000" pitchFamily="2" charset="0"/>
                <a:cs typeface="Permanent Marker"/>
                <a:sym typeface="Permanent Marker"/>
              </a:rPr>
              <a:t>3</a:t>
            </a:r>
            <a:r>
              <a:rPr lang="en-US" sz="5400" baseline="30000" dirty="0">
                <a:solidFill>
                  <a:srgbClr val="7030A0"/>
                </a:solidFill>
                <a:latin typeface="HelloSassy" panose="02000603000000000000" pitchFamily="2" charset="0"/>
                <a:ea typeface="HelloSassy" panose="02000603000000000000" pitchFamily="2" charset="0"/>
                <a:cs typeface="Permanent Marker"/>
                <a:sym typeface="Permanent Marker"/>
              </a:rPr>
              <a:t>rd</a:t>
            </a:r>
            <a:r>
              <a:rPr lang="en-US" sz="5400" dirty="0">
                <a:solidFill>
                  <a:srgbClr val="7030A0"/>
                </a:solidFill>
                <a:latin typeface="HelloSassy" panose="02000603000000000000" pitchFamily="2" charset="0"/>
                <a:ea typeface="HelloSassy" panose="02000603000000000000" pitchFamily="2" charset="0"/>
                <a:cs typeface="Permanent Marker"/>
                <a:sym typeface="Permanent Marker"/>
              </a:rPr>
              <a:t> Grade!</a:t>
            </a:r>
            <a:endParaRPr sz="5400" dirty="0">
              <a:solidFill>
                <a:srgbClr val="7030A0"/>
              </a:solidFill>
              <a:latin typeface="HelloSassy" panose="02000603000000000000" pitchFamily="2" charset="0"/>
              <a:ea typeface="HelloSassy" panose="02000603000000000000" pitchFamily="2" charset="0"/>
              <a:cs typeface="Permanent Marker"/>
              <a:sym typeface="Permanent Marker"/>
            </a:endParaRPr>
          </a:p>
        </p:txBody>
      </p:sp>
      <p:pic>
        <p:nvPicPr>
          <p:cNvPr id="951" name="Google Shape;951;p58"/>
          <p:cNvPicPr preferRelativeResize="0"/>
          <p:nvPr/>
        </p:nvPicPr>
        <p:blipFill>
          <a:blip r:embed="rId16">
            <a:alphaModFix/>
          </a:blip>
          <a:stretch>
            <a:fillRect/>
          </a:stretch>
        </p:blipFill>
        <p:spPr>
          <a:xfrm>
            <a:off x="-110033" y="-132731"/>
            <a:ext cx="4359972" cy="1070235"/>
          </a:xfrm>
          <a:prstGeom prst="rect">
            <a:avLst/>
          </a:prstGeom>
          <a:noFill/>
          <a:ln>
            <a:noFill/>
          </a:ln>
        </p:spPr>
      </p:pic>
      <p:pic>
        <p:nvPicPr>
          <p:cNvPr id="952" name="Google Shape;952;p58"/>
          <p:cNvPicPr preferRelativeResize="0"/>
          <p:nvPr/>
        </p:nvPicPr>
        <p:blipFill rotWithShape="1">
          <a:blip r:embed="rId17">
            <a:alphaModFix/>
          </a:blip>
          <a:srcRect r="32505"/>
          <a:stretch/>
        </p:blipFill>
        <p:spPr>
          <a:xfrm rot="479424">
            <a:off x="-517750" y="351200"/>
            <a:ext cx="2253132" cy="2225533"/>
          </a:xfrm>
          <a:prstGeom prst="rect">
            <a:avLst/>
          </a:prstGeom>
          <a:noFill/>
          <a:ln>
            <a:noFill/>
          </a:ln>
        </p:spPr>
      </p:pic>
      <p:sp>
        <p:nvSpPr>
          <p:cNvPr id="953" name="Google Shape;953;p58"/>
          <p:cNvSpPr txBox="1"/>
          <p:nvPr/>
        </p:nvSpPr>
        <p:spPr>
          <a:xfrm>
            <a:off x="6005900" y="3256500"/>
            <a:ext cx="1074400" cy="798000"/>
          </a:xfrm>
          <a:prstGeom prst="rect">
            <a:avLst/>
          </a:prstGeom>
          <a:noFill/>
          <a:ln>
            <a:noFill/>
          </a:ln>
        </p:spPr>
        <p:txBody>
          <a:bodyPr spcFirstLastPara="1" wrap="square" lIns="121900" tIns="121900" rIns="121900" bIns="121900" anchor="t" anchorCtr="0">
            <a:noAutofit/>
          </a:bodyPr>
          <a:lstStyle/>
          <a:p>
            <a:r>
              <a:rPr lang="en" sz="2400" b="1"/>
              <a:t> </a:t>
            </a:r>
            <a:endParaRPr sz="2400" b="1"/>
          </a:p>
        </p:txBody>
      </p:sp>
      <p:pic>
        <p:nvPicPr>
          <p:cNvPr id="954" name="Google Shape;954;p58"/>
          <p:cNvPicPr preferRelativeResize="0"/>
          <p:nvPr/>
        </p:nvPicPr>
        <p:blipFill>
          <a:blip r:embed="rId18">
            <a:alphaModFix/>
          </a:blip>
          <a:stretch>
            <a:fillRect/>
          </a:stretch>
        </p:blipFill>
        <p:spPr>
          <a:xfrm>
            <a:off x="2233451" y="2847452"/>
            <a:ext cx="2368933" cy="2768865"/>
          </a:xfrm>
          <a:prstGeom prst="rect">
            <a:avLst/>
          </a:prstGeom>
          <a:noFill/>
          <a:ln>
            <a:noFill/>
          </a:ln>
        </p:spPr>
      </p:pic>
      <p:pic>
        <p:nvPicPr>
          <p:cNvPr id="955" name="Google Shape;955;p58"/>
          <p:cNvPicPr preferRelativeResize="0"/>
          <p:nvPr/>
        </p:nvPicPr>
        <p:blipFill>
          <a:blip r:embed="rId19">
            <a:alphaModFix/>
          </a:blip>
          <a:stretch>
            <a:fillRect/>
          </a:stretch>
        </p:blipFill>
        <p:spPr>
          <a:xfrm>
            <a:off x="5182234" y="4227867"/>
            <a:ext cx="709001" cy="963000"/>
          </a:xfrm>
          <a:prstGeom prst="rect">
            <a:avLst/>
          </a:prstGeom>
          <a:noFill/>
          <a:ln>
            <a:noFill/>
          </a:ln>
        </p:spPr>
      </p:pic>
      <p:pic>
        <p:nvPicPr>
          <p:cNvPr id="956" name="Google Shape;956;p58"/>
          <p:cNvPicPr preferRelativeResize="0"/>
          <p:nvPr/>
        </p:nvPicPr>
        <p:blipFill rotWithShape="1">
          <a:blip r:embed="rId20">
            <a:alphaModFix/>
          </a:blip>
          <a:srcRect t="25520" b="27984"/>
          <a:stretch/>
        </p:blipFill>
        <p:spPr>
          <a:xfrm>
            <a:off x="527500" y="2838000"/>
            <a:ext cx="2009600" cy="757733"/>
          </a:xfrm>
          <a:prstGeom prst="rect">
            <a:avLst/>
          </a:prstGeom>
          <a:noFill/>
          <a:ln>
            <a:noFill/>
          </a:ln>
        </p:spPr>
      </p:pic>
      <p:pic>
        <p:nvPicPr>
          <p:cNvPr id="958" name="Google Shape;958;p58"/>
          <p:cNvPicPr preferRelativeResize="0"/>
          <p:nvPr/>
        </p:nvPicPr>
        <p:blipFill>
          <a:blip r:embed="rId21">
            <a:alphaModFix/>
          </a:blip>
          <a:stretch>
            <a:fillRect/>
          </a:stretch>
        </p:blipFill>
        <p:spPr>
          <a:xfrm>
            <a:off x="1043334" y="3711206"/>
            <a:ext cx="977933" cy="733428"/>
          </a:xfrm>
          <a:prstGeom prst="rect">
            <a:avLst/>
          </a:prstGeom>
          <a:noFill/>
          <a:ln>
            <a:noFill/>
          </a:ln>
        </p:spPr>
      </p:pic>
      <p:pic>
        <p:nvPicPr>
          <p:cNvPr id="30" name="Google Shape;633;p44">
            <a:extLst>
              <a:ext uri="{FF2B5EF4-FFF2-40B4-BE49-F238E27FC236}">
                <a16:creationId xmlns:a16="http://schemas.microsoft.com/office/drawing/2014/main" id="{278FB29C-259A-4978-A6EA-8A7511E9BD53}"/>
              </a:ext>
            </a:extLst>
          </p:cNvPr>
          <p:cNvPicPr preferRelativeResize="0"/>
          <p:nvPr/>
        </p:nvPicPr>
        <p:blipFill>
          <a:blip r:embed="rId22">
            <a:alphaModFix/>
          </a:blip>
          <a:stretch>
            <a:fillRect/>
          </a:stretch>
        </p:blipFill>
        <p:spPr>
          <a:xfrm>
            <a:off x="9734088" y="713627"/>
            <a:ext cx="912525" cy="1371257"/>
          </a:xfrm>
          <a:prstGeom prst="rect">
            <a:avLst/>
          </a:prstGeom>
          <a:noFill/>
          <a:ln>
            <a:noFill/>
          </a:ln>
        </p:spPr>
      </p:pic>
      <p:pic>
        <p:nvPicPr>
          <p:cNvPr id="4098" name="Picture 2" descr="https://sbcobbstor.blob.core.windows.net/media/WWWCobb/frl/0/be-nice-2%20(002).png">
            <a:extLst>
              <a:ext uri="{FF2B5EF4-FFF2-40B4-BE49-F238E27FC236}">
                <a16:creationId xmlns:a16="http://schemas.microsoft.com/office/drawing/2014/main" id="{DC7B74C4-31FB-401B-B533-D14CE654088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492288" y="3429376"/>
            <a:ext cx="588203" cy="588203"/>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634;p44">
            <a:extLst>
              <a:ext uri="{FF2B5EF4-FFF2-40B4-BE49-F238E27FC236}">
                <a16:creationId xmlns:a16="http://schemas.microsoft.com/office/drawing/2014/main" id="{D605AF93-1B4D-47F2-85F0-8D1B01FB5133}"/>
              </a:ext>
            </a:extLst>
          </p:cNvPr>
          <p:cNvPicPr preferRelativeResize="0"/>
          <p:nvPr/>
        </p:nvPicPr>
        <p:blipFill>
          <a:blip r:embed="rId24">
            <a:alphaModFix/>
          </a:blip>
          <a:stretch>
            <a:fillRect/>
          </a:stretch>
        </p:blipFill>
        <p:spPr>
          <a:xfrm>
            <a:off x="10896012" y="1363794"/>
            <a:ext cx="962746" cy="1298224"/>
          </a:xfrm>
          <a:prstGeom prst="rect">
            <a:avLst/>
          </a:prstGeom>
          <a:noFill/>
          <a:ln>
            <a:noFill/>
          </a:ln>
        </p:spPr>
      </p:pic>
      <p:pic>
        <p:nvPicPr>
          <p:cNvPr id="1026" name="Picture 1" descr="Bitmoji Image">
            <a:extLst>
              <a:ext uri="{FF2B5EF4-FFF2-40B4-BE49-F238E27FC236}">
                <a16:creationId xmlns:a16="http://schemas.microsoft.com/office/drawing/2014/main" id="{3A6AD75D-43F1-4BDC-A4AE-75EE5711C14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6475" y="1962957"/>
            <a:ext cx="37941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Bitmoji Image">
            <a:extLst>
              <a:ext uri="{FF2B5EF4-FFF2-40B4-BE49-F238E27FC236}">
                <a16:creationId xmlns:a16="http://schemas.microsoft.com/office/drawing/2014/main" id="{591C7A99-AE71-446E-918E-EB60B8F045E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3928" y="2881822"/>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id-995B0F4F-2728-4BF2-BF57-62283635D5D5">
            <a:extLst>
              <a:ext uri="{FF2B5EF4-FFF2-40B4-BE49-F238E27FC236}">
                <a16:creationId xmlns:a16="http://schemas.microsoft.com/office/drawing/2014/main" id="{B807B96F-7872-44CA-AF70-B9F305CF75B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15913" y="3178308"/>
            <a:ext cx="37941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descr="Bitmoji Image">
            <a:extLst>
              <a:ext uri="{FF2B5EF4-FFF2-40B4-BE49-F238E27FC236}">
                <a16:creationId xmlns:a16="http://schemas.microsoft.com/office/drawing/2014/main" id="{964AC7FC-AB07-4A57-BBDA-7C9817E6809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33880" y="3236833"/>
            <a:ext cx="3752828" cy="37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 descr="Bitmoji Image">
            <a:extLst>
              <a:ext uri="{FF2B5EF4-FFF2-40B4-BE49-F238E27FC236}">
                <a16:creationId xmlns:a16="http://schemas.microsoft.com/office/drawing/2014/main" id="{483BE1F4-169B-4F37-B702-2DD1E302B83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flipH="1">
            <a:off x="6248790" y="2765090"/>
            <a:ext cx="3696240"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07FA46A-E5E4-4CA7-A131-A6AE4E4DB720}"/>
              </a:ext>
            </a:extLst>
          </p:cNvPr>
          <p:cNvPicPr>
            <a:picLocks noChangeAspect="1"/>
          </p:cNvPicPr>
          <p:nvPr/>
        </p:nvPicPr>
        <p:blipFill>
          <a:blip r:embed="rId30"/>
          <a:stretch>
            <a:fillRect/>
          </a:stretch>
        </p:blipFill>
        <p:spPr>
          <a:xfrm>
            <a:off x="2999552" y="2243245"/>
            <a:ext cx="1288721" cy="507174"/>
          </a:xfrm>
          <a:prstGeom prst="rect">
            <a:avLst/>
          </a:prstGeom>
        </p:spPr>
      </p:pic>
      <p:pic>
        <p:nvPicPr>
          <p:cNvPr id="41" name="Picture 2" descr="Bitmoji Image">
            <a:extLst>
              <a:ext uri="{FF2B5EF4-FFF2-40B4-BE49-F238E27FC236}">
                <a16:creationId xmlns:a16="http://schemas.microsoft.com/office/drawing/2014/main" id="{F0F0149D-2D26-4D52-9D0B-771AFBA7C88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944383" y="2506726"/>
            <a:ext cx="37941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oy&#10;&#10;Description automatically generated">
            <a:extLst>
              <a:ext uri="{FF2B5EF4-FFF2-40B4-BE49-F238E27FC236}">
                <a16:creationId xmlns:a16="http://schemas.microsoft.com/office/drawing/2014/main" id="{123BEFFC-DE42-408B-AAEC-93C1BEEB821E}"/>
              </a:ext>
            </a:extLst>
          </p:cNvPr>
          <p:cNvPicPr>
            <a:picLocks noChangeAspect="1"/>
          </p:cNvPicPr>
          <p:nvPr/>
        </p:nvPicPr>
        <p:blipFill>
          <a:blip r:embed="rId32"/>
          <a:stretch>
            <a:fillRect/>
          </a:stretch>
        </p:blipFill>
        <p:spPr>
          <a:xfrm>
            <a:off x="4457517" y="3206847"/>
            <a:ext cx="3978499" cy="3978499"/>
          </a:xfrm>
          <a:prstGeom prst="rect">
            <a:avLst/>
          </a:prstGeom>
        </p:spPr>
      </p:pic>
      <p:pic>
        <p:nvPicPr>
          <p:cNvPr id="42" name="Picture 41" descr="Bitmoji Image">
            <a:extLst>
              <a:ext uri="{FF2B5EF4-FFF2-40B4-BE49-F238E27FC236}">
                <a16:creationId xmlns:a16="http://schemas.microsoft.com/office/drawing/2014/main" id="{9A0B0C00-3CF9-4F0B-B74E-D533D16F325D}"/>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7125528" y="1002435"/>
            <a:ext cx="3790950" cy="3790950"/>
          </a:xfrm>
          <a:prstGeom prst="rect">
            <a:avLst/>
          </a:prstGeom>
          <a:noFill/>
          <a:ln>
            <a:noFill/>
          </a:ln>
        </p:spPr>
      </p:pic>
      <p:pic>
        <p:nvPicPr>
          <p:cNvPr id="2051" name="Picture 6" descr="Bitmoji Image">
            <a:extLst>
              <a:ext uri="{FF2B5EF4-FFF2-40B4-BE49-F238E27FC236}">
                <a16:creationId xmlns:a16="http://schemas.microsoft.com/office/drawing/2014/main" id="{2BD11BD4-EEE1-4E86-931F-D413F6DB7B7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flipH="1">
            <a:off x="7755538" y="3067327"/>
            <a:ext cx="3957100" cy="395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you can contribute to our behavior management</a:t>
            </a:r>
          </a:p>
        </p:txBody>
      </p:sp>
      <p:sp>
        <p:nvSpPr>
          <p:cNvPr id="3" name="Content Placeholder 2"/>
          <p:cNvSpPr>
            <a:spLocks noGrp="1"/>
          </p:cNvSpPr>
          <p:nvPr>
            <p:ph idx="1"/>
          </p:nvPr>
        </p:nvSpPr>
        <p:spPr>
          <a:xfrm>
            <a:off x="1251678" y="1874517"/>
            <a:ext cx="10178322" cy="4005075"/>
          </a:xfrm>
        </p:spPr>
        <p:txBody>
          <a:bodyPr>
            <a:normAutofit/>
          </a:bodyPr>
          <a:lstStyle/>
          <a:p>
            <a:r>
              <a:rPr lang="en-US" sz="3200" dirty="0"/>
              <a:t>End of Quarter Stores – we will ask for volunteers and donated items at the end of each quarter.  We will hold a day where the students will get to spend their hard-earned Funny Money.</a:t>
            </a:r>
          </a:p>
          <a:p>
            <a:r>
              <a:rPr lang="en-US" sz="3200" dirty="0"/>
              <a:t>Economic Standards – 3</a:t>
            </a:r>
            <a:r>
              <a:rPr lang="en-US" sz="3200" baseline="30000" dirty="0"/>
              <a:t>rd</a:t>
            </a:r>
            <a:r>
              <a:rPr lang="en-US" sz="3200" dirty="0"/>
              <a:t> graders have to learn some basic economic ideas. They will get to apply this learning to the Funny Money stores in the later quarters.</a:t>
            </a:r>
          </a:p>
        </p:txBody>
      </p:sp>
      <p:pic>
        <p:nvPicPr>
          <p:cNvPr id="5" name="Recorded Sound">
            <a:hlinkClick r:id="" action="ppaction://media"/>
            <a:extLst>
              <a:ext uri="{FF2B5EF4-FFF2-40B4-BE49-F238E27FC236}">
                <a16:creationId xmlns:a16="http://schemas.microsoft.com/office/drawing/2014/main" id="{CE4BD44F-26B3-48BF-81F5-4B479DD3A1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3000" y="6069215"/>
            <a:ext cx="406400" cy="406400"/>
          </a:xfrm>
          <a:prstGeom prst="rect">
            <a:avLst/>
          </a:prstGeom>
        </p:spPr>
      </p:pic>
    </p:spTree>
    <p:extLst>
      <p:ext uri="{BB962C8B-B14F-4D97-AF65-F5344CB8AC3E}">
        <p14:creationId xmlns:p14="http://schemas.microsoft.com/office/powerpoint/2010/main" val="1475365780"/>
      </p:ext>
    </p:extLst>
  </p:cSld>
  <p:clrMapOvr>
    <a:masterClrMapping/>
  </p:clrMapOvr>
  <mc:AlternateContent xmlns:mc="http://schemas.openxmlformats.org/markup-compatibility/2006" xmlns:p14="http://schemas.microsoft.com/office/powerpoint/2010/main">
    <mc:Choice Requires="p14">
      <p:transition spd="slow" p14:dur="2000" advTm="19491"/>
    </mc:Choice>
    <mc:Fallback xmlns="">
      <p:transition spd="slow" advTm="1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30" y="1597891"/>
            <a:ext cx="8774899" cy="2376842"/>
          </a:xfrm>
        </p:spPr>
        <p:txBody>
          <a:bodyPr>
            <a:normAutofit fontScale="90000"/>
          </a:bodyPr>
          <a:lstStyle/>
          <a:p>
            <a:r>
              <a:rPr lang="en-US" dirty="0"/>
              <a:t>Student responsibilities</a:t>
            </a:r>
          </a:p>
        </p:txBody>
      </p:sp>
      <p:sp>
        <p:nvSpPr>
          <p:cNvPr id="3" name="Text Placeholder 2"/>
          <p:cNvSpPr>
            <a:spLocks noGrp="1"/>
          </p:cNvSpPr>
          <p:nvPr>
            <p:ph type="body" idx="1"/>
          </p:nvPr>
        </p:nvSpPr>
        <p:spPr>
          <a:xfrm>
            <a:off x="3242930" y="4060654"/>
            <a:ext cx="7017488" cy="951135"/>
          </a:xfrm>
        </p:spPr>
        <p:txBody>
          <a:bodyPr/>
          <a:lstStyle/>
          <a:p>
            <a:r>
              <a:rPr lang="en-US" dirty="0"/>
              <a:t>3</a:t>
            </a:r>
            <a:r>
              <a:rPr lang="en-US" baseline="30000" dirty="0"/>
              <a:t>rd</a:t>
            </a:r>
            <a:r>
              <a:rPr lang="en-US" dirty="0"/>
              <a:t> grade</a:t>
            </a:r>
          </a:p>
        </p:txBody>
      </p:sp>
    </p:spTree>
    <p:extLst>
      <p:ext uri="{BB962C8B-B14F-4D97-AF65-F5344CB8AC3E}">
        <p14:creationId xmlns:p14="http://schemas.microsoft.com/office/powerpoint/2010/main" val="2275142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Binders &amp; Notebooks</a:t>
            </a:r>
          </a:p>
        </p:txBody>
      </p:sp>
      <p:sp>
        <p:nvSpPr>
          <p:cNvPr id="3" name="Content Placeholder 2"/>
          <p:cNvSpPr>
            <a:spLocks noGrp="1"/>
          </p:cNvSpPr>
          <p:nvPr>
            <p:ph idx="1"/>
          </p:nvPr>
        </p:nvSpPr>
        <p:spPr>
          <a:xfrm>
            <a:off x="1251678" y="1450429"/>
            <a:ext cx="10178322" cy="4429164"/>
          </a:xfrm>
        </p:spPr>
        <p:txBody>
          <a:bodyPr>
            <a:normAutofit lnSpcReduction="10000"/>
          </a:bodyPr>
          <a:lstStyle/>
          <a:p>
            <a:r>
              <a:rPr lang="en-US" sz="3200" dirty="0"/>
              <a:t>Per the supply list, your child will use a binder and two five-star five-subject notebooks to organize their learning materials.</a:t>
            </a:r>
          </a:p>
          <a:p>
            <a:r>
              <a:rPr lang="en-US" sz="3200" dirty="0"/>
              <a:t>Teachers will help students organize materials during the first week of school.</a:t>
            </a:r>
          </a:p>
          <a:p>
            <a:r>
              <a:rPr lang="en-US" sz="3200" dirty="0"/>
              <a:t>Daily communication folder will come home each day. Students will be responsible for this folder and its contents.</a:t>
            </a:r>
          </a:p>
        </p:txBody>
      </p:sp>
      <p:pic>
        <p:nvPicPr>
          <p:cNvPr id="4" name="Recorded Sound">
            <a:hlinkClick r:id="" action="ppaction://media"/>
            <a:extLst>
              <a:ext uri="{FF2B5EF4-FFF2-40B4-BE49-F238E27FC236}">
                <a16:creationId xmlns:a16="http://schemas.microsoft.com/office/drawing/2014/main" id="{D0BA3C30-0E43-4AEA-9CB7-9715CABBFC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2375" y="6188075"/>
            <a:ext cx="406400" cy="406400"/>
          </a:xfrm>
          <a:prstGeom prst="rect">
            <a:avLst/>
          </a:prstGeom>
        </p:spPr>
      </p:pic>
    </p:spTree>
    <p:extLst>
      <p:ext uri="{BB962C8B-B14F-4D97-AF65-F5344CB8AC3E}">
        <p14:creationId xmlns:p14="http://schemas.microsoft.com/office/powerpoint/2010/main" val="2916211252"/>
      </p:ext>
    </p:extLst>
  </p:cSld>
  <p:clrMapOvr>
    <a:masterClrMapping/>
  </p:clrMapOvr>
  <mc:AlternateContent xmlns:mc="http://schemas.openxmlformats.org/markup-compatibility/2006" xmlns:p14="http://schemas.microsoft.com/office/powerpoint/2010/main">
    <mc:Choice Requires="p14">
      <p:transition spd="slow" p14:dur="2000" advTm="26178"/>
    </mc:Choice>
    <mc:Fallback xmlns="">
      <p:transition spd="slow" advTm="2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general</a:t>
            </a:r>
          </a:p>
        </p:txBody>
      </p:sp>
      <p:sp>
        <p:nvSpPr>
          <p:cNvPr id="3" name="Content Placeholder 2"/>
          <p:cNvSpPr>
            <a:spLocks noGrp="1"/>
          </p:cNvSpPr>
          <p:nvPr>
            <p:ph idx="1"/>
          </p:nvPr>
        </p:nvSpPr>
        <p:spPr>
          <a:xfrm>
            <a:off x="1251678" y="1450429"/>
            <a:ext cx="10178322" cy="1813881"/>
          </a:xfrm>
        </p:spPr>
        <p:txBody>
          <a:bodyPr>
            <a:normAutofit fontScale="85000" lnSpcReduction="20000"/>
          </a:bodyPr>
          <a:lstStyle/>
          <a:p>
            <a:r>
              <a:rPr lang="en-US" sz="3200" dirty="0"/>
              <a:t>Third grade is a big transition year. </a:t>
            </a:r>
          </a:p>
          <a:p>
            <a:r>
              <a:rPr lang="en-US" sz="3200" dirty="0"/>
              <a:t>We want students to understand that learning means problem-solving, using their resources, and trying their best – even if that means failing. Failure is how we learn.</a:t>
            </a:r>
          </a:p>
          <a:p>
            <a:endParaRPr lang="en-US" sz="3200" dirty="0"/>
          </a:p>
        </p:txBody>
      </p:sp>
      <p:pic>
        <p:nvPicPr>
          <p:cNvPr id="1026" name="Picture 2" descr="If It Doesn&amp;#39;t Challenge You, It Doesn&amp;#39;t Change You. Challenging.. Stock  Photo, Picture And Royalty Free Image. Image 60316568.">
            <a:extLst>
              <a:ext uri="{FF2B5EF4-FFF2-40B4-BE49-F238E27FC236}">
                <a16:creationId xmlns:a16="http://schemas.microsoft.com/office/drawing/2014/main" id="{2AD914B7-C1A2-45DE-B3A3-98EC1C8A8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791" y="2809568"/>
            <a:ext cx="3896032" cy="3896032"/>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777232CA-F198-4355-A26C-03C9B6F5F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6318" y="6152453"/>
            <a:ext cx="487363" cy="487363"/>
          </a:xfrm>
          <a:prstGeom prst="rect">
            <a:avLst/>
          </a:prstGeom>
        </p:spPr>
      </p:pic>
    </p:spTree>
    <p:extLst>
      <p:ext uri="{BB962C8B-B14F-4D97-AF65-F5344CB8AC3E}">
        <p14:creationId xmlns:p14="http://schemas.microsoft.com/office/powerpoint/2010/main" val="17761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30" y="1597891"/>
            <a:ext cx="8187071" cy="2376842"/>
          </a:xfrm>
        </p:spPr>
        <p:txBody>
          <a:bodyPr/>
          <a:lstStyle/>
          <a:p>
            <a:r>
              <a:rPr lang="en-US" dirty="0"/>
              <a:t>CTLs </a:t>
            </a:r>
          </a:p>
        </p:txBody>
      </p:sp>
      <p:sp>
        <p:nvSpPr>
          <p:cNvPr id="3" name="Text Placeholder 2"/>
          <p:cNvSpPr>
            <a:spLocks noGrp="1"/>
          </p:cNvSpPr>
          <p:nvPr>
            <p:ph type="body" idx="1"/>
          </p:nvPr>
        </p:nvSpPr>
        <p:spPr>
          <a:xfrm>
            <a:off x="3242930" y="4060654"/>
            <a:ext cx="7017488" cy="951135"/>
          </a:xfrm>
        </p:spPr>
        <p:txBody>
          <a:bodyPr/>
          <a:lstStyle/>
          <a:p>
            <a:r>
              <a:rPr lang="en-US" dirty="0"/>
              <a:t>3</a:t>
            </a:r>
            <a:r>
              <a:rPr lang="en-US" baseline="30000" dirty="0"/>
              <a:t>rd</a:t>
            </a:r>
            <a:r>
              <a:rPr lang="en-US" dirty="0"/>
              <a:t> grade</a:t>
            </a:r>
          </a:p>
        </p:txBody>
      </p:sp>
    </p:spTree>
    <p:extLst>
      <p:ext uri="{BB962C8B-B14F-4D97-AF65-F5344CB8AC3E}">
        <p14:creationId xmlns:p14="http://schemas.microsoft.com/office/powerpoint/2010/main" val="306851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a:t>Ctls</a:t>
            </a:r>
            <a:r>
              <a:rPr lang="en-US" sz="5400" dirty="0"/>
              <a:t> parent </a:t>
            </a:r>
          </a:p>
        </p:txBody>
      </p:sp>
      <p:sp>
        <p:nvSpPr>
          <p:cNvPr id="3" name="Content Placeholder 2"/>
          <p:cNvSpPr>
            <a:spLocks noGrp="1"/>
          </p:cNvSpPr>
          <p:nvPr>
            <p:ph idx="1"/>
          </p:nvPr>
        </p:nvSpPr>
        <p:spPr>
          <a:xfrm>
            <a:off x="1251678" y="1450429"/>
            <a:ext cx="10178322" cy="5025186"/>
          </a:xfrm>
        </p:spPr>
        <p:txBody>
          <a:bodyPr>
            <a:normAutofit fontScale="85000" lnSpcReduction="20000"/>
          </a:bodyPr>
          <a:lstStyle/>
          <a:p>
            <a:r>
              <a:rPr lang="en-US" sz="3200" dirty="0"/>
              <a:t>Make sure you can access CTLS Parent so that you will receive communication from teachers, school, and county. </a:t>
            </a:r>
          </a:p>
          <a:p>
            <a:endParaRPr lang="en-US" sz="3200" dirty="0"/>
          </a:p>
          <a:p>
            <a:r>
              <a:rPr lang="en-US" sz="3200" dirty="0"/>
              <a:t>Please ensure that your contact information is accurate in </a:t>
            </a:r>
            <a:r>
              <a:rPr lang="en-US" sz="3200" dirty="0" err="1"/>
              <a:t>ParentVUE</a:t>
            </a:r>
            <a:r>
              <a:rPr lang="en-US" sz="3200" dirty="0"/>
              <a:t> so that you will receive all communications. </a:t>
            </a:r>
          </a:p>
          <a:p>
            <a:endParaRPr lang="en-US" sz="3200" dirty="0"/>
          </a:p>
          <a:p>
            <a:r>
              <a:rPr lang="en-US" sz="3200" dirty="0"/>
              <a:t>You will need to download the CTLS Parent App on your mobile device to receive and respond to communication. </a:t>
            </a:r>
          </a:p>
          <a:p>
            <a:endParaRPr lang="en-US" sz="3200" dirty="0"/>
          </a:p>
          <a:p>
            <a:r>
              <a:rPr lang="en-US" sz="3200" dirty="0"/>
              <a:t>You will also receive notifications in email but must respond through CTLS Parent. </a:t>
            </a:r>
          </a:p>
        </p:txBody>
      </p:sp>
      <p:pic>
        <p:nvPicPr>
          <p:cNvPr id="4" name="Recorded Sound">
            <a:hlinkClick r:id="" action="ppaction://media"/>
            <a:extLst>
              <a:ext uri="{FF2B5EF4-FFF2-40B4-BE49-F238E27FC236}">
                <a16:creationId xmlns:a16="http://schemas.microsoft.com/office/drawing/2014/main" id="{9F59B443-8D4E-48F3-BACC-8A25559DDA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3600" y="6088265"/>
            <a:ext cx="406400" cy="406400"/>
          </a:xfrm>
          <a:prstGeom prst="rect">
            <a:avLst/>
          </a:prstGeom>
        </p:spPr>
      </p:pic>
    </p:spTree>
    <p:extLst>
      <p:ext uri="{BB962C8B-B14F-4D97-AF65-F5344CB8AC3E}">
        <p14:creationId xmlns:p14="http://schemas.microsoft.com/office/powerpoint/2010/main" val="2965388609"/>
      </p:ext>
    </p:extLst>
  </p:cSld>
  <p:clrMapOvr>
    <a:masterClrMapping/>
  </p:clrMapOvr>
  <mc:AlternateContent xmlns:mc="http://schemas.openxmlformats.org/markup-compatibility/2006" xmlns:p14="http://schemas.microsoft.com/office/powerpoint/2010/main">
    <mc:Choice Requires="p14">
      <p:transition spd="slow" p14:dur="2000" advTm="37463"/>
    </mc:Choice>
    <mc:Fallback xmlns="">
      <p:transition spd="slow" advTm="3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a:t>Ctls</a:t>
            </a:r>
            <a:r>
              <a:rPr lang="en-US" sz="5400" dirty="0"/>
              <a:t> learn </a:t>
            </a:r>
          </a:p>
        </p:txBody>
      </p:sp>
      <p:sp>
        <p:nvSpPr>
          <p:cNvPr id="3" name="Content Placeholder 2"/>
          <p:cNvSpPr>
            <a:spLocks noGrp="1"/>
          </p:cNvSpPr>
          <p:nvPr>
            <p:ph idx="1"/>
          </p:nvPr>
        </p:nvSpPr>
        <p:spPr>
          <a:xfrm>
            <a:off x="1251678" y="1450429"/>
            <a:ext cx="10178322" cy="4429164"/>
          </a:xfrm>
        </p:spPr>
        <p:txBody>
          <a:bodyPr>
            <a:normAutofit/>
          </a:bodyPr>
          <a:lstStyle/>
          <a:p>
            <a:r>
              <a:rPr lang="en-US" sz="3200" dirty="0"/>
              <a:t>Students are able to access CTLS Digital Classrooms for resources as needed from home. </a:t>
            </a:r>
          </a:p>
          <a:p>
            <a:pPr marL="0" indent="0">
              <a:buNone/>
            </a:pPr>
            <a:endParaRPr lang="en-US" sz="3200" dirty="0"/>
          </a:p>
          <a:p>
            <a:r>
              <a:rPr lang="en-US" sz="3200" dirty="0"/>
              <a:t>Announcements and assignments will be available through the CTLS Learn platform for student access.</a:t>
            </a:r>
          </a:p>
        </p:txBody>
      </p:sp>
      <p:pic>
        <p:nvPicPr>
          <p:cNvPr id="4" name="Recorded Sound">
            <a:hlinkClick r:id="" action="ppaction://media"/>
            <a:extLst>
              <a:ext uri="{FF2B5EF4-FFF2-40B4-BE49-F238E27FC236}">
                <a16:creationId xmlns:a16="http://schemas.microsoft.com/office/drawing/2014/main" id="{0C521542-EA41-42B1-B10C-99CA423033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26725" y="5768975"/>
            <a:ext cx="406400" cy="406400"/>
          </a:xfrm>
          <a:prstGeom prst="rect">
            <a:avLst/>
          </a:prstGeom>
        </p:spPr>
      </p:pic>
    </p:spTree>
    <p:extLst>
      <p:ext uri="{BB962C8B-B14F-4D97-AF65-F5344CB8AC3E}">
        <p14:creationId xmlns:p14="http://schemas.microsoft.com/office/powerpoint/2010/main" val="75771111"/>
      </p:ext>
    </p:extLst>
  </p:cSld>
  <p:clrMapOvr>
    <a:masterClrMapping/>
  </p:clrMapOvr>
  <mc:AlternateContent xmlns:mc="http://schemas.openxmlformats.org/markup-compatibility/2006" xmlns:p14="http://schemas.microsoft.com/office/powerpoint/2010/main">
    <mc:Choice Requires="p14">
      <p:transition spd="slow" p14:dur="2000" advTm="16867"/>
    </mc:Choice>
    <mc:Fallback xmlns="">
      <p:transition spd="slow" advTm="1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30" y="1597891"/>
            <a:ext cx="8187071" cy="2376842"/>
          </a:xfrm>
        </p:spPr>
        <p:txBody>
          <a:bodyPr/>
          <a:lstStyle/>
          <a:p>
            <a:r>
              <a:rPr lang="en-US" dirty="0"/>
              <a:t>curriculum</a:t>
            </a:r>
          </a:p>
        </p:txBody>
      </p:sp>
      <p:sp>
        <p:nvSpPr>
          <p:cNvPr id="3" name="Text Placeholder 2"/>
          <p:cNvSpPr>
            <a:spLocks noGrp="1"/>
          </p:cNvSpPr>
          <p:nvPr>
            <p:ph type="body" idx="1"/>
          </p:nvPr>
        </p:nvSpPr>
        <p:spPr>
          <a:xfrm>
            <a:off x="3242930" y="4060654"/>
            <a:ext cx="7017488" cy="951135"/>
          </a:xfrm>
        </p:spPr>
        <p:txBody>
          <a:bodyPr/>
          <a:lstStyle/>
          <a:p>
            <a:r>
              <a:rPr lang="en-US" dirty="0"/>
              <a:t>3</a:t>
            </a:r>
            <a:r>
              <a:rPr lang="en-US" baseline="30000" dirty="0"/>
              <a:t>rd</a:t>
            </a:r>
            <a:r>
              <a:rPr lang="en-US" dirty="0"/>
              <a:t> grade</a:t>
            </a:r>
          </a:p>
        </p:txBody>
      </p:sp>
    </p:spTree>
    <p:extLst>
      <p:ext uri="{BB962C8B-B14F-4D97-AF65-F5344CB8AC3E}">
        <p14:creationId xmlns:p14="http://schemas.microsoft.com/office/powerpoint/2010/main" val="316391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a:t>
            </a:r>
          </a:p>
        </p:txBody>
      </p:sp>
      <p:sp>
        <p:nvSpPr>
          <p:cNvPr id="3" name="Content Placeholder 2"/>
          <p:cNvSpPr>
            <a:spLocks noGrp="1"/>
          </p:cNvSpPr>
          <p:nvPr>
            <p:ph idx="1"/>
          </p:nvPr>
        </p:nvSpPr>
        <p:spPr>
          <a:xfrm>
            <a:off x="1251678" y="1302327"/>
            <a:ext cx="10178322" cy="4577265"/>
          </a:xfrm>
        </p:spPr>
        <p:txBody>
          <a:bodyPr>
            <a:normAutofit lnSpcReduction="10000"/>
          </a:bodyPr>
          <a:lstStyle/>
          <a:p>
            <a:r>
              <a:rPr lang="en-US" sz="3000" dirty="0"/>
              <a:t>RI will be given at the beginning of the year to determine the Lexile level.  They will be reassessed two other times during the year.  </a:t>
            </a:r>
          </a:p>
          <a:p>
            <a:r>
              <a:rPr lang="en-US" sz="3200" dirty="0"/>
              <a:t>End of Year Lexile Range:  520L – 824L</a:t>
            </a:r>
          </a:p>
          <a:p>
            <a:r>
              <a:rPr lang="en-US" sz="3200" dirty="0"/>
              <a:t>Resources to find books on your child’s Lexile level:</a:t>
            </a:r>
          </a:p>
          <a:p>
            <a:pPr marL="0" indent="0">
              <a:buNone/>
            </a:pPr>
            <a:r>
              <a:rPr lang="en-US" sz="3200" dirty="0"/>
              <a:t>	* </a:t>
            </a:r>
            <a:r>
              <a:rPr lang="en-US" sz="3200" dirty="0">
                <a:hlinkClick r:id="rId4"/>
              </a:rPr>
              <a:t>lexile.com</a:t>
            </a:r>
            <a:endParaRPr lang="en-US" sz="3200" dirty="0"/>
          </a:p>
          <a:p>
            <a:pPr marL="0" indent="0">
              <a:buNone/>
            </a:pPr>
            <a:r>
              <a:rPr lang="en-US" sz="3200" dirty="0"/>
              <a:t>	* </a:t>
            </a:r>
            <a:r>
              <a:rPr lang="en-US" sz="2600" dirty="0">
                <a:hlinkClick r:id="rId5"/>
              </a:rPr>
              <a:t>http://www.the-best-childrens-books.org/books-by-lexile.html</a:t>
            </a:r>
            <a:endParaRPr lang="en-US" sz="2600" dirty="0"/>
          </a:p>
          <a:p>
            <a:r>
              <a:rPr lang="en-US" sz="2600" dirty="0"/>
              <a:t>On Grade Level for report card are levels M, N, O, P (by quarter)</a:t>
            </a:r>
          </a:p>
          <a:p>
            <a:pPr marL="0" indent="0">
              <a:buNone/>
            </a:pPr>
            <a:endParaRPr lang="en-US" sz="3200" dirty="0"/>
          </a:p>
          <a:p>
            <a:pPr marL="0" indent="0">
              <a:buNone/>
            </a:pP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9285" y="5953851"/>
            <a:ext cx="487363" cy="487363"/>
          </a:xfrm>
          <a:prstGeom prst="rect">
            <a:avLst/>
          </a:prstGeom>
        </p:spPr>
      </p:pic>
    </p:spTree>
    <p:extLst>
      <p:ext uri="{BB962C8B-B14F-4D97-AF65-F5344CB8AC3E}">
        <p14:creationId xmlns:p14="http://schemas.microsoft.com/office/powerpoint/2010/main" val="656634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a:t>
            </a:r>
          </a:p>
        </p:txBody>
      </p:sp>
      <p:sp>
        <p:nvSpPr>
          <p:cNvPr id="3" name="Content Placeholder 2"/>
          <p:cNvSpPr>
            <a:spLocks noGrp="1"/>
          </p:cNvSpPr>
          <p:nvPr>
            <p:ph idx="1"/>
          </p:nvPr>
        </p:nvSpPr>
        <p:spPr>
          <a:xfrm>
            <a:off x="1251678" y="1191491"/>
            <a:ext cx="10178322" cy="4688101"/>
          </a:xfrm>
        </p:spPr>
        <p:txBody>
          <a:bodyPr>
            <a:normAutofit fontScale="92500" lnSpcReduction="10000"/>
          </a:bodyPr>
          <a:lstStyle/>
          <a:p>
            <a:pPr marL="0" indent="0">
              <a:buNone/>
            </a:pPr>
            <a:r>
              <a:rPr lang="en-US" sz="3200" dirty="0"/>
              <a:t>In the beginning of the year, we will review foundational skills such as handwriting, capitalization, punctuation, sentence and paragraph structure. Then we will move into the genre units listed below:</a:t>
            </a:r>
          </a:p>
          <a:p>
            <a:r>
              <a:rPr lang="en-US" sz="3200" dirty="0"/>
              <a:t>Narrative </a:t>
            </a:r>
          </a:p>
          <a:p>
            <a:r>
              <a:rPr lang="en-US" sz="3200" dirty="0"/>
              <a:t>Informational </a:t>
            </a:r>
          </a:p>
          <a:p>
            <a:r>
              <a:rPr lang="en-US" sz="3200" dirty="0"/>
              <a:t>Opinion </a:t>
            </a:r>
          </a:p>
          <a:p>
            <a:r>
              <a:rPr lang="en-US" sz="3200" dirty="0"/>
              <a:t>Creative Writing will be included throughout the year.</a:t>
            </a:r>
          </a:p>
          <a:p>
            <a:r>
              <a:rPr lang="en-US" sz="3200" u="sng" dirty="0"/>
              <a:t>Other</a:t>
            </a:r>
            <a:r>
              <a:rPr lang="en-US" sz="3200" dirty="0"/>
              <a:t> - Constructed Response/Response to Reading</a:t>
            </a:r>
          </a:p>
        </p:txBody>
      </p:sp>
      <p:pic>
        <p:nvPicPr>
          <p:cNvPr id="5" name="Recorded Sound">
            <a:hlinkClick r:id="" action="ppaction://media"/>
            <a:extLst>
              <a:ext uri="{FF2B5EF4-FFF2-40B4-BE49-F238E27FC236}">
                <a16:creationId xmlns:a16="http://schemas.microsoft.com/office/drawing/2014/main" id="{B3D09508-93F6-44AB-82C1-4E66DCCAA0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8676" y="6159347"/>
            <a:ext cx="487363" cy="487363"/>
          </a:xfrm>
          <a:prstGeom prst="rect">
            <a:avLst/>
          </a:prstGeom>
        </p:spPr>
      </p:pic>
    </p:spTree>
    <p:extLst>
      <p:ext uri="{BB962C8B-B14F-4D97-AF65-F5344CB8AC3E}">
        <p14:creationId xmlns:p14="http://schemas.microsoft.com/office/powerpoint/2010/main" val="17751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a:t>
            </a:r>
            <a:r>
              <a:rPr lang="en-US" baseline="30000" dirty="0"/>
              <a:t>rd</a:t>
            </a:r>
            <a:r>
              <a:rPr lang="en-US" dirty="0"/>
              <a:t> grade </a:t>
            </a:r>
            <a:br>
              <a:rPr lang="en-US"/>
            </a:br>
            <a:r>
              <a:rPr lang="en-US" sz="6600"/>
              <a:t>2022-2023</a:t>
            </a:r>
            <a:endParaRPr lang="en-US" sz="6600" dirty="0"/>
          </a:p>
        </p:txBody>
      </p:sp>
      <p:sp>
        <p:nvSpPr>
          <p:cNvPr id="3" name="Subtitle 2"/>
          <p:cNvSpPr>
            <a:spLocks noGrp="1"/>
          </p:cNvSpPr>
          <p:nvPr>
            <p:ph type="subTitle" idx="1"/>
          </p:nvPr>
        </p:nvSpPr>
        <p:spPr>
          <a:xfrm>
            <a:off x="1078523" y="5909526"/>
            <a:ext cx="9786599" cy="742279"/>
          </a:xfrm>
        </p:spPr>
        <p:txBody>
          <a:bodyPr>
            <a:normAutofit fontScale="85000" lnSpcReduction="10000"/>
          </a:bodyPr>
          <a:lstStyle/>
          <a:p>
            <a:r>
              <a:rPr lang="en-US" dirty="0" err="1"/>
              <a:t>mrs.brown</a:t>
            </a:r>
            <a:r>
              <a:rPr lang="en-US" dirty="0"/>
              <a:t>, </a:t>
            </a:r>
            <a:r>
              <a:rPr lang="en-US" dirty="0" err="1"/>
              <a:t>Mrs.gibbs</a:t>
            </a:r>
            <a:r>
              <a:rPr lang="en-US" dirty="0"/>
              <a:t>, </a:t>
            </a:r>
            <a:r>
              <a:rPr lang="en-US" dirty="0" err="1"/>
              <a:t>mrs.Greco</a:t>
            </a:r>
            <a:r>
              <a:rPr lang="en-US" dirty="0"/>
              <a:t>, Ms. King, Ms. Lambie, Mrs. Lee, </a:t>
            </a:r>
            <a:r>
              <a:rPr lang="en-US" dirty="0" err="1"/>
              <a:t>Mrs.Montejo</a:t>
            </a:r>
            <a:r>
              <a:rPr lang="en-US" dirty="0"/>
              <a:t>, Ms. Ragoo, Mrs. Simpson </a:t>
            </a:r>
          </a:p>
        </p:txBody>
      </p:sp>
      <p:pic>
        <p:nvPicPr>
          <p:cNvPr id="4"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3259" y="5793303"/>
            <a:ext cx="487363" cy="487363"/>
          </a:xfrm>
          <a:prstGeom prst="rect">
            <a:avLst/>
          </a:prstGeom>
        </p:spPr>
      </p:pic>
    </p:spTree>
    <p:extLst>
      <p:ext uri="{BB962C8B-B14F-4D97-AF65-F5344CB8AC3E}">
        <p14:creationId xmlns:p14="http://schemas.microsoft.com/office/powerpoint/2010/main" val="604035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a:t>
            </a:r>
          </a:p>
        </p:txBody>
      </p:sp>
      <p:sp>
        <p:nvSpPr>
          <p:cNvPr id="3" name="Content Placeholder 2"/>
          <p:cNvSpPr>
            <a:spLocks noGrp="1"/>
          </p:cNvSpPr>
          <p:nvPr>
            <p:ph idx="1"/>
          </p:nvPr>
        </p:nvSpPr>
        <p:spPr>
          <a:xfrm>
            <a:off x="1251678" y="1313793"/>
            <a:ext cx="10178322" cy="4860584"/>
          </a:xfrm>
        </p:spPr>
        <p:txBody>
          <a:bodyPr>
            <a:normAutofit fontScale="85000" lnSpcReduction="20000"/>
          </a:bodyPr>
          <a:lstStyle/>
          <a:p>
            <a:pPr marL="0" indent="0">
              <a:buNone/>
            </a:pPr>
            <a:r>
              <a:rPr lang="en-US" sz="2800" dirty="0"/>
              <a:t>The third-grade team’s goal is that all students will engage in mathematical concepts with a growth mindset.  We will focus on the process more so than the product.  Below are some concepts we will cover:  </a:t>
            </a:r>
          </a:p>
          <a:p>
            <a:r>
              <a:rPr lang="en-US" sz="2800" dirty="0"/>
              <a:t>Multi-digit addition and subtraction – students should have mastered this in 2</a:t>
            </a:r>
            <a:r>
              <a:rPr lang="en-US" sz="2800" baseline="30000" dirty="0"/>
              <a:t>nd</a:t>
            </a:r>
            <a:r>
              <a:rPr lang="en-US" sz="2800" dirty="0"/>
              <a:t> grade!!</a:t>
            </a:r>
          </a:p>
          <a:p>
            <a:r>
              <a:rPr lang="en-US" sz="2800" dirty="0"/>
              <a:t>Your students will need to have multiplication facts to 100 memorized by the end of the school year. START NOW – </a:t>
            </a:r>
          </a:p>
          <a:p>
            <a:pPr lvl="1"/>
            <a:r>
              <a:rPr lang="en-US" sz="2600" dirty="0"/>
              <a:t>By December, they should master their 0, 1, 2, 5, 10 facts</a:t>
            </a:r>
          </a:p>
          <a:p>
            <a:r>
              <a:rPr lang="en-US" sz="2800" dirty="0"/>
              <a:t>Division strategies</a:t>
            </a:r>
          </a:p>
          <a:p>
            <a:r>
              <a:rPr lang="en-US" sz="2800" dirty="0"/>
              <a:t>One and two - Step Word Problems all year!!</a:t>
            </a:r>
          </a:p>
          <a:p>
            <a:r>
              <a:rPr lang="en-US" sz="2800" dirty="0"/>
              <a:t>Fractions</a:t>
            </a:r>
          </a:p>
          <a:p>
            <a:r>
              <a:rPr lang="en-US" sz="2800" dirty="0"/>
              <a:t>Elapsed Time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2637" y="5981513"/>
            <a:ext cx="487363" cy="487363"/>
          </a:xfrm>
          <a:prstGeom prst="rect">
            <a:avLst/>
          </a:prstGeom>
        </p:spPr>
      </p:pic>
    </p:spTree>
    <p:extLst>
      <p:ext uri="{BB962C8B-B14F-4D97-AF65-F5344CB8AC3E}">
        <p14:creationId xmlns:p14="http://schemas.microsoft.com/office/powerpoint/2010/main" val="268377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Science             Social studies</a:t>
            </a:r>
          </a:p>
        </p:txBody>
      </p:sp>
      <p:sp>
        <p:nvSpPr>
          <p:cNvPr id="3" name="Content Placeholder 2"/>
          <p:cNvSpPr>
            <a:spLocks noGrp="1"/>
          </p:cNvSpPr>
          <p:nvPr>
            <p:ph idx="1"/>
          </p:nvPr>
        </p:nvSpPr>
        <p:spPr>
          <a:xfrm>
            <a:off x="5865092" y="1436255"/>
            <a:ext cx="5994400" cy="4595737"/>
          </a:xfrm>
        </p:spPr>
        <p:txBody>
          <a:bodyPr/>
          <a:lstStyle/>
          <a:p>
            <a:r>
              <a:rPr lang="en-US" sz="3200" dirty="0"/>
              <a:t>3 Branches of Government</a:t>
            </a:r>
          </a:p>
          <a:p>
            <a:r>
              <a:rPr lang="en-US" sz="3200" dirty="0"/>
              <a:t>U.S. Geography</a:t>
            </a:r>
          </a:p>
          <a:p>
            <a:r>
              <a:rPr lang="en-US" sz="3200" dirty="0"/>
              <a:t>American Indian Cultures</a:t>
            </a:r>
          </a:p>
          <a:p>
            <a:r>
              <a:rPr lang="en-US" sz="3200" dirty="0"/>
              <a:t>Explorers</a:t>
            </a:r>
          </a:p>
          <a:p>
            <a:r>
              <a:rPr lang="en-US" sz="3200" dirty="0"/>
              <a:t>Colonization</a:t>
            </a:r>
          </a:p>
          <a:p>
            <a:r>
              <a:rPr lang="en-US" sz="3200" dirty="0"/>
              <a:t>Economics</a:t>
            </a:r>
          </a:p>
        </p:txBody>
      </p:sp>
      <p:sp>
        <p:nvSpPr>
          <p:cNvPr id="4" name="Content Placeholder 2"/>
          <p:cNvSpPr txBox="1">
            <a:spLocks/>
          </p:cNvSpPr>
          <p:nvPr/>
        </p:nvSpPr>
        <p:spPr>
          <a:xfrm>
            <a:off x="1404077" y="1436255"/>
            <a:ext cx="4756577" cy="459573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3200" dirty="0"/>
              <a:t>Rocks and Soil</a:t>
            </a:r>
          </a:p>
          <a:p>
            <a:r>
              <a:rPr lang="en-US" sz="3200" dirty="0"/>
              <a:t>Weathering, Erosion, Fossils</a:t>
            </a:r>
          </a:p>
          <a:p>
            <a:r>
              <a:rPr lang="en-US" sz="3200" dirty="0"/>
              <a:t>Pollution</a:t>
            </a:r>
          </a:p>
          <a:p>
            <a:r>
              <a:rPr lang="en-US" sz="3200" dirty="0"/>
              <a:t>Animal Adaptations</a:t>
            </a:r>
          </a:p>
          <a:p>
            <a:r>
              <a:rPr lang="en-US" sz="3200" dirty="0"/>
              <a:t>Heat</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9285" y="6031992"/>
            <a:ext cx="487363" cy="487363"/>
          </a:xfrm>
          <a:prstGeom prst="rect">
            <a:avLst/>
          </a:prstGeom>
        </p:spPr>
      </p:pic>
      <p:sp>
        <p:nvSpPr>
          <p:cNvPr id="5" name="Rectangle 4">
            <a:extLst>
              <a:ext uri="{FF2B5EF4-FFF2-40B4-BE49-F238E27FC236}">
                <a16:creationId xmlns:a16="http://schemas.microsoft.com/office/drawing/2014/main" id="{0E53A320-9E66-4C61-BAC8-15986CDAD752}"/>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1745020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38704"/>
            <a:ext cx="10178322" cy="1492132"/>
          </a:xfrm>
        </p:spPr>
        <p:txBody>
          <a:bodyPr/>
          <a:lstStyle/>
          <a:p>
            <a:r>
              <a:rPr lang="en-US" dirty="0"/>
              <a:t>Information from Admin</a:t>
            </a:r>
          </a:p>
        </p:txBody>
      </p:sp>
      <p:sp>
        <p:nvSpPr>
          <p:cNvPr id="3" name="Content Placeholder 2"/>
          <p:cNvSpPr>
            <a:spLocks noGrp="1"/>
          </p:cNvSpPr>
          <p:nvPr>
            <p:ph idx="1"/>
          </p:nvPr>
        </p:nvSpPr>
        <p:spPr>
          <a:xfrm>
            <a:off x="1251677" y="1437846"/>
            <a:ext cx="10178322" cy="4664375"/>
          </a:xfrm>
        </p:spPr>
        <p:txBody>
          <a:bodyPr vert="horz" lIns="91440" tIns="45720" rIns="91440" bIns="45720" rtlCol="0" anchor="t">
            <a:normAutofit/>
          </a:bodyPr>
          <a:lstStyle/>
          <a:p>
            <a:r>
              <a:rPr lang="en-US" sz="1800" dirty="0"/>
              <a:t>All visitors and volunteers must sign in with the front office and wear their visitor badges visibly for the entirety of the visit. Be prepared to show identification upon arrival. </a:t>
            </a:r>
          </a:p>
          <a:p>
            <a:r>
              <a:rPr lang="en-US" sz="1800" dirty="0"/>
              <a:t>Parent Volunteer Requirements</a:t>
            </a:r>
          </a:p>
          <a:p>
            <a:pPr lvl="1"/>
            <a:r>
              <a:rPr lang="en-US" dirty="0">
                <a:ea typeface="+mn-lt"/>
                <a:cs typeface="+mn-lt"/>
              </a:rPr>
              <a:t>Volunteer Video:  </a:t>
            </a:r>
            <a:r>
              <a:rPr lang="en-US" dirty="0">
                <a:ea typeface="+mn-lt"/>
                <a:cs typeface="+mn-lt"/>
                <a:hlinkClick r:id="rId4"/>
              </a:rPr>
              <a:t>https://studentprivacy.ed.gov/training/school-volunteers-and-ferpa</a:t>
            </a:r>
            <a:endParaRPr lang="en-US" dirty="0">
              <a:ea typeface="+mn-lt"/>
              <a:cs typeface="+mn-lt"/>
            </a:endParaRPr>
          </a:p>
          <a:p>
            <a:pPr lvl="1"/>
            <a:r>
              <a:rPr lang="en-US" dirty="0">
                <a:cs typeface="Calibri"/>
              </a:rPr>
              <a:t>Complete the form and return to homeroom teacher</a:t>
            </a:r>
          </a:p>
          <a:p>
            <a:r>
              <a:rPr lang="en-US" sz="1800" dirty="0"/>
              <a:t>Morning Drop Off begins at 7:20am</a:t>
            </a:r>
          </a:p>
          <a:p>
            <a:r>
              <a:rPr lang="en-US" sz="1800" dirty="0"/>
              <a:t>Afternoon early checkouts must be prior to 1:45 </a:t>
            </a:r>
          </a:p>
          <a:p>
            <a:r>
              <a:rPr lang="en-US" sz="1800" dirty="0"/>
              <a:t>Hand-written notes are required for transportation changes</a:t>
            </a:r>
          </a:p>
          <a:p>
            <a:r>
              <a:rPr lang="en-US" sz="1800" dirty="0"/>
              <a:t>All Students must be registered for ASP</a:t>
            </a:r>
          </a:p>
          <a:p>
            <a:r>
              <a:rPr lang="en-US" sz="1800" dirty="0"/>
              <a:t>Attendance Policy</a:t>
            </a:r>
          </a:p>
          <a:p>
            <a:r>
              <a:rPr lang="en-US" sz="1800" dirty="0"/>
              <a:t>Lunch visitors are allowed beginning August 15</a:t>
            </a:r>
            <a:r>
              <a:rPr lang="en-US" sz="1800" baseline="30000" dirty="0"/>
              <a:t>th</a:t>
            </a:r>
            <a:endParaRPr lang="en-US" sz="1800" dirty="0"/>
          </a:p>
        </p:txBody>
      </p:sp>
      <p:pic>
        <p:nvPicPr>
          <p:cNvPr id="5" name="Recorded Sound">
            <a:hlinkClick r:id="" action="ppaction://media"/>
            <a:extLst>
              <a:ext uri="{FF2B5EF4-FFF2-40B4-BE49-F238E27FC236}">
                <a16:creationId xmlns:a16="http://schemas.microsoft.com/office/drawing/2014/main" id="{71B63EFC-8F86-466B-9B1B-AC7C044FD1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600" y="6016625"/>
            <a:ext cx="406400" cy="406400"/>
          </a:xfrm>
          <a:prstGeom prst="rect">
            <a:avLst/>
          </a:prstGeom>
        </p:spPr>
      </p:pic>
    </p:spTree>
    <p:extLst>
      <p:ext uri="{BB962C8B-B14F-4D97-AF65-F5344CB8AC3E}">
        <p14:creationId xmlns:p14="http://schemas.microsoft.com/office/powerpoint/2010/main" val="855570470"/>
      </p:ext>
    </p:extLst>
  </p:cSld>
  <p:clrMapOvr>
    <a:masterClrMapping/>
  </p:clrMapOvr>
  <mc:AlternateContent xmlns:mc="http://schemas.openxmlformats.org/markup-compatibility/2006" xmlns:p14="http://schemas.microsoft.com/office/powerpoint/2010/main">
    <mc:Choice Requires="p14">
      <p:transition spd="slow" p14:dur="2000" advTm="176968"/>
    </mc:Choice>
    <mc:Fallback xmlns="">
      <p:transition spd="slow" advTm="17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38704"/>
            <a:ext cx="10178322" cy="1492132"/>
          </a:xfrm>
        </p:spPr>
        <p:txBody>
          <a:bodyPr/>
          <a:lstStyle/>
          <a:p>
            <a:r>
              <a:rPr lang="en-US" dirty="0"/>
              <a:t>Information from Admin</a:t>
            </a:r>
          </a:p>
        </p:txBody>
      </p:sp>
      <p:sp>
        <p:nvSpPr>
          <p:cNvPr id="3" name="Content Placeholder 2"/>
          <p:cNvSpPr>
            <a:spLocks noGrp="1"/>
          </p:cNvSpPr>
          <p:nvPr>
            <p:ph idx="1"/>
          </p:nvPr>
        </p:nvSpPr>
        <p:spPr>
          <a:xfrm>
            <a:off x="1251678" y="1288556"/>
            <a:ext cx="10178322" cy="4711028"/>
          </a:xfrm>
        </p:spPr>
        <p:txBody>
          <a:bodyPr vert="horz" lIns="91440" tIns="45720" rIns="91440" bIns="45720" rtlCol="0" anchor="t">
            <a:normAutofit/>
          </a:bodyPr>
          <a:lstStyle/>
          <a:p>
            <a:pPr marL="0" indent="0">
              <a:buNone/>
            </a:pPr>
            <a:r>
              <a:rPr lang="en-US" sz="1800" b="1" dirty="0"/>
              <a:t>Car Rider Procedures</a:t>
            </a:r>
          </a:p>
          <a:p>
            <a:pPr lvl="1"/>
            <a:r>
              <a:rPr lang="en-US" dirty="0">
                <a:ea typeface="+mn-lt"/>
                <a:cs typeface="+mn-lt"/>
              </a:rPr>
              <a:t>The car line will take longer the first week of school.  </a:t>
            </a:r>
          </a:p>
          <a:p>
            <a:pPr lvl="1"/>
            <a:r>
              <a:rPr lang="en-US" dirty="0">
                <a:ea typeface="+mn-lt"/>
                <a:cs typeface="+mn-lt"/>
              </a:rPr>
              <a:t>Be sure students know their grade level and last name.</a:t>
            </a:r>
          </a:p>
          <a:p>
            <a:pPr lvl="1"/>
            <a:r>
              <a:rPr lang="en-US" dirty="0">
                <a:ea typeface="+mn-lt"/>
                <a:cs typeface="+mn-lt"/>
              </a:rPr>
              <a:t>Students will not be dismissed to parents without a car tag.  </a:t>
            </a:r>
          </a:p>
          <a:p>
            <a:pPr lvl="1"/>
            <a:r>
              <a:rPr lang="en-US" dirty="0">
                <a:ea typeface="+mn-lt"/>
                <a:cs typeface="+mn-lt"/>
              </a:rPr>
              <a:t>Parents without tags must park and come into the office with their identification.</a:t>
            </a:r>
          </a:p>
          <a:p>
            <a:pPr lvl="1"/>
            <a:r>
              <a:rPr lang="en-US" dirty="0">
                <a:ea typeface="+mn-lt"/>
                <a:cs typeface="+mn-lt"/>
              </a:rPr>
              <a:t>Walkers will be dismissed around 2:30, once most cars have gone.  </a:t>
            </a:r>
          </a:p>
          <a:p>
            <a:pPr lvl="1"/>
            <a:r>
              <a:rPr lang="en-US" dirty="0">
                <a:ea typeface="+mn-lt"/>
                <a:cs typeface="+mn-lt"/>
              </a:rPr>
              <a:t>Students that are not picked up by 2:35pm will be sent to ASP.  </a:t>
            </a:r>
          </a:p>
          <a:p>
            <a:pPr lvl="1"/>
            <a:endParaRPr lang="en-US" dirty="0">
              <a:ea typeface="+mn-lt"/>
              <a:cs typeface="+mn-lt"/>
            </a:endParaRPr>
          </a:p>
          <a:p>
            <a:pPr marL="112713" lvl="1" indent="0">
              <a:buNone/>
            </a:pPr>
            <a:r>
              <a:rPr lang="en-US" dirty="0"/>
              <a:t>Initial car tags will be available at the Car Rider Table, located in the upper mezzanine, across from the Learning Commons.  At this time, as supplies are limited, we are creating one car tag, per family.  If your family needs a second tag, please fill out the pink forms, located in our classrooms, and turn into the Car Rider Table, the front office, or to your student’s teacher.</a:t>
            </a:r>
          </a:p>
          <a:p>
            <a:pPr marL="112713" lvl="1" indent="0">
              <a:buNone/>
            </a:pPr>
            <a:endParaRPr lang="en-US" dirty="0">
              <a:ea typeface="+mn-lt"/>
              <a:cs typeface="+mn-lt"/>
            </a:endParaRPr>
          </a:p>
        </p:txBody>
      </p:sp>
      <p:pic>
        <p:nvPicPr>
          <p:cNvPr id="5" name="Recorded Sound">
            <a:hlinkClick r:id="" action="ppaction://media"/>
            <a:extLst>
              <a:ext uri="{FF2B5EF4-FFF2-40B4-BE49-F238E27FC236}">
                <a16:creationId xmlns:a16="http://schemas.microsoft.com/office/drawing/2014/main" id="{7C02E999-924F-4D03-8689-5B04709210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3775" y="6094834"/>
            <a:ext cx="406400" cy="406400"/>
          </a:xfrm>
          <a:prstGeom prst="rect">
            <a:avLst/>
          </a:prstGeom>
        </p:spPr>
      </p:pic>
    </p:spTree>
    <p:extLst>
      <p:ext uri="{BB962C8B-B14F-4D97-AF65-F5344CB8AC3E}">
        <p14:creationId xmlns:p14="http://schemas.microsoft.com/office/powerpoint/2010/main" val="198330698"/>
      </p:ext>
    </p:extLst>
  </p:cSld>
  <p:clrMapOvr>
    <a:masterClrMapping/>
  </p:clrMapOvr>
  <mc:AlternateContent xmlns:mc="http://schemas.openxmlformats.org/markup-compatibility/2006" xmlns:p14="http://schemas.microsoft.com/office/powerpoint/2010/main">
    <mc:Choice Requires="p14">
      <p:transition spd="slow" p14:dur="2000" advTm="58593"/>
    </mc:Choice>
    <mc:Fallback xmlns="">
      <p:transition spd="slow" advTm="5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08150" y="1473200"/>
            <a:ext cx="8775700" cy="4241800"/>
          </a:xfrm>
          <a:solidFill>
            <a:schemeClr val="bg1"/>
          </a:solidFill>
          <a:ln w="31750">
            <a:solidFill>
              <a:srgbClr val="002060"/>
            </a:solidFill>
          </a:ln>
        </p:spPr>
        <p:txBody>
          <a:bodyPr anchor="ctr">
            <a:normAutofit/>
          </a:bodyPr>
          <a:lstStyle/>
          <a:p>
            <a:pPr marL="0" indent="0" algn="ctr">
              <a:buNone/>
            </a:pPr>
            <a:r>
              <a:rPr lang="en-US" b="1" dirty="0">
                <a:solidFill>
                  <a:srgbClr val="002060"/>
                </a:solidFill>
                <a:latin typeface="Bookman Old Style" panose="02050604050505020204" pitchFamily="18" charset="0"/>
              </a:rPr>
              <a:t>PTA’s mission is to make every child’s potential a reality. How do we do that?</a:t>
            </a:r>
          </a:p>
          <a:p>
            <a:r>
              <a:rPr lang="en-US" sz="1600" b="1" dirty="0">
                <a:solidFill>
                  <a:srgbClr val="002060"/>
                </a:solidFill>
                <a:latin typeface="Bookman Old Style" panose="02050604050505020204" pitchFamily="18" charset="0"/>
              </a:rPr>
              <a:t>Provide online learning tools for most subject areas</a:t>
            </a:r>
          </a:p>
          <a:p>
            <a:r>
              <a:rPr lang="en-US" sz="1600" b="1" dirty="0">
                <a:solidFill>
                  <a:srgbClr val="002060"/>
                </a:solidFill>
                <a:latin typeface="Bookman Old Style" panose="02050604050505020204" pitchFamily="18" charset="0"/>
              </a:rPr>
              <a:t>Provide support for Art, Music and PE</a:t>
            </a:r>
          </a:p>
          <a:p>
            <a:r>
              <a:rPr lang="en-US" sz="1600" b="1" dirty="0">
                <a:solidFill>
                  <a:srgbClr val="002060"/>
                </a:solidFill>
                <a:latin typeface="Bookman Old Style" panose="02050604050505020204" pitchFamily="18" charset="0"/>
              </a:rPr>
              <a:t>Consumables for labs</a:t>
            </a:r>
            <a:endParaRPr lang="en-US" sz="1600" b="1" i="1" dirty="0">
              <a:solidFill>
                <a:srgbClr val="002060"/>
              </a:solidFill>
              <a:latin typeface="Bookman Old Style" panose="02050604050505020204" pitchFamily="18" charset="0"/>
            </a:endParaRPr>
          </a:p>
          <a:p>
            <a:r>
              <a:rPr lang="en-US" sz="1600" b="1" dirty="0">
                <a:solidFill>
                  <a:srgbClr val="002060"/>
                </a:solidFill>
                <a:latin typeface="Bookman Old Style" panose="02050604050505020204" pitchFamily="18" charset="0"/>
              </a:rPr>
              <a:t>Enrichment Materials for Special Education, Target, Speech and Guidance</a:t>
            </a:r>
          </a:p>
          <a:p>
            <a:r>
              <a:rPr lang="en-US" sz="1600" b="1" dirty="0">
                <a:solidFill>
                  <a:srgbClr val="002060"/>
                </a:solidFill>
                <a:latin typeface="Bookman Old Style" panose="02050604050505020204" pitchFamily="18" charset="0"/>
              </a:rPr>
              <a:t>Provide Funding for Professional Development Opportunities for Our Staff</a:t>
            </a:r>
          </a:p>
          <a:p>
            <a:r>
              <a:rPr lang="en-US" sz="1600" b="1" dirty="0">
                <a:solidFill>
                  <a:srgbClr val="002060"/>
                </a:solidFill>
                <a:latin typeface="Bookman Old Style" panose="02050604050505020204" pitchFamily="18" charset="0"/>
              </a:rPr>
              <a:t>Family Engagement Events (Fall Festival, Winter Dance, International Night)</a:t>
            </a:r>
          </a:p>
          <a:p>
            <a:pPr marL="0" indent="0" algn="ctr">
              <a:buNone/>
            </a:pPr>
            <a:r>
              <a:rPr lang="en-US" b="1" dirty="0">
                <a:solidFill>
                  <a:srgbClr val="002060"/>
                </a:solidFill>
                <a:latin typeface="Bookman Old Style" panose="02050604050505020204" pitchFamily="18" charset="0"/>
              </a:rPr>
              <a:t>Please visit our website for more information:</a:t>
            </a:r>
          </a:p>
          <a:p>
            <a:pPr marL="0" indent="0" algn="ctr">
              <a:buNone/>
            </a:pPr>
            <a:r>
              <a:rPr lang="en-US" b="1" dirty="0">
                <a:solidFill>
                  <a:srgbClr val="002060"/>
                </a:solidFill>
                <a:latin typeface="Bookman Old Style" panose="02050604050505020204" pitchFamily="18" charset="0"/>
              </a:rPr>
              <a:t>www.mountainviewpta.org</a:t>
            </a:r>
          </a:p>
        </p:txBody>
      </p:sp>
      <p:sp>
        <p:nvSpPr>
          <p:cNvPr id="4" name="Title 3"/>
          <p:cNvSpPr>
            <a:spLocks noGrp="1"/>
          </p:cNvSpPr>
          <p:nvPr>
            <p:ph type="title"/>
          </p:nvPr>
        </p:nvSpPr>
        <p:spPr>
          <a:xfrm>
            <a:off x="1708150" y="147948"/>
            <a:ext cx="8775700" cy="1337953"/>
          </a:xfrm>
          <a:solidFill>
            <a:srgbClr val="FFFF00"/>
          </a:solidFill>
          <a:ln w="44450" cap="rnd" cmpd="thickThin">
            <a:solidFill>
              <a:srgbClr val="002060"/>
            </a:solidFill>
          </a:ln>
        </p:spPr>
        <p:txBody>
          <a:bodyPr>
            <a:noAutofit/>
          </a:bodyPr>
          <a:lstStyle/>
          <a:p>
            <a:pPr algn="ctr"/>
            <a:br>
              <a:rPr lang="en-US" sz="4400" b="1" dirty="0">
                <a:solidFill>
                  <a:srgbClr val="002060"/>
                </a:solidFill>
              </a:rPr>
            </a:br>
            <a:r>
              <a:rPr lang="en-US" sz="3200" b="1" dirty="0">
                <a:solidFill>
                  <a:srgbClr val="002060"/>
                </a:solidFill>
                <a:latin typeface="Bookman Old Style" panose="02050604050505020204" pitchFamily="18" charset="0"/>
              </a:rPr>
              <a:t>Mountain View Elementary PTA</a:t>
            </a:r>
            <a:br>
              <a:rPr lang="en-US" sz="3200" b="1" dirty="0">
                <a:solidFill>
                  <a:srgbClr val="002060"/>
                </a:solidFill>
              </a:rPr>
            </a:br>
            <a:endParaRPr lang="en-US" sz="3200" b="1" dirty="0">
              <a:solidFill>
                <a:srgbClr val="002060"/>
              </a:solidFill>
            </a:endParaRPr>
          </a:p>
        </p:txBody>
      </p:sp>
      <p:sp>
        <p:nvSpPr>
          <p:cNvPr id="8" name="TextBox 7"/>
          <p:cNvSpPr txBox="1"/>
          <p:nvPr/>
        </p:nvSpPr>
        <p:spPr>
          <a:xfrm>
            <a:off x="1708150" y="5716401"/>
            <a:ext cx="8775700" cy="984885"/>
          </a:xfrm>
          <a:prstGeom prst="rect">
            <a:avLst/>
          </a:prstGeom>
          <a:solidFill>
            <a:srgbClr val="FFFF00"/>
          </a:solidFill>
          <a:ln w="38100">
            <a:solidFill>
              <a:srgbClr val="002060"/>
            </a:solidFill>
          </a:ln>
        </p:spPr>
        <p:txBody>
          <a:bodyPr wrap="square" rtlCol="0">
            <a:spAutoFit/>
          </a:bodyPr>
          <a:lstStyle/>
          <a:p>
            <a:pPr algn="ctr"/>
            <a:r>
              <a:rPr lang="en-US" sz="2900" b="1" dirty="0">
                <a:solidFill>
                  <a:srgbClr val="002060"/>
                </a:solidFill>
                <a:latin typeface="Bookman Old Style" panose="02050604050505020204" pitchFamily="18" charset="0"/>
              </a:rPr>
              <a:t>Thank You!</a:t>
            </a:r>
          </a:p>
          <a:p>
            <a:pPr algn="ctr"/>
            <a:r>
              <a:rPr lang="en-US" sz="2900" b="1" dirty="0">
                <a:solidFill>
                  <a:srgbClr val="002060"/>
                </a:solidFill>
                <a:latin typeface="Bookman Old Style" panose="02050604050505020204" pitchFamily="18" charset="0"/>
              </a:rPr>
              <a:t>Together We Make A Difference!</a:t>
            </a:r>
          </a:p>
        </p:txBody>
      </p:sp>
    </p:spTree>
    <p:extLst>
      <p:ext uri="{BB962C8B-B14F-4D97-AF65-F5344CB8AC3E}">
        <p14:creationId xmlns:p14="http://schemas.microsoft.com/office/powerpoint/2010/main" val="1771799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9038" y="0"/>
            <a:ext cx="9138962" cy="6858000"/>
          </a:xfrm>
          <a:prstGeom prst="rect">
            <a:avLst/>
          </a:prstGeom>
        </p:spPr>
      </p:pic>
    </p:spTree>
    <p:extLst>
      <p:ext uri="{BB962C8B-B14F-4D97-AF65-F5344CB8AC3E}">
        <p14:creationId xmlns:p14="http://schemas.microsoft.com/office/powerpoint/2010/main" val="2713848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216" y="886965"/>
            <a:ext cx="5687569" cy="568756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1407" y="5927725"/>
            <a:ext cx="487363" cy="487363"/>
          </a:xfrm>
          <a:prstGeom prst="rect">
            <a:avLst/>
          </a:prstGeom>
        </p:spPr>
      </p:pic>
      <p:sp>
        <p:nvSpPr>
          <p:cNvPr id="4" name="Rectangle 3"/>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1999654607"/>
      </p:ext>
    </p:extLst>
  </p:cSld>
  <p:clrMapOvr>
    <a:masterClrMapping/>
  </p:clrMapOvr>
  <mc:AlternateContent xmlns:mc="http://schemas.openxmlformats.org/markup-compatibility/2006" xmlns:p14="http://schemas.microsoft.com/office/powerpoint/2010/main">
    <mc:Choice Requires="p14">
      <p:transition spd="med" p14:dur="700" advTm="276547">
        <p:fade/>
      </p:transition>
    </mc:Choice>
    <mc:Fallback xmlns="">
      <p:transition spd="med" advTm="276547">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3918DA3-2D9A-4B7D-ACE0-914B847BB6AA}"/>
              </a:ext>
            </a:extLst>
          </p:cNvPr>
          <p:cNvSpPr txBox="1"/>
          <p:nvPr/>
        </p:nvSpPr>
        <p:spPr>
          <a:xfrm rot="10800000">
            <a:off x="-129889" y="6113594"/>
            <a:ext cx="11906250" cy="107722"/>
          </a:xfrm>
          <a:prstGeom prst="rect">
            <a:avLst/>
          </a:prstGeom>
          <a:noFill/>
        </p:spPr>
        <p:txBody>
          <a:bodyPr wrap="square" rtlCol="0">
            <a:spAutoFit/>
          </a:bodyPr>
          <a:lstStyle/>
          <a:p>
            <a:r>
              <a:rPr lang="en-US" sz="100">
                <a:solidFill>
                  <a:schemeClr val="bg1"/>
                </a:solidFill>
                <a:hlinkClick r:id="rId2" tooltip="http://www.pngall.com/confetti-png">
                  <a:extLst>
                    <a:ext uri="{A12FA001-AC4F-418D-AE19-62706E023703}">
                      <ahyp:hlinkClr xmlns:ahyp="http://schemas.microsoft.com/office/drawing/2018/hyperlinkcolor" val="tx"/>
                    </a:ext>
                  </a:extLst>
                </a:hlinkClick>
              </a:rPr>
              <a:t>This Photo</a:t>
            </a:r>
            <a:r>
              <a:rPr lang="en-US" sz="100">
                <a:solidFill>
                  <a:schemeClr val="bg1"/>
                </a:solidFill>
              </a:rPr>
              <a:t> by Unknown Author is licensed under </a:t>
            </a:r>
            <a:r>
              <a:rPr lang="en-US" sz="100">
                <a:solidFill>
                  <a:schemeClr val="bg1"/>
                </a:solidFill>
                <a:hlinkClick r:id="rId3" tooltip="https://creativecommons.org/licenses/by-nc/3.0/">
                  <a:extLst>
                    <a:ext uri="{A12FA001-AC4F-418D-AE19-62706E023703}">
                      <ahyp:hlinkClr xmlns:ahyp="http://schemas.microsoft.com/office/drawing/2018/hyperlinkcolor" val="tx"/>
                    </a:ext>
                  </a:extLst>
                </a:hlinkClick>
              </a:rPr>
              <a:t>CC BY-NC</a:t>
            </a:r>
            <a:endParaRPr lang="en-US" sz="100">
              <a:solidFill>
                <a:schemeClr val="bg1"/>
              </a:solidFill>
            </a:endParaRPr>
          </a:p>
        </p:txBody>
      </p:sp>
      <p:pic>
        <p:nvPicPr>
          <p:cNvPr id="26" name="Picture 25" descr="A picture containing large, computer, light, traffic&#10;&#10;Description automatically generated">
            <a:extLst>
              <a:ext uri="{FF2B5EF4-FFF2-40B4-BE49-F238E27FC236}">
                <a16:creationId xmlns:a16="http://schemas.microsoft.com/office/drawing/2014/main" id="{D6A1F4DD-1CBD-41F0-9F90-FB26D599DA5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rot="10800000">
            <a:off x="-303274" y="-46148"/>
            <a:ext cx="12844587" cy="6877963"/>
          </a:xfrm>
          <a:prstGeom prst="rect">
            <a:avLst/>
          </a:prstGeom>
        </p:spPr>
      </p:pic>
      <p:pic>
        <p:nvPicPr>
          <p:cNvPr id="3" name="Picture 3" descr="A picture containing toy&#10;&#10;Description automatically generated">
            <a:extLst>
              <a:ext uri="{FF2B5EF4-FFF2-40B4-BE49-F238E27FC236}">
                <a16:creationId xmlns:a16="http://schemas.microsoft.com/office/drawing/2014/main" id="{6C4D8C9D-3D9D-47B3-BDA9-F7CAC1F9D8D6}"/>
              </a:ext>
            </a:extLst>
          </p:cNvPr>
          <p:cNvPicPr>
            <a:picLocks noChangeAspect="1"/>
          </p:cNvPicPr>
          <p:nvPr/>
        </p:nvPicPr>
        <p:blipFill>
          <a:blip r:embed="rId5"/>
          <a:stretch>
            <a:fillRect/>
          </a:stretch>
        </p:blipFill>
        <p:spPr>
          <a:xfrm>
            <a:off x="7678078" y="1238667"/>
            <a:ext cx="3905925" cy="3905925"/>
          </a:xfrm>
          <a:prstGeom prst="rect">
            <a:avLst/>
          </a:prstGeom>
        </p:spPr>
      </p:pic>
      <p:pic>
        <p:nvPicPr>
          <p:cNvPr id="6" name="Picture 4" descr="Bitmoji Image">
            <a:extLst>
              <a:ext uri="{FF2B5EF4-FFF2-40B4-BE49-F238E27FC236}">
                <a16:creationId xmlns:a16="http://schemas.microsoft.com/office/drawing/2014/main" id="{4665CEE8-1BDC-4E77-9839-7D70F11AFB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79" y="1097215"/>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tmoji Image">
            <a:extLst>
              <a:ext uri="{FF2B5EF4-FFF2-40B4-BE49-F238E27FC236}">
                <a16:creationId xmlns:a16="http://schemas.microsoft.com/office/drawing/2014/main" id="{5EA253E1-E2B0-438A-BBE6-FA58486BD5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3444" y="1241123"/>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tmoji Image">
            <a:extLst>
              <a:ext uri="{FF2B5EF4-FFF2-40B4-BE49-F238E27FC236}">
                <a16:creationId xmlns:a16="http://schemas.microsoft.com/office/drawing/2014/main" id="{569949D4-8A5A-4E81-8213-B5FDFB232B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7116" y="2867466"/>
            <a:ext cx="3711884" cy="37118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o.remove.bg/downloads/a7b447b0-1702-4db3-8962-4d9327bb2264/office-chair-desk-clip-art-office-chair-png-image-removebg-preview.png">
            <a:extLst>
              <a:ext uri="{FF2B5EF4-FFF2-40B4-BE49-F238E27FC236}">
                <a16:creationId xmlns:a16="http://schemas.microsoft.com/office/drawing/2014/main" id="{3F4E1631-CA02-499C-9531-151D5307FC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9303" y="4112912"/>
            <a:ext cx="1620392" cy="27006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A picture containing person, ball, player&#10;&#10;Description automatically generated">
            <a:extLst>
              <a:ext uri="{FF2B5EF4-FFF2-40B4-BE49-F238E27FC236}">
                <a16:creationId xmlns:a16="http://schemas.microsoft.com/office/drawing/2014/main" id="{8663DD13-D6F3-4579-A0DC-1567407FB967}"/>
              </a:ext>
            </a:extLst>
          </p:cNvPr>
          <p:cNvPicPr>
            <a:picLocks noChangeAspect="1"/>
          </p:cNvPicPr>
          <p:nvPr/>
        </p:nvPicPr>
        <p:blipFill>
          <a:blip r:embed="rId10"/>
          <a:stretch>
            <a:fillRect/>
          </a:stretch>
        </p:blipFill>
        <p:spPr>
          <a:xfrm rot="20157306" flipH="1">
            <a:off x="8808707" y="2501361"/>
            <a:ext cx="3790950" cy="3790950"/>
          </a:xfrm>
          <a:prstGeom prst="rect">
            <a:avLst/>
          </a:prstGeom>
        </p:spPr>
      </p:pic>
      <p:pic>
        <p:nvPicPr>
          <p:cNvPr id="14" name="Picture 2" descr="Bitmoji Image">
            <a:extLst>
              <a:ext uri="{FF2B5EF4-FFF2-40B4-BE49-F238E27FC236}">
                <a16:creationId xmlns:a16="http://schemas.microsoft.com/office/drawing/2014/main" id="{E416A886-9946-4A7B-9048-CFD621B12D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4031" y="3185625"/>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Bitmoji Image">
            <a:extLst>
              <a:ext uri="{FF2B5EF4-FFF2-40B4-BE49-F238E27FC236}">
                <a16:creationId xmlns:a16="http://schemas.microsoft.com/office/drawing/2014/main" id="{79D7AC5B-0F4F-4578-AA67-0323B2B427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3375" y="3083689"/>
            <a:ext cx="37941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illy wave">
            <a:extLst>
              <a:ext uri="{FF2B5EF4-FFF2-40B4-BE49-F238E27FC236}">
                <a16:creationId xmlns:a16="http://schemas.microsoft.com/office/drawing/2014/main" id="{20E91E6C-4B66-4BC6-8EC1-3C795D57B80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75060" y="1483502"/>
            <a:ext cx="3790950" cy="3790950"/>
          </a:xfrm>
          <a:prstGeom prst="rect">
            <a:avLst/>
          </a:prstGeom>
          <a:noFill/>
          <a:ln>
            <a:noFill/>
          </a:ln>
        </p:spPr>
      </p:pic>
      <p:pic>
        <p:nvPicPr>
          <p:cNvPr id="1027" name="Picture 4" descr="Bitmoji Image">
            <a:extLst>
              <a:ext uri="{FF2B5EF4-FFF2-40B4-BE49-F238E27FC236}">
                <a16:creationId xmlns:a16="http://schemas.microsoft.com/office/drawing/2014/main" id="{99EED56B-83E2-4796-AF3C-86C16CC855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6166" y="3087570"/>
            <a:ext cx="37941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978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30" y="0"/>
            <a:ext cx="8187071" cy="4064627"/>
          </a:xfrm>
        </p:spPr>
        <p:txBody>
          <a:bodyPr/>
          <a:lstStyle/>
          <a:p>
            <a:r>
              <a:rPr lang="en-US" dirty="0"/>
              <a:t>Our Schedule</a:t>
            </a:r>
          </a:p>
        </p:txBody>
      </p:sp>
      <p:sp>
        <p:nvSpPr>
          <p:cNvPr id="3" name="Text Placeholder 2"/>
          <p:cNvSpPr>
            <a:spLocks noGrp="1"/>
          </p:cNvSpPr>
          <p:nvPr>
            <p:ph type="body" idx="1"/>
          </p:nvPr>
        </p:nvSpPr>
        <p:spPr>
          <a:xfrm>
            <a:off x="3242930" y="4074339"/>
            <a:ext cx="7017488" cy="951135"/>
          </a:xfrm>
        </p:spPr>
        <p:txBody>
          <a:bodyPr/>
          <a:lstStyle/>
          <a:p>
            <a:r>
              <a:rPr lang="en-US" dirty="0"/>
              <a:t>3</a:t>
            </a:r>
            <a:r>
              <a:rPr lang="en-US" baseline="30000" dirty="0"/>
              <a:t>rd</a:t>
            </a:r>
            <a:r>
              <a:rPr lang="en-US" dirty="0"/>
              <a:t> grade</a:t>
            </a:r>
          </a:p>
        </p:txBody>
      </p:sp>
    </p:spTree>
    <p:extLst>
      <p:ext uri="{BB962C8B-B14F-4D97-AF65-F5344CB8AC3E}">
        <p14:creationId xmlns:p14="http://schemas.microsoft.com/office/powerpoint/2010/main" val="1156572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568960"/>
          </a:xfrm>
        </p:spPr>
        <p:txBody>
          <a:bodyPr>
            <a:noAutofit/>
          </a:bodyPr>
          <a:lstStyle/>
          <a:p>
            <a:r>
              <a:rPr lang="en-US" sz="4000" dirty="0"/>
              <a:t>3</a:t>
            </a:r>
            <a:r>
              <a:rPr lang="en-US" sz="4000" baseline="30000" dirty="0"/>
              <a:t>rd</a:t>
            </a:r>
            <a:r>
              <a:rPr lang="en-US" sz="4000" dirty="0"/>
              <a:t> grade schedule:</a:t>
            </a:r>
          </a:p>
        </p:txBody>
      </p:sp>
      <p:sp>
        <p:nvSpPr>
          <p:cNvPr id="3" name="Content Placeholder 2"/>
          <p:cNvSpPr>
            <a:spLocks noGrp="1"/>
          </p:cNvSpPr>
          <p:nvPr>
            <p:ph idx="1"/>
          </p:nvPr>
        </p:nvSpPr>
        <p:spPr>
          <a:xfrm>
            <a:off x="1358283" y="1274617"/>
            <a:ext cx="10071717" cy="5292438"/>
          </a:xfrm>
        </p:spPr>
        <p:txBody>
          <a:bodyPr>
            <a:normAutofit lnSpcReduction="10000"/>
          </a:bodyPr>
          <a:lstStyle/>
          <a:p>
            <a:pPr marL="0" indent="0">
              <a:buNone/>
            </a:pPr>
            <a:r>
              <a:rPr lang="en-US" sz="3600" dirty="0"/>
              <a:t>8:00 – 8:45 – W.I.N. Time </a:t>
            </a:r>
            <a:br>
              <a:rPr lang="en-US" sz="3600" dirty="0"/>
            </a:br>
            <a:r>
              <a:rPr lang="en-US" sz="3600" dirty="0"/>
              <a:t>8:45 - 9:45 – Reading</a:t>
            </a:r>
          </a:p>
          <a:p>
            <a:pPr marL="0" indent="0">
              <a:buNone/>
            </a:pPr>
            <a:r>
              <a:rPr lang="en-US" sz="3600" dirty="0"/>
              <a:t>9:45 – 11:00 –  Writing/ELA </a:t>
            </a:r>
            <a:br>
              <a:rPr lang="en-US" sz="3600" dirty="0"/>
            </a:br>
            <a:r>
              <a:rPr lang="en-US" sz="3600" dirty="0"/>
              <a:t>10:51 – 11:36 – Lunch</a:t>
            </a:r>
            <a:r>
              <a:rPr lang="en-US" sz="3300" dirty="0"/>
              <a:t> </a:t>
            </a:r>
            <a:r>
              <a:rPr lang="en-US" sz="1600" dirty="0"/>
              <a:t>(Each class will have a 30 minute block inside this time frame)</a:t>
            </a:r>
            <a:br>
              <a:rPr lang="en-US" sz="3600" dirty="0"/>
            </a:br>
            <a:r>
              <a:rPr lang="en-US" sz="3600" dirty="0"/>
              <a:t>11:40 – 12:25 – Specials</a:t>
            </a:r>
            <a:br>
              <a:rPr lang="en-US" sz="3600" dirty="0"/>
            </a:br>
            <a:r>
              <a:rPr lang="en-US" sz="3600" dirty="0"/>
              <a:t>12:30 – 2:00 – Math</a:t>
            </a:r>
          </a:p>
          <a:p>
            <a:pPr marL="0" indent="0">
              <a:buNone/>
            </a:pPr>
            <a:r>
              <a:rPr lang="en-US" sz="3600" dirty="0"/>
              <a:t>2:10 - Dismissal</a:t>
            </a:r>
          </a:p>
          <a:p>
            <a:pPr marL="0" indent="0">
              <a:buNone/>
            </a:pPr>
            <a:r>
              <a:rPr lang="en-US" sz="2400" dirty="0"/>
              <a:t>*Recess times vary per class</a:t>
            </a:r>
            <a:br>
              <a:rPr lang="en-US" sz="3600" dirty="0"/>
            </a:br>
            <a:endParaRPr lang="en-US" sz="3600" dirty="0"/>
          </a:p>
        </p:txBody>
      </p:sp>
      <p:pic>
        <p:nvPicPr>
          <p:cNvPr id="5" name="Recorded Sound">
            <a:hlinkClick r:id="" action="ppaction://media"/>
            <a:extLst>
              <a:ext uri="{FF2B5EF4-FFF2-40B4-BE49-F238E27FC236}">
                <a16:creationId xmlns:a16="http://schemas.microsoft.com/office/drawing/2014/main" id="{7D1354E8-A365-45C1-A111-245E45921D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4660" y="6140341"/>
            <a:ext cx="487363" cy="487363"/>
          </a:xfrm>
          <a:prstGeom prst="rect">
            <a:avLst/>
          </a:prstGeom>
        </p:spPr>
      </p:pic>
    </p:spTree>
    <p:extLst>
      <p:ext uri="{BB962C8B-B14F-4D97-AF65-F5344CB8AC3E}">
        <p14:creationId xmlns:p14="http://schemas.microsoft.com/office/powerpoint/2010/main" val="182271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568960"/>
          </a:xfrm>
        </p:spPr>
        <p:txBody>
          <a:bodyPr>
            <a:noAutofit/>
          </a:bodyPr>
          <a:lstStyle/>
          <a:p>
            <a:r>
              <a:rPr lang="en-US" sz="4000" dirty="0"/>
              <a:t>3</a:t>
            </a:r>
            <a:r>
              <a:rPr lang="en-US" sz="4000" baseline="30000" dirty="0"/>
              <a:t>rd</a:t>
            </a:r>
            <a:r>
              <a:rPr lang="en-US" sz="4000" dirty="0"/>
              <a:t> grade schedule - FRIDAY</a:t>
            </a:r>
          </a:p>
        </p:txBody>
      </p:sp>
      <p:sp>
        <p:nvSpPr>
          <p:cNvPr id="3" name="Content Placeholder 2"/>
          <p:cNvSpPr>
            <a:spLocks noGrp="1"/>
          </p:cNvSpPr>
          <p:nvPr>
            <p:ph idx="1"/>
          </p:nvPr>
        </p:nvSpPr>
        <p:spPr>
          <a:xfrm>
            <a:off x="1358283" y="1274617"/>
            <a:ext cx="10071717" cy="5292438"/>
          </a:xfrm>
        </p:spPr>
        <p:txBody>
          <a:bodyPr>
            <a:normAutofit lnSpcReduction="10000"/>
          </a:bodyPr>
          <a:lstStyle/>
          <a:p>
            <a:pPr marL="0" indent="0">
              <a:buNone/>
            </a:pPr>
            <a:r>
              <a:rPr lang="en-US" sz="3300" dirty="0"/>
              <a:t>8:00 – 8:45 – W.I.N. Time </a:t>
            </a:r>
            <a:br>
              <a:rPr lang="en-US" sz="3300" dirty="0"/>
            </a:br>
            <a:r>
              <a:rPr lang="en-US" sz="3300" dirty="0"/>
              <a:t>8:45 – 9:55 – Content Block #1</a:t>
            </a:r>
          </a:p>
          <a:p>
            <a:pPr marL="0" indent="0">
              <a:buNone/>
            </a:pPr>
            <a:r>
              <a:rPr lang="en-US" sz="3300" dirty="0"/>
              <a:t>10:51 – 11:36 – Lunch </a:t>
            </a:r>
            <a:r>
              <a:rPr lang="en-US" sz="1800" dirty="0"/>
              <a:t>(Each class will have a 30 minute block inside this time frame)</a:t>
            </a:r>
            <a:br>
              <a:rPr lang="en-US" sz="3300" dirty="0"/>
            </a:br>
            <a:r>
              <a:rPr lang="en-US" sz="3300" dirty="0"/>
              <a:t>11:40 – 12:25 – Specials </a:t>
            </a:r>
          </a:p>
          <a:p>
            <a:pPr marL="0" indent="0">
              <a:buNone/>
            </a:pPr>
            <a:r>
              <a:rPr lang="en-US" sz="3300" dirty="0"/>
              <a:t>12:30 – 1:55 – Content Block #2</a:t>
            </a:r>
          </a:p>
          <a:p>
            <a:pPr marL="0" indent="0">
              <a:buNone/>
            </a:pPr>
            <a:r>
              <a:rPr lang="en-US" sz="3300" dirty="0"/>
              <a:t>1:55 – Return to homeroom, pack up</a:t>
            </a:r>
          </a:p>
          <a:p>
            <a:pPr marL="0" indent="0">
              <a:buNone/>
            </a:pPr>
            <a:r>
              <a:rPr lang="en-US" sz="3300" dirty="0"/>
              <a:t>2:10 – Dismissal</a:t>
            </a:r>
          </a:p>
          <a:p>
            <a:pPr marL="0" indent="0">
              <a:buNone/>
            </a:pPr>
            <a:endParaRPr lang="en-US" sz="3300" dirty="0"/>
          </a:p>
          <a:p>
            <a:pPr marL="0" indent="0">
              <a:buNone/>
            </a:pPr>
            <a:r>
              <a:rPr lang="en-US" sz="1800" dirty="0"/>
              <a:t>*Note: If your child is absent on a Friday, they will be responsible for completing any missed work prior to the next Friday. </a:t>
            </a:r>
            <a:endParaRPr lang="en-US" sz="1600" dirty="0"/>
          </a:p>
          <a:p>
            <a:pPr marL="0" indent="0">
              <a:buNone/>
            </a:pPr>
            <a:endParaRPr lang="en-US" sz="3300" dirty="0"/>
          </a:p>
        </p:txBody>
      </p:sp>
      <p:pic>
        <p:nvPicPr>
          <p:cNvPr id="5" name="Recorded Sound">
            <a:hlinkClick r:id="" action="ppaction://media"/>
            <a:extLst>
              <a:ext uri="{FF2B5EF4-FFF2-40B4-BE49-F238E27FC236}">
                <a16:creationId xmlns:a16="http://schemas.microsoft.com/office/drawing/2014/main" id="{E5049C12-0281-48E3-BA48-CB6074F859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6318" y="6079692"/>
            <a:ext cx="487363" cy="487363"/>
          </a:xfrm>
          <a:prstGeom prst="rect">
            <a:avLst/>
          </a:prstGeom>
        </p:spPr>
      </p:pic>
    </p:spTree>
    <p:extLst>
      <p:ext uri="{BB962C8B-B14F-4D97-AF65-F5344CB8AC3E}">
        <p14:creationId xmlns:p14="http://schemas.microsoft.com/office/powerpoint/2010/main" val="108826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30" y="1218402"/>
            <a:ext cx="8187071" cy="4064627"/>
          </a:xfrm>
        </p:spPr>
        <p:txBody>
          <a:bodyPr/>
          <a:lstStyle/>
          <a:p>
            <a:r>
              <a:rPr lang="en-US" dirty="0"/>
              <a:t>Our homework policy</a:t>
            </a:r>
          </a:p>
        </p:txBody>
      </p:sp>
      <p:sp>
        <p:nvSpPr>
          <p:cNvPr id="3" name="Text Placeholder 2"/>
          <p:cNvSpPr>
            <a:spLocks noGrp="1"/>
          </p:cNvSpPr>
          <p:nvPr>
            <p:ph type="body" idx="1"/>
          </p:nvPr>
        </p:nvSpPr>
        <p:spPr>
          <a:xfrm>
            <a:off x="3242930" y="5283029"/>
            <a:ext cx="7017488" cy="951135"/>
          </a:xfrm>
        </p:spPr>
        <p:txBody>
          <a:bodyPr/>
          <a:lstStyle/>
          <a:p>
            <a:r>
              <a:rPr lang="en-US" dirty="0"/>
              <a:t>3</a:t>
            </a:r>
            <a:r>
              <a:rPr lang="en-US" baseline="30000" dirty="0"/>
              <a:t>rd</a:t>
            </a:r>
            <a:r>
              <a:rPr lang="en-US" dirty="0"/>
              <a:t> grade</a:t>
            </a:r>
          </a:p>
        </p:txBody>
      </p:sp>
    </p:spTree>
    <p:extLst>
      <p:ext uri="{BB962C8B-B14F-4D97-AF65-F5344CB8AC3E}">
        <p14:creationId xmlns:p14="http://schemas.microsoft.com/office/powerpoint/2010/main" val="345296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Subject Areas </a:t>
            </a:r>
          </a:p>
        </p:txBody>
      </p:sp>
      <p:sp>
        <p:nvSpPr>
          <p:cNvPr id="3" name="Content Placeholder 2"/>
          <p:cNvSpPr>
            <a:spLocks noGrp="1"/>
          </p:cNvSpPr>
          <p:nvPr>
            <p:ph idx="1"/>
          </p:nvPr>
        </p:nvSpPr>
        <p:spPr>
          <a:xfrm>
            <a:off x="1251678" y="1450428"/>
            <a:ext cx="10178322" cy="5086579"/>
          </a:xfrm>
        </p:spPr>
        <p:txBody>
          <a:bodyPr>
            <a:normAutofit fontScale="92500"/>
          </a:bodyPr>
          <a:lstStyle/>
          <a:p>
            <a:r>
              <a:rPr lang="en-US" sz="3200" dirty="0"/>
              <a:t>Reading – </a:t>
            </a:r>
            <a:r>
              <a:rPr lang="en-US" sz="3100" dirty="0"/>
              <a:t>20 minutes a night plus additional response activities </a:t>
            </a:r>
          </a:p>
          <a:p>
            <a:r>
              <a:rPr lang="en-US" sz="3200" dirty="0"/>
              <a:t>Math – </a:t>
            </a:r>
            <a:r>
              <a:rPr lang="en-US" sz="3100" dirty="0"/>
              <a:t>Focus on Fact Fluency for Multiplication – this is a key skill this year! Practice every week! </a:t>
            </a:r>
          </a:p>
          <a:p>
            <a:r>
              <a:rPr lang="en-US" sz="3200" dirty="0"/>
              <a:t>There may be additional assignments throughout the year from individual teachers.  </a:t>
            </a:r>
          </a:p>
          <a:p>
            <a:r>
              <a:rPr lang="en-US" sz="3200" dirty="0"/>
              <a:t>We are working hard to make sure that homework is differentiated and meets the needs of your individual student.</a:t>
            </a:r>
          </a:p>
          <a:p>
            <a:r>
              <a:rPr lang="en-US" sz="3200" dirty="0"/>
              <a:t>Students are responsible for turning in their homework on the due date. </a:t>
            </a:r>
          </a:p>
        </p:txBody>
      </p:sp>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end="4491.5578"/>
                </p14:media>
              </p:ext>
            </p:extLst>
          </p:nvPr>
        </p:nvPicPr>
        <p:blipFill>
          <a:blip r:embed="rId4"/>
          <a:stretch>
            <a:fillRect/>
          </a:stretch>
        </p:blipFill>
        <p:spPr>
          <a:xfrm>
            <a:off x="10942637" y="6049645"/>
            <a:ext cx="487363" cy="487363"/>
          </a:xfrm>
          <a:prstGeom prst="rect">
            <a:avLst/>
          </a:prstGeom>
        </p:spPr>
      </p:pic>
    </p:spTree>
    <p:extLst>
      <p:ext uri="{BB962C8B-B14F-4D97-AF65-F5344CB8AC3E}">
        <p14:creationId xmlns:p14="http://schemas.microsoft.com/office/powerpoint/2010/main" val="1226109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30" y="482761"/>
            <a:ext cx="8187071" cy="4064627"/>
          </a:xfrm>
        </p:spPr>
        <p:txBody>
          <a:bodyPr/>
          <a:lstStyle/>
          <a:p>
            <a:r>
              <a:rPr lang="en-US" dirty="0"/>
              <a:t>Behavior management</a:t>
            </a:r>
          </a:p>
        </p:txBody>
      </p:sp>
      <p:sp>
        <p:nvSpPr>
          <p:cNvPr id="3" name="Text Placeholder 2"/>
          <p:cNvSpPr>
            <a:spLocks noGrp="1"/>
          </p:cNvSpPr>
          <p:nvPr>
            <p:ph type="body" idx="1"/>
          </p:nvPr>
        </p:nvSpPr>
        <p:spPr>
          <a:xfrm>
            <a:off x="3242930" y="4547388"/>
            <a:ext cx="7017488" cy="951135"/>
          </a:xfrm>
        </p:spPr>
        <p:txBody>
          <a:bodyPr/>
          <a:lstStyle/>
          <a:p>
            <a:r>
              <a:rPr lang="en-US" dirty="0"/>
              <a:t>3</a:t>
            </a:r>
            <a:r>
              <a:rPr lang="en-US" baseline="30000" dirty="0"/>
              <a:t>rd</a:t>
            </a:r>
            <a:r>
              <a:rPr lang="en-US" dirty="0"/>
              <a:t> grade</a:t>
            </a:r>
          </a:p>
        </p:txBody>
      </p:sp>
    </p:spTree>
    <p:extLst>
      <p:ext uri="{BB962C8B-B14F-4D97-AF65-F5344CB8AC3E}">
        <p14:creationId xmlns:p14="http://schemas.microsoft.com/office/powerpoint/2010/main" val="2854483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it look like</a:t>
            </a:r>
          </a:p>
        </p:txBody>
      </p:sp>
      <p:sp>
        <p:nvSpPr>
          <p:cNvPr id="3" name="Content Placeholder 2"/>
          <p:cNvSpPr>
            <a:spLocks noGrp="1"/>
          </p:cNvSpPr>
          <p:nvPr>
            <p:ph idx="1"/>
          </p:nvPr>
        </p:nvSpPr>
        <p:spPr>
          <a:xfrm>
            <a:off x="1251678" y="1551709"/>
            <a:ext cx="10178322" cy="4327883"/>
          </a:xfrm>
        </p:spPr>
        <p:txBody>
          <a:bodyPr>
            <a:normAutofit/>
          </a:bodyPr>
          <a:lstStyle/>
          <a:p>
            <a:r>
              <a:rPr lang="en-US" sz="3200" dirty="0"/>
              <a:t>Earning and Losing Funny Money – during the first few weeks of school, each class will determine what behaviors earn/lose money and how much money the behavior will earn/lose them. </a:t>
            </a:r>
          </a:p>
          <a:p>
            <a:pPr marL="0" indent="0">
              <a:buNone/>
            </a:pPr>
            <a:endParaRPr lang="en-US" sz="400" dirty="0"/>
          </a:p>
        </p:txBody>
      </p:sp>
      <p:pic>
        <p:nvPicPr>
          <p:cNvPr id="6" name="Funny Money">
            <a:hlinkClick r:id="" action="ppaction://media"/>
            <a:extLst>
              <a:ext uri="{FF2B5EF4-FFF2-40B4-BE49-F238E27FC236}">
                <a16:creationId xmlns:a16="http://schemas.microsoft.com/office/drawing/2014/main" id="{E9238F96-A030-4A26-BB74-0154745F3B27}"/>
              </a:ext>
            </a:extLst>
          </p:cNvPr>
          <p:cNvPicPr>
            <a:picLocks noChangeAspect="1"/>
          </p:cNvPicPr>
          <p:nvPr>
            <a:audioFile r:link="rId1"/>
            <p:extLst>
              <p:ext uri="{DAA4B4D4-6D71-4841-9C94-3DE7FCFB9230}">
                <p14:media xmlns:p14="http://schemas.microsoft.com/office/powerpoint/2010/main" r:embed="rId2">
                  <p14:trim end="13643.619"/>
                </p14:media>
              </p:ext>
            </p:extLst>
          </p:nvPr>
        </p:nvPicPr>
        <p:blipFill>
          <a:blip r:embed="rId4"/>
          <a:stretch>
            <a:fillRect/>
          </a:stretch>
        </p:blipFill>
        <p:spPr>
          <a:xfrm>
            <a:off x="11001821" y="5988252"/>
            <a:ext cx="487363" cy="487363"/>
          </a:xfrm>
          <a:prstGeom prst="rect">
            <a:avLst/>
          </a:prstGeom>
        </p:spPr>
      </p:pic>
    </p:spTree>
    <p:extLst>
      <p:ext uri="{BB962C8B-B14F-4D97-AF65-F5344CB8AC3E}">
        <p14:creationId xmlns:p14="http://schemas.microsoft.com/office/powerpoint/2010/main" val="269877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1153</TotalTime>
  <Words>1281</Words>
  <Application>Microsoft Office PowerPoint</Application>
  <PresentationFormat>Widescreen</PresentationFormat>
  <Paragraphs>131</Paragraphs>
  <Slides>27</Slides>
  <Notes>1</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Calibri</vt:lpstr>
      <vt:lpstr>Gill Sans MT</vt:lpstr>
      <vt:lpstr>HelloSassy</vt:lpstr>
      <vt:lpstr>Bookman Old Style</vt:lpstr>
      <vt:lpstr>Arial</vt:lpstr>
      <vt:lpstr>Impact</vt:lpstr>
      <vt:lpstr>Times New Roman</vt:lpstr>
      <vt:lpstr>Badge</vt:lpstr>
      <vt:lpstr>PowerPoint Presentation</vt:lpstr>
      <vt:lpstr>3rd grade  2022-2023</vt:lpstr>
      <vt:lpstr>Our Schedule</vt:lpstr>
      <vt:lpstr>3rd grade schedule:</vt:lpstr>
      <vt:lpstr>3rd grade schedule - FRIDAY</vt:lpstr>
      <vt:lpstr>Our homework policy</vt:lpstr>
      <vt:lpstr>Subject Areas </vt:lpstr>
      <vt:lpstr>Behavior management</vt:lpstr>
      <vt:lpstr>What does it look like</vt:lpstr>
      <vt:lpstr>How you can contribute to our behavior management</vt:lpstr>
      <vt:lpstr>Student responsibilities</vt:lpstr>
      <vt:lpstr>Binders &amp; Notebooks</vt:lpstr>
      <vt:lpstr>general</vt:lpstr>
      <vt:lpstr>CTLs </vt:lpstr>
      <vt:lpstr>Ctls parent </vt:lpstr>
      <vt:lpstr>Ctls learn </vt:lpstr>
      <vt:lpstr>curriculum</vt:lpstr>
      <vt:lpstr>reading</vt:lpstr>
      <vt:lpstr>writing</vt:lpstr>
      <vt:lpstr>math</vt:lpstr>
      <vt:lpstr>   Science             Social studies</vt:lpstr>
      <vt:lpstr>Information from Admin</vt:lpstr>
      <vt:lpstr>Information from Admin</vt:lpstr>
      <vt:lpstr> Mountain View Elementary PTA </vt:lpstr>
      <vt:lpstr>PowerPoint Presentation</vt:lpstr>
      <vt:lpstr>PowerPoint Presentation</vt:lpstr>
      <vt:lpstr>PowerPoint Presentation</vt:lpstr>
    </vt:vector>
  </TitlesOfParts>
  <Company>Cobb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 grade curriculum</dc:title>
  <dc:creator>Jamie Roach</dc:creator>
  <cp:lastModifiedBy>Jami Oconnor</cp:lastModifiedBy>
  <cp:revision>62</cp:revision>
  <dcterms:created xsi:type="dcterms:W3CDTF">2017-05-27T12:29:03Z</dcterms:created>
  <dcterms:modified xsi:type="dcterms:W3CDTF">2022-08-01T12:50:18Z</dcterms:modified>
</cp:coreProperties>
</file>