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8" r:id="rId4"/>
    <p:sldId id="259" r:id="rId5"/>
    <p:sldId id="260" r:id="rId6"/>
    <p:sldId id="261" r:id="rId7"/>
    <p:sldId id="262" r:id="rId8"/>
    <p:sldId id="263" r:id="rId9"/>
    <p:sldId id="264" r:id="rId10"/>
    <p:sldId id="265" r:id="rId11"/>
    <p:sldId id="266" r:id="rId12"/>
    <p:sldId id="267" r:id="rId13"/>
    <p:sldId id="257" r:id="rId14"/>
    <p:sldId id="268" r:id="rId15"/>
    <p:sldId id="269" r:id="rId16"/>
    <p:sldId id="270" r:id="rId17"/>
    <p:sldId id="271" r:id="rId18"/>
    <p:sldId id="272" r:id="rId19"/>
    <p:sldId id="273" r:id="rId20"/>
    <p:sldId id="275"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1" autoAdjust="0"/>
    <p:restoredTop sz="94660"/>
  </p:normalViewPr>
  <p:slideViewPr>
    <p:cSldViewPr snapToGrid="0">
      <p:cViewPr varScale="1">
        <p:scale>
          <a:sx n="67" d="100"/>
          <a:sy n="67" d="100"/>
        </p:scale>
        <p:origin x="6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D88252-30A5-4E90-984A-FF3D2F9E3776}"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34646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88252-30A5-4E90-984A-FF3D2F9E3776}" type="datetimeFigureOut">
              <a:rPr lang="en-US" smtClean="0"/>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31147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D88252-30A5-4E90-984A-FF3D2F9E3776}"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304464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D88252-30A5-4E90-984A-FF3D2F9E3776}"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99889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88252-30A5-4E90-984A-FF3D2F9E3776}"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2303506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3D88252-30A5-4E90-984A-FF3D2F9E3776}" type="datetimeFigureOut">
              <a:rPr lang="en-US" smtClean="0"/>
              <a:t>8/1/2022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2521023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3D88252-30A5-4E90-984A-FF3D2F9E3776}" type="datetimeFigureOut">
              <a:rPr lang="en-US" smtClean="0"/>
              <a:t>8/1/2022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65138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D88252-30A5-4E90-984A-FF3D2F9E3776}"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1459479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D88252-30A5-4E90-984A-FF3D2F9E3776}"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168681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3D88252-30A5-4E90-984A-FF3D2F9E3776}"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344305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88252-30A5-4E90-984A-FF3D2F9E3776}"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108895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D88252-30A5-4E90-984A-FF3D2F9E3776}" type="datetimeFigureOut">
              <a:rPr lang="en-US" smtClean="0"/>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263398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D88252-30A5-4E90-984A-FF3D2F9E3776}" type="datetimeFigureOut">
              <a:rPr lang="en-US" smtClean="0"/>
              <a:t>8/1/2022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40233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3D88252-30A5-4E90-984A-FF3D2F9E3776}" type="datetimeFigureOut">
              <a:rPr lang="en-US" smtClean="0"/>
              <a:t>8/1/2022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258754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3D88252-30A5-4E90-984A-FF3D2F9E3776}" type="datetimeFigureOut">
              <a:rPr lang="en-US" smtClean="0"/>
              <a:t>8/1/2022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21817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3D88252-30A5-4E90-984A-FF3D2F9E3776}" type="datetimeFigureOut">
              <a:rPr lang="en-US" smtClean="0"/>
              <a:t>8/1/2022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231845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88252-30A5-4E90-984A-FF3D2F9E3776}" type="datetimeFigureOut">
              <a:rPr lang="en-US" smtClean="0"/>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7E198-5238-4175-A138-A931BB20CC2C}" type="slidenum">
              <a:rPr lang="en-US" smtClean="0"/>
              <a:t>‹#›</a:t>
            </a:fld>
            <a:endParaRPr lang="en-US"/>
          </a:p>
        </p:txBody>
      </p:sp>
    </p:spTree>
    <p:extLst>
      <p:ext uri="{BB962C8B-B14F-4D97-AF65-F5344CB8AC3E}">
        <p14:creationId xmlns:p14="http://schemas.microsoft.com/office/powerpoint/2010/main" val="361888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3D88252-30A5-4E90-984A-FF3D2F9E3776}" type="datetimeFigureOut">
              <a:rPr lang="en-US" smtClean="0"/>
              <a:t>8/1/2022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B17E198-5238-4175-A138-A931BB20CC2C}" type="slidenum">
              <a:rPr lang="en-US" smtClean="0"/>
              <a:t>‹#›</a:t>
            </a:fld>
            <a:endParaRPr lang="en-US"/>
          </a:p>
        </p:txBody>
      </p:sp>
    </p:spTree>
    <p:extLst>
      <p:ext uri="{BB962C8B-B14F-4D97-AF65-F5344CB8AC3E}">
        <p14:creationId xmlns:p14="http://schemas.microsoft.com/office/powerpoint/2010/main" val="10593864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33DB24-D75F-4CE3-B716-BA6CAB96D5B2}"/>
              </a:ext>
            </a:extLst>
          </p:cNvPr>
          <p:cNvSpPr>
            <a:spLocks noGrp="1"/>
          </p:cNvSpPr>
          <p:nvPr>
            <p:ph type="ctrTitle"/>
          </p:nvPr>
        </p:nvSpPr>
        <p:spPr>
          <a:xfrm>
            <a:off x="965505" y="623571"/>
            <a:ext cx="10260990" cy="3523885"/>
          </a:xfrm>
        </p:spPr>
        <p:txBody>
          <a:bodyPr>
            <a:normAutofit/>
          </a:bodyPr>
          <a:lstStyle/>
          <a:p>
            <a:pPr algn="ctr">
              <a:lnSpc>
                <a:spcPct val="90000"/>
              </a:lnSpc>
            </a:pPr>
            <a:r>
              <a:rPr lang="en-US" sz="8000" b="1" dirty="0"/>
              <a:t>Welcome to 4</a:t>
            </a:r>
            <a:r>
              <a:rPr lang="en-US" sz="8000" b="1" baseline="30000" dirty="0"/>
              <a:t>th</a:t>
            </a:r>
            <a:r>
              <a:rPr lang="en-US" sz="8000" b="1" dirty="0"/>
              <a:t>Grade</a:t>
            </a:r>
            <a:br>
              <a:rPr lang="en-US" sz="8000" b="1" dirty="0"/>
            </a:br>
            <a:endParaRPr lang="en-US" sz="8000" dirty="0"/>
          </a:p>
        </p:txBody>
      </p:sp>
      <p:sp>
        <p:nvSpPr>
          <p:cNvPr id="3" name="Subtitle 2">
            <a:extLst>
              <a:ext uri="{FF2B5EF4-FFF2-40B4-BE49-F238E27FC236}">
                <a16:creationId xmlns:a16="http://schemas.microsoft.com/office/drawing/2014/main" id="{7F5B3FD4-D237-4774-B295-E0FC9BE04218}"/>
              </a:ext>
            </a:extLst>
          </p:cNvPr>
          <p:cNvSpPr>
            <a:spLocks noGrp="1"/>
          </p:cNvSpPr>
          <p:nvPr>
            <p:ph type="subTitle" idx="1"/>
          </p:nvPr>
        </p:nvSpPr>
        <p:spPr>
          <a:xfrm>
            <a:off x="0" y="4764247"/>
            <a:ext cx="12115800" cy="2014240"/>
          </a:xfrm>
        </p:spPr>
        <p:txBody>
          <a:bodyPr>
            <a:normAutofit lnSpcReduction="10000"/>
          </a:bodyPr>
          <a:lstStyle/>
          <a:p>
            <a:pPr algn="ctr">
              <a:lnSpc>
                <a:spcPct val="90000"/>
              </a:lnSpc>
            </a:pPr>
            <a:r>
              <a:rPr lang="en-US" sz="3300" b="1" i="1" dirty="0">
                <a:solidFill>
                  <a:schemeClr val="bg2"/>
                </a:solidFill>
              </a:rPr>
              <a:t>Shani Flagler-Smith		Lisa Philpott			 Pamela Timbs</a:t>
            </a:r>
          </a:p>
          <a:p>
            <a:pPr algn="ctr">
              <a:lnSpc>
                <a:spcPct val="90000"/>
              </a:lnSpc>
            </a:pPr>
            <a:r>
              <a:rPr lang="en-US" sz="3300" b="1" i="1" dirty="0">
                <a:solidFill>
                  <a:schemeClr val="bg2"/>
                </a:solidFill>
              </a:rPr>
              <a:t>Tamerine Flatt			Melissa Hurley		Susana Allen</a:t>
            </a:r>
          </a:p>
          <a:p>
            <a:pPr algn="ctr">
              <a:lnSpc>
                <a:spcPct val="90000"/>
              </a:lnSpc>
            </a:pPr>
            <a:r>
              <a:rPr lang="en-US" sz="3300" b="1" i="1" dirty="0">
                <a:solidFill>
                  <a:schemeClr val="bg2"/>
                </a:solidFill>
              </a:rPr>
              <a:t>Katherine Mangiante</a:t>
            </a:r>
          </a:p>
          <a:p>
            <a:pPr algn="ctr">
              <a:lnSpc>
                <a:spcPct val="90000"/>
              </a:lnSpc>
            </a:pPr>
            <a:r>
              <a:rPr lang="en-US" b="1" i="1" dirty="0">
                <a:solidFill>
                  <a:schemeClr val="bg2"/>
                </a:solidFill>
              </a:rPr>
              <a:t>  </a:t>
            </a:r>
          </a:p>
          <a:p>
            <a:pPr algn="ctr">
              <a:lnSpc>
                <a:spcPct val="90000"/>
              </a:lnSpc>
            </a:pPr>
            <a:endParaRPr lang="en-US" dirty="0">
              <a:solidFill>
                <a:schemeClr val="bg2"/>
              </a:solidFill>
            </a:endParaRPr>
          </a:p>
        </p:txBody>
      </p:sp>
    </p:spTree>
    <p:extLst>
      <p:ext uri="{BB962C8B-B14F-4D97-AF65-F5344CB8AC3E}">
        <p14:creationId xmlns:p14="http://schemas.microsoft.com/office/powerpoint/2010/main" val="3999543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F271DA1-0CEC-4EDC-B32F-1C607C8A007C}"/>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rPr>
              <a:t>					Behavior Chart</a:t>
            </a:r>
          </a:p>
        </p:txBody>
      </p:sp>
      <p:sp>
        <p:nvSpPr>
          <p:cNvPr id="3" name="Content Placeholder 2">
            <a:extLst>
              <a:ext uri="{FF2B5EF4-FFF2-40B4-BE49-F238E27FC236}">
                <a16:creationId xmlns:a16="http://schemas.microsoft.com/office/drawing/2014/main" id="{6EEFD30B-F6A0-4380-9968-E7198E5FBE07}"/>
              </a:ext>
            </a:extLst>
          </p:cNvPr>
          <p:cNvSpPr>
            <a:spLocks noGrp="1"/>
          </p:cNvSpPr>
          <p:nvPr>
            <p:ph idx="1"/>
          </p:nvPr>
        </p:nvSpPr>
        <p:spPr>
          <a:xfrm>
            <a:off x="76200" y="2452349"/>
            <a:ext cx="12011025" cy="4329451"/>
          </a:xfrm>
        </p:spPr>
        <p:txBody>
          <a:bodyPr>
            <a:normAutofit/>
          </a:bodyPr>
          <a:lstStyle/>
          <a:p>
            <a:pPr>
              <a:lnSpc>
                <a:spcPct val="90000"/>
              </a:lnSpc>
            </a:pPr>
            <a:r>
              <a:rPr lang="en-US" sz="1800" dirty="0"/>
              <a:t>Students’ work ethic/study habits will be kept track of by their homeroom teacher. Homework, work effort, and missing/late assignments will all be considered to determine a student’s work/study habits grade on the quarterly report card. </a:t>
            </a:r>
          </a:p>
          <a:p>
            <a:pPr lvl="1">
              <a:lnSpc>
                <a:spcPct val="90000"/>
              </a:lnSpc>
            </a:pPr>
            <a:r>
              <a:rPr lang="en-US" dirty="0"/>
              <a:t>In a nine-week’s period:</a:t>
            </a:r>
          </a:p>
          <a:p>
            <a:pPr marL="457200" lvl="1" indent="0">
              <a:lnSpc>
                <a:spcPct val="90000"/>
              </a:lnSpc>
              <a:buNone/>
            </a:pPr>
            <a:r>
              <a:rPr lang="en-US" dirty="0"/>
              <a:t>	- 0-5 occurrences in any of these categories will result in an S on the report card</a:t>
            </a:r>
          </a:p>
          <a:p>
            <a:pPr marL="457200" lvl="1" indent="0">
              <a:lnSpc>
                <a:spcPct val="90000"/>
              </a:lnSpc>
              <a:buNone/>
            </a:pPr>
            <a:r>
              <a:rPr lang="en-US" dirty="0"/>
              <a:t>	- 6-9 occurrences in any of these categories will result in an N on the report card</a:t>
            </a:r>
          </a:p>
          <a:p>
            <a:pPr marL="457200" lvl="1" indent="0">
              <a:lnSpc>
                <a:spcPct val="90000"/>
              </a:lnSpc>
              <a:buNone/>
            </a:pPr>
            <a:r>
              <a:rPr lang="en-US" dirty="0"/>
              <a:t>	-9 or more occurrences in any of these categories will result in a U on the report card</a:t>
            </a:r>
          </a:p>
          <a:p>
            <a:pPr marL="457200" lvl="1" indent="0">
              <a:lnSpc>
                <a:spcPct val="90000"/>
              </a:lnSpc>
              <a:buNone/>
            </a:pPr>
            <a:endParaRPr lang="en-US" dirty="0"/>
          </a:p>
          <a:p>
            <a:pPr marL="457200" lvl="1" indent="0">
              <a:lnSpc>
                <a:spcPct val="90000"/>
              </a:lnSpc>
              <a:buNone/>
            </a:pPr>
            <a:r>
              <a:rPr lang="en-US" b="1" dirty="0">
                <a:solidFill>
                  <a:srgbClr val="FF0000"/>
                </a:solidFill>
              </a:rPr>
              <a:t>More than 5 occurrences in the Quarter will make a student ineligible to receive Honor Roll or Principal’s List award at the end of the year.</a:t>
            </a:r>
          </a:p>
          <a:p>
            <a:pPr marL="457200" lvl="1" indent="0">
              <a:lnSpc>
                <a:spcPct val="90000"/>
              </a:lnSpc>
              <a:buNone/>
            </a:pPr>
            <a:endParaRPr lang="en-US" b="1" dirty="0">
              <a:solidFill>
                <a:srgbClr val="FF0000"/>
              </a:solidFill>
            </a:endParaRPr>
          </a:p>
          <a:p>
            <a:pPr marL="457200" lvl="1" indent="0">
              <a:lnSpc>
                <a:spcPct val="90000"/>
              </a:lnSpc>
              <a:buNone/>
            </a:pPr>
            <a:r>
              <a:rPr lang="en-US" b="1" dirty="0">
                <a:solidFill>
                  <a:srgbClr val="FF0000"/>
                </a:solidFill>
              </a:rPr>
              <a:t>If your child earns a C or below in a specialist class, he or she will be ineligible for academic awards at the end of the year. </a:t>
            </a:r>
          </a:p>
          <a:p>
            <a:pPr>
              <a:lnSpc>
                <a:spcPct val="90000"/>
              </a:lnSpc>
            </a:pPr>
            <a:endParaRPr lang="en-US" sz="1300" dirty="0"/>
          </a:p>
        </p:txBody>
      </p:sp>
    </p:spTree>
    <p:extLst>
      <p:ext uri="{BB962C8B-B14F-4D97-AF65-F5344CB8AC3E}">
        <p14:creationId xmlns:p14="http://schemas.microsoft.com/office/powerpoint/2010/main" val="302402118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7F5CBEE-B560-45CD-AC01-BA1F4B82106D}"/>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rPr>
              <a:t>					Agenda/Homework</a:t>
            </a:r>
          </a:p>
        </p:txBody>
      </p:sp>
      <p:sp>
        <p:nvSpPr>
          <p:cNvPr id="3" name="Content Placeholder 2">
            <a:extLst>
              <a:ext uri="{FF2B5EF4-FFF2-40B4-BE49-F238E27FC236}">
                <a16:creationId xmlns:a16="http://schemas.microsoft.com/office/drawing/2014/main" id="{5ED16942-F94E-48BC-9D9C-1081D1B80EB5}"/>
              </a:ext>
            </a:extLst>
          </p:cNvPr>
          <p:cNvSpPr>
            <a:spLocks noGrp="1"/>
          </p:cNvSpPr>
          <p:nvPr>
            <p:ph idx="1"/>
          </p:nvPr>
        </p:nvSpPr>
        <p:spPr>
          <a:xfrm>
            <a:off x="95250" y="2763520"/>
            <a:ext cx="12096750" cy="4094480"/>
          </a:xfrm>
        </p:spPr>
        <p:txBody>
          <a:bodyPr>
            <a:normAutofit/>
          </a:bodyPr>
          <a:lstStyle/>
          <a:p>
            <a:pPr marL="457200" indent="-457200">
              <a:lnSpc>
                <a:spcPct val="90000"/>
              </a:lnSpc>
              <a:buFont typeface="Arial" panose="020B0604020202020204" pitchFamily="34" charset="0"/>
              <a:buChar char="•"/>
              <a:defRPr/>
            </a:pPr>
            <a:r>
              <a:rPr lang="en-US" altLang="en-US" sz="2400" b="1" dirty="0"/>
              <a:t>We will have homework Monday-Thursday.</a:t>
            </a:r>
          </a:p>
          <a:p>
            <a:pPr>
              <a:lnSpc>
                <a:spcPct val="90000"/>
              </a:lnSpc>
              <a:defRPr/>
            </a:pPr>
            <a:endParaRPr lang="en-US" altLang="en-US" sz="2400" b="1" dirty="0"/>
          </a:p>
          <a:p>
            <a:pPr marL="457200" indent="-457200">
              <a:lnSpc>
                <a:spcPct val="90000"/>
              </a:lnSpc>
              <a:buFont typeface="Arial" panose="020B0604020202020204" pitchFamily="34" charset="0"/>
              <a:buChar char="•"/>
              <a:defRPr/>
            </a:pPr>
            <a:r>
              <a:rPr lang="en-US" altLang="en-US" sz="2400" b="1" dirty="0"/>
              <a:t>All homework assignments are written down </a:t>
            </a:r>
            <a:r>
              <a:rPr lang="en-US" altLang="en-US" sz="2400" b="1" u="sng" dirty="0"/>
              <a:t>by your child </a:t>
            </a:r>
            <a:r>
              <a:rPr lang="en-US" altLang="en-US" sz="2400" b="1" dirty="0"/>
              <a:t>in the Agenda.  </a:t>
            </a:r>
          </a:p>
          <a:p>
            <a:pPr>
              <a:lnSpc>
                <a:spcPct val="90000"/>
              </a:lnSpc>
              <a:defRPr/>
            </a:pPr>
            <a:endParaRPr lang="en-US" altLang="en-US" sz="2400" b="1" dirty="0"/>
          </a:p>
          <a:p>
            <a:pPr marL="457200" indent="-457200">
              <a:lnSpc>
                <a:spcPct val="90000"/>
              </a:lnSpc>
              <a:buFont typeface="Arial" panose="020B0604020202020204" pitchFamily="34" charset="0"/>
              <a:buChar char="•"/>
              <a:defRPr/>
            </a:pPr>
            <a:r>
              <a:rPr lang="en-US" altLang="en-US" sz="2400" b="1" dirty="0"/>
              <a:t>Read the Agenda each day, then check to see that the homework work has been completed and in your child's backpack.</a:t>
            </a:r>
          </a:p>
          <a:p>
            <a:pPr>
              <a:lnSpc>
                <a:spcPct val="90000"/>
              </a:lnSpc>
              <a:defRPr/>
            </a:pPr>
            <a:endParaRPr lang="en-US" altLang="en-US" sz="2400" b="1" dirty="0"/>
          </a:p>
          <a:p>
            <a:pPr marL="457200" indent="-457200">
              <a:lnSpc>
                <a:spcPct val="90000"/>
              </a:lnSpc>
              <a:buFont typeface="Arial" panose="020B0604020202020204" pitchFamily="34" charset="0"/>
              <a:buChar char="•"/>
              <a:defRPr/>
            </a:pPr>
            <a:r>
              <a:rPr lang="en-US" altLang="en-US" sz="2400" b="1" dirty="0"/>
              <a:t>If there is a note in your child’s agenda, please sign it.</a:t>
            </a:r>
            <a:endParaRPr lang="en-US" sz="2400" b="1" dirty="0"/>
          </a:p>
          <a:p>
            <a:pPr>
              <a:lnSpc>
                <a:spcPct val="90000"/>
              </a:lnSpc>
            </a:pPr>
            <a:endParaRPr lang="en-US" sz="2400" b="1" dirty="0"/>
          </a:p>
          <a:p>
            <a:pPr>
              <a:lnSpc>
                <a:spcPct val="90000"/>
              </a:lnSpc>
            </a:pPr>
            <a:endParaRPr lang="en-US" dirty="0"/>
          </a:p>
        </p:txBody>
      </p:sp>
    </p:spTree>
    <p:extLst>
      <p:ext uri="{BB962C8B-B14F-4D97-AF65-F5344CB8AC3E}">
        <p14:creationId xmlns:p14="http://schemas.microsoft.com/office/powerpoint/2010/main" val="378118922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5D5B786-248B-40B3-8472-348F1A0E0342}"/>
              </a:ext>
            </a:extLst>
          </p:cNvPr>
          <p:cNvSpPr>
            <a:spLocks noGrp="1"/>
          </p:cNvSpPr>
          <p:nvPr>
            <p:ph type="title"/>
          </p:nvPr>
        </p:nvSpPr>
        <p:spPr>
          <a:xfrm>
            <a:off x="1103312" y="452718"/>
            <a:ext cx="8947522" cy="1400530"/>
          </a:xfrm>
        </p:spPr>
        <p:txBody>
          <a:bodyPr anchor="ctr">
            <a:normAutofit/>
          </a:bodyPr>
          <a:lstStyle/>
          <a:p>
            <a:pPr algn="ctr">
              <a:lnSpc>
                <a:spcPct val="90000"/>
              </a:lnSpc>
            </a:pPr>
            <a:r>
              <a:rPr lang="en-US" sz="2900" b="1" dirty="0">
                <a:solidFill>
                  <a:srgbClr val="FFFFFF"/>
                </a:solidFill>
              </a:rPr>
              <a:t>				Car Rider Procedures</a:t>
            </a:r>
            <a:br>
              <a:rPr lang="en-US" sz="2900" b="1" dirty="0">
                <a:solidFill>
                  <a:srgbClr val="FFFFFF"/>
                </a:solidFill>
              </a:rPr>
            </a:br>
            <a:r>
              <a:rPr lang="en-US" sz="2900" b="1" dirty="0">
                <a:solidFill>
                  <a:srgbClr val="FFFFFF"/>
                </a:solidFill>
              </a:rPr>
              <a:t>				Morning Drop Off/Carpool line</a:t>
            </a:r>
            <a:br>
              <a:rPr lang="en-US" sz="2900" b="1" dirty="0">
                <a:solidFill>
                  <a:srgbClr val="FFFFFF"/>
                </a:solidFill>
              </a:rPr>
            </a:br>
            <a:endParaRPr lang="en-US" sz="2900" dirty="0">
              <a:solidFill>
                <a:srgbClr val="FFFFFF"/>
              </a:solidFill>
            </a:endParaRPr>
          </a:p>
        </p:txBody>
      </p:sp>
      <p:sp>
        <p:nvSpPr>
          <p:cNvPr id="3" name="Content Placeholder 2">
            <a:extLst>
              <a:ext uri="{FF2B5EF4-FFF2-40B4-BE49-F238E27FC236}">
                <a16:creationId xmlns:a16="http://schemas.microsoft.com/office/drawing/2014/main" id="{22183EB0-EA42-4EF5-8531-D6EBFA4D8D81}"/>
              </a:ext>
            </a:extLst>
          </p:cNvPr>
          <p:cNvSpPr>
            <a:spLocks noGrp="1"/>
          </p:cNvSpPr>
          <p:nvPr>
            <p:ph idx="1"/>
          </p:nvPr>
        </p:nvSpPr>
        <p:spPr>
          <a:xfrm>
            <a:off x="76200" y="2305966"/>
            <a:ext cx="12030075" cy="4352009"/>
          </a:xfrm>
        </p:spPr>
        <p:txBody>
          <a:bodyPr>
            <a:normAutofit fontScale="77500" lnSpcReduction="20000"/>
          </a:bodyPr>
          <a:lstStyle/>
          <a:p>
            <a:pPr marL="457200" lvl="1" indent="0">
              <a:spcBef>
                <a:spcPts val="0"/>
              </a:spcBef>
              <a:buNone/>
            </a:pPr>
            <a:r>
              <a:rPr lang="en-US" sz="2300" b="1" dirty="0">
                <a:effectLst/>
                <a:latin typeface="+mn-lt"/>
                <a:ea typeface="Times New Roman" panose="02020603050405020304" pitchFamily="18" charset="0"/>
              </a:rPr>
              <a:t>*The car line will take longer the first week of school.  </a:t>
            </a:r>
          </a:p>
          <a:p>
            <a:pPr>
              <a:spcBef>
                <a:spcPts val="0"/>
              </a:spcBef>
            </a:pPr>
            <a:endParaRPr lang="en-US" sz="2300" b="1" dirty="0">
              <a:effectLst/>
              <a:latin typeface="+mn-lt"/>
              <a:ea typeface="Calibri" panose="020F0502020204030204" pitchFamily="34" charset="0"/>
            </a:endParaRPr>
          </a:p>
          <a:p>
            <a:pPr marL="0" marR="0" lvl="0" indent="0">
              <a:spcBef>
                <a:spcPts val="0"/>
              </a:spcBef>
              <a:spcAft>
                <a:spcPts val="0"/>
              </a:spcAft>
              <a:buNone/>
            </a:pPr>
            <a:r>
              <a:rPr lang="en-US" sz="2300" b="1" dirty="0">
                <a:latin typeface="+mn-lt"/>
                <a:ea typeface="Times New Roman" panose="02020603050405020304" pitchFamily="18" charset="0"/>
              </a:rPr>
              <a:t> 	*</a:t>
            </a:r>
            <a:r>
              <a:rPr lang="en-US" sz="2300" b="1" dirty="0">
                <a:effectLst/>
                <a:latin typeface="+mn-lt"/>
                <a:ea typeface="Times New Roman" panose="02020603050405020304" pitchFamily="18" charset="0"/>
              </a:rPr>
              <a:t>Be sure students know their grade level and last name.</a:t>
            </a:r>
          </a:p>
          <a:p>
            <a:pPr marL="0" marR="0" lvl="0" indent="0">
              <a:spcBef>
                <a:spcPts val="0"/>
              </a:spcBef>
              <a:spcAft>
                <a:spcPts val="0"/>
              </a:spcAft>
              <a:buNone/>
            </a:pPr>
            <a:endParaRPr lang="en-US" sz="2300" b="1" dirty="0">
              <a:effectLst/>
              <a:latin typeface="+mn-lt"/>
              <a:ea typeface="Calibri" panose="020F0502020204030204" pitchFamily="34" charset="0"/>
            </a:endParaRPr>
          </a:p>
          <a:p>
            <a:pPr marL="0" marR="0" lvl="0" indent="0">
              <a:spcBef>
                <a:spcPts val="0"/>
              </a:spcBef>
              <a:spcAft>
                <a:spcPts val="0"/>
              </a:spcAft>
              <a:buNone/>
            </a:pPr>
            <a:r>
              <a:rPr lang="en-US" sz="2300" b="1" dirty="0">
                <a:latin typeface="+mn-lt"/>
                <a:ea typeface="Times New Roman" panose="02020603050405020304" pitchFamily="18" charset="0"/>
              </a:rPr>
              <a:t>	*</a:t>
            </a:r>
            <a:r>
              <a:rPr lang="en-US" sz="2300" b="1" dirty="0">
                <a:effectLst/>
                <a:latin typeface="+mn-lt"/>
                <a:ea typeface="Times New Roman" panose="02020603050405020304" pitchFamily="18" charset="0"/>
              </a:rPr>
              <a:t>Students will not be dismissed to parents without a car tag.  Parents without tags must park and come 	into the         	office with their identification.</a:t>
            </a:r>
          </a:p>
          <a:p>
            <a:pPr marL="0" marR="0" lvl="0" indent="0">
              <a:spcBef>
                <a:spcPts val="0"/>
              </a:spcBef>
              <a:spcAft>
                <a:spcPts val="0"/>
              </a:spcAft>
              <a:buNone/>
            </a:pPr>
            <a:endParaRPr lang="en-US" sz="2300" b="1"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300" b="1" dirty="0">
                <a:effectLst/>
                <a:latin typeface="+mn-lt"/>
                <a:ea typeface="Times New Roman" panose="02020603050405020304" pitchFamily="18" charset="0"/>
              </a:rPr>
              <a:t>*Walkers will be dismissed around 2:30, once most cars have gone.  </a:t>
            </a:r>
          </a:p>
          <a:p>
            <a:pPr marL="342900" marR="0" lvl="0" indent="-342900">
              <a:spcBef>
                <a:spcPts val="0"/>
              </a:spcBef>
              <a:spcAft>
                <a:spcPts val="0"/>
              </a:spcAft>
              <a:buFont typeface="Symbol" panose="05050102010706020507" pitchFamily="18" charset="2"/>
              <a:buChar char=""/>
            </a:pPr>
            <a:endParaRPr lang="en-US" sz="2300" b="1"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300" b="1" dirty="0">
                <a:effectLst/>
                <a:latin typeface="+mn-lt"/>
                <a:ea typeface="Times New Roman" panose="02020603050405020304" pitchFamily="18" charset="0"/>
              </a:rPr>
              <a:t>*Students that are not picked up by 2:35pm will be sent to ASP.  </a:t>
            </a:r>
          </a:p>
          <a:p>
            <a:pPr marL="342900" marR="0" lvl="0" indent="-342900">
              <a:spcBef>
                <a:spcPts val="0"/>
              </a:spcBef>
              <a:spcAft>
                <a:spcPts val="0"/>
              </a:spcAft>
              <a:buFont typeface="Symbol" panose="05050102010706020507" pitchFamily="18" charset="2"/>
              <a:buChar char=""/>
            </a:pPr>
            <a:endParaRPr lang="en-US" sz="2300" b="1" dirty="0">
              <a:latin typeface="+mn-lt"/>
              <a:ea typeface="Calibri" panose="020F0502020204030204" pitchFamily="34" charset="0"/>
            </a:endParaRPr>
          </a:p>
          <a:p>
            <a:pPr marL="0" marR="0">
              <a:spcBef>
                <a:spcPts val="0"/>
              </a:spcBef>
              <a:spcAft>
                <a:spcPts val="0"/>
              </a:spcAft>
            </a:pPr>
            <a:r>
              <a:rPr lang="en-US" sz="2300" b="1" dirty="0">
                <a:effectLst/>
                <a:latin typeface="+mn-lt"/>
                <a:ea typeface="Calibri" panose="020F0502020204030204" pitchFamily="34" charset="0"/>
              </a:rPr>
              <a:t>*</a:t>
            </a:r>
            <a:r>
              <a:rPr lang="en-US" sz="2300" dirty="0">
                <a:effectLst/>
                <a:latin typeface="+mn-lt"/>
                <a:ea typeface="Calibri" panose="020F0502020204030204" pitchFamily="34" charset="0"/>
              </a:rPr>
              <a:t> “</a:t>
            </a:r>
            <a:r>
              <a:rPr lang="en-US" sz="2300" b="1" dirty="0">
                <a:effectLst/>
                <a:latin typeface="+mn-lt"/>
                <a:ea typeface="Calibri" panose="020F0502020204030204" pitchFamily="34" charset="0"/>
              </a:rPr>
              <a:t>Initial car tags will be available at the Car Rider Table, located in the upper mezzanine, across from the Learning Commons.  At this time, as supplies are limited, we are creating one car tag, per family.  If your family needs a second tag, please fill out the pink forms, located in our classrooms, and turn into the Car Rider Table, the front office, or to your student’s teacher.”</a:t>
            </a:r>
            <a:endParaRPr lang="en-US" sz="2300" dirty="0">
              <a:effectLst/>
              <a:latin typeface="+mn-lt"/>
              <a:ea typeface="Calibri" panose="020F0502020204030204" pitchFamily="34" charset="0"/>
            </a:endParaRPr>
          </a:p>
          <a:p>
            <a:pPr marL="0" marR="0">
              <a:spcBef>
                <a:spcPts val="0"/>
              </a:spcBef>
              <a:spcAft>
                <a:spcPts val="0"/>
              </a:spcAft>
            </a:pPr>
            <a:r>
              <a:rPr lang="en-US" sz="2300" b="1" dirty="0">
                <a:effectLst/>
                <a:latin typeface="+mn-lt"/>
                <a:ea typeface="Calibri" panose="020F0502020204030204" pitchFamily="34" charset="0"/>
              </a:rPr>
              <a:t> </a:t>
            </a:r>
            <a:endParaRPr lang="en-US" sz="2300" dirty="0">
              <a:effectLst/>
              <a:latin typeface="+mn-lt"/>
              <a:ea typeface="Calibri" panose="020F0502020204030204" pitchFamily="34" charset="0"/>
            </a:endParaRPr>
          </a:p>
          <a:p>
            <a:pPr marL="0" indent="0">
              <a:lnSpc>
                <a:spcPct val="90000"/>
              </a:lnSpc>
              <a:buNone/>
            </a:pPr>
            <a:r>
              <a:rPr lang="en-US" sz="2300" b="1" dirty="0">
                <a:latin typeface="+mn-lt"/>
              </a:rPr>
              <a:t>Teachers are required to be in their classrooms at 7:20. Students dropped off prior to 7:20 would lack supervision. Unless other arrangements have been made with a teacher, students may not enter the building any earlier than 7:20. This is for their safety.</a:t>
            </a:r>
          </a:p>
          <a:p>
            <a:pPr>
              <a:lnSpc>
                <a:spcPct val="90000"/>
              </a:lnSpc>
            </a:pPr>
            <a:endParaRPr lang="en-US" sz="1700" dirty="0"/>
          </a:p>
        </p:txBody>
      </p:sp>
    </p:spTree>
    <p:extLst>
      <p:ext uri="{BB962C8B-B14F-4D97-AF65-F5344CB8AC3E}">
        <p14:creationId xmlns:p14="http://schemas.microsoft.com/office/powerpoint/2010/main" val="373231071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D10EA7A-1977-4F01-8472-6578237E168E}"/>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rPr>
              <a:t>						     Lunch</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593A5028-D839-489F-83BA-FA246FC047D0}"/>
              </a:ext>
            </a:extLst>
          </p:cNvPr>
          <p:cNvSpPr>
            <a:spLocks noGrp="1"/>
          </p:cNvSpPr>
          <p:nvPr>
            <p:ph idx="1"/>
          </p:nvPr>
        </p:nvSpPr>
        <p:spPr>
          <a:xfrm>
            <a:off x="1103312" y="2763520"/>
            <a:ext cx="8946541" cy="3484879"/>
          </a:xfrm>
        </p:spPr>
        <p:txBody>
          <a:bodyPr>
            <a:normAutofit/>
          </a:bodyPr>
          <a:lstStyle/>
          <a:p>
            <a:r>
              <a:rPr lang="en-US" sz="2400" b="1" dirty="0"/>
              <a:t>Parents are welcome to eat lunch with their child starting on August 15</a:t>
            </a:r>
            <a:r>
              <a:rPr lang="en-US" sz="2400" b="1" baseline="30000" dirty="0"/>
              <a:t>th</a:t>
            </a:r>
            <a:r>
              <a:rPr lang="en-US" sz="2400" b="1" dirty="0"/>
              <a:t>.</a:t>
            </a:r>
          </a:p>
          <a:p>
            <a:endParaRPr lang="en-US" sz="2400" b="1" dirty="0"/>
          </a:p>
          <a:p>
            <a:r>
              <a:rPr lang="en-US" sz="2400" b="1" dirty="0"/>
              <a:t>As of this year lunch prices have increased to $3.25 for a student lunch.</a:t>
            </a:r>
          </a:p>
          <a:p>
            <a:endParaRPr lang="en-US" sz="2400" b="1" dirty="0"/>
          </a:p>
          <a:p>
            <a:r>
              <a:rPr lang="en-US" sz="2400" b="1" dirty="0"/>
              <a:t>Breakfast will be offered for $1.75.</a:t>
            </a:r>
          </a:p>
          <a:p>
            <a:endParaRPr lang="en-US" sz="2400" dirty="0"/>
          </a:p>
          <a:p>
            <a:endParaRPr lang="en-US" sz="4800" dirty="0"/>
          </a:p>
        </p:txBody>
      </p:sp>
    </p:spTree>
    <p:extLst>
      <p:ext uri="{BB962C8B-B14F-4D97-AF65-F5344CB8AC3E}">
        <p14:creationId xmlns:p14="http://schemas.microsoft.com/office/powerpoint/2010/main" val="362327422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8ED2DA7E-C0ED-4E70-9A23-A45C5165E93E}"/>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2900" b="1" dirty="0">
                <a:solidFill>
                  <a:srgbClr val="FFFFFF"/>
                </a:solidFill>
              </a:rPr>
              <a:t>			Afternoon Checkouts</a:t>
            </a:r>
            <a:br>
              <a:rPr lang="en-US" sz="2900" b="1" dirty="0">
                <a:solidFill>
                  <a:srgbClr val="FFFFFF"/>
                </a:solidFill>
              </a:rPr>
            </a:br>
            <a:r>
              <a:rPr lang="en-US" sz="2900" b="1" dirty="0">
                <a:solidFill>
                  <a:srgbClr val="FFFFFF"/>
                </a:solidFill>
              </a:rPr>
              <a:t>			Transportation Changes</a:t>
            </a:r>
            <a:br>
              <a:rPr lang="en-US" sz="2900" b="1" dirty="0">
                <a:solidFill>
                  <a:srgbClr val="FFFFFF"/>
                </a:solidFill>
              </a:rPr>
            </a:br>
            <a:endParaRPr lang="en-US" sz="2900" dirty="0">
              <a:solidFill>
                <a:srgbClr val="FFFFFF"/>
              </a:solidFill>
            </a:endParaRPr>
          </a:p>
        </p:txBody>
      </p:sp>
      <p:sp>
        <p:nvSpPr>
          <p:cNvPr id="3" name="Content Placeholder 2">
            <a:extLst>
              <a:ext uri="{FF2B5EF4-FFF2-40B4-BE49-F238E27FC236}">
                <a16:creationId xmlns:a16="http://schemas.microsoft.com/office/drawing/2014/main" id="{2D91F05F-D75F-42F5-BFE6-5203C26887BB}"/>
              </a:ext>
            </a:extLst>
          </p:cNvPr>
          <p:cNvSpPr>
            <a:spLocks noGrp="1"/>
          </p:cNvSpPr>
          <p:nvPr>
            <p:ph idx="1"/>
          </p:nvPr>
        </p:nvSpPr>
        <p:spPr>
          <a:xfrm>
            <a:off x="85725" y="2763520"/>
            <a:ext cx="11601449" cy="3837305"/>
          </a:xfrm>
        </p:spPr>
        <p:txBody>
          <a:bodyPr>
            <a:normAutofit lnSpcReduction="10000"/>
          </a:bodyPr>
          <a:lstStyle/>
          <a:p>
            <a:pPr marL="285750" indent="-285750">
              <a:lnSpc>
                <a:spcPct val="90000"/>
              </a:lnSpc>
              <a:buFont typeface="Arial" panose="020B0604020202020204" pitchFamily="34" charset="0"/>
              <a:buChar char="•"/>
            </a:pPr>
            <a:r>
              <a:rPr lang="en-US" b="1" dirty="0"/>
              <a:t>Late afternoon check out needs to occur prior to 1:45. The office is extremely busy with dismissal during this time</a:t>
            </a:r>
            <a:r>
              <a:rPr lang="en-US" dirty="0"/>
              <a:t>!</a:t>
            </a:r>
          </a:p>
          <a:p>
            <a:pPr marL="285750" indent="-285750">
              <a:lnSpc>
                <a:spcPct val="90000"/>
              </a:lnSpc>
              <a:buFont typeface="Arial" panose="020B0604020202020204" pitchFamily="34" charset="0"/>
              <a:buChar char="•"/>
            </a:pPr>
            <a:endParaRPr lang="en-US" dirty="0"/>
          </a:p>
          <a:p>
            <a:pPr marL="285750" indent="-285750">
              <a:lnSpc>
                <a:spcPct val="90000"/>
              </a:lnSpc>
              <a:buFont typeface="Arial" panose="020B0604020202020204" pitchFamily="34" charset="0"/>
              <a:buChar char="•"/>
            </a:pPr>
            <a:r>
              <a:rPr lang="en-US" b="1" dirty="0"/>
              <a:t>Should you need to change your child’s afternoon dismissal, please send a written note to the classroom teacher that morning. You may not send transportation changes via email because the email may be blocked by our district’s SPAM filter. If the teacher is absent, he or she may not receive the email until after the date that the change is needed.</a:t>
            </a:r>
          </a:p>
          <a:p>
            <a:pPr marL="285750" indent="-285750">
              <a:lnSpc>
                <a:spcPct val="90000"/>
              </a:lnSpc>
              <a:buFont typeface="Arial" panose="020B0604020202020204" pitchFamily="34" charset="0"/>
              <a:buChar char="•"/>
            </a:pPr>
            <a:endParaRPr lang="en-US" b="1" dirty="0"/>
          </a:p>
          <a:p>
            <a:pPr marL="285750" indent="-285750">
              <a:lnSpc>
                <a:spcPct val="90000"/>
              </a:lnSpc>
              <a:buFont typeface="Arial" panose="020B0604020202020204" pitchFamily="34" charset="0"/>
              <a:buChar char="•"/>
            </a:pPr>
            <a:r>
              <a:rPr lang="en-US" b="1" dirty="0"/>
              <a:t>If a dismissal change occurs during the day, please contact our office at 770-578-7265 by 1:45. ASP (AFTER SCHOOL PROGRAM) changes can be made via telephone; however, changes to bus or car will need to be emailed or faxed (770-578-7267) to whomever you speak with in our office.</a:t>
            </a:r>
          </a:p>
          <a:p>
            <a:pPr>
              <a:lnSpc>
                <a:spcPct val="90000"/>
              </a:lnSpc>
            </a:pPr>
            <a:endParaRPr lang="en-US" sz="1600" dirty="0"/>
          </a:p>
        </p:txBody>
      </p:sp>
    </p:spTree>
    <p:extLst>
      <p:ext uri="{BB962C8B-B14F-4D97-AF65-F5344CB8AC3E}">
        <p14:creationId xmlns:p14="http://schemas.microsoft.com/office/powerpoint/2010/main" val="385290330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D107CF41-3CFE-4D6D-9D68-F7FF884291DD}"/>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								ASP</a:t>
            </a:r>
          </a:p>
        </p:txBody>
      </p:sp>
      <p:sp>
        <p:nvSpPr>
          <p:cNvPr id="3" name="Content Placeholder 2">
            <a:extLst>
              <a:ext uri="{FF2B5EF4-FFF2-40B4-BE49-F238E27FC236}">
                <a16:creationId xmlns:a16="http://schemas.microsoft.com/office/drawing/2014/main" id="{18AC0BD0-E0F6-4448-B235-FA55951E741B}"/>
              </a:ext>
            </a:extLst>
          </p:cNvPr>
          <p:cNvSpPr>
            <a:spLocks noGrp="1"/>
          </p:cNvSpPr>
          <p:nvPr>
            <p:ph idx="1"/>
          </p:nvPr>
        </p:nvSpPr>
        <p:spPr>
          <a:xfrm>
            <a:off x="0" y="2763520"/>
            <a:ext cx="11925300" cy="3484879"/>
          </a:xfrm>
        </p:spPr>
        <p:txBody>
          <a:bodyPr>
            <a:normAutofit lnSpcReduction="10000"/>
          </a:bodyPr>
          <a:lstStyle/>
          <a:p>
            <a:pPr marL="285750" indent="-285750">
              <a:lnSpc>
                <a:spcPct val="90000"/>
              </a:lnSpc>
              <a:buFont typeface="Arial" panose="020B0604020202020204" pitchFamily="34" charset="0"/>
              <a:buChar char="•"/>
            </a:pPr>
            <a:r>
              <a:rPr lang="en-US" b="1" dirty="0"/>
              <a:t>All students will be registered for ASP. Students not picked up by 2:40 will be checked into ASP.</a:t>
            </a:r>
          </a:p>
          <a:p>
            <a:pPr marL="285750" indent="-285750">
              <a:lnSpc>
                <a:spcPct val="90000"/>
              </a:lnSpc>
              <a:buFont typeface="Arial" panose="020B0604020202020204" pitchFamily="34" charset="0"/>
              <a:buChar char="•"/>
            </a:pPr>
            <a:endParaRPr lang="en-US" b="1" dirty="0"/>
          </a:p>
          <a:p>
            <a:pPr marL="285750" indent="-285750">
              <a:lnSpc>
                <a:spcPct val="90000"/>
              </a:lnSpc>
              <a:buFont typeface="Arial" panose="020B0604020202020204" pitchFamily="34" charset="0"/>
              <a:buChar char="•"/>
            </a:pPr>
            <a:r>
              <a:rPr lang="en-US" b="1" dirty="0"/>
              <a:t>We are requiring that all students have an ASP registration form on file. This is for the safety of all students. If students are not picked up when carpool ends at 2:40, they will be placed into ASP. When students are brought back due to an adult not being at the bus stop, if they are not picked up from the office within 10 minutes they will be placed into ASP. If students are not picked up from clubs or the extended day program, they will be placed into ASP. There is a $20 registration fee that parents will be charged if/when their student stays in ASP the first time. There is also a $10 per day fee.</a:t>
            </a:r>
          </a:p>
          <a:p>
            <a:pPr marL="285750" indent="-285750">
              <a:lnSpc>
                <a:spcPct val="90000"/>
              </a:lnSpc>
              <a:buFont typeface="Arial" panose="020B0604020202020204" pitchFamily="34" charset="0"/>
              <a:buChar char="•"/>
            </a:pPr>
            <a:r>
              <a:rPr lang="en-US" b="1" dirty="0"/>
              <a:t>Please send in a note to your child’s homeroom teacher if they will be attending ASP.</a:t>
            </a:r>
          </a:p>
          <a:p>
            <a:pPr>
              <a:lnSpc>
                <a:spcPct val="90000"/>
              </a:lnSpc>
            </a:pPr>
            <a:endParaRPr lang="en-US" sz="1600" dirty="0"/>
          </a:p>
        </p:txBody>
      </p:sp>
    </p:spTree>
    <p:extLst>
      <p:ext uri="{BB962C8B-B14F-4D97-AF65-F5344CB8AC3E}">
        <p14:creationId xmlns:p14="http://schemas.microsoft.com/office/powerpoint/2010/main" val="298412289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372FC2D-F484-4552-A07D-3883F556E21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			Attendance Policy</a:t>
            </a:r>
            <a:br>
              <a:rPr lang="en-US" b="1">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0FD6934C-879B-4E66-A89E-C6593C3620A6}"/>
              </a:ext>
            </a:extLst>
          </p:cNvPr>
          <p:cNvSpPr>
            <a:spLocks noGrp="1"/>
          </p:cNvSpPr>
          <p:nvPr>
            <p:ph idx="1"/>
          </p:nvPr>
        </p:nvSpPr>
        <p:spPr>
          <a:xfrm>
            <a:off x="0" y="2763520"/>
            <a:ext cx="11696700" cy="3484879"/>
          </a:xfrm>
        </p:spPr>
        <p:txBody>
          <a:bodyPr>
            <a:normAutofit/>
          </a:bodyPr>
          <a:lstStyle/>
          <a:p>
            <a:pPr marL="285750" indent="-285750">
              <a:lnSpc>
                <a:spcPct val="90000"/>
              </a:lnSpc>
              <a:buFont typeface="Arial" panose="020B0604020202020204" pitchFamily="34" charset="0"/>
              <a:buChar char="•"/>
            </a:pPr>
            <a:r>
              <a:rPr lang="en-US" b="1" dirty="0"/>
              <a:t>Regular and consistent attendance is important for students and their academic progress. Mountain View follows the county’s attendance policy with the following procedures:</a:t>
            </a:r>
          </a:p>
          <a:p>
            <a:pPr marL="285750" indent="-285750">
              <a:lnSpc>
                <a:spcPct val="90000"/>
              </a:lnSpc>
              <a:buFont typeface="Arial" panose="020B0604020202020204" pitchFamily="34" charset="0"/>
              <a:buChar char="•"/>
            </a:pPr>
            <a:endParaRPr lang="en-US" b="1" dirty="0"/>
          </a:p>
          <a:p>
            <a:pPr>
              <a:lnSpc>
                <a:spcPct val="90000"/>
              </a:lnSpc>
            </a:pPr>
            <a:r>
              <a:rPr lang="en-US" b="1" dirty="0"/>
              <a:t>· Three (3) unexcused absences: Teachers will communicate with parents regarding student attendance via e-mail, phone, parent conference or postcard.</a:t>
            </a:r>
          </a:p>
          <a:p>
            <a:pPr>
              <a:lnSpc>
                <a:spcPct val="90000"/>
              </a:lnSpc>
            </a:pPr>
            <a:endParaRPr lang="en-US" b="1" dirty="0"/>
          </a:p>
          <a:p>
            <a:pPr>
              <a:lnSpc>
                <a:spcPct val="90000"/>
              </a:lnSpc>
            </a:pPr>
            <a:r>
              <a:rPr lang="en-US" b="1" dirty="0"/>
              <a:t>· Five (5) unexcused absences: A letter to parents will be sent from administration.</a:t>
            </a:r>
          </a:p>
          <a:p>
            <a:pPr>
              <a:lnSpc>
                <a:spcPct val="90000"/>
              </a:lnSpc>
            </a:pPr>
            <a:endParaRPr lang="en-US" b="1" dirty="0"/>
          </a:p>
          <a:p>
            <a:pPr>
              <a:lnSpc>
                <a:spcPct val="90000"/>
              </a:lnSpc>
            </a:pPr>
            <a:r>
              <a:rPr lang="en-US" b="1" dirty="0"/>
              <a:t>· Seven (7) unexcused absences: A School Social Work referral will be generated.</a:t>
            </a:r>
          </a:p>
          <a:p>
            <a:pPr marL="285750" indent="-285750">
              <a:lnSpc>
                <a:spcPct val="90000"/>
              </a:lnSpc>
              <a:buFont typeface="Arial" panose="020B0604020202020204" pitchFamily="34" charset="0"/>
              <a:buChar char="•"/>
            </a:pPr>
            <a:endParaRPr lang="en-US" b="1" dirty="0"/>
          </a:p>
          <a:p>
            <a:pPr>
              <a:lnSpc>
                <a:spcPct val="90000"/>
              </a:lnSpc>
            </a:pPr>
            <a:endParaRPr lang="en-US" sz="1600" dirty="0"/>
          </a:p>
        </p:txBody>
      </p:sp>
    </p:spTree>
    <p:extLst>
      <p:ext uri="{BB962C8B-B14F-4D97-AF65-F5344CB8AC3E}">
        <p14:creationId xmlns:p14="http://schemas.microsoft.com/office/powerpoint/2010/main" val="298738576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C3CA496-7AC6-4A1A-B097-C0FAEF81B14E}"/>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	CTLS Parent/Parent Vue</a:t>
            </a:r>
            <a:br>
              <a:rPr lang="en-US" b="1">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A63BDC7A-1807-444F-B0B0-439E699EBA9C}"/>
              </a:ext>
            </a:extLst>
          </p:cNvPr>
          <p:cNvSpPr>
            <a:spLocks noGrp="1"/>
          </p:cNvSpPr>
          <p:nvPr>
            <p:ph idx="1"/>
          </p:nvPr>
        </p:nvSpPr>
        <p:spPr>
          <a:xfrm>
            <a:off x="1103312" y="2763520"/>
            <a:ext cx="8946541" cy="3484879"/>
          </a:xfrm>
        </p:spPr>
        <p:txBody>
          <a:bodyPr>
            <a:normAutofit/>
          </a:bodyPr>
          <a:lstStyle/>
          <a:p>
            <a:pPr marL="285750" indent="-285750">
              <a:buFont typeface="Arial" panose="020B0604020202020204" pitchFamily="34" charset="0"/>
              <a:buChar char="•"/>
            </a:pPr>
            <a:r>
              <a:rPr lang="en-US" sz="2800" b="1" dirty="0"/>
              <a:t>Parent Vue portal allows you to add or modify the ways in which you want Cobb County Schools to reach you using CTLS Parent. CCSD and Mountain View send out reminders and essential information. Login information is available if you are not already signed up for reminders.</a:t>
            </a:r>
          </a:p>
          <a:p>
            <a:pPr marL="285750" indent="-285750">
              <a:buFont typeface="Arial" panose="020B0604020202020204" pitchFamily="34" charset="0"/>
              <a:buChar char="•"/>
            </a:pPr>
            <a:endParaRPr lang="en-US" b="1" dirty="0"/>
          </a:p>
          <a:p>
            <a:endParaRPr lang="en-US" dirty="0"/>
          </a:p>
        </p:txBody>
      </p:sp>
    </p:spTree>
    <p:extLst>
      <p:ext uri="{BB962C8B-B14F-4D97-AF65-F5344CB8AC3E}">
        <p14:creationId xmlns:p14="http://schemas.microsoft.com/office/powerpoint/2010/main" val="158471389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 name="Picture 29">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 name="Oval 31">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6" name="Picture 35">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8" name="Rectangle 37">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FF5B39B7-41D8-4DAD-8B94-0BC71B85C0B8}"/>
              </a:ext>
            </a:extLst>
          </p:cNvPr>
          <p:cNvPicPr>
            <a:picLocks noGrp="1" noChangeAspect="1"/>
          </p:cNvPicPr>
          <p:nvPr>
            <p:ph idx="1"/>
          </p:nvPr>
        </p:nvPicPr>
        <p:blipFill>
          <a:blip r:embed="rId7"/>
          <a:stretch>
            <a:fillRect/>
          </a:stretch>
        </p:blipFill>
        <p:spPr>
          <a:xfrm>
            <a:off x="2346659" y="643467"/>
            <a:ext cx="7498682" cy="5571066"/>
          </a:xfrm>
          <a:prstGeom prst="rect">
            <a:avLst/>
          </a:prstGeom>
        </p:spPr>
      </p:pic>
      <p:sp>
        <p:nvSpPr>
          <p:cNvPr id="42" name="Rectangle 41">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8426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 name="Picture 29">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 name="Oval 31">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6" name="Picture 35">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8" name="Rectangle 37">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47A3632C-BD93-47A6-B405-D41937AAEDAF}"/>
              </a:ext>
            </a:extLst>
          </p:cNvPr>
          <p:cNvPicPr>
            <a:picLocks noGrp="1" noChangeAspect="1"/>
          </p:cNvPicPr>
          <p:nvPr>
            <p:ph idx="1"/>
          </p:nvPr>
        </p:nvPicPr>
        <p:blipFill>
          <a:blip r:embed="rId7"/>
          <a:stretch>
            <a:fillRect/>
          </a:stretch>
        </p:blipFill>
        <p:spPr>
          <a:xfrm>
            <a:off x="2375516" y="643467"/>
            <a:ext cx="7440967" cy="5571066"/>
          </a:xfrm>
          <a:prstGeom prst="rect">
            <a:avLst/>
          </a:prstGeom>
        </p:spPr>
      </p:pic>
      <p:sp>
        <p:nvSpPr>
          <p:cNvPr id="42" name="Rectangle 41">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82522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3" name="Picture 1032">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5" name="Oval 1034">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7" name="Picture 1036">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39" name="Picture 1038">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1" name="Rectangle 1040">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3" name="Rectangle 1042">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Graphic 2">
            <a:extLst>
              <a:ext uri="{FF2B5EF4-FFF2-40B4-BE49-F238E27FC236}">
                <a16:creationId xmlns:a16="http://schemas.microsoft.com/office/drawing/2014/main" id="{971052C7-E67F-40D9-811A-629EF22C98A3}"/>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1143940" y="643467"/>
            <a:ext cx="9904119"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Rectangle 1044">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04304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C87-BE51-44CA-ABA2-95F73227382B}"/>
              </a:ext>
            </a:extLst>
          </p:cNvPr>
          <p:cNvSpPr>
            <a:spLocks noGrp="1"/>
          </p:cNvSpPr>
          <p:nvPr>
            <p:ph type="title"/>
          </p:nvPr>
        </p:nvSpPr>
        <p:spPr/>
        <p:txBody>
          <a:bodyPr/>
          <a:lstStyle/>
          <a:p>
            <a:pPr algn="ctr"/>
            <a:r>
              <a:rPr lang="en-US" dirty="0"/>
              <a:t>Reminders</a:t>
            </a:r>
          </a:p>
        </p:txBody>
      </p:sp>
      <p:pic>
        <p:nvPicPr>
          <p:cNvPr id="5" name="Content Placeholder 4" descr="A picture containing text&#10;&#10;Description automatically generated">
            <a:extLst>
              <a:ext uri="{FF2B5EF4-FFF2-40B4-BE49-F238E27FC236}">
                <a16:creationId xmlns:a16="http://schemas.microsoft.com/office/drawing/2014/main" id="{44860695-8AFF-489A-B355-EDBE28B6D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3477" y="2052638"/>
            <a:ext cx="3146821" cy="4195762"/>
          </a:xfrm>
        </p:spPr>
      </p:pic>
    </p:spTree>
    <p:extLst>
      <p:ext uri="{BB962C8B-B14F-4D97-AF65-F5344CB8AC3E}">
        <p14:creationId xmlns:p14="http://schemas.microsoft.com/office/powerpoint/2010/main" val="1404242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5807FC-B4DA-480F-84A5-C94D44BD8451}"/>
              </a:ext>
            </a:extLst>
          </p:cNvPr>
          <p:cNvSpPr>
            <a:spLocks noGrp="1"/>
          </p:cNvSpPr>
          <p:nvPr>
            <p:ph idx="1"/>
          </p:nvPr>
        </p:nvSpPr>
        <p:spPr>
          <a:xfrm>
            <a:off x="238125" y="0"/>
            <a:ext cx="11953875" cy="6248399"/>
          </a:xfrm>
        </p:spPr>
        <p:txBody>
          <a:bodyPr>
            <a:normAutofit/>
          </a:bodyPr>
          <a:lstStyle/>
          <a:p>
            <a:endParaRPr lang="en-US" sz="8800" dirty="0"/>
          </a:p>
          <a:p>
            <a:pPr marL="0" indent="0">
              <a:buNone/>
            </a:pPr>
            <a:r>
              <a:rPr lang="en-US" sz="8800" dirty="0"/>
              <a:t>Thank you!!!!!!!!!!!!!!</a:t>
            </a:r>
          </a:p>
        </p:txBody>
      </p:sp>
    </p:spTree>
    <p:extLst>
      <p:ext uri="{BB962C8B-B14F-4D97-AF65-F5344CB8AC3E}">
        <p14:creationId xmlns:p14="http://schemas.microsoft.com/office/powerpoint/2010/main" val="369557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C4D7ACA-606F-4EC9-A5F6-7467A7E1DC5F}"/>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rPr>
              <a:t>								Math</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3908A5B7-AA72-4236-9F22-B73255ECC36C}"/>
              </a:ext>
            </a:extLst>
          </p:cNvPr>
          <p:cNvSpPr>
            <a:spLocks noGrp="1"/>
          </p:cNvSpPr>
          <p:nvPr>
            <p:ph idx="1"/>
          </p:nvPr>
        </p:nvSpPr>
        <p:spPr>
          <a:xfrm>
            <a:off x="-76200" y="2381250"/>
            <a:ext cx="12268200" cy="4476750"/>
          </a:xfrm>
        </p:spPr>
        <p:txBody>
          <a:bodyPr>
            <a:normAutofit fontScale="92500" lnSpcReduction="10000"/>
          </a:bodyPr>
          <a:lstStyle/>
          <a:p>
            <a:pPr>
              <a:lnSpc>
                <a:spcPct val="90000"/>
              </a:lnSpc>
            </a:pPr>
            <a:r>
              <a:rPr lang="en-US" sz="2200" b="1" dirty="0"/>
              <a:t>Number Talks, Daily Lesson, Fluency Building, Assessments and practice</a:t>
            </a:r>
          </a:p>
          <a:p>
            <a:pPr>
              <a:lnSpc>
                <a:spcPct val="90000"/>
              </a:lnSpc>
            </a:pPr>
            <a:r>
              <a:rPr lang="en-US" sz="2600" b="1" u="sng" dirty="0"/>
              <a:t>Areas of Focus</a:t>
            </a:r>
          </a:p>
          <a:p>
            <a:pPr>
              <a:lnSpc>
                <a:spcPct val="90000"/>
              </a:lnSpc>
            </a:pPr>
            <a:r>
              <a:rPr lang="en-US" sz="2200" b="1" dirty="0"/>
              <a:t>•Place Value</a:t>
            </a:r>
          </a:p>
          <a:p>
            <a:pPr>
              <a:lnSpc>
                <a:spcPct val="90000"/>
              </a:lnSpc>
            </a:pPr>
            <a:r>
              <a:rPr lang="en-US" sz="2200" b="1" dirty="0"/>
              <a:t>•Operations with multi-digits (addition, subtraction, multiplication &amp; division)</a:t>
            </a:r>
          </a:p>
          <a:p>
            <a:pPr>
              <a:lnSpc>
                <a:spcPct val="90000"/>
              </a:lnSpc>
            </a:pPr>
            <a:r>
              <a:rPr lang="en-US" sz="2200" b="1" dirty="0"/>
              <a:t>•Fractions</a:t>
            </a:r>
          </a:p>
          <a:p>
            <a:pPr>
              <a:lnSpc>
                <a:spcPct val="90000"/>
              </a:lnSpc>
            </a:pPr>
            <a:r>
              <a:rPr lang="en-US" sz="2200" b="1" dirty="0"/>
              <a:t>•Decimals</a:t>
            </a:r>
          </a:p>
          <a:p>
            <a:pPr>
              <a:lnSpc>
                <a:spcPct val="90000"/>
              </a:lnSpc>
            </a:pPr>
            <a:r>
              <a:rPr lang="en-US" sz="2200" b="1" dirty="0"/>
              <a:t>•Geometry</a:t>
            </a:r>
          </a:p>
          <a:p>
            <a:pPr>
              <a:lnSpc>
                <a:spcPct val="90000"/>
              </a:lnSpc>
            </a:pPr>
            <a:r>
              <a:rPr lang="en-US" sz="2200" b="1" dirty="0"/>
              <a:t>•Measurement</a:t>
            </a:r>
          </a:p>
          <a:p>
            <a:pPr>
              <a:lnSpc>
                <a:spcPct val="90000"/>
              </a:lnSpc>
            </a:pPr>
            <a:r>
              <a:rPr lang="en-US" sz="2200" b="1" dirty="0"/>
              <a:t>•Math facts are important!!! </a:t>
            </a:r>
          </a:p>
          <a:p>
            <a:pPr>
              <a:lnSpc>
                <a:spcPct val="90000"/>
              </a:lnSpc>
            </a:pPr>
            <a:r>
              <a:rPr lang="en-US" sz="2200" b="1" dirty="0"/>
              <a:t>•Georgia Standards of Excellence</a:t>
            </a:r>
          </a:p>
          <a:p>
            <a:pPr>
              <a:lnSpc>
                <a:spcPct val="90000"/>
              </a:lnSpc>
            </a:pPr>
            <a:r>
              <a:rPr lang="en-US" sz="2200" b="1" dirty="0"/>
              <a:t>•</a:t>
            </a:r>
            <a:r>
              <a:rPr lang="en-US" sz="2200" b="1" i="1" dirty="0"/>
              <a:t>https://www.georgiastandards.org/Georgia-Standards/Frameworks/4th-Math-Grade-Level-Overview.pdf</a:t>
            </a:r>
          </a:p>
          <a:p>
            <a:pPr>
              <a:lnSpc>
                <a:spcPct val="90000"/>
              </a:lnSpc>
            </a:pPr>
            <a:endParaRPr lang="en-US" sz="1100" dirty="0"/>
          </a:p>
        </p:txBody>
      </p:sp>
    </p:spTree>
    <p:extLst>
      <p:ext uri="{BB962C8B-B14F-4D97-AF65-F5344CB8AC3E}">
        <p14:creationId xmlns:p14="http://schemas.microsoft.com/office/powerpoint/2010/main" val="2408593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2"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D778C96-E93D-404A-A460-B11D6D39479B}"/>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rPr>
              <a:t>				Reading and Writing</a:t>
            </a:r>
          </a:p>
        </p:txBody>
      </p:sp>
      <p:sp>
        <p:nvSpPr>
          <p:cNvPr id="3" name="Content Placeholder 2">
            <a:extLst>
              <a:ext uri="{FF2B5EF4-FFF2-40B4-BE49-F238E27FC236}">
                <a16:creationId xmlns:a16="http://schemas.microsoft.com/office/drawing/2014/main" id="{2376AFA6-7F50-4C06-9DE7-BA3141161F46}"/>
              </a:ext>
            </a:extLst>
          </p:cNvPr>
          <p:cNvSpPr>
            <a:spLocks noGrp="1"/>
          </p:cNvSpPr>
          <p:nvPr>
            <p:ph idx="1"/>
          </p:nvPr>
        </p:nvSpPr>
        <p:spPr>
          <a:xfrm>
            <a:off x="0" y="2286162"/>
            <a:ext cx="12192000" cy="4571838"/>
          </a:xfrm>
        </p:spPr>
        <p:txBody>
          <a:bodyPr>
            <a:normAutofit fontScale="85000" lnSpcReduction="20000"/>
          </a:bodyPr>
          <a:lstStyle/>
          <a:p>
            <a:pPr>
              <a:lnSpc>
                <a:spcPct val="90000"/>
              </a:lnSpc>
            </a:pPr>
            <a:r>
              <a:rPr lang="en-US" sz="1900" b="1" dirty="0"/>
              <a:t>Daily Lesson, Read aloud or modeled writing, comprehension checks, reading response questions, assessments. Expectation of 30 minutes of independent reading </a:t>
            </a:r>
          </a:p>
          <a:p>
            <a:pPr>
              <a:lnSpc>
                <a:spcPct val="90000"/>
              </a:lnSpc>
            </a:pPr>
            <a:r>
              <a:rPr lang="en-US" sz="1900" b="1" dirty="0"/>
              <a:t>•Areas of focus-Providing reasons and evidence from the text to answer a prompted question or support a claim.</a:t>
            </a:r>
          </a:p>
          <a:p>
            <a:pPr>
              <a:lnSpc>
                <a:spcPct val="90000"/>
              </a:lnSpc>
            </a:pPr>
            <a:r>
              <a:rPr lang="en-US" sz="1900" b="1" dirty="0"/>
              <a:t>•Literary-</a:t>
            </a:r>
          </a:p>
          <a:p>
            <a:pPr>
              <a:lnSpc>
                <a:spcPct val="90000"/>
              </a:lnSpc>
            </a:pPr>
            <a:r>
              <a:rPr lang="en-US" sz="1900" b="1" dirty="0"/>
              <a:t>•explicit and implicit inferences</a:t>
            </a:r>
          </a:p>
          <a:p>
            <a:pPr>
              <a:lnSpc>
                <a:spcPct val="90000"/>
              </a:lnSpc>
            </a:pPr>
            <a:r>
              <a:rPr lang="en-US" sz="1900" b="1" dirty="0"/>
              <a:t>•Theme</a:t>
            </a:r>
          </a:p>
          <a:p>
            <a:pPr>
              <a:lnSpc>
                <a:spcPct val="90000"/>
              </a:lnSpc>
            </a:pPr>
            <a:r>
              <a:rPr lang="en-US" sz="1900" b="1" dirty="0"/>
              <a:t>•analyzing characters, settings and events</a:t>
            </a:r>
          </a:p>
          <a:p>
            <a:pPr>
              <a:lnSpc>
                <a:spcPct val="90000"/>
              </a:lnSpc>
            </a:pPr>
            <a:r>
              <a:rPr lang="en-US" sz="1900" b="1" dirty="0"/>
              <a:t>•Point of view</a:t>
            </a:r>
          </a:p>
          <a:p>
            <a:pPr>
              <a:lnSpc>
                <a:spcPct val="90000"/>
              </a:lnSpc>
            </a:pPr>
            <a:r>
              <a:rPr lang="en-US" sz="1900" b="1" dirty="0"/>
              <a:t>•Nonfiction-</a:t>
            </a:r>
          </a:p>
          <a:p>
            <a:pPr>
              <a:lnSpc>
                <a:spcPct val="90000"/>
              </a:lnSpc>
            </a:pPr>
            <a:r>
              <a:rPr lang="en-US" sz="1900" b="1" dirty="0"/>
              <a:t>•Explicit and implicit inferences</a:t>
            </a:r>
          </a:p>
          <a:p>
            <a:pPr>
              <a:lnSpc>
                <a:spcPct val="90000"/>
              </a:lnSpc>
            </a:pPr>
            <a:r>
              <a:rPr lang="en-US" sz="1900" b="1" dirty="0"/>
              <a:t>•Main idea and supporting details</a:t>
            </a:r>
          </a:p>
          <a:p>
            <a:pPr>
              <a:lnSpc>
                <a:spcPct val="90000"/>
              </a:lnSpc>
            </a:pPr>
            <a:r>
              <a:rPr lang="en-US" sz="1900" b="1" dirty="0"/>
              <a:t>•Text structure</a:t>
            </a:r>
          </a:p>
          <a:p>
            <a:pPr>
              <a:lnSpc>
                <a:spcPct val="90000"/>
              </a:lnSpc>
            </a:pPr>
            <a:r>
              <a:rPr lang="en-US" sz="1900" b="1" dirty="0"/>
              <a:t>•Firsthand &amp; Secondhand accounts</a:t>
            </a:r>
          </a:p>
          <a:p>
            <a:pPr>
              <a:lnSpc>
                <a:spcPct val="90000"/>
              </a:lnSpc>
            </a:pPr>
            <a:r>
              <a:rPr lang="en-US" sz="1900" b="1" dirty="0"/>
              <a:t>•Georgia Standards of Excellence</a:t>
            </a:r>
          </a:p>
          <a:p>
            <a:pPr>
              <a:lnSpc>
                <a:spcPct val="90000"/>
              </a:lnSpc>
            </a:pPr>
            <a:r>
              <a:rPr lang="en-US" sz="1900" b="1" dirty="0"/>
              <a:t>•</a:t>
            </a:r>
            <a:r>
              <a:rPr lang="en-US" sz="1900" b="1" i="1" dirty="0"/>
              <a:t>https://www.georgiastandards.org/Georgia-Standards/Frameworks/ELA-Grade-4-Standards.pdf</a:t>
            </a:r>
          </a:p>
          <a:p>
            <a:pPr>
              <a:lnSpc>
                <a:spcPct val="90000"/>
              </a:lnSpc>
            </a:pPr>
            <a:endParaRPr lang="en-US" sz="800" dirty="0"/>
          </a:p>
        </p:txBody>
      </p:sp>
    </p:spTree>
    <p:extLst>
      <p:ext uri="{BB962C8B-B14F-4D97-AF65-F5344CB8AC3E}">
        <p14:creationId xmlns:p14="http://schemas.microsoft.com/office/powerpoint/2010/main" val="399814221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4723ACC-DEDB-4E87-A6F8-10B3EDC62971}"/>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rPr>
              <a:t>							Science</a:t>
            </a:r>
          </a:p>
        </p:txBody>
      </p:sp>
      <p:sp>
        <p:nvSpPr>
          <p:cNvPr id="3" name="Content Placeholder 2">
            <a:extLst>
              <a:ext uri="{FF2B5EF4-FFF2-40B4-BE49-F238E27FC236}">
                <a16:creationId xmlns:a16="http://schemas.microsoft.com/office/drawing/2014/main" id="{47A9D1C1-96E8-486B-B984-4C281A43E32E}"/>
              </a:ext>
            </a:extLst>
          </p:cNvPr>
          <p:cNvSpPr>
            <a:spLocks noGrp="1"/>
          </p:cNvSpPr>
          <p:nvPr>
            <p:ph idx="1"/>
          </p:nvPr>
        </p:nvSpPr>
        <p:spPr>
          <a:xfrm>
            <a:off x="-418" y="2452350"/>
            <a:ext cx="12192418" cy="4405650"/>
          </a:xfrm>
        </p:spPr>
        <p:txBody>
          <a:bodyPr>
            <a:normAutofit fontScale="92500" lnSpcReduction="10000"/>
          </a:bodyPr>
          <a:lstStyle/>
          <a:p>
            <a:pPr>
              <a:lnSpc>
                <a:spcPct val="90000"/>
              </a:lnSpc>
            </a:pPr>
            <a:r>
              <a:rPr lang="en-US" b="1" u="sng" dirty="0"/>
              <a:t>Areas of Focus</a:t>
            </a:r>
          </a:p>
          <a:p>
            <a:pPr>
              <a:lnSpc>
                <a:spcPct val="90000"/>
              </a:lnSpc>
            </a:pPr>
            <a:r>
              <a:rPr lang="en-US" b="1" dirty="0"/>
              <a:t>•Earth Science</a:t>
            </a:r>
          </a:p>
          <a:p>
            <a:pPr>
              <a:lnSpc>
                <a:spcPct val="90000"/>
              </a:lnSpc>
            </a:pPr>
            <a:r>
              <a:rPr lang="en-US" b="1" dirty="0"/>
              <a:t>•Water Cycle &amp; weather data</a:t>
            </a:r>
          </a:p>
          <a:p>
            <a:pPr>
              <a:lnSpc>
                <a:spcPct val="90000"/>
              </a:lnSpc>
            </a:pPr>
            <a:r>
              <a:rPr lang="en-US" b="1" dirty="0"/>
              <a:t>•Earth, planets &amp; moon</a:t>
            </a:r>
          </a:p>
          <a:p>
            <a:pPr>
              <a:lnSpc>
                <a:spcPct val="90000"/>
              </a:lnSpc>
            </a:pPr>
            <a:r>
              <a:rPr lang="en-US" b="1" dirty="0"/>
              <a:t>•Physical Science</a:t>
            </a:r>
          </a:p>
          <a:p>
            <a:pPr>
              <a:lnSpc>
                <a:spcPct val="90000"/>
              </a:lnSpc>
            </a:pPr>
            <a:r>
              <a:rPr lang="en-US" b="1" dirty="0"/>
              <a:t>•Force &amp; motion</a:t>
            </a:r>
          </a:p>
          <a:p>
            <a:pPr>
              <a:lnSpc>
                <a:spcPct val="90000"/>
              </a:lnSpc>
            </a:pPr>
            <a:r>
              <a:rPr lang="en-US" b="1" dirty="0"/>
              <a:t>•Light &amp; sound</a:t>
            </a:r>
          </a:p>
          <a:p>
            <a:pPr>
              <a:lnSpc>
                <a:spcPct val="90000"/>
              </a:lnSpc>
            </a:pPr>
            <a:r>
              <a:rPr lang="en-US" b="1" dirty="0"/>
              <a:t>•Life Science</a:t>
            </a:r>
          </a:p>
          <a:p>
            <a:pPr>
              <a:lnSpc>
                <a:spcPct val="90000"/>
              </a:lnSpc>
            </a:pPr>
            <a:r>
              <a:rPr lang="en-US" b="1" dirty="0"/>
              <a:t>•Organisms and their ecosystem</a:t>
            </a:r>
          </a:p>
          <a:p>
            <a:pPr>
              <a:lnSpc>
                <a:spcPct val="90000"/>
              </a:lnSpc>
            </a:pPr>
            <a:r>
              <a:rPr lang="en-US" b="1" dirty="0"/>
              <a:t>•Georgia Standards of Excellence</a:t>
            </a:r>
          </a:p>
          <a:p>
            <a:pPr>
              <a:lnSpc>
                <a:spcPct val="90000"/>
              </a:lnSpc>
            </a:pPr>
            <a:r>
              <a:rPr lang="en-US" b="1" dirty="0"/>
              <a:t>•</a:t>
            </a:r>
            <a:r>
              <a:rPr lang="en-US" b="1" i="1" dirty="0"/>
              <a:t>https://www.georgiastandards.org/Georgia-Standards/Documents/Science-Fourth-Grade-Georgia-Standards.pdf</a:t>
            </a:r>
          </a:p>
          <a:p>
            <a:pPr>
              <a:lnSpc>
                <a:spcPct val="90000"/>
              </a:lnSpc>
            </a:pPr>
            <a:endParaRPr lang="en-US" sz="1100" dirty="0"/>
          </a:p>
        </p:txBody>
      </p:sp>
    </p:spTree>
    <p:extLst>
      <p:ext uri="{BB962C8B-B14F-4D97-AF65-F5344CB8AC3E}">
        <p14:creationId xmlns:p14="http://schemas.microsoft.com/office/powerpoint/2010/main" val="62898519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0"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5DA7450-0564-46D8-AFF4-E8DCC26CDB8C}"/>
              </a:ext>
            </a:extLst>
          </p:cNvPr>
          <p:cNvSpPr>
            <a:spLocks noGrp="1"/>
          </p:cNvSpPr>
          <p:nvPr>
            <p:ph type="title"/>
          </p:nvPr>
        </p:nvSpPr>
        <p:spPr>
          <a:xfrm>
            <a:off x="653143" y="1645920"/>
            <a:ext cx="3522879" cy="4470821"/>
          </a:xfrm>
        </p:spPr>
        <p:txBody>
          <a:bodyPr>
            <a:normAutofit/>
          </a:bodyPr>
          <a:lstStyle/>
          <a:p>
            <a:pPr algn="r"/>
            <a:r>
              <a:rPr lang="en-US" b="1">
                <a:solidFill>
                  <a:srgbClr val="FFFFFF"/>
                </a:solidFill>
              </a:rPr>
              <a:t>			Social Studies</a:t>
            </a:r>
          </a:p>
        </p:txBody>
      </p:sp>
      <p:sp>
        <p:nvSpPr>
          <p:cNvPr id="3" name="Content Placeholder 2">
            <a:extLst>
              <a:ext uri="{FF2B5EF4-FFF2-40B4-BE49-F238E27FC236}">
                <a16:creationId xmlns:a16="http://schemas.microsoft.com/office/drawing/2014/main" id="{0559B90D-2348-4504-865D-D1BB9A88C5C0}"/>
              </a:ext>
            </a:extLst>
          </p:cNvPr>
          <p:cNvSpPr>
            <a:spLocks noGrp="1"/>
          </p:cNvSpPr>
          <p:nvPr>
            <p:ph idx="1"/>
          </p:nvPr>
        </p:nvSpPr>
        <p:spPr>
          <a:xfrm>
            <a:off x="5204109" y="1645920"/>
            <a:ext cx="5919503" cy="4470821"/>
          </a:xfrm>
        </p:spPr>
        <p:txBody>
          <a:bodyPr>
            <a:normAutofit/>
          </a:bodyPr>
          <a:lstStyle/>
          <a:p>
            <a:pPr>
              <a:lnSpc>
                <a:spcPct val="90000"/>
              </a:lnSpc>
            </a:pPr>
            <a:r>
              <a:rPr lang="en-US" sz="1900" b="1" u="sng" dirty="0"/>
              <a:t>Areas of Focus</a:t>
            </a:r>
          </a:p>
          <a:p>
            <a:pPr>
              <a:lnSpc>
                <a:spcPct val="90000"/>
              </a:lnSpc>
            </a:pPr>
            <a:r>
              <a:rPr lang="en-US" sz="1900" b="1" dirty="0"/>
              <a:t>•Geography</a:t>
            </a:r>
          </a:p>
          <a:p>
            <a:pPr>
              <a:lnSpc>
                <a:spcPct val="90000"/>
              </a:lnSpc>
            </a:pPr>
            <a:r>
              <a:rPr lang="en-US" sz="1900" b="1" dirty="0"/>
              <a:t>•Historical Understandings</a:t>
            </a:r>
          </a:p>
          <a:p>
            <a:pPr>
              <a:lnSpc>
                <a:spcPct val="90000"/>
              </a:lnSpc>
            </a:pPr>
            <a:r>
              <a:rPr lang="en-US" sz="1900" b="1" dirty="0"/>
              <a:t>•American Revolution &amp; the Constitution</a:t>
            </a:r>
          </a:p>
          <a:p>
            <a:pPr>
              <a:lnSpc>
                <a:spcPct val="90000"/>
              </a:lnSpc>
            </a:pPr>
            <a:r>
              <a:rPr lang="en-US" sz="1900" b="1" dirty="0"/>
              <a:t>•Westward Expansion</a:t>
            </a:r>
          </a:p>
          <a:p>
            <a:pPr>
              <a:lnSpc>
                <a:spcPct val="90000"/>
              </a:lnSpc>
            </a:pPr>
            <a:r>
              <a:rPr lang="en-US" sz="1900" b="1" dirty="0"/>
              <a:t>•Abolitionist and Suffrage Movements</a:t>
            </a:r>
          </a:p>
          <a:p>
            <a:pPr>
              <a:lnSpc>
                <a:spcPct val="90000"/>
              </a:lnSpc>
            </a:pPr>
            <a:r>
              <a:rPr lang="en-US" sz="1900" b="1" dirty="0"/>
              <a:t>•Civil War </a:t>
            </a:r>
          </a:p>
          <a:p>
            <a:pPr>
              <a:lnSpc>
                <a:spcPct val="90000"/>
              </a:lnSpc>
            </a:pPr>
            <a:r>
              <a:rPr lang="en-US" sz="1900" b="1" dirty="0"/>
              <a:t>•Reconstruction</a:t>
            </a:r>
          </a:p>
          <a:p>
            <a:pPr>
              <a:lnSpc>
                <a:spcPct val="90000"/>
              </a:lnSpc>
            </a:pPr>
            <a:r>
              <a:rPr lang="en-US" sz="1900" b="1" dirty="0"/>
              <a:t>•Georgia Standards of Excellence</a:t>
            </a:r>
          </a:p>
          <a:p>
            <a:pPr>
              <a:lnSpc>
                <a:spcPct val="90000"/>
              </a:lnSpc>
            </a:pPr>
            <a:r>
              <a:rPr lang="en-US" sz="1900" b="1" dirty="0"/>
              <a:t>•</a:t>
            </a:r>
            <a:r>
              <a:rPr lang="en-US" sz="1900" b="1" i="1" dirty="0"/>
              <a:t>https://www.georgiastandards.org/Georgia-Standards/Documents/Social-Studies-4th-Grade-Georgia-Standards.pdf</a:t>
            </a:r>
          </a:p>
          <a:p>
            <a:pPr>
              <a:lnSpc>
                <a:spcPct val="90000"/>
              </a:lnSpc>
            </a:pPr>
            <a:endParaRPr lang="en-US" sz="1900" dirty="0"/>
          </a:p>
        </p:txBody>
      </p:sp>
    </p:spTree>
    <p:extLst>
      <p:ext uri="{BB962C8B-B14F-4D97-AF65-F5344CB8AC3E}">
        <p14:creationId xmlns:p14="http://schemas.microsoft.com/office/powerpoint/2010/main" val="304871636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8FE27852-048A-42C0-8772-E3D3F403B5C0}"/>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rPr>
              <a:t>				Advance Content</a:t>
            </a:r>
          </a:p>
        </p:txBody>
      </p:sp>
      <p:sp>
        <p:nvSpPr>
          <p:cNvPr id="3" name="Content Placeholder 2">
            <a:extLst>
              <a:ext uri="{FF2B5EF4-FFF2-40B4-BE49-F238E27FC236}">
                <a16:creationId xmlns:a16="http://schemas.microsoft.com/office/drawing/2014/main" id="{F091F617-278A-4DF5-B131-68602C132833}"/>
              </a:ext>
            </a:extLst>
          </p:cNvPr>
          <p:cNvSpPr>
            <a:spLocks noGrp="1"/>
          </p:cNvSpPr>
          <p:nvPr>
            <p:ph idx="1"/>
          </p:nvPr>
        </p:nvSpPr>
        <p:spPr>
          <a:xfrm>
            <a:off x="1103312" y="2763520"/>
            <a:ext cx="8946541" cy="3484879"/>
          </a:xfrm>
        </p:spPr>
        <p:txBody>
          <a:bodyPr>
            <a:normAutofit/>
          </a:bodyPr>
          <a:lstStyle/>
          <a:p>
            <a:r>
              <a:rPr lang="en-US" sz="2800" b="1" dirty="0"/>
              <a:t>If your student is scheduled for an AC ELA or AC Math Class:</a:t>
            </a:r>
          </a:p>
          <a:p>
            <a:r>
              <a:rPr lang="en-US" sz="2800" b="1" dirty="0"/>
              <a:t>•They will be in that AC teacher’s classroom for instruction.</a:t>
            </a:r>
          </a:p>
          <a:p>
            <a:r>
              <a:rPr lang="en-US" sz="2800" b="1" dirty="0"/>
              <a:t>•Expect to have communication from your AC teacher and Homeroom teacher.</a:t>
            </a:r>
          </a:p>
          <a:p>
            <a:r>
              <a:rPr lang="en-US" sz="2800" b="1" dirty="0"/>
              <a:t>•AC presentation will be today at 12:30.</a:t>
            </a:r>
          </a:p>
          <a:p>
            <a:endParaRPr lang="en-US" b="1" dirty="0"/>
          </a:p>
          <a:p>
            <a:endParaRPr lang="en-US" dirty="0"/>
          </a:p>
        </p:txBody>
      </p:sp>
    </p:spTree>
    <p:extLst>
      <p:ext uri="{BB962C8B-B14F-4D97-AF65-F5344CB8AC3E}">
        <p14:creationId xmlns:p14="http://schemas.microsoft.com/office/powerpoint/2010/main" val="258993149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6FC1C5C-DF1B-4307-A536-C285E71FA054}"/>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			Communication</a:t>
            </a:r>
          </a:p>
        </p:txBody>
      </p:sp>
      <p:sp>
        <p:nvSpPr>
          <p:cNvPr id="3" name="Content Placeholder 2">
            <a:extLst>
              <a:ext uri="{FF2B5EF4-FFF2-40B4-BE49-F238E27FC236}">
                <a16:creationId xmlns:a16="http://schemas.microsoft.com/office/drawing/2014/main" id="{6F22C3D7-AB36-4738-9C58-2F61431F622F}"/>
              </a:ext>
            </a:extLst>
          </p:cNvPr>
          <p:cNvSpPr>
            <a:spLocks noGrp="1"/>
          </p:cNvSpPr>
          <p:nvPr>
            <p:ph idx="1"/>
          </p:nvPr>
        </p:nvSpPr>
        <p:spPr>
          <a:xfrm>
            <a:off x="1103312" y="2763520"/>
            <a:ext cx="8946541" cy="4094480"/>
          </a:xfrm>
        </p:spPr>
        <p:txBody>
          <a:bodyPr>
            <a:normAutofit/>
          </a:bodyPr>
          <a:lstStyle/>
          <a:p>
            <a:pPr algn="ctr"/>
            <a:r>
              <a:rPr lang="en-US" sz="3200" b="1" u="sng" dirty="0"/>
              <a:t>Vitally important</a:t>
            </a:r>
          </a:p>
          <a:p>
            <a:r>
              <a:rPr lang="en-US" sz="2200" b="1" dirty="0"/>
              <a:t>*CTLS Parent-Messages, posts, school wide announcements, 		and pictures.</a:t>
            </a:r>
          </a:p>
          <a:p>
            <a:r>
              <a:rPr lang="en-US" sz="2200" b="1" dirty="0"/>
              <a:t>*Please allow 24 hours for us to respond.</a:t>
            </a:r>
          </a:p>
          <a:p>
            <a:r>
              <a:rPr lang="en-US" sz="2200" b="1" dirty="0"/>
              <a:t>*SPAM filters on email are strong, if you don’t hear back 	from us, please kindly reach out again.</a:t>
            </a:r>
          </a:p>
          <a:p>
            <a:pPr marL="0" indent="0">
              <a:buNone/>
            </a:pPr>
            <a:r>
              <a:rPr lang="en-US" sz="2200" b="1" dirty="0"/>
              <a:t>	*Behavior Chart</a:t>
            </a:r>
          </a:p>
          <a:p>
            <a:pPr marL="857250" lvl="1" indent="-457200" algn="ctr">
              <a:buFont typeface="Arial" panose="020B0604020202020204" pitchFamily="34" charset="0"/>
              <a:buChar char="•"/>
            </a:pPr>
            <a:endParaRPr lang="en-US" b="1" dirty="0"/>
          </a:p>
          <a:p>
            <a:endParaRPr lang="en-US" dirty="0"/>
          </a:p>
        </p:txBody>
      </p:sp>
    </p:spTree>
    <p:extLst>
      <p:ext uri="{BB962C8B-B14F-4D97-AF65-F5344CB8AC3E}">
        <p14:creationId xmlns:p14="http://schemas.microsoft.com/office/powerpoint/2010/main" val="260396524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8"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B1F6B24-B6BA-4233-A806-20E5C6F270BF}"/>
              </a:ext>
            </a:extLst>
          </p:cNvPr>
          <p:cNvSpPr>
            <a:spLocks noGrp="1"/>
          </p:cNvSpPr>
          <p:nvPr>
            <p:ph type="title"/>
          </p:nvPr>
        </p:nvSpPr>
        <p:spPr>
          <a:xfrm>
            <a:off x="653143" y="1645920"/>
            <a:ext cx="3522879" cy="4470821"/>
          </a:xfrm>
        </p:spPr>
        <p:txBody>
          <a:bodyPr>
            <a:normAutofit/>
          </a:bodyPr>
          <a:lstStyle/>
          <a:p>
            <a:pPr algn="r"/>
            <a:r>
              <a:rPr lang="en-US" b="1">
                <a:solidFill>
                  <a:srgbClr val="FFFFFF"/>
                </a:solidFill>
              </a:rPr>
              <a:t>				Report Cards</a:t>
            </a:r>
          </a:p>
        </p:txBody>
      </p:sp>
      <p:sp>
        <p:nvSpPr>
          <p:cNvPr id="3" name="Content Placeholder 2">
            <a:extLst>
              <a:ext uri="{FF2B5EF4-FFF2-40B4-BE49-F238E27FC236}">
                <a16:creationId xmlns:a16="http://schemas.microsoft.com/office/drawing/2014/main" id="{C44CF9A6-087F-4989-A9CC-0B363C6E17FF}"/>
              </a:ext>
            </a:extLst>
          </p:cNvPr>
          <p:cNvSpPr>
            <a:spLocks noGrp="1"/>
          </p:cNvSpPr>
          <p:nvPr>
            <p:ph idx="1"/>
          </p:nvPr>
        </p:nvSpPr>
        <p:spPr>
          <a:xfrm>
            <a:off x="4990912" y="1645920"/>
            <a:ext cx="7201087" cy="5212080"/>
          </a:xfrm>
        </p:spPr>
        <p:txBody>
          <a:bodyPr>
            <a:normAutofit lnSpcReduction="10000"/>
          </a:bodyPr>
          <a:lstStyle/>
          <a:p>
            <a:pPr>
              <a:lnSpc>
                <a:spcPct val="90000"/>
              </a:lnSpc>
            </a:pPr>
            <a:r>
              <a:rPr lang="en-US" sz="2400" b="1" dirty="0"/>
              <a:t>There are no more standards-based report cards!</a:t>
            </a:r>
          </a:p>
          <a:p>
            <a:pPr>
              <a:lnSpc>
                <a:spcPct val="90000"/>
              </a:lnSpc>
            </a:pPr>
            <a:r>
              <a:rPr lang="en-US" sz="2400" b="1" dirty="0"/>
              <a:t>Grading Scale</a:t>
            </a:r>
          </a:p>
          <a:p>
            <a:pPr>
              <a:lnSpc>
                <a:spcPct val="90000"/>
              </a:lnSpc>
            </a:pPr>
            <a:r>
              <a:rPr lang="en-US" sz="2400" b="1" dirty="0"/>
              <a:t>•A90% -100%</a:t>
            </a:r>
          </a:p>
          <a:p>
            <a:pPr>
              <a:lnSpc>
                <a:spcPct val="90000"/>
              </a:lnSpc>
            </a:pPr>
            <a:r>
              <a:rPr lang="en-US" sz="2400" b="1" dirty="0"/>
              <a:t>•B80% -89%</a:t>
            </a:r>
          </a:p>
          <a:p>
            <a:pPr>
              <a:lnSpc>
                <a:spcPct val="90000"/>
              </a:lnSpc>
            </a:pPr>
            <a:r>
              <a:rPr lang="en-US" sz="2400" b="1" dirty="0"/>
              <a:t>•C74% -79%</a:t>
            </a:r>
          </a:p>
          <a:p>
            <a:pPr>
              <a:lnSpc>
                <a:spcPct val="90000"/>
              </a:lnSpc>
            </a:pPr>
            <a:r>
              <a:rPr lang="en-US" sz="2400" b="1" dirty="0"/>
              <a:t>•D70%-73%</a:t>
            </a:r>
          </a:p>
          <a:p>
            <a:pPr>
              <a:lnSpc>
                <a:spcPct val="90000"/>
              </a:lnSpc>
            </a:pPr>
            <a:r>
              <a:rPr lang="en-US" sz="2400" b="1" dirty="0"/>
              <a:t>•F69% or below</a:t>
            </a:r>
          </a:p>
          <a:p>
            <a:pPr>
              <a:lnSpc>
                <a:spcPct val="90000"/>
              </a:lnSpc>
            </a:pPr>
            <a:r>
              <a:rPr lang="en-US" sz="2400" b="1" dirty="0"/>
              <a:t>•3's on a report card indicate your child is meeting or exceeding the standard. In 4th grade a 75% -100% indicate that your child is meeting or exceeding the standard. All 3's do not mean the same as all A's.</a:t>
            </a:r>
          </a:p>
          <a:p>
            <a:pPr>
              <a:lnSpc>
                <a:spcPct val="90000"/>
              </a:lnSpc>
            </a:pPr>
            <a:endParaRPr lang="en-US" sz="1900" dirty="0"/>
          </a:p>
        </p:txBody>
      </p:sp>
    </p:spTree>
    <p:extLst>
      <p:ext uri="{BB962C8B-B14F-4D97-AF65-F5344CB8AC3E}">
        <p14:creationId xmlns:p14="http://schemas.microsoft.com/office/powerpoint/2010/main" val="46049605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351</TotalTime>
  <Words>1548</Words>
  <Application>Microsoft Office PowerPoint</Application>
  <PresentationFormat>Widescreen</PresentationFormat>
  <Paragraphs>137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Symbol</vt:lpstr>
      <vt:lpstr>Wingdings 3</vt:lpstr>
      <vt:lpstr>Ion</vt:lpstr>
      <vt:lpstr>Welcome to 4thGrade </vt:lpstr>
      <vt:lpstr>PowerPoint Presentation</vt:lpstr>
      <vt:lpstr>        Math </vt:lpstr>
      <vt:lpstr>    Reading and Writing</vt:lpstr>
      <vt:lpstr>       Science</vt:lpstr>
      <vt:lpstr>   Social Studies</vt:lpstr>
      <vt:lpstr>    Advance Content</vt:lpstr>
      <vt:lpstr>   Communication</vt:lpstr>
      <vt:lpstr>    Report Cards</vt:lpstr>
      <vt:lpstr>     Behavior Chart</vt:lpstr>
      <vt:lpstr>     Agenda/Homework</vt:lpstr>
      <vt:lpstr>    Car Rider Procedures     Morning Drop Off/Carpool line </vt:lpstr>
      <vt:lpstr>           Lunch </vt:lpstr>
      <vt:lpstr>   Afternoon Checkouts    Transportation Changes </vt:lpstr>
      <vt:lpstr>        ASP</vt:lpstr>
      <vt:lpstr>   Attendance Policy </vt:lpstr>
      <vt:lpstr> CTLS Parent/Parent Vue </vt:lpstr>
      <vt:lpstr>PowerPoint Presentation</vt:lpstr>
      <vt:lpstr>PowerPoint Presentation</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4thGrade</dc:title>
  <dc:creator>Shani Flagler-Smith</dc:creator>
  <cp:lastModifiedBy>Jami Oconnor</cp:lastModifiedBy>
  <cp:revision>17</cp:revision>
  <dcterms:created xsi:type="dcterms:W3CDTF">2021-07-28T17:54:54Z</dcterms:created>
  <dcterms:modified xsi:type="dcterms:W3CDTF">2022-08-01T12:53:41Z</dcterms:modified>
</cp:coreProperties>
</file>