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53"/>
  </p:notesMasterIdLst>
  <p:sldIdLst>
    <p:sldId id="451" r:id="rId5"/>
    <p:sldId id="452" r:id="rId6"/>
    <p:sldId id="453" r:id="rId7"/>
    <p:sldId id="454" r:id="rId8"/>
    <p:sldId id="455" r:id="rId9"/>
    <p:sldId id="262" r:id="rId10"/>
    <p:sldId id="456" r:id="rId11"/>
    <p:sldId id="277" r:id="rId12"/>
    <p:sldId id="457" r:id="rId13"/>
    <p:sldId id="458" r:id="rId14"/>
    <p:sldId id="459" r:id="rId15"/>
    <p:sldId id="460" r:id="rId16"/>
    <p:sldId id="461" r:id="rId17"/>
    <p:sldId id="256" r:id="rId18"/>
    <p:sldId id="257" r:id="rId19"/>
    <p:sldId id="258" r:id="rId20"/>
    <p:sldId id="259" r:id="rId21"/>
    <p:sldId id="447" r:id="rId22"/>
    <p:sldId id="260" r:id="rId23"/>
    <p:sldId id="261" r:id="rId24"/>
    <p:sldId id="444" r:id="rId25"/>
    <p:sldId id="263" r:id="rId26"/>
    <p:sldId id="265" r:id="rId27"/>
    <p:sldId id="264" r:id="rId28"/>
    <p:sldId id="266" r:id="rId29"/>
    <p:sldId id="448" r:id="rId30"/>
    <p:sldId id="449" r:id="rId31"/>
    <p:sldId id="450" r:id="rId32"/>
    <p:sldId id="267" r:id="rId33"/>
    <p:sldId id="268" r:id="rId34"/>
    <p:sldId id="269" r:id="rId35"/>
    <p:sldId id="270" r:id="rId36"/>
    <p:sldId id="426" r:id="rId37"/>
    <p:sldId id="422" r:id="rId38"/>
    <p:sldId id="413" r:id="rId39"/>
    <p:sldId id="273" r:id="rId40"/>
    <p:sldId id="442" r:id="rId41"/>
    <p:sldId id="423" r:id="rId42"/>
    <p:sldId id="427" r:id="rId43"/>
    <p:sldId id="407" r:id="rId44"/>
    <p:sldId id="431" r:id="rId45"/>
    <p:sldId id="433" r:id="rId46"/>
    <p:sldId id="432" r:id="rId47"/>
    <p:sldId id="443" r:id="rId48"/>
    <p:sldId id="434" r:id="rId49"/>
    <p:sldId id="410" r:id="rId50"/>
    <p:sldId id="408" r:id="rId51"/>
    <p:sldId id="42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20472-D4B5-49C1-91FD-103E633FB590}" v="3" dt="2023-09-21T21:18:12.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4959D-DAE0-4D69-97F1-7FD3E6F245FE}"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54F31-8523-4F36-AB6E-D8E97EC1E30A}" type="slidenum">
              <a:rPr lang="en-US" smtClean="0"/>
              <a:t>‹#›</a:t>
            </a:fld>
            <a:endParaRPr lang="en-US"/>
          </a:p>
        </p:txBody>
      </p:sp>
    </p:spTree>
    <p:extLst>
      <p:ext uri="{BB962C8B-B14F-4D97-AF65-F5344CB8AC3E}">
        <p14:creationId xmlns:p14="http://schemas.microsoft.com/office/powerpoint/2010/main" val="270623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893763" rtl="0" eaLnBrk="1" fontAlgn="base" latinLnBrk="0" hangingPunct="1">
              <a:lnSpc>
                <a:spcPct val="100000"/>
              </a:lnSpc>
              <a:spcBef>
                <a:spcPct val="0"/>
              </a:spcBef>
              <a:spcAft>
                <a:spcPct val="0"/>
              </a:spcAft>
              <a:buClrTx/>
              <a:buSzTx/>
              <a:buFontTx/>
              <a:buNone/>
              <a:tabLst/>
              <a:defRPr/>
            </a:pPr>
            <a:fld id="{75987AAC-D312-4CD8-95E6-6D469268C2B2}"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93763"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atin typeface="Times New Roman"/>
                <a:cs typeface="Times New Roman"/>
              </a:rPr>
              <a:t>You're going to hear more about these on October 8th when we host a virtual magnet informational session. You 8</a:t>
            </a:r>
            <a:r>
              <a:rPr lang="en-US" baseline="30000">
                <a:latin typeface="Times New Roman"/>
                <a:cs typeface="Times New Roman"/>
              </a:rPr>
              <a:t>th</a:t>
            </a:r>
            <a:r>
              <a:rPr lang="en-US">
                <a:latin typeface="Times New Roman"/>
                <a:cs typeface="Times New Roman"/>
              </a:rPr>
              <a:t> grade counselor has the link to our 12:00 PM virtual information session. </a:t>
            </a:r>
            <a:endParaRPr lang="en-US"/>
          </a:p>
        </p:txBody>
      </p:sp>
    </p:spTree>
    <p:extLst>
      <p:ext uri="{BB962C8B-B14F-4D97-AF65-F5344CB8AC3E}">
        <p14:creationId xmlns:p14="http://schemas.microsoft.com/office/powerpoint/2010/main" val="241097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893763" rtl="0" eaLnBrk="1" fontAlgn="base" latinLnBrk="0" hangingPunct="1">
              <a:lnSpc>
                <a:spcPct val="100000"/>
              </a:lnSpc>
              <a:spcBef>
                <a:spcPct val="0"/>
              </a:spcBef>
              <a:spcAft>
                <a:spcPct val="0"/>
              </a:spcAft>
              <a:buClrTx/>
              <a:buSzTx/>
              <a:buFontTx/>
              <a:buNone/>
              <a:tabLst/>
              <a:defRPr/>
            </a:pPr>
            <a:fld id="{4D80408A-236B-4C5E-8877-8447685E26D7}"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93763"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A four-year program designed for Cobb County’s highest-achieving students</a:t>
            </a:r>
          </a:p>
          <a:p>
            <a:r>
              <a:rPr lang="en-US"/>
              <a:t> competitive application process</a:t>
            </a:r>
          </a:p>
          <a:p>
            <a:r>
              <a:rPr lang="en-US"/>
              <a:t>Provides rigorous and advanced coursework in specific fields</a:t>
            </a:r>
          </a:p>
          <a:p>
            <a:r>
              <a:rPr lang="en-US"/>
              <a:t>Offers outstanding preparation for university and beyond</a:t>
            </a:r>
          </a:p>
          <a:p>
            <a:r>
              <a:rPr lang="en-US"/>
              <a:t>Guarantees transportation at local pickup areas throughout the county</a:t>
            </a:r>
          </a:p>
          <a:p>
            <a:endParaRPr lang="en-US"/>
          </a:p>
          <a:p>
            <a:r>
              <a:rPr lang="en-US"/>
              <a:t>Collegiate</a:t>
            </a:r>
            <a:r>
              <a:rPr lang="en-US" baseline="0"/>
              <a:t> and professional training program </a:t>
            </a:r>
            <a:endParaRPr lang="en-US"/>
          </a:p>
        </p:txBody>
      </p:sp>
    </p:spTree>
    <p:extLst>
      <p:ext uri="{BB962C8B-B14F-4D97-AF65-F5344CB8AC3E}">
        <p14:creationId xmlns:p14="http://schemas.microsoft.com/office/powerpoint/2010/main" val="39678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893763" rtl="0" eaLnBrk="1" fontAlgn="base" latinLnBrk="0" hangingPunct="1">
              <a:lnSpc>
                <a:spcPct val="100000"/>
              </a:lnSpc>
              <a:spcBef>
                <a:spcPct val="0"/>
              </a:spcBef>
              <a:spcAft>
                <a:spcPct val="0"/>
              </a:spcAft>
              <a:buClrTx/>
              <a:buSzTx/>
              <a:buFontTx/>
              <a:buNone/>
              <a:tabLst/>
              <a:defRPr/>
            </a:pPr>
            <a:fld id="{43AFF116-780F-4BD5-A2D9-40115B16B03D}"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93763"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Magnet programs have academic advisors, </a:t>
            </a:r>
          </a:p>
        </p:txBody>
      </p:sp>
    </p:spTree>
    <p:extLst>
      <p:ext uri="{BB962C8B-B14F-4D97-AF65-F5344CB8AC3E}">
        <p14:creationId xmlns:p14="http://schemas.microsoft.com/office/powerpoint/2010/main" val="185951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893763" rtl="0" eaLnBrk="1" fontAlgn="base" latinLnBrk="0" hangingPunct="1">
              <a:lnSpc>
                <a:spcPct val="100000"/>
              </a:lnSpc>
              <a:spcBef>
                <a:spcPct val="0"/>
              </a:spcBef>
              <a:spcAft>
                <a:spcPct val="0"/>
              </a:spcAft>
              <a:buClrTx/>
              <a:buSzTx/>
              <a:buFontTx/>
              <a:buNone/>
              <a:tabLst/>
              <a:defRPr/>
            </a:pPr>
            <a:fld id="{8B19D8D1-F8B4-4032-864B-C5B573E04255}"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93763"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642" name="Rectangle 2"/>
          <p:cNvSpPr>
            <a:spLocks noGrp="1" noRot="1" noChangeAspect="1" noChangeArrowheads="1" noTextEdit="1"/>
          </p:cNvSpPr>
          <p:nvPr>
            <p:ph type="sldImg"/>
          </p:nvPr>
        </p:nvSpPr>
        <p:spPr>
          <a:xfrm>
            <a:off x="1184275" y="700088"/>
            <a:ext cx="4641850" cy="3481387"/>
          </a:xfrm>
          <a:ln/>
        </p:spPr>
      </p:sp>
      <p:sp>
        <p:nvSpPr>
          <p:cNvPr id="112643" name="Rectangle 3"/>
          <p:cNvSpPr>
            <a:spLocks noGrp="1" noChangeArrowheads="1"/>
          </p:cNvSpPr>
          <p:nvPr>
            <p:ph type="body" idx="1"/>
          </p:nvPr>
        </p:nvSpPr>
        <p:spPr>
          <a:xfrm>
            <a:off x="934720" y="4417093"/>
            <a:ext cx="5140960" cy="4182729"/>
          </a:xfrm>
        </p:spPr>
        <p:txBody>
          <a:bodyPr/>
          <a:lstStyle/>
          <a:p>
            <a:endParaRPr lang="en-US"/>
          </a:p>
        </p:txBody>
      </p:sp>
    </p:spTree>
    <p:extLst>
      <p:ext uri="{BB962C8B-B14F-4D97-AF65-F5344CB8AC3E}">
        <p14:creationId xmlns:p14="http://schemas.microsoft.com/office/powerpoint/2010/main" val="104901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893763" rtl="0" eaLnBrk="1" fontAlgn="base" latinLnBrk="0" hangingPunct="1">
              <a:lnSpc>
                <a:spcPct val="100000"/>
              </a:lnSpc>
              <a:spcBef>
                <a:spcPct val="0"/>
              </a:spcBef>
              <a:spcAft>
                <a:spcPct val="0"/>
              </a:spcAft>
              <a:buClrTx/>
              <a:buSzTx/>
              <a:buFontTx/>
              <a:buNone/>
              <a:tabLst/>
              <a:defRPr/>
            </a:pPr>
            <a:fld id="{F0E70647-145C-4E0E-B199-77563657DFA2}"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93763"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193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893763" rtl="0" eaLnBrk="1" fontAlgn="base" latinLnBrk="0" hangingPunct="1">
              <a:lnSpc>
                <a:spcPct val="100000"/>
              </a:lnSpc>
              <a:spcBef>
                <a:spcPct val="0"/>
              </a:spcBef>
              <a:spcAft>
                <a:spcPct val="0"/>
              </a:spcAft>
              <a:buClrTx/>
              <a:buSzTx/>
              <a:buFontTx/>
              <a:buNone/>
              <a:tabLst/>
              <a:defRPr/>
            </a:pPr>
            <a:fld id="{1D6C0CE7-2305-4233-91EA-1299F49A6BB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93763"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atin typeface="Times New Roman"/>
                <a:cs typeface="Times New Roman"/>
              </a:rPr>
              <a:t>Cambell IB's Open House is on October 18th @ 1:30</a:t>
            </a:r>
            <a:endParaRPr lang="en-US">
              <a:cs typeface="Times New Roman"/>
            </a:endParaRPr>
          </a:p>
        </p:txBody>
      </p:sp>
    </p:spTree>
    <p:extLst>
      <p:ext uri="{BB962C8B-B14F-4D97-AF65-F5344CB8AC3E}">
        <p14:creationId xmlns:p14="http://schemas.microsoft.com/office/powerpoint/2010/main" val="172530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361-C439-4513-955F-A0B4C8839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BD28D-8AC4-4655-8376-0DFCDA1E2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2315B8-EB28-4EB2-8299-9D7E16154FC3}"/>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5" name="Footer Placeholder 4">
            <a:extLst>
              <a:ext uri="{FF2B5EF4-FFF2-40B4-BE49-F238E27FC236}">
                <a16:creationId xmlns:a16="http://schemas.microsoft.com/office/drawing/2014/main" id="{B21498D4-A798-45B3-8F64-1ACA29C0E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906DE-4377-4903-83BD-87631FC29CB3}"/>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99697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AAF6-0BBF-44A8-A180-EA4BEAA332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99F5A-0759-4712-B079-A0B88AF6A6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D19D8-7E91-4A8E-A295-F5028F4AB4DC}"/>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5" name="Footer Placeholder 4">
            <a:extLst>
              <a:ext uri="{FF2B5EF4-FFF2-40B4-BE49-F238E27FC236}">
                <a16:creationId xmlns:a16="http://schemas.microsoft.com/office/drawing/2014/main" id="{1F33B9A8-26A5-4CB9-93A2-52BDCC6B0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7C5FB-5165-4E45-94F5-4D262E52F8FE}"/>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275574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40687-00A6-4B9E-B1CD-B4294197D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0E205D-E8A7-4C4E-B9A1-C96823446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D6D3D-113B-4F93-8FEF-C18794B2E828}"/>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5" name="Footer Placeholder 4">
            <a:extLst>
              <a:ext uri="{FF2B5EF4-FFF2-40B4-BE49-F238E27FC236}">
                <a16:creationId xmlns:a16="http://schemas.microsoft.com/office/drawing/2014/main" id="{508AEA0B-A376-4E18-B0B7-A9778C60E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98A90-E01F-46A1-B73C-59CB616BE818}"/>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400067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7455"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3" y="990600"/>
            <a:ext cx="10653003" cy="1504844"/>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774923" y="2495445"/>
            <a:ext cx="1065300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0AF3387-7243-436B-8310-ECD01934CC61}" type="slidenum">
              <a:rPr lang="en-US" smtClean="0"/>
              <a:pPr/>
              <a:t>‹#›</a:t>
            </a:fld>
            <a:endParaRPr lang="en-US"/>
          </a:p>
        </p:txBody>
      </p:sp>
    </p:spTree>
    <p:extLst>
      <p:ext uri="{BB962C8B-B14F-4D97-AF65-F5344CB8AC3E}">
        <p14:creationId xmlns:p14="http://schemas.microsoft.com/office/powerpoint/2010/main" val="184459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74923" y="2228004"/>
            <a:ext cx="10653003"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54FD3-6AEE-47D5-AEC2-4C0447803796}" type="slidenum">
              <a:rPr lang="en-US" smtClean="0"/>
              <a:pPr/>
              <a:t>‹#›</a:t>
            </a:fld>
            <a:endParaRPr lang="en-US"/>
          </a:p>
        </p:txBody>
      </p:sp>
    </p:spTree>
    <p:extLst>
      <p:ext uri="{BB962C8B-B14F-4D97-AF65-F5344CB8AC3E}">
        <p14:creationId xmlns:p14="http://schemas.microsoft.com/office/powerpoint/2010/main" val="173318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29" y="5141974"/>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5" y="3036573"/>
            <a:ext cx="10653001" cy="1504844"/>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74925"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D2244BB-E12B-4682-9C25-6442A935DCC6}" type="slidenum">
              <a:rPr lang="en-US" smtClean="0"/>
              <a:pPr/>
              <a:t>‹#›</a:t>
            </a:fld>
            <a:endParaRPr lang="en-US"/>
          </a:p>
        </p:txBody>
      </p:sp>
    </p:spTree>
    <p:extLst>
      <p:ext uri="{BB962C8B-B14F-4D97-AF65-F5344CB8AC3E}">
        <p14:creationId xmlns:p14="http://schemas.microsoft.com/office/powerpoint/2010/main" val="5413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4924" y="2228003"/>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485A7-7FE2-4E69-99C8-2AE6D2B0E125}" type="slidenum">
              <a:rPr lang="en-US" smtClean="0"/>
              <a:pPr/>
              <a:t>‹#›</a:t>
            </a:fld>
            <a:endParaRPr lang="en-US"/>
          </a:p>
        </p:txBody>
      </p:sp>
    </p:spTree>
    <p:extLst>
      <p:ext uri="{BB962C8B-B14F-4D97-AF65-F5344CB8AC3E}">
        <p14:creationId xmlns:p14="http://schemas.microsoft.com/office/powerpoint/2010/main" val="3082330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2959"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4" y="2926052"/>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25745"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F92F3-C292-44FF-A3F6-9C9E30CD115E}" type="slidenum">
              <a:rPr lang="en-US" smtClean="0"/>
              <a:pPr/>
              <a:t>‹#›</a:t>
            </a:fld>
            <a:endParaRPr lang="en-US"/>
          </a:p>
        </p:txBody>
      </p:sp>
    </p:spTree>
    <p:extLst>
      <p:ext uri="{BB962C8B-B14F-4D97-AF65-F5344CB8AC3E}">
        <p14:creationId xmlns:p14="http://schemas.microsoft.com/office/powerpoint/2010/main" val="2240086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939B5-9490-4D4E-B979-E8AC74F2A157}" type="slidenum">
              <a:rPr lang="en-US" smtClean="0"/>
              <a:pPr/>
              <a:t>‹#›</a:t>
            </a:fld>
            <a:endParaRPr lang="en-US"/>
          </a:p>
        </p:txBody>
      </p:sp>
    </p:spTree>
    <p:extLst>
      <p:ext uri="{BB962C8B-B14F-4D97-AF65-F5344CB8AC3E}">
        <p14:creationId xmlns:p14="http://schemas.microsoft.com/office/powerpoint/2010/main" val="2999425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110D38-55E3-43C3-BE69-7DC591C8F616}" type="slidenum">
              <a:rPr lang="en-US" smtClean="0"/>
              <a:pPr/>
              <a:t>‹#›</a:t>
            </a:fld>
            <a:endParaRPr lang="en-US"/>
          </a:p>
        </p:txBody>
      </p:sp>
    </p:spTree>
    <p:extLst>
      <p:ext uri="{BB962C8B-B14F-4D97-AF65-F5344CB8AC3E}">
        <p14:creationId xmlns:p14="http://schemas.microsoft.com/office/powerpoint/2010/main" val="1184932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7796D2A-616A-4407-B8AE-FA2F8E71F4AD}" type="slidenum">
              <a:rPr lang="en-US" smtClean="0"/>
              <a:pPr/>
              <a:t>‹#›</a:t>
            </a:fld>
            <a:endParaRPr lang="en-US"/>
          </a:p>
        </p:txBody>
      </p:sp>
    </p:spTree>
    <p:extLst>
      <p:ext uri="{BB962C8B-B14F-4D97-AF65-F5344CB8AC3E}">
        <p14:creationId xmlns:p14="http://schemas.microsoft.com/office/powerpoint/2010/main" val="11644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8EC2-9AF7-4C0B-B0F5-6A76197EB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7E018-3C76-4567-A2D7-20FFBC2C0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2FF57-DA32-4DC6-8E20-41CA51883A37}"/>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5" name="Footer Placeholder 4">
            <a:extLst>
              <a:ext uri="{FF2B5EF4-FFF2-40B4-BE49-F238E27FC236}">
                <a16:creationId xmlns:a16="http://schemas.microsoft.com/office/drawing/2014/main" id="{A967D1B3-7AD6-4DDB-8D75-36F8819CC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27044-8E4A-4E71-AFCB-E20330B0282B}"/>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1480648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3" y="4693389"/>
            <a:ext cx="10653003"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77492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8CB96-7FD0-479F-A550-9CBBEA2C4AD8}" type="slidenum">
              <a:rPr lang="en-US" smtClean="0"/>
              <a:pPr/>
              <a:t>‹#›</a:t>
            </a:fld>
            <a:endParaRPr lang="en-US"/>
          </a:p>
        </p:txBody>
      </p:sp>
    </p:spTree>
    <p:extLst>
      <p:ext uri="{BB962C8B-B14F-4D97-AF65-F5344CB8AC3E}">
        <p14:creationId xmlns:p14="http://schemas.microsoft.com/office/powerpoint/2010/main" val="347069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72041-BF8B-44FF-83AA-621784D5DAF8}" type="slidenum">
              <a:rPr lang="en-US" smtClean="0"/>
              <a:pPr/>
              <a:t>‹#›</a:t>
            </a:fld>
            <a:endParaRPr lang="en-US"/>
          </a:p>
        </p:txBody>
      </p:sp>
    </p:spTree>
    <p:extLst>
      <p:ext uri="{BB962C8B-B14F-4D97-AF65-F5344CB8AC3E}">
        <p14:creationId xmlns:p14="http://schemas.microsoft.com/office/powerpoint/2010/main" val="144761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263563" cy="365125"/>
          </a:xfr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E8F2FA9-4E8B-4140-9F97-CA04FC77FB8F}" type="slidenum">
              <a:rPr lang="en-US" smtClean="0"/>
              <a:pPr/>
              <a:t>‹#›</a:t>
            </a:fld>
            <a:endParaRPr lang="en-US"/>
          </a:p>
        </p:txBody>
      </p:sp>
    </p:spTree>
    <p:extLst>
      <p:ext uri="{BB962C8B-B14F-4D97-AF65-F5344CB8AC3E}">
        <p14:creationId xmlns:p14="http://schemas.microsoft.com/office/powerpoint/2010/main" val="82362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985D7981-0F37-409B-8FBB-23F8F473BC90}" type="slidenum">
              <a:rPr lang="en-US"/>
              <a:pPr/>
              <a:t>‹#›</a:t>
            </a:fld>
            <a:endParaRPr lang="en-US"/>
          </a:p>
        </p:txBody>
      </p:sp>
    </p:spTree>
    <p:extLst>
      <p:ext uri="{BB962C8B-B14F-4D97-AF65-F5344CB8AC3E}">
        <p14:creationId xmlns:p14="http://schemas.microsoft.com/office/powerpoint/2010/main" val="1222798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696846-03B6-4896-9E7B-F930753B80C2}"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20316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96846-03B6-4896-9E7B-F930753B80C2}"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3123569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696846-03B6-4896-9E7B-F930753B80C2}"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1109589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696846-03B6-4896-9E7B-F930753B80C2}"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4115188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696846-03B6-4896-9E7B-F930753B80C2}"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682090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696846-03B6-4896-9E7B-F930753B80C2}"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379224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5DB3-541D-4EC6-B334-1397B417F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CB54CF-2471-4DC5-B245-2BA7594D34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51E850-9793-4A1F-A2EB-C226C49D2E2A}"/>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5" name="Footer Placeholder 4">
            <a:extLst>
              <a:ext uri="{FF2B5EF4-FFF2-40B4-BE49-F238E27FC236}">
                <a16:creationId xmlns:a16="http://schemas.microsoft.com/office/drawing/2014/main" id="{21036EDC-B3A5-4317-BF93-B281DA7AB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313FF-8969-43BC-AF34-28A175C73CDC}"/>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98569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96846-03B6-4896-9E7B-F930753B80C2}"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1300990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696846-03B6-4896-9E7B-F930753B80C2}"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3289629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696846-03B6-4896-9E7B-F930753B80C2}"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97056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96846-03B6-4896-9E7B-F930753B80C2}"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2313678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96846-03B6-4896-9E7B-F930753B80C2}"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2901011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46FDAD-6CB6-4D24-98DF-6E3E9A1771CA}"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3783517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6FDAD-6CB6-4D24-98DF-6E3E9A1771CA}"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1934128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46FDAD-6CB6-4D24-98DF-6E3E9A1771CA}"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784429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46FDAD-6CB6-4D24-98DF-6E3E9A1771CA}"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2818739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46FDAD-6CB6-4D24-98DF-6E3E9A1771CA}"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411209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838D-46AF-43A5-A2C8-DAD935E25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D10DCB-9BB8-4E0A-B058-1DF2B22024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23857A-43DA-46F8-B600-43F2669B7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D0A536-C625-4040-A7A2-04E045F92EE4}"/>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6" name="Footer Placeholder 5">
            <a:extLst>
              <a:ext uri="{FF2B5EF4-FFF2-40B4-BE49-F238E27FC236}">
                <a16:creationId xmlns:a16="http://schemas.microsoft.com/office/drawing/2014/main" id="{645B823F-E533-4DBF-9FFC-0C0971401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4A099-F16F-4246-9BAA-249403574ACE}"/>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1794964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46FDAD-6CB6-4D24-98DF-6E3E9A1771CA}"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1002187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6FDAD-6CB6-4D24-98DF-6E3E9A1771CA}"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1700382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6FDAD-6CB6-4D24-98DF-6E3E9A1771CA}"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2726049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6FDAD-6CB6-4D24-98DF-6E3E9A1771CA}"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75695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6FDAD-6CB6-4D24-98DF-6E3E9A1771CA}"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1863144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6FDAD-6CB6-4D24-98DF-6E3E9A1771CA}"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4A685-D619-48C5-9F36-8D5E5E680E37}" type="slidenum">
              <a:rPr lang="en-US" smtClean="0"/>
              <a:t>‹#›</a:t>
            </a:fld>
            <a:endParaRPr lang="en-US"/>
          </a:p>
        </p:txBody>
      </p:sp>
    </p:spTree>
    <p:extLst>
      <p:ext uri="{BB962C8B-B14F-4D97-AF65-F5344CB8AC3E}">
        <p14:creationId xmlns:p14="http://schemas.microsoft.com/office/powerpoint/2010/main" val="378513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ED51-8350-4E59-B68D-B8521A26AA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81F4F-4AF3-4A7A-BE72-CFDBEB64D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57C625-3C21-492E-AADE-910BAF107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49FFD-3A92-4E2C-94B6-FC258A274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BC7D7-07F5-4703-A7B6-36C2CE3A7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4AAD-9F53-4B7F-917E-E0826070AD7D}"/>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8" name="Footer Placeholder 7">
            <a:extLst>
              <a:ext uri="{FF2B5EF4-FFF2-40B4-BE49-F238E27FC236}">
                <a16:creationId xmlns:a16="http://schemas.microsoft.com/office/drawing/2014/main" id="{9F47969E-2B5A-40C0-A395-1AFC904FF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38EC40-33DB-48CB-AF56-E8C7445C1B34}"/>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33748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61C1-11E6-4232-9A3A-6AE3E1A966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41409-8AE4-4568-9E2E-8BE7C91B668B}"/>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4" name="Footer Placeholder 3">
            <a:extLst>
              <a:ext uri="{FF2B5EF4-FFF2-40B4-BE49-F238E27FC236}">
                <a16:creationId xmlns:a16="http://schemas.microsoft.com/office/drawing/2014/main" id="{01BCC420-61EE-4A88-B945-1A2691330C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E81AE8-FA8A-49A8-AAF5-E036A0372915}"/>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234705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0553F-A582-499D-A481-A68C948363C3}"/>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3" name="Footer Placeholder 2">
            <a:extLst>
              <a:ext uri="{FF2B5EF4-FFF2-40B4-BE49-F238E27FC236}">
                <a16:creationId xmlns:a16="http://schemas.microsoft.com/office/drawing/2014/main" id="{55BA425D-8451-4991-AD29-CF2C1EED3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550CB0-C9DA-4EE4-8D43-B8BE71CBC069}"/>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189993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37C3-F482-4DDE-8D75-BEA85AF33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2343EE-7ED0-4020-BEB4-78DFD9FB9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D0531-C5F1-48A2-B59E-10485ABB9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0752F-4593-40EB-884B-6C0050B34B2C}"/>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6" name="Footer Placeholder 5">
            <a:extLst>
              <a:ext uri="{FF2B5EF4-FFF2-40B4-BE49-F238E27FC236}">
                <a16:creationId xmlns:a16="http://schemas.microsoft.com/office/drawing/2014/main" id="{8953DAC0-4F76-4134-87D9-D468986E6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C91DB-0928-4EB3-AC5E-766091F24127}"/>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27124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4F37-7B73-4949-8435-37A368E19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5CF2FB-9E14-4EB4-836B-54C59873F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73644-A1F6-4BD4-91A7-3E1280D8D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38DD7-F2ED-4672-A17A-93E7EF77F2A3}"/>
              </a:ext>
            </a:extLst>
          </p:cNvPr>
          <p:cNvSpPr>
            <a:spLocks noGrp="1"/>
          </p:cNvSpPr>
          <p:nvPr>
            <p:ph type="dt" sz="half" idx="10"/>
          </p:nvPr>
        </p:nvSpPr>
        <p:spPr/>
        <p:txBody>
          <a:bodyPr/>
          <a:lstStyle/>
          <a:p>
            <a:fld id="{047822E4-DF5D-4C80-80EF-A84D93C0C5C7}" type="datetimeFigureOut">
              <a:rPr lang="en-US" smtClean="0"/>
              <a:t>9/21/2023</a:t>
            </a:fld>
            <a:endParaRPr lang="en-US"/>
          </a:p>
        </p:txBody>
      </p:sp>
      <p:sp>
        <p:nvSpPr>
          <p:cNvPr id="6" name="Footer Placeholder 5">
            <a:extLst>
              <a:ext uri="{FF2B5EF4-FFF2-40B4-BE49-F238E27FC236}">
                <a16:creationId xmlns:a16="http://schemas.microsoft.com/office/drawing/2014/main" id="{92174618-A177-4D93-812B-C0CD407B7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56E62-3D2D-42D8-A75D-8ABC220A09EA}"/>
              </a:ext>
            </a:extLst>
          </p:cNvPr>
          <p:cNvSpPr>
            <a:spLocks noGrp="1"/>
          </p:cNvSpPr>
          <p:nvPr>
            <p:ph type="sldNum" sz="quarter" idx="12"/>
          </p:nvPr>
        </p:nvSpPr>
        <p:spPr/>
        <p:txBody>
          <a:bodyPr/>
          <a:lstStyle/>
          <a:p>
            <a:fld id="{978589E6-3DCA-4DDC-A033-C419C3C82C18}" type="slidenum">
              <a:rPr lang="en-US" smtClean="0"/>
              <a:t>‹#›</a:t>
            </a:fld>
            <a:endParaRPr lang="en-US"/>
          </a:p>
        </p:txBody>
      </p:sp>
    </p:spTree>
    <p:extLst>
      <p:ext uri="{BB962C8B-B14F-4D97-AF65-F5344CB8AC3E}">
        <p14:creationId xmlns:p14="http://schemas.microsoft.com/office/powerpoint/2010/main" val="24376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7DF454-5BC7-422C-A55D-3EC54D1CF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DE6280-B05A-42B0-9831-8B3ABACAF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62776-893F-4602-A1AA-69CA2883F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822E4-DF5D-4C80-80EF-A84D93C0C5C7}" type="datetimeFigureOut">
              <a:rPr lang="en-US" smtClean="0"/>
              <a:t>9/21/2023</a:t>
            </a:fld>
            <a:endParaRPr lang="en-US"/>
          </a:p>
        </p:txBody>
      </p:sp>
      <p:sp>
        <p:nvSpPr>
          <p:cNvPr id="5" name="Footer Placeholder 4">
            <a:extLst>
              <a:ext uri="{FF2B5EF4-FFF2-40B4-BE49-F238E27FC236}">
                <a16:creationId xmlns:a16="http://schemas.microsoft.com/office/drawing/2014/main" id="{F1CC80DF-6D82-4229-9673-A224ABD35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31C887-D76E-4D76-A6E1-49DE2FA11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589E6-3DCA-4DDC-A033-C419C3C82C18}" type="slidenum">
              <a:rPr lang="en-US" smtClean="0"/>
              <a:t>‹#›</a:t>
            </a:fld>
            <a:endParaRPr lang="en-US"/>
          </a:p>
        </p:txBody>
      </p:sp>
    </p:spTree>
    <p:extLst>
      <p:ext uri="{BB962C8B-B14F-4D97-AF65-F5344CB8AC3E}">
        <p14:creationId xmlns:p14="http://schemas.microsoft.com/office/powerpoint/2010/main" val="277536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3" y="687475"/>
            <a:ext cx="10653003"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774923" y="2228003"/>
            <a:ext cx="10653003"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12436" y="5956137"/>
            <a:ext cx="2844800" cy="365125"/>
          </a:xfrm>
          <a:prstGeom prst="rect">
            <a:avLst/>
          </a:prstGeom>
        </p:spPr>
        <p:txBody>
          <a:bodyPr vert="horz" lIns="91440" tIns="45720" rIns="91440" bIns="45720" rtlCol="0" anchor="ctr"/>
          <a:lstStyle>
            <a:lvl1pPr algn="r">
              <a:defRPr sz="900">
                <a:solidFill>
                  <a:schemeClr val="accent2"/>
                </a:solidFill>
              </a:defRPr>
            </a:lvl1pPr>
          </a:lstStyle>
          <a:p>
            <a:endParaRPr lang="en-US"/>
          </a:p>
        </p:txBody>
      </p:sp>
      <p:sp>
        <p:nvSpPr>
          <p:cNvPr id="5" name="Footer Placeholder 4"/>
          <p:cNvSpPr>
            <a:spLocks noGrp="1"/>
          </p:cNvSpPr>
          <p:nvPr>
            <p:ph type="ftr" sz="quarter" idx="3"/>
          </p:nvPr>
        </p:nvSpPr>
        <p:spPr>
          <a:xfrm>
            <a:off x="774924" y="5951811"/>
            <a:ext cx="6494113"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400635" y="5956137"/>
            <a:ext cx="1027291" cy="365125"/>
          </a:xfrm>
          <a:prstGeom prst="rect">
            <a:avLst/>
          </a:prstGeom>
        </p:spPr>
        <p:txBody>
          <a:bodyPr vert="horz" lIns="91440" tIns="45720" rIns="91440" bIns="45720" rtlCol="0" anchor="ctr"/>
          <a:lstStyle>
            <a:lvl1pPr algn="r">
              <a:defRPr sz="900">
                <a:solidFill>
                  <a:schemeClr val="accent2"/>
                </a:solidFill>
              </a:defRPr>
            </a:lvl1pPr>
          </a:lstStyle>
          <a:p>
            <a:fld id="{92D9491B-90DA-4D23-8C16-2A1C3E9F72EC}" type="slidenum">
              <a:rPr lang="en-US" smtClean="0"/>
              <a:pPr/>
              <a:t>‹#›</a:t>
            </a:fld>
            <a:endParaRPr lang="en-US"/>
          </a:p>
        </p:txBody>
      </p:sp>
      <p:sp>
        <p:nvSpPr>
          <p:cNvPr id="9" name="Rectangle 8"/>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7177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biLevel thresh="50000"/>
          </a:blip>
          <a:srcRect/>
          <a:tile tx="0" ty="0" sx="100000" sy="100000" flip="none" algn="c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13E0D7D9-F651-DA44-8B67-9B806BE3D879}" type="slidenum">
              <a:rPr lang="en-US" smtClean="0">
                <a:solidFill>
                  <a:srgbClr val="141313"/>
                </a:solidFill>
              </a:rPr>
              <a:pPr defTabSz="342900"/>
              <a:t>‹#›</a:t>
            </a:fld>
            <a:endParaRPr lang="en-US">
              <a:solidFill>
                <a:srgbClr val="141313"/>
              </a:solidFill>
            </a:endParaRPr>
          </a:p>
        </p:txBody>
      </p:sp>
    </p:spTree>
    <p:extLst>
      <p:ext uri="{BB962C8B-B14F-4D97-AF65-F5344CB8AC3E}">
        <p14:creationId xmlns:p14="http://schemas.microsoft.com/office/powerpoint/2010/main" val="2640980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6FDAD-6CB6-4D24-98DF-6E3E9A1771CA}"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4A685-D619-48C5-9F36-8D5E5E680E37}" type="slidenum">
              <a:rPr lang="en-US" smtClean="0"/>
              <a:t>‹#›</a:t>
            </a:fld>
            <a:endParaRPr lang="en-US"/>
          </a:p>
        </p:txBody>
      </p:sp>
    </p:spTree>
    <p:extLst>
      <p:ext uri="{BB962C8B-B14F-4D97-AF65-F5344CB8AC3E}">
        <p14:creationId xmlns:p14="http://schemas.microsoft.com/office/powerpoint/2010/main" val="14918104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url503.cobbk12.org/ls/click?upn=G8An3K6JlHsR8QtKBFuzdkBT-2B5p-2B1MBdfs-2FDeCEotuYwyMrxVR6bPZoYnNAsBc9MqZ-2B2oEDjxzbKpmSav5-2BVrg-3D-3DZcpQ_U7jlQos-2B5uHqHcZ0iQ-2FmBzZf3lxuFEdtcgVgAb-2FWaXhimG5W9EvI7ntJu81hYjTDGiVYS3b3EMzplM-2Baa7qZvOuw-2FZKfznVDVCPUWSrk5EOLtQEguarlLv0tE5UmBkb-2FshyQjLC6lg3-2BsbT6yJQHJMMfcSrcTBOzOHWcPjXostyGXBOba8FdOzlZffQcsucAtzA4BtiEDkzk4395cDIR5MBqotU7-2B5fJmAhmiNjPcVbECYfecV-2BExrDIgjJcSWW6RvfBBFD-2BG-2FmC5ayghrFQAg-3D-3D"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orms.office.com/r/QCq62SPsBU" TargetMode="External"/><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ignupgenius.com/go/8050F4FA9AE28A6F49-communiti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cobbk12.org/campbellms/page/53531/international-baccalaureat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Cinde.Valencia@cobbk12.org" TargetMode="External"/><Relationship Id="rId7" Type="http://schemas.openxmlformats.org/officeDocument/2006/relationships/hyperlink" Target="mailto:candace.ellis@cobbk12.org" TargetMode="External"/><Relationship Id="rId2" Type="http://schemas.openxmlformats.org/officeDocument/2006/relationships/hyperlink" Target="mailto:Tanika.Parrish@cobbk12.org" TargetMode="External"/><Relationship Id="rId1" Type="http://schemas.openxmlformats.org/officeDocument/2006/relationships/slideLayout" Target="../slideLayouts/slideLayout2.xml"/><Relationship Id="rId6" Type="http://schemas.openxmlformats.org/officeDocument/2006/relationships/hyperlink" Target="mailto:dawn.whipple@cobbk12.org" TargetMode="External"/><Relationship Id="rId11" Type="http://schemas.openxmlformats.org/officeDocument/2006/relationships/image" Target="../media/image27.svg"/><Relationship Id="rId5" Type="http://schemas.openxmlformats.org/officeDocument/2006/relationships/hyperlink" Target="mailto:alesha.hales@cobbk12.org" TargetMode="External"/><Relationship Id="rId10" Type="http://schemas.openxmlformats.org/officeDocument/2006/relationships/image" Target="../media/image26.png"/><Relationship Id="rId4" Type="http://schemas.openxmlformats.org/officeDocument/2006/relationships/hyperlink" Target="mailto:Stephanie.Burress@cobbk12.org" TargetMode="External"/><Relationship Id="rId9" Type="http://schemas.openxmlformats.org/officeDocument/2006/relationships/image" Target="../media/image25.sv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www.magnet.cobbk12.or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hyperlink" Target="mailto:Janie.Bell@cobbk12.org" TargetMode="External"/><Relationship Id="rId2"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hyperlink" Target="mailto:Lisha.Wood@cobbk12.org" TargetMode="External"/><Relationship Id="rId5" Type="http://schemas.openxmlformats.org/officeDocument/2006/relationships/image" Target="../media/image40.sv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2286001"/>
          </a:xfrm>
        </p:spPr>
        <p:txBody>
          <a:bodyPr>
            <a:noAutofit/>
          </a:bodyPr>
          <a:lstStyle/>
          <a:p>
            <a:r>
              <a:rPr lang="en-US" sz="3600" b="1" dirty="0"/>
              <a:t>Campbell Middle</a:t>
            </a:r>
            <a:br>
              <a:rPr lang="en-US" sz="3600" b="1" dirty="0"/>
            </a:br>
            <a:r>
              <a:rPr lang="en-US" sz="3600" b="1" dirty="0"/>
              <a:t>State of the School Title 1 Meeting</a:t>
            </a:r>
            <a:br>
              <a:rPr lang="en-US" sz="3600" b="1" dirty="0"/>
            </a:br>
            <a:r>
              <a:rPr lang="en-US" sz="3600" b="1" dirty="0"/>
              <a:t>September 21, 2023</a:t>
            </a:r>
          </a:p>
        </p:txBody>
      </p:sp>
      <p:sp>
        <p:nvSpPr>
          <p:cNvPr id="4" name="Content Placeholder 3"/>
          <p:cNvSpPr>
            <a:spLocks noGrp="1"/>
          </p:cNvSpPr>
          <p:nvPr>
            <p:ph idx="1"/>
          </p:nvPr>
        </p:nvSpPr>
        <p:spPr>
          <a:xfrm>
            <a:off x="5183188" y="457199"/>
            <a:ext cx="6805612" cy="6202219"/>
          </a:xfrm>
        </p:spPr>
        <p:txBody>
          <a:bodyPr>
            <a:normAutofit/>
          </a:bodyPr>
          <a:lstStyle/>
          <a:p>
            <a:pPr marL="0" indent="0">
              <a:buNone/>
            </a:pPr>
            <a:r>
              <a:rPr lang="en-US" sz="4000" b="1" u="sng" dirty="0"/>
              <a:t>AGENDA</a:t>
            </a:r>
          </a:p>
          <a:p>
            <a:r>
              <a:rPr lang="en-US" sz="4000" dirty="0"/>
              <a:t>What is Title I    </a:t>
            </a:r>
          </a:p>
          <a:p>
            <a:r>
              <a:rPr lang="en-US" sz="4000" dirty="0"/>
              <a:t>Who is Funded</a:t>
            </a:r>
          </a:p>
          <a:p>
            <a:r>
              <a:rPr lang="en-US" sz="4000" dirty="0"/>
              <a:t>ESEA Parents Right-to-Know </a:t>
            </a:r>
          </a:p>
          <a:p>
            <a:r>
              <a:rPr lang="en-US" sz="4000" dirty="0"/>
              <a:t>Parental Involvement</a:t>
            </a:r>
          </a:p>
          <a:p>
            <a:r>
              <a:rPr lang="en-US" sz="4000" dirty="0"/>
              <a:t>The Budget</a:t>
            </a:r>
          </a:p>
          <a:p>
            <a:r>
              <a:rPr lang="en-US" sz="4000" dirty="0"/>
              <a:t>Sample Title 1 Survey Items</a:t>
            </a:r>
          </a:p>
          <a:p>
            <a:r>
              <a:rPr lang="en-US" sz="4000" dirty="0"/>
              <a:t>3 GOALS of the Title 1 PLAN</a:t>
            </a:r>
          </a:p>
        </p:txBody>
      </p:sp>
      <p:sp>
        <p:nvSpPr>
          <p:cNvPr id="5" name="Text Placeholder 4"/>
          <p:cNvSpPr>
            <a:spLocks noGrp="1"/>
          </p:cNvSpPr>
          <p:nvPr>
            <p:ph type="body" sz="half" idx="2"/>
          </p:nvPr>
        </p:nvSpPr>
        <p:spPr>
          <a:xfrm>
            <a:off x="839788" y="2946400"/>
            <a:ext cx="3932237" cy="3288145"/>
          </a:xfrm>
        </p:spPr>
        <p:txBody>
          <a:bodyPr>
            <a:normAutofit/>
          </a:bodyPr>
          <a:lstStyle/>
          <a:p>
            <a:r>
              <a:rPr lang="en-US" sz="2800" dirty="0"/>
              <a:t>Dr. Camille Havis</a:t>
            </a:r>
          </a:p>
          <a:p>
            <a:r>
              <a:rPr lang="en-US" sz="2800" dirty="0"/>
              <a:t>Principal</a:t>
            </a:r>
          </a:p>
          <a:p>
            <a:endParaRPr lang="en-US" sz="2800" dirty="0"/>
          </a:p>
          <a:p>
            <a:r>
              <a:rPr lang="en-US" sz="2800" dirty="0"/>
              <a:t>Ms. Dalia Saldierna</a:t>
            </a:r>
          </a:p>
          <a:p>
            <a:r>
              <a:rPr lang="en-US" sz="2800" dirty="0"/>
              <a:t>Parent Facilitator</a:t>
            </a:r>
          </a:p>
        </p:txBody>
      </p:sp>
      <p:sp>
        <p:nvSpPr>
          <p:cNvPr id="6" name="TextBox 5">
            <a:extLst>
              <a:ext uri="{FF2B5EF4-FFF2-40B4-BE49-F238E27FC236}">
                <a16:creationId xmlns:a16="http://schemas.microsoft.com/office/drawing/2014/main" id="{1636B9F4-13BF-41C7-8DB3-AFC77759BDC5}"/>
              </a:ext>
            </a:extLst>
          </p:cNvPr>
          <p:cNvSpPr txBox="1"/>
          <p:nvPr/>
        </p:nvSpPr>
        <p:spPr>
          <a:xfrm>
            <a:off x="670719" y="5657671"/>
            <a:ext cx="6096000" cy="1200329"/>
          </a:xfrm>
          <a:prstGeom prst="rect">
            <a:avLst/>
          </a:prstGeom>
          <a:noFill/>
        </p:spPr>
        <p:txBody>
          <a:bodyPr wrap="square">
            <a:spAutoFit/>
          </a:bodyPr>
          <a:lstStyle/>
          <a:p>
            <a:pPr algn="l"/>
            <a:r>
              <a:rPr lang="en-US" b="0" i="0" dirty="0">
                <a:solidFill>
                  <a:srgbClr val="333333"/>
                </a:solidFill>
                <a:effectLst/>
                <a:latin typeface="inherit"/>
              </a:rPr>
              <a:t>Join Zoom Meeting </a:t>
            </a:r>
            <a:r>
              <a:rPr lang="en-US" b="0" i="0" dirty="0">
                <a:solidFill>
                  <a:srgbClr val="333333"/>
                </a:solidFill>
                <a:effectLst/>
                <a:latin typeface="inherit"/>
                <a:hlinkClick r:id="rId2"/>
              </a:rPr>
              <a:t>https://cobbk12-org.zoom.us/j/91542328856</a:t>
            </a:r>
            <a:r>
              <a:rPr lang="en-US" b="0" i="0" dirty="0">
                <a:solidFill>
                  <a:srgbClr val="0000FF"/>
                </a:solidFill>
                <a:effectLst/>
                <a:latin typeface="inherit"/>
              </a:rPr>
              <a:t> </a:t>
            </a:r>
            <a:endParaRPr lang="en-US" b="0" i="0" dirty="0">
              <a:solidFill>
                <a:srgbClr val="333333"/>
              </a:solidFill>
              <a:effectLst/>
              <a:latin typeface="Helvetica Neue"/>
            </a:endParaRPr>
          </a:p>
          <a:p>
            <a:pPr indent="457200" algn="l"/>
            <a:r>
              <a:rPr lang="en-US" b="0" i="0" dirty="0">
                <a:solidFill>
                  <a:srgbClr val="333333"/>
                </a:solidFill>
                <a:effectLst/>
                <a:latin typeface="inherit"/>
              </a:rPr>
              <a:t>   Meeting ID: 915 4232 8856</a:t>
            </a:r>
            <a:endParaRPr lang="en-US" b="0" i="0" dirty="0">
              <a:solidFill>
                <a:srgbClr val="333333"/>
              </a:solidFill>
              <a:effectLst/>
              <a:latin typeface="Helvetica Neue"/>
            </a:endParaRPr>
          </a:p>
          <a:p>
            <a:pPr algn="l"/>
            <a:r>
              <a:rPr lang="en-US" b="0" i="0" dirty="0">
                <a:solidFill>
                  <a:srgbClr val="333333"/>
                </a:solidFill>
                <a:effectLst/>
                <a:latin typeface="inherit"/>
              </a:rPr>
              <a:t> </a:t>
            </a:r>
            <a:endParaRPr lang="en-US" b="0" i="0" dirty="0">
              <a:solidFill>
                <a:srgbClr val="333333"/>
              </a:solidFill>
              <a:effectLst/>
              <a:latin typeface="Helvetica Neue"/>
            </a:endParaRPr>
          </a:p>
        </p:txBody>
      </p:sp>
    </p:spTree>
    <p:extLst>
      <p:ext uri="{BB962C8B-B14F-4D97-AF65-F5344CB8AC3E}">
        <p14:creationId xmlns:p14="http://schemas.microsoft.com/office/powerpoint/2010/main" val="74587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AGENDA ITEM #7</a:t>
            </a:r>
          </a:p>
        </p:txBody>
      </p:sp>
      <p:sp>
        <p:nvSpPr>
          <p:cNvPr id="3" name="Content Placeholder 2"/>
          <p:cNvSpPr>
            <a:spLocks noGrp="1"/>
          </p:cNvSpPr>
          <p:nvPr>
            <p:ph idx="1"/>
          </p:nvPr>
        </p:nvSpPr>
        <p:spPr>
          <a:xfrm>
            <a:off x="4879976" y="457200"/>
            <a:ext cx="7312024" cy="6400800"/>
          </a:xfrm>
        </p:spPr>
        <p:txBody>
          <a:bodyPr>
            <a:noAutofit/>
          </a:bodyPr>
          <a:lstStyle/>
          <a:p>
            <a:r>
              <a:rPr lang="en-US" dirty="0"/>
              <a:t>GOAL #1 </a:t>
            </a:r>
          </a:p>
          <a:p>
            <a:pPr marL="457200" lvl="1" indent="0">
              <a:buNone/>
            </a:pPr>
            <a:r>
              <a:rPr lang="en-US" sz="3200" b="1" i="0" dirty="0">
                <a:solidFill>
                  <a:srgbClr val="000000"/>
                </a:solidFill>
                <a:effectLst/>
                <a:latin typeface="Calibri" panose="020F0502020204030204" pitchFamily="34" charset="0"/>
              </a:rPr>
              <a:t>Increase the number of students moving up one band level on the Reading Inventory for grades 6-8 by 250 students.</a:t>
            </a:r>
            <a:r>
              <a:rPr lang="en-US" sz="3200" b="0" i="0" dirty="0">
                <a:solidFill>
                  <a:srgbClr val="000000"/>
                </a:solidFill>
                <a:effectLst/>
                <a:latin typeface="Calibri" panose="020F0502020204030204" pitchFamily="34" charset="0"/>
              </a:rPr>
              <a:t> </a:t>
            </a:r>
          </a:p>
          <a:p>
            <a:pPr marL="457200" lvl="1" indent="0">
              <a:buNone/>
            </a:pPr>
            <a:endParaRPr lang="en-US" sz="2400" b="1" dirty="0"/>
          </a:p>
          <a:p>
            <a:pPr lvl="1"/>
            <a:r>
              <a:rPr lang="en-US" sz="2400" b="1" dirty="0"/>
              <a:t>School wide writing strategy for ELA</a:t>
            </a:r>
          </a:p>
          <a:p>
            <a:pPr lvl="1"/>
            <a:r>
              <a:rPr lang="en-US" sz="2400" b="1" dirty="0"/>
              <a:t>CTLS Assess for common summative assessments</a:t>
            </a:r>
          </a:p>
          <a:p>
            <a:pPr lvl="1"/>
            <a:r>
              <a:rPr lang="en-US" sz="2400" b="1" dirty="0"/>
              <a:t>Read 180 Training for support teachers</a:t>
            </a:r>
          </a:p>
          <a:p>
            <a:pPr lvl="1"/>
            <a:r>
              <a:rPr lang="en-US" sz="2400" b="1" dirty="0"/>
              <a:t>Monitoring Student Data via CTLS </a:t>
            </a:r>
          </a:p>
          <a:p>
            <a:pPr lvl="2"/>
            <a:r>
              <a:rPr lang="en-US" sz="2000" b="1" dirty="0"/>
              <a:t>Reading Inventory Scores</a:t>
            </a:r>
          </a:p>
          <a:p>
            <a:pPr lvl="2"/>
            <a:r>
              <a:rPr lang="en-US" sz="2000" b="1" dirty="0"/>
              <a:t>Reading Inventory Incentives</a:t>
            </a:r>
          </a:p>
          <a:p>
            <a:pPr lvl="1"/>
            <a:r>
              <a:rPr lang="en-US" sz="2400" b="1" dirty="0"/>
              <a:t>Monitoring of IB Unit Plans</a:t>
            </a:r>
          </a:p>
          <a:p>
            <a:pPr lvl="1"/>
            <a:endParaRPr lang="en-US" sz="2400" dirty="0"/>
          </a:p>
        </p:txBody>
      </p:sp>
      <p:sp>
        <p:nvSpPr>
          <p:cNvPr id="4" name="Text Placeholder 3"/>
          <p:cNvSpPr>
            <a:spLocks noGrp="1"/>
          </p:cNvSpPr>
          <p:nvPr>
            <p:ph type="body" sz="half" idx="2"/>
          </p:nvPr>
        </p:nvSpPr>
        <p:spPr>
          <a:xfrm>
            <a:off x="731835" y="2057400"/>
            <a:ext cx="4018539" cy="3811588"/>
          </a:xfrm>
        </p:spPr>
        <p:txBody>
          <a:bodyPr>
            <a:normAutofit/>
          </a:bodyPr>
          <a:lstStyle/>
          <a:p>
            <a:endParaRPr lang="en-US" sz="4400" dirty="0"/>
          </a:p>
          <a:p>
            <a:r>
              <a:rPr lang="en-US" sz="4400" dirty="0"/>
              <a:t>Highlights of 2023-2024             Title 1 Plan</a:t>
            </a:r>
          </a:p>
        </p:txBody>
      </p:sp>
    </p:spTree>
    <p:extLst>
      <p:ext uri="{BB962C8B-B14F-4D97-AF65-F5344CB8AC3E}">
        <p14:creationId xmlns:p14="http://schemas.microsoft.com/office/powerpoint/2010/main" val="74473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AGENDA ITEM #8</a:t>
            </a:r>
          </a:p>
        </p:txBody>
      </p:sp>
      <p:sp>
        <p:nvSpPr>
          <p:cNvPr id="3" name="Content Placeholder 2"/>
          <p:cNvSpPr>
            <a:spLocks noGrp="1"/>
          </p:cNvSpPr>
          <p:nvPr>
            <p:ph idx="1"/>
          </p:nvPr>
        </p:nvSpPr>
        <p:spPr>
          <a:xfrm>
            <a:off x="4879977" y="95250"/>
            <a:ext cx="7131048" cy="6762749"/>
          </a:xfrm>
        </p:spPr>
        <p:txBody>
          <a:bodyPr>
            <a:noAutofit/>
          </a:bodyPr>
          <a:lstStyle/>
          <a:p>
            <a:r>
              <a:rPr lang="en-US" dirty="0"/>
              <a:t>GOAL #2 </a:t>
            </a:r>
          </a:p>
          <a:p>
            <a:pPr marL="0" indent="0">
              <a:buNone/>
            </a:pPr>
            <a:r>
              <a:rPr lang="en-US" b="1" i="0" dirty="0">
                <a:solidFill>
                  <a:srgbClr val="000000"/>
                </a:solidFill>
                <a:effectLst/>
                <a:latin typeface="Calibri" panose="020F0502020204030204" pitchFamily="34" charset="0"/>
              </a:rPr>
              <a:t>	Increase the number of students 	moving up one band level on the 	Math Inventory for grades 6-8 by 	250 students.</a:t>
            </a:r>
            <a:r>
              <a:rPr lang="en-US" b="0" i="0" dirty="0">
                <a:solidFill>
                  <a:srgbClr val="000000"/>
                </a:solidFill>
                <a:effectLst/>
                <a:latin typeface="Calibri" panose="020F0502020204030204" pitchFamily="34" charset="0"/>
              </a:rPr>
              <a:t> </a:t>
            </a:r>
          </a:p>
          <a:p>
            <a:pPr marL="0" indent="0">
              <a:buNone/>
            </a:pPr>
            <a:endParaRPr lang="en-US" sz="2400" b="1" dirty="0"/>
          </a:p>
          <a:p>
            <a:pPr lvl="1"/>
            <a:r>
              <a:rPr lang="en-US" sz="2400" b="1" dirty="0"/>
              <a:t>School wide writing strategy for Math</a:t>
            </a:r>
          </a:p>
          <a:p>
            <a:pPr lvl="1"/>
            <a:r>
              <a:rPr lang="en-US" sz="2400" b="1" dirty="0"/>
              <a:t>CTLS Assess for common summative assessments</a:t>
            </a:r>
          </a:p>
          <a:p>
            <a:pPr lvl="1"/>
            <a:r>
              <a:rPr lang="en-US" sz="2400" b="1" dirty="0"/>
              <a:t>Math Dream Box Training for support teachers</a:t>
            </a:r>
          </a:p>
          <a:p>
            <a:pPr lvl="1"/>
            <a:r>
              <a:rPr lang="en-US" sz="2400" b="1" dirty="0"/>
              <a:t>Monitoring Student Data via CTLS </a:t>
            </a:r>
          </a:p>
          <a:p>
            <a:pPr lvl="2"/>
            <a:r>
              <a:rPr lang="en-US" sz="2000" b="1" dirty="0"/>
              <a:t>MATH Inventory Scores</a:t>
            </a:r>
          </a:p>
          <a:p>
            <a:pPr lvl="2"/>
            <a:r>
              <a:rPr lang="en-US" sz="2000" b="1" dirty="0"/>
              <a:t>MATH Inventory Incentives</a:t>
            </a:r>
          </a:p>
          <a:p>
            <a:pPr lvl="1"/>
            <a:r>
              <a:rPr lang="en-US" sz="2400" b="1" dirty="0"/>
              <a:t>Monitoring of IB Unit Plans</a:t>
            </a:r>
          </a:p>
          <a:p>
            <a:pPr lvl="1"/>
            <a:endParaRPr lang="en-US" sz="2400" dirty="0"/>
          </a:p>
        </p:txBody>
      </p:sp>
      <p:sp>
        <p:nvSpPr>
          <p:cNvPr id="4" name="Text Placeholder 3"/>
          <p:cNvSpPr>
            <a:spLocks noGrp="1"/>
          </p:cNvSpPr>
          <p:nvPr>
            <p:ph type="body" sz="half" idx="2"/>
          </p:nvPr>
        </p:nvSpPr>
        <p:spPr>
          <a:xfrm>
            <a:off x="731835" y="2057400"/>
            <a:ext cx="4018539" cy="3811588"/>
          </a:xfrm>
        </p:spPr>
        <p:txBody>
          <a:bodyPr>
            <a:normAutofit/>
          </a:bodyPr>
          <a:lstStyle/>
          <a:p>
            <a:endParaRPr lang="en-US" sz="4400" dirty="0"/>
          </a:p>
          <a:p>
            <a:r>
              <a:rPr lang="en-US" sz="4400" dirty="0"/>
              <a:t>Highlights of 2023-2024    Title 1 Plan</a:t>
            </a:r>
          </a:p>
        </p:txBody>
      </p:sp>
    </p:spTree>
    <p:extLst>
      <p:ext uri="{BB962C8B-B14F-4D97-AF65-F5344CB8AC3E}">
        <p14:creationId xmlns:p14="http://schemas.microsoft.com/office/powerpoint/2010/main" val="344184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AGENDA ITEM #9</a:t>
            </a:r>
          </a:p>
        </p:txBody>
      </p:sp>
      <p:sp>
        <p:nvSpPr>
          <p:cNvPr id="3" name="Content Placeholder 2"/>
          <p:cNvSpPr>
            <a:spLocks noGrp="1"/>
          </p:cNvSpPr>
          <p:nvPr>
            <p:ph idx="1"/>
          </p:nvPr>
        </p:nvSpPr>
        <p:spPr>
          <a:xfrm>
            <a:off x="5038725" y="361950"/>
            <a:ext cx="6972299" cy="6496049"/>
          </a:xfrm>
        </p:spPr>
        <p:txBody>
          <a:bodyPr>
            <a:noAutofit/>
          </a:bodyPr>
          <a:lstStyle/>
          <a:p>
            <a:r>
              <a:rPr lang="en-US" dirty="0"/>
              <a:t>GOAL #3</a:t>
            </a:r>
          </a:p>
          <a:p>
            <a:pPr marL="0" indent="0">
              <a:buNone/>
            </a:pPr>
            <a:r>
              <a:rPr lang="en-US" b="1" i="0" dirty="0">
                <a:solidFill>
                  <a:srgbClr val="000000"/>
                </a:solidFill>
                <a:effectLst/>
                <a:latin typeface="Calibri" panose="020F0502020204030204" pitchFamily="34" charset="0"/>
              </a:rPr>
              <a:t>	Decrease the number of student 	offenses / incidents for grades 6-8 	by 50 students through explicit 	instruction.</a:t>
            </a:r>
            <a:r>
              <a:rPr lang="en-US" b="0" i="0" dirty="0">
                <a:solidFill>
                  <a:srgbClr val="000000"/>
                </a:solidFill>
                <a:effectLst/>
                <a:latin typeface="Calibri" panose="020F0502020204030204" pitchFamily="34" charset="0"/>
              </a:rPr>
              <a:t> </a:t>
            </a:r>
          </a:p>
          <a:p>
            <a:pPr marL="0" indent="0">
              <a:buNone/>
            </a:pPr>
            <a:endParaRPr lang="en-US" sz="2400" b="1" dirty="0"/>
          </a:p>
          <a:p>
            <a:pPr lvl="1"/>
            <a:r>
              <a:rPr lang="en-US" sz="2400" b="1" dirty="0"/>
              <a:t>Social Emotional Learning via Restorative Circles</a:t>
            </a:r>
          </a:p>
          <a:p>
            <a:pPr lvl="1"/>
            <a:r>
              <a:rPr lang="en-US" sz="2400" b="1" dirty="0"/>
              <a:t>Restorative Conferences for Discipline</a:t>
            </a:r>
          </a:p>
          <a:p>
            <a:pPr lvl="1"/>
            <a:r>
              <a:rPr lang="en-US" sz="2400" b="1" dirty="0"/>
              <a:t>IB Learning Traits</a:t>
            </a:r>
          </a:p>
          <a:p>
            <a:pPr lvl="1"/>
            <a:r>
              <a:rPr lang="en-US" sz="2400" b="1" dirty="0"/>
              <a:t>IB Approaches to Learning Skills</a:t>
            </a:r>
          </a:p>
          <a:p>
            <a:pPr lvl="1"/>
            <a:r>
              <a:rPr lang="en-US" sz="2400" b="1" dirty="0"/>
              <a:t>PBIS Traits</a:t>
            </a:r>
          </a:p>
          <a:p>
            <a:pPr lvl="1"/>
            <a:r>
              <a:rPr lang="en-US" sz="2400" b="1" dirty="0"/>
              <a:t>Monthly Admin Talks</a:t>
            </a:r>
          </a:p>
          <a:p>
            <a:pPr lvl="1"/>
            <a:r>
              <a:rPr lang="en-US" sz="2400" b="1" dirty="0"/>
              <a:t>Awards / Incentives for Proper Behavior</a:t>
            </a:r>
          </a:p>
        </p:txBody>
      </p:sp>
      <p:sp>
        <p:nvSpPr>
          <p:cNvPr id="4" name="Text Placeholder 3"/>
          <p:cNvSpPr>
            <a:spLocks noGrp="1"/>
          </p:cNvSpPr>
          <p:nvPr>
            <p:ph type="body" sz="half" idx="2"/>
          </p:nvPr>
        </p:nvSpPr>
        <p:spPr>
          <a:xfrm>
            <a:off x="731835" y="2057400"/>
            <a:ext cx="4018539" cy="3811588"/>
          </a:xfrm>
        </p:spPr>
        <p:txBody>
          <a:bodyPr>
            <a:normAutofit/>
          </a:bodyPr>
          <a:lstStyle/>
          <a:p>
            <a:endParaRPr lang="en-US" sz="4400" dirty="0"/>
          </a:p>
          <a:p>
            <a:r>
              <a:rPr lang="en-US" sz="4400" dirty="0"/>
              <a:t>Highlights of 2023-2024    Title 1 Plan</a:t>
            </a:r>
          </a:p>
        </p:txBody>
      </p:sp>
    </p:spTree>
    <p:extLst>
      <p:ext uri="{BB962C8B-B14F-4D97-AF65-F5344CB8AC3E}">
        <p14:creationId xmlns:p14="http://schemas.microsoft.com/office/powerpoint/2010/main" val="173671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658321" cy="1600200"/>
          </a:xfrm>
        </p:spPr>
        <p:txBody>
          <a:bodyPr>
            <a:normAutofit/>
          </a:bodyPr>
          <a:lstStyle/>
          <a:p>
            <a:r>
              <a:rPr lang="en-US" sz="5400" b="1" dirty="0"/>
              <a:t>Your Input  is Needed</a:t>
            </a:r>
          </a:p>
        </p:txBody>
      </p:sp>
      <p:sp>
        <p:nvSpPr>
          <p:cNvPr id="3" name="Content Placeholder 2"/>
          <p:cNvSpPr>
            <a:spLocks noGrp="1"/>
          </p:cNvSpPr>
          <p:nvPr>
            <p:ph idx="1"/>
          </p:nvPr>
        </p:nvSpPr>
        <p:spPr>
          <a:xfrm>
            <a:off x="4581525" y="457202"/>
            <a:ext cx="7467600" cy="1295398"/>
          </a:xfrm>
        </p:spPr>
        <p:txBody>
          <a:bodyPr>
            <a:noAutofit/>
          </a:bodyPr>
          <a:lstStyle/>
          <a:p>
            <a:r>
              <a:rPr lang="en-US" dirty="0"/>
              <a:t>Please provide feedback here or QR code</a:t>
            </a:r>
          </a:p>
          <a:p>
            <a:pPr marL="0" indent="0">
              <a:buNone/>
            </a:pPr>
            <a:r>
              <a:rPr lang="en-US" dirty="0">
                <a:hlinkClick r:id="rId2"/>
              </a:rPr>
              <a:t>https://forms.office.com/r/QCq62SPsBU</a:t>
            </a:r>
            <a:r>
              <a:rPr lang="en-US" dirty="0"/>
              <a:t> </a:t>
            </a:r>
          </a:p>
          <a:p>
            <a:pPr marL="0" indent="0">
              <a:buNone/>
            </a:pPr>
            <a:endParaRPr lang="en-US" dirty="0"/>
          </a:p>
        </p:txBody>
      </p:sp>
      <p:pic>
        <p:nvPicPr>
          <p:cNvPr id="6" name="Picture 5">
            <a:extLst>
              <a:ext uri="{FF2B5EF4-FFF2-40B4-BE49-F238E27FC236}">
                <a16:creationId xmlns:a16="http://schemas.microsoft.com/office/drawing/2014/main" id="{0107B8C3-F938-4EB7-BC52-1A075CD41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405" y="1430461"/>
            <a:ext cx="5362575" cy="6400799"/>
          </a:xfrm>
          <a:prstGeom prst="rect">
            <a:avLst/>
          </a:prstGeom>
        </p:spPr>
      </p:pic>
      <p:pic>
        <p:nvPicPr>
          <p:cNvPr id="5" name="Picture 4">
            <a:extLst>
              <a:ext uri="{FF2B5EF4-FFF2-40B4-BE49-F238E27FC236}">
                <a16:creationId xmlns:a16="http://schemas.microsoft.com/office/drawing/2014/main" id="{615A3ACF-550C-4CAA-A0C5-2477D7857903}"/>
              </a:ext>
            </a:extLst>
          </p:cNvPr>
          <p:cNvPicPr>
            <a:picLocks noChangeAspect="1"/>
          </p:cNvPicPr>
          <p:nvPr/>
        </p:nvPicPr>
        <p:blipFill>
          <a:blip r:embed="rId4"/>
          <a:stretch>
            <a:fillRect/>
          </a:stretch>
        </p:blipFill>
        <p:spPr>
          <a:xfrm>
            <a:off x="7263677" y="2057400"/>
            <a:ext cx="4476750" cy="4476750"/>
          </a:xfrm>
          <a:prstGeom prst="rect">
            <a:avLst/>
          </a:prstGeom>
        </p:spPr>
      </p:pic>
    </p:spTree>
    <p:extLst>
      <p:ext uri="{BB962C8B-B14F-4D97-AF65-F5344CB8AC3E}">
        <p14:creationId xmlns:p14="http://schemas.microsoft.com/office/powerpoint/2010/main" val="3711738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005EB-1DA2-44A7-8224-26141C75449C}"/>
              </a:ext>
            </a:extLst>
          </p:cNvPr>
          <p:cNvSpPr>
            <a:spLocks noGrp="1"/>
          </p:cNvSpPr>
          <p:nvPr>
            <p:ph type="ctrTitle"/>
          </p:nvPr>
        </p:nvSpPr>
        <p:spPr>
          <a:xfrm>
            <a:off x="6194716" y="739978"/>
            <a:ext cx="5334930" cy="2189215"/>
          </a:xfrm>
        </p:spPr>
        <p:txBody>
          <a:bodyPr>
            <a:normAutofit/>
          </a:bodyPr>
          <a:lstStyle/>
          <a:p>
            <a:r>
              <a:rPr lang="en-US" sz="4200" b="1"/>
              <a:t>8</a:t>
            </a:r>
            <a:r>
              <a:rPr lang="en-US" sz="4200" b="1" baseline="30000"/>
              <a:t>th</a:t>
            </a:r>
            <a:r>
              <a:rPr lang="en-US" sz="4200" b="1"/>
              <a:t> Grade Parent Night</a:t>
            </a:r>
            <a:br>
              <a:rPr lang="en-US" sz="4200" b="1"/>
            </a:br>
            <a:r>
              <a:rPr lang="en-US" sz="4200" b="1"/>
              <a:t>Campbell Middle School</a:t>
            </a:r>
            <a:br>
              <a:rPr lang="en-US" sz="4200" b="1"/>
            </a:br>
            <a:r>
              <a:rPr lang="en-US" sz="4200" b="1"/>
              <a:t>2023-2024</a:t>
            </a:r>
            <a:endParaRPr lang="en-US" sz="4200" b="1" dirty="0"/>
          </a:p>
        </p:txBody>
      </p:sp>
      <p:sp>
        <p:nvSpPr>
          <p:cNvPr id="3" name="Subtitle 2">
            <a:extLst>
              <a:ext uri="{FF2B5EF4-FFF2-40B4-BE49-F238E27FC236}">
                <a16:creationId xmlns:a16="http://schemas.microsoft.com/office/drawing/2014/main" id="{B46A4163-A443-4E6E-86D8-4F8AE0FB7982}"/>
              </a:ext>
            </a:extLst>
          </p:cNvPr>
          <p:cNvSpPr>
            <a:spLocks noGrp="1"/>
          </p:cNvSpPr>
          <p:nvPr>
            <p:ph type="subTitle" idx="1"/>
          </p:nvPr>
        </p:nvSpPr>
        <p:spPr>
          <a:xfrm>
            <a:off x="6194715" y="3836197"/>
            <a:ext cx="5334931" cy="2189214"/>
          </a:xfrm>
        </p:spPr>
        <p:txBody>
          <a:bodyPr>
            <a:normAutofit/>
          </a:bodyPr>
          <a:lstStyle/>
          <a:p>
            <a:r>
              <a:rPr lang="en-US" sz="2200" b="1"/>
              <a:t>Mrs. Parrish </a:t>
            </a:r>
          </a:p>
          <a:p>
            <a:r>
              <a:rPr lang="en-US" sz="2200" b="1"/>
              <a:t>8</a:t>
            </a:r>
            <a:r>
              <a:rPr lang="en-US" sz="2200" b="1" baseline="30000"/>
              <a:t>th</a:t>
            </a:r>
            <a:r>
              <a:rPr lang="en-US" sz="2200" b="1"/>
              <a:t> Grade Assistant Principal</a:t>
            </a:r>
          </a:p>
          <a:p>
            <a:endParaRPr lang="en-US" sz="2200" b="1"/>
          </a:p>
          <a:p>
            <a:r>
              <a:rPr lang="en-US" sz="2200" b="1"/>
              <a:t>Ms. Burress</a:t>
            </a:r>
          </a:p>
          <a:p>
            <a:r>
              <a:rPr lang="en-US" sz="2200" b="1"/>
              <a:t>8</a:t>
            </a:r>
            <a:r>
              <a:rPr lang="en-US" sz="2200" b="1" baseline="30000"/>
              <a:t>th</a:t>
            </a:r>
            <a:r>
              <a:rPr lang="en-US" sz="2200" b="1"/>
              <a:t> Grade Lead Teacher</a:t>
            </a:r>
            <a:endParaRPr lang="en-US" sz="2200" b="1" dirty="0"/>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C335A354-0839-4698-9FB7-6BE4FA56C364}"/>
              </a:ext>
            </a:extLst>
          </p:cNvPr>
          <p:cNvPicPr>
            <a:picLocks noChangeAspect="1"/>
          </p:cNvPicPr>
          <p:nvPr/>
        </p:nvPicPr>
        <p:blipFill>
          <a:blip r:embed="rId2"/>
          <a:stretch>
            <a:fillRect/>
          </a:stretch>
        </p:blipFill>
        <p:spPr>
          <a:xfrm>
            <a:off x="1001857" y="1318944"/>
            <a:ext cx="4191000" cy="2962275"/>
          </a:xfrm>
          <a:prstGeom prst="rect">
            <a:avLst/>
          </a:prstGeom>
        </p:spPr>
      </p:pic>
    </p:spTree>
    <p:extLst>
      <p:ext uri="{BB962C8B-B14F-4D97-AF65-F5344CB8AC3E}">
        <p14:creationId xmlns:p14="http://schemas.microsoft.com/office/powerpoint/2010/main" val="145215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143CC-8FA0-4B6D-B988-E0B8DF54D14C}"/>
              </a:ext>
            </a:extLst>
          </p:cNvPr>
          <p:cNvSpPr>
            <a:spLocks noGrp="1"/>
          </p:cNvSpPr>
          <p:nvPr>
            <p:ph type="title"/>
          </p:nvPr>
        </p:nvSpPr>
        <p:spPr>
          <a:xfrm>
            <a:off x="589560" y="856180"/>
            <a:ext cx="4560584" cy="1128068"/>
          </a:xfrm>
        </p:spPr>
        <p:txBody>
          <a:bodyPr anchor="ctr">
            <a:normAutofit/>
          </a:bodyPr>
          <a:lstStyle/>
          <a:p>
            <a:r>
              <a:rPr lang="en-US" sz="4000" b="1"/>
              <a:t>WELCOME</a:t>
            </a:r>
          </a:p>
        </p:txBody>
      </p:sp>
      <p:grpSp>
        <p:nvGrpSpPr>
          <p:cNvPr id="7177" name="Group 71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178" name="Rectangle 71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1" name="Rectangle 71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16DA4A-08CA-4D3E-A8AB-E96AACA41CAF}"/>
              </a:ext>
            </a:extLst>
          </p:cNvPr>
          <p:cNvSpPr>
            <a:spLocks noGrp="1"/>
          </p:cNvSpPr>
          <p:nvPr>
            <p:ph idx="1"/>
          </p:nvPr>
        </p:nvSpPr>
        <p:spPr>
          <a:xfrm>
            <a:off x="590719" y="2330505"/>
            <a:ext cx="4559425" cy="3979585"/>
          </a:xfrm>
        </p:spPr>
        <p:txBody>
          <a:bodyPr anchor="ctr">
            <a:normAutofit/>
          </a:bodyPr>
          <a:lstStyle/>
          <a:p>
            <a:pPr>
              <a:spcBef>
                <a:spcPts val="0"/>
              </a:spcBef>
            </a:pPr>
            <a:r>
              <a:rPr lang="en-US" sz="2000" dirty="0"/>
              <a:t>AGENDA</a:t>
            </a:r>
            <a:endParaRPr lang="en-US" sz="2000" dirty="0">
              <a:effectLst/>
            </a:endParaRPr>
          </a:p>
          <a:p>
            <a:pPr marL="742950" marR="0" lvl="1" indent="-285750">
              <a:spcBef>
                <a:spcPts val="0"/>
              </a:spcBef>
              <a:buFont typeface="Courier New" panose="02070309020205020404" pitchFamily="49" charset="0"/>
              <a:buChar char="o"/>
            </a:pPr>
            <a:r>
              <a:rPr lang="en-US" sz="2000" dirty="0">
                <a:ea typeface="Calibri" panose="020F0502020204030204" pitchFamily="34" charset="0"/>
              </a:rPr>
              <a:t>Testing</a:t>
            </a:r>
            <a:endParaRPr lang="en-US" sz="2000" dirty="0">
              <a:effectLst/>
              <a:ea typeface="Calibri" panose="020F0502020204030204" pitchFamily="34"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Reality U</a:t>
            </a:r>
            <a:endParaRPr lang="en-US" sz="2000" dirty="0">
              <a:effectLst/>
              <a:ea typeface="Calibri" panose="020F0502020204030204" pitchFamily="34"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Field Trip</a:t>
            </a:r>
            <a:endParaRPr lang="en-US" sz="2000" dirty="0">
              <a:effectLst/>
              <a:ea typeface="Calibri" panose="020F0502020204030204" pitchFamily="34"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IB Showcase / 8</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Grade Project</a:t>
            </a:r>
            <a:endParaRPr lang="en-US" sz="2000" dirty="0">
              <a:effectLst/>
              <a:ea typeface="Calibri" panose="020F0502020204030204" pitchFamily="34"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Field Day</a:t>
            </a:r>
            <a:endParaRPr lang="en-US" sz="2000" dirty="0">
              <a:effectLst/>
              <a:ea typeface="Calibri" panose="020F0502020204030204" pitchFamily="34"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Dance</a:t>
            </a:r>
            <a:endParaRPr lang="en-US" sz="2000" dirty="0">
              <a:effectLst/>
              <a:ea typeface="Calibri" panose="020F0502020204030204" pitchFamily="34"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Fun Day</a:t>
            </a:r>
          </a:p>
          <a:p>
            <a:pPr marL="742950" marR="0" lvl="1" indent="-285750">
              <a:spcBef>
                <a:spcPts val="0"/>
              </a:spcBef>
              <a:buFont typeface="Courier New" panose="02070309020205020404" pitchFamily="49" charset="0"/>
              <a:buChar char="o"/>
            </a:pPr>
            <a:r>
              <a:rPr lang="en-US" sz="2000" dirty="0">
                <a:ea typeface="Times New Roman" panose="02020603050405020304" pitchFamily="18" charset="0"/>
              </a:rPr>
              <a:t>Yearbooks</a:t>
            </a:r>
            <a:endParaRPr lang="en-US" sz="2000" dirty="0">
              <a:effectLst/>
              <a:ea typeface="Times New Roman" panose="02020603050405020304" pitchFamily="18"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End of the Year Awards Ceremony</a:t>
            </a:r>
            <a:endParaRPr lang="en-US" sz="2000" dirty="0">
              <a:effectLst/>
              <a:ea typeface="Calibri" panose="020F0502020204030204" pitchFamily="34" charset="0"/>
            </a:endParaRPr>
          </a:p>
          <a:p>
            <a:pPr marL="742950" marR="0" lvl="1" indent="-285750">
              <a:spcBef>
                <a:spcPts val="0"/>
              </a:spcBef>
              <a:buFont typeface="Courier New" panose="02070309020205020404" pitchFamily="49" charset="0"/>
              <a:buChar char="o"/>
            </a:pPr>
            <a:r>
              <a:rPr lang="en-US" sz="2000" dirty="0">
                <a:effectLst/>
                <a:ea typeface="Times New Roman" panose="02020603050405020304" pitchFamily="18" charset="0"/>
              </a:rPr>
              <a:t>Celebration Drive Thru Ceremony</a:t>
            </a:r>
            <a:endParaRPr lang="en-US" sz="2000" dirty="0">
              <a:effectLst/>
              <a:ea typeface="Calibri" panose="020F0502020204030204" pitchFamily="34" charset="0"/>
            </a:endParaRPr>
          </a:p>
          <a:p>
            <a:pPr marL="457200" lvl="1" indent="0">
              <a:buNone/>
            </a:pPr>
            <a:endParaRPr lang="en-US" sz="2000" dirty="0"/>
          </a:p>
        </p:txBody>
      </p:sp>
      <p:sp>
        <p:nvSpPr>
          <p:cNvPr id="7183" name="Rectangle 71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Rectangle 71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hy you need an agenda for meetings with your principal investigator">
            <a:extLst>
              <a:ext uri="{FF2B5EF4-FFF2-40B4-BE49-F238E27FC236}">
                <a16:creationId xmlns:a16="http://schemas.microsoft.com/office/drawing/2014/main" id="{6C367D71-D3EF-4F73-9BA8-FF631962FE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6" r="4" b="1369"/>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6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F07E8A-C807-44F3-91CE-02708F74970B}"/>
              </a:ext>
            </a:extLst>
          </p:cNvPr>
          <p:cNvSpPr>
            <a:spLocks noGrp="1"/>
          </p:cNvSpPr>
          <p:nvPr>
            <p:ph type="title"/>
          </p:nvPr>
        </p:nvSpPr>
        <p:spPr>
          <a:xfrm>
            <a:off x="838200" y="1412488"/>
            <a:ext cx="2899189" cy="4363844"/>
          </a:xfrm>
        </p:spPr>
        <p:txBody>
          <a:bodyPr anchor="t">
            <a:normAutofit/>
          </a:bodyPr>
          <a:lstStyle/>
          <a:p>
            <a:r>
              <a:rPr lang="en-US" sz="4000" b="1">
                <a:solidFill>
                  <a:srgbClr val="FFFFFF"/>
                </a:solidFill>
              </a:rPr>
              <a:t>TESTING</a:t>
            </a:r>
          </a:p>
        </p:txBody>
      </p:sp>
      <p:sp>
        <p:nvSpPr>
          <p:cNvPr id="3" name="Content Placeholder 2">
            <a:extLst>
              <a:ext uri="{FF2B5EF4-FFF2-40B4-BE49-F238E27FC236}">
                <a16:creationId xmlns:a16="http://schemas.microsoft.com/office/drawing/2014/main" id="{D4320B88-916D-4BF2-822D-1E8ED7CE0941}"/>
              </a:ext>
            </a:extLst>
          </p:cNvPr>
          <p:cNvSpPr>
            <a:spLocks noGrp="1"/>
          </p:cNvSpPr>
          <p:nvPr>
            <p:ph sz="half" idx="1"/>
          </p:nvPr>
        </p:nvSpPr>
        <p:spPr>
          <a:xfrm>
            <a:off x="4380855" y="1412489"/>
            <a:ext cx="3427283" cy="4363844"/>
          </a:xfrm>
        </p:spPr>
        <p:txBody>
          <a:bodyPr>
            <a:normAutofit/>
          </a:bodyPr>
          <a:lstStyle/>
          <a:p>
            <a:pPr marL="0" indent="0" algn="ctr">
              <a:buNone/>
            </a:pPr>
            <a:r>
              <a:rPr lang="en-US" sz="2000" b="1" dirty="0"/>
              <a:t>FALL TESTING</a:t>
            </a:r>
          </a:p>
          <a:p>
            <a:pPr marL="0" indent="0" algn="ctr">
              <a:buNone/>
            </a:pPr>
            <a:endParaRPr lang="en-US" sz="2000" b="1" dirty="0"/>
          </a:p>
          <a:p>
            <a:pPr lvl="1"/>
            <a:r>
              <a:rPr lang="en-US" sz="2000" b="1" dirty="0"/>
              <a:t>August</a:t>
            </a:r>
          </a:p>
          <a:p>
            <a:pPr lvl="2"/>
            <a:r>
              <a:rPr lang="en-US" dirty="0"/>
              <a:t>Reading Inventory</a:t>
            </a:r>
          </a:p>
          <a:p>
            <a:pPr lvl="2"/>
            <a:r>
              <a:rPr lang="en-US" dirty="0"/>
              <a:t>Math Inventory</a:t>
            </a:r>
          </a:p>
          <a:p>
            <a:pPr lvl="1"/>
            <a:r>
              <a:rPr lang="en-US" sz="2000" b="1" dirty="0"/>
              <a:t>October</a:t>
            </a:r>
          </a:p>
          <a:p>
            <a:pPr lvl="2"/>
            <a:r>
              <a:rPr lang="en-US" dirty="0"/>
              <a:t>PSAT 8/9</a:t>
            </a:r>
          </a:p>
          <a:p>
            <a:pPr lvl="1"/>
            <a:r>
              <a:rPr lang="en-US" sz="2000" b="1" dirty="0"/>
              <a:t>December</a:t>
            </a:r>
          </a:p>
          <a:p>
            <a:pPr lvl="2"/>
            <a:r>
              <a:rPr lang="en-US" dirty="0"/>
              <a:t>Reading Inventory </a:t>
            </a:r>
          </a:p>
          <a:p>
            <a:pPr lvl="2"/>
            <a:r>
              <a:rPr lang="en-US" dirty="0"/>
              <a:t>Math Inventory</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3C9AE6E-210D-495F-B467-7B2AD35292D3}"/>
              </a:ext>
            </a:extLst>
          </p:cNvPr>
          <p:cNvSpPr>
            <a:spLocks noGrp="1"/>
          </p:cNvSpPr>
          <p:nvPr>
            <p:ph sz="half" idx="2"/>
          </p:nvPr>
        </p:nvSpPr>
        <p:spPr>
          <a:xfrm>
            <a:off x="8362952" y="1412489"/>
            <a:ext cx="3515934" cy="4363844"/>
          </a:xfrm>
        </p:spPr>
        <p:txBody>
          <a:bodyPr>
            <a:normAutofit/>
          </a:bodyPr>
          <a:lstStyle/>
          <a:p>
            <a:pPr marL="0" indent="0" algn="ctr">
              <a:buNone/>
            </a:pPr>
            <a:r>
              <a:rPr lang="en-US" sz="2000" b="1" dirty="0"/>
              <a:t>SPRING TESTING</a:t>
            </a:r>
          </a:p>
          <a:p>
            <a:r>
              <a:rPr lang="en-US" sz="2000" b="1" dirty="0"/>
              <a:t>APRIL to MAY</a:t>
            </a:r>
          </a:p>
          <a:p>
            <a:pPr lvl="1"/>
            <a:r>
              <a:rPr lang="en-US" sz="2000" dirty="0"/>
              <a:t>Reading </a:t>
            </a:r>
          </a:p>
          <a:p>
            <a:pPr lvl="1"/>
            <a:r>
              <a:rPr lang="en-US" sz="2000" dirty="0"/>
              <a:t>Math</a:t>
            </a:r>
          </a:p>
          <a:p>
            <a:pPr lvl="1"/>
            <a:r>
              <a:rPr lang="en-US" sz="2000" dirty="0"/>
              <a:t>End of Grade</a:t>
            </a:r>
          </a:p>
          <a:p>
            <a:pPr marL="457200" lvl="1" indent="0">
              <a:buNone/>
            </a:pPr>
            <a:r>
              <a:rPr lang="en-US" sz="2000" dirty="0"/>
              <a:t>   -ELA / MA / SCI /SS </a:t>
            </a:r>
          </a:p>
          <a:p>
            <a:pPr marL="457200" lvl="1" indent="0">
              <a:buNone/>
            </a:pPr>
            <a:r>
              <a:rPr lang="en-US" sz="1900" b="1" dirty="0"/>
              <a:t>End of Course Assessments</a:t>
            </a:r>
          </a:p>
          <a:p>
            <a:pPr lvl="1"/>
            <a:r>
              <a:rPr lang="en-US" sz="2000" dirty="0"/>
              <a:t>H.S. Algebra</a:t>
            </a:r>
          </a:p>
          <a:p>
            <a:pPr lvl="1"/>
            <a:r>
              <a:rPr lang="en-US" sz="2000" dirty="0"/>
              <a:t>H.S. Physical Science</a:t>
            </a:r>
          </a:p>
        </p:txBody>
      </p:sp>
    </p:spTree>
    <p:extLst>
      <p:ext uri="{BB962C8B-B14F-4D97-AF65-F5344CB8AC3E}">
        <p14:creationId xmlns:p14="http://schemas.microsoft.com/office/powerpoint/2010/main" val="4129362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CF296-5A97-4A33-B3F2-19ABE0F88407}"/>
              </a:ext>
            </a:extLst>
          </p:cNvPr>
          <p:cNvSpPr>
            <a:spLocks noGrp="1"/>
          </p:cNvSpPr>
          <p:nvPr>
            <p:ph type="title"/>
          </p:nvPr>
        </p:nvSpPr>
        <p:spPr>
          <a:xfrm>
            <a:off x="836677" y="3657600"/>
            <a:ext cx="10515594" cy="3200400"/>
          </a:xfrm>
        </p:spPr>
        <p:txBody>
          <a:bodyPr anchor="ctr">
            <a:normAutofit/>
          </a:bodyPr>
          <a:lstStyle/>
          <a:p>
            <a:r>
              <a:rPr lang="en-US" sz="4000" dirty="0">
                <a:latin typeface="+mn-lt"/>
              </a:rPr>
              <a:t>WHEN:  	WEDNESDAY - OCTOBER 25</a:t>
            </a:r>
            <a:r>
              <a:rPr lang="en-US" sz="4000" baseline="30000" dirty="0">
                <a:latin typeface="+mn-lt"/>
              </a:rPr>
              <a:t>th</a:t>
            </a:r>
            <a:br>
              <a:rPr lang="en-US" sz="4000" dirty="0">
                <a:latin typeface="+mn-lt"/>
              </a:rPr>
            </a:br>
            <a:r>
              <a:rPr lang="en-US" sz="4000" dirty="0">
                <a:latin typeface="+mn-lt"/>
              </a:rPr>
              <a:t>WHERE:	Homeroom Teacher</a:t>
            </a:r>
            <a:br>
              <a:rPr lang="en-US" sz="4000" dirty="0">
                <a:latin typeface="+mn-lt"/>
              </a:rPr>
            </a:br>
            <a:r>
              <a:rPr lang="en-US" sz="4000" dirty="0">
                <a:latin typeface="+mn-lt"/>
              </a:rPr>
              <a:t>TIME:	9:30 to 11:55 (2hrs &amp; 25 min.)</a:t>
            </a:r>
            <a:br>
              <a:rPr lang="en-US" sz="4000" dirty="0">
                <a:latin typeface="+mn-lt"/>
              </a:rPr>
            </a:br>
            <a:r>
              <a:rPr lang="en-US" sz="4000" dirty="0">
                <a:latin typeface="+mn-lt"/>
              </a:rPr>
              <a:t>WHAT:	</a:t>
            </a:r>
            <a:r>
              <a:rPr lang="en-US" sz="4000" b="0" i="0" dirty="0">
                <a:solidFill>
                  <a:srgbClr val="1E1E1E"/>
                </a:solidFill>
                <a:effectLst/>
                <a:latin typeface="+mn-lt"/>
              </a:rPr>
              <a:t>Reading, Writing &amp; Language, and Math</a:t>
            </a:r>
            <a:endParaRPr lang="en-US" sz="4000" dirty="0">
              <a:latin typeface="+mn-lt"/>
            </a:endParaRPr>
          </a:p>
        </p:txBody>
      </p:sp>
      <p:pic>
        <p:nvPicPr>
          <p:cNvPr id="7" name="Picture 6" descr="Text&#10;&#10;Description automatically generated">
            <a:extLst>
              <a:ext uri="{FF2B5EF4-FFF2-40B4-BE49-F238E27FC236}">
                <a16:creationId xmlns:a16="http://schemas.microsoft.com/office/drawing/2014/main" id="{3D7970B3-6E23-4F81-BCAB-369E541DDC01}"/>
              </a:ext>
            </a:extLst>
          </p:cNvPr>
          <p:cNvPicPr>
            <a:picLocks noChangeAspect="1"/>
          </p:cNvPicPr>
          <p:nvPr/>
        </p:nvPicPr>
        <p:blipFill>
          <a:blip r:embed="rId2"/>
          <a:stretch>
            <a:fillRect/>
          </a:stretch>
        </p:blipFill>
        <p:spPr>
          <a:xfrm>
            <a:off x="836676" y="85725"/>
            <a:ext cx="10515595" cy="3343275"/>
          </a:xfrm>
          <a:prstGeom prst="rect">
            <a:avLst/>
          </a:prstGeom>
        </p:spPr>
      </p:pic>
    </p:spTree>
    <p:extLst>
      <p:ext uri="{BB962C8B-B14F-4D97-AF65-F5344CB8AC3E}">
        <p14:creationId xmlns:p14="http://schemas.microsoft.com/office/powerpoint/2010/main" val="402492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F9289-8525-48BF-AD57-3BC71553947A}"/>
              </a:ext>
            </a:extLst>
          </p:cNvPr>
          <p:cNvSpPr>
            <a:spLocks noGrp="1"/>
          </p:cNvSpPr>
          <p:nvPr>
            <p:ph type="title"/>
          </p:nvPr>
        </p:nvSpPr>
        <p:spPr>
          <a:xfrm>
            <a:off x="6096001" y="626722"/>
            <a:ext cx="4669410" cy="448292"/>
          </a:xfrm>
        </p:spPr>
        <p:txBody>
          <a:bodyPr anchor="b">
            <a:normAutofit fontScale="90000"/>
          </a:bodyPr>
          <a:lstStyle/>
          <a:p>
            <a:r>
              <a:rPr lang="en-US" sz="3600" dirty="0">
                <a:solidFill>
                  <a:schemeClr val="tx2"/>
                </a:solidFill>
              </a:rPr>
              <a:t>PSAT</a:t>
            </a:r>
          </a:p>
        </p:txBody>
      </p:sp>
      <p:pic>
        <p:nvPicPr>
          <p:cNvPr id="7" name="Picture 6" descr="A cat with glasses on a computer&#10;&#10;Description automatically generated">
            <a:extLst>
              <a:ext uri="{FF2B5EF4-FFF2-40B4-BE49-F238E27FC236}">
                <a16:creationId xmlns:a16="http://schemas.microsoft.com/office/drawing/2014/main" id="{84FA6989-93D8-4EBD-A990-350E8FFF9466}"/>
              </a:ext>
            </a:extLst>
          </p:cNvPr>
          <p:cNvPicPr>
            <a:picLocks noChangeAspect="1"/>
          </p:cNvPicPr>
          <p:nvPr/>
        </p:nvPicPr>
        <p:blipFill rotWithShape="1">
          <a:blip r:embed="rId2">
            <a:extLst>
              <a:ext uri="{28A0092B-C50C-407E-A947-70E740481C1C}">
                <a14:useLocalDpi xmlns:a14="http://schemas.microsoft.com/office/drawing/2010/main" val="0"/>
              </a:ext>
            </a:extLst>
          </a:blip>
          <a:srcRect l="25004" t="-329" r="9435" b="329"/>
          <a:stretch/>
        </p:blipFill>
        <p:spPr>
          <a:xfrm>
            <a:off x="311863" y="716473"/>
            <a:ext cx="4401096" cy="5674802"/>
          </a:xfrm>
          <a:prstGeom prst="rect">
            <a:avLst/>
          </a:prstGeom>
        </p:spPr>
      </p:pic>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78" y="58162"/>
            <a:ext cx="944833" cy="904406"/>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80" y="58161"/>
            <a:ext cx="944832" cy="904404"/>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F5B49CD-2160-4AAA-A67B-089A4E04390F}"/>
              </a:ext>
            </a:extLst>
          </p:cNvPr>
          <p:cNvSpPr>
            <a:spLocks noGrp="1"/>
          </p:cNvSpPr>
          <p:nvPr>
            <p:ph idx="1"/>
          </p:nvPr>
        </p:nvSpPr>
        <p:spPr>
          <a:xfrm>
            <a:off x="5038725" y="1075013"/>
            <a:ext cx="6667500" cy="5316262"/>
          </a:xfrm>
        </p:spPr>
        <p:txBody>
          <a:bodyPr>
            <a:normAutofit/>
          </a:bodyPr>
          <a:lstStyle/>
          <a:p>
            <a:pPr marL="0" indent="0">
              <a:buNone/>
            </a:pPr>
            <a:r>
              <a:rPr lang="en-US" sz="2400" b="1" dirty="0"/>
              <a:t> Online</a:t>
            </a:r>
          </a:p>
          <a:p>
            <a:r>
              <a:rPr lang="en-US" sz="2400" dirty="0"/>
              <a:t>Students must use their own school device (not compatible with Mac books.</a:t>
            </a:r>
          </a:p>
          <a:p>
            <a:r>
              <a:rPr lang="en-US" sz="2400" dirty="0"/>
              <a:t>Students must bring their laptops and their chargers on Monday 10/23.</a:t>
            </a:r>
          </a:p>
          <a:p>
            <a:r>
              <a:rPr lang="en-US" sz="2400" dirty="0"/>
              <a:t>Laptops will stay with their homeroom teachers each afternoon so that they can charge for 2 full nights.</a:t>
            </a:r>
          </a:p>
          <a:p>
            <a:r>
              <a:rPr lang="en-US" sz="2400" dirty="0"/>
              <a:t>Please make sure your student brings their laptops and charger.</a:t>
            </a:r>
          </a:p>
          <a:p>
            <a:r>
              <a:rPr lang="en-US" sz="2400" dirty="0"/>
              <a:t>Once students register with Bluebook, they will have access to a practice PSAT test and other resources.</a:t>
            </a:r>
          </a:p>
          <a:p>
            <a:endParaRPr lang="en-US" sz="1600" dirty="0">
              <a:solidFill>
                <a:schemeClr val="tx2"/>
              </a:solidFill>
            </a:endParaRPr>
          </a:p>
        </p:txBody>
      </p:sp>
    </p:spTree>
    <p:extLst>
      <p:ext uri="{BB962C8B-B14F-4D97-AF65-F5344CB8AC3E}">
        <p14:creationId xmlns:p14="http://schemas.microsoft.com/office/powerpoint/2010/main" val="345718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77BA-DFC2-4102-820B-7BAA47051C10}"/>
              </a:ext>
            </a:extLst>
          </p:cNvPr>
          <p:cNvSpPr>
            <a:spLocks noGrp="1"/>
          </p:cNvSpPr>
          <p:nvPr>
            <p:ph type="title"/>
          </p:nvPr>
        </p:nvSpPr>
        <p:spPr>
          <a:xfrm>
            <a:off x="123825" y="2933701"/>
            <a:ext cx="11972925" cy="3705224"/>
          </a:xfrm>
        </p:spPr>
        <p:txBody>
          <a:bodyPr>
            <a:normAutofit/>
          </a:bodyPr>
          <a:lstStyle/>
          <a:p>
            <a:r>
              <a:rPr lang="en-US" b="1" dirty="0"/>
              <a:t>Tentative Dates – District Will Release Final Dates</a:t>
            </a:r>
            <a:br>
              <a:rPr lang="en-US" dirty="0"/>
            </a:br>
            <a:r>
              <a:rPr lang="en-US" sz="3200" dirty="0"/>
              <a:t>April 22 &amp; 23	ELA EOG</a:t>
            </a:r>
            <a:br>
              <a:rPr lang="en-US" sz="3200" dirty="0"/>
            </a:br>
            <a:r>
              <a:rPr lang="en-US" sz="3200" dirty="0"/>
              <a:t>April 24		Science EOG or HS Physical Science (EOC)</a:t>
            </a:r>
            <a:br>
              <a:rPr lang="en-US" sz="3200" dirty="0"/>
            </a:br>
            <a:r>
              <a:rPr lang="en-US" sz="3200" dirty="0"/>
              <a:t>April 25		Math EOG</a:t>
            </a:r>
            <a:br>
              <a:rPr lang="en-US" sz="3200" dirty="0"/>
            </a:br>
            <a:r>
              <a:rPr lang="en-US" sz="3200" dirty="0"/>
              <a:t>April 26		GA Studies EOG</a:t>
            </a:r>
            <a:br>
              <a:rPr lang="en-US" sz="3200" dirty="0"/>
            </a:br>
            <a:r>
              <a:rPr lang="en-US" sz="3200" dirty="0"/>
              <a:t>April 29 &amp; 30	HS Algebra EOC </a:t>
            </a:r>
            <a:r>
              <a:rPr lang="en-US" sz="2200" b="1" i="1" dirty="0"/>
              <a:t>*Note they take 8</a:t>
            </a:r>
            <a:r>
              <a:rPr lang="en-US" sz="2200" b="1" i="1" baseline="30000" dirty="0"/>
              <a:t>th</a:t>
            </a:r>
            <a:r>
              <a:rPr lang="en-US" sz="2200" b="1" i="1" dirty="0"/>
              <a:t> grade Math EOG as well</a:t>
            </a:r>
            <a:br>
              <a:rPr lang="en-US" sz="3200" dirty="0"/>
            </a:br>
            <a:br>
              <a:rPr lang="en-US" sz="3200" dirty="0"/>
            </a:br>
            <a:endParaRPr lang="en-US" sz="2200" dirty="0"/>
          </a:p>
        </p:txBody>
      </p:sp>
      <p:pic>
        <p:nvPicPr>
          <p:cNvPr id="1026" name="Picture 2" descr="Welcome to Experience Online Testing Georgia!">
            <a:extLst>
              <a:ext uri="{FF2B5EF4-FFF2-40B4-BE49-F238E27FC236}">
                <a16:creationId xmlns:a16="http://schemas.microsoft.com/office/drawing/2014/main" id="{E30C8109-A822-4CFA-AD35-724AC8C2E9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7062" y="1"/>
            <a:ext cx="58578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43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AGENDA ITEM #1</a:t>
            </a:r>
          </a:p>
        </p:txBody>
      </p:sp>
      <p:sp>
        <p:nvSpPr>
          <p:cNvPr id="3" name="Content Placeholder 2"/>
          <p:cNvSpPr>
            <a:spLocks noGrp="1"/>
          </p:cNvSpPr>
          <p:nvPr>
            <p:ph idx="1"/>
          </p:nvPr>
        </p:nvSpPr>
        <p:spPr>
          <a:xfrm>
            <a:off x="5183187" y="600365"/>
            <a:ext cx="6620886" cy="6049818"/>
          </a:xfrm>
        </p:spPr>
        <p:txBody>
          <a:bodyPr>
            <a:noAutofit/>
          </a:bodyPr>
          <a:lstStyle/>
          <a:p>
            <a:r>
              <a:rPr lang="en-US" sz="4000" dirty="0"/>
              <a:t>Title I, Part A is one of many programs governed by the Elementary and Secondary Education Act or ESEA. </a:t>
            </a:r>
          </a:p>
          <a:p>
            <a:r>
              <a:rPr lang="en-US" sz="4000" dirty="0"/>
              <a:t>The program makes it possible to expand the basic educational programs that schools offer with services and interventions that support struggling learners. </a:t>
            </a:r>
          </a:p>
        </p:txBody>
      </p:sp>
      <p:sp>
        <p:nvSpPr>
          <p:cNvPr id="4" name="Text Placeholder 3"/>
          <p:cNvSpPr>
            <a:spLocks noGrp="1"/>
          </p:cNvSpPr>
          <p:nvPr>
            <p:ph type="body" sz="half" idx="2"/>
          </p:nvPr>
        </p:nvSpPr>
        <p:spPr>
          <a:xfrm>
            <a:off x="839788" y="2057399"/>
            <a:ext cx="3932237" cy="4181475"/>
          </a:xfrm>
        </p:spPr>
        <p:txBody>
          <a:bodyPr>
            <a:normAutofit fontScale="92500"/>
          </a:bodyPr>
          <a:lstStyle/>
          <a:p>
            <a:endParaRPr lang="en-US" sz="4400" dirty="0"/>
          </a:p>
          <a:p>
            <a:r>
              <a:rPr lang="en-US" sz="4400" dirty="0"/>
              <a:t>What is Title 1?</a:t>
            </a:r>
          </a:p>
          <a:p>
            <a:endParaRPr lang="en-US" sz="4400" dirty="0"/>
          </a:p>
          <a:p>
            <a:r>
              <a:rPr lang="en-US" sz="4400" dirty="0"/>
              <a:t>Additional money for teachers, coaches, supplies</a:t>
            </a:r>
          </a:p>
        </p:txBody>
      </p:sp>
    </p:spTree>
    <p:extLst>
      <p:ext uri="{BB962C8B-B14F-4D97-AF65-F5344CB8AC3E}">
        <p14:creationId xmlns:p14="http://schemas.microsoft.com/office/powerpoint/2010/main" val="241431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81C5-F840-40FE-835A-A471258C9D72}"/>
              </a:ext>
            </a:extLst>
          </p:cNvPr>
          <p:cNvSpPr>
            <a:spLocks noGrp="1"/>
          </p:cNvSpPr>
          <p:nvPr>
            <p:ph type="title"/>
          </p:nvPr>
        </p:nvSpPr>
        <p:spPr>
          <a:xfrm>
            <a:off x="319088" y="1828801"/>
            <a:ext cx="11382374" cy="4791074"/>
          </a:xfrm>
        </p:spPr>
        <p:txBody>
          <a:bodyPr>
            <a:normAutofit/>
          </a:bodyPr>
          <a:lstStyle/>
          <a:p>
            <a:r>
              <a:rPr lang="en-US" sz="2800" b="1" i="0" dirty="0">
                <a:solidFill>
                  <a:srgbClr val="305C61"/>
                </a:solidFill>
                <a:effectLst/>
                <a:latin typeface="+mn-lt"/>
              </a:rPr>
              <a:t>Date: Friday October 13</a:t>
            </a:r>
            <a:r>
              <a:rPr lang="en-US" sz="2800" b="1" i="0" baseline="30000" dirty="0">
                <a:solidFill>
                  <a:srgbClr val="305C61"/>
                </a:solidFill>
                <a:effectLst/>
                <a:latin typeface="+mn-lt"/>
              </a:rPr>
              <a:t>th</a:t>
            </a:r>
            <a:br>
              <a:rPr lang="en-US" sz="2800" b="1" i="0" dirty="0">
                <a:solidFill>
                  <a:srgbClr val="305C61"/>
                </a:solidFill>
                <a:effectLst/>
                <a:latin typeface="+mn-lt"/>
              </a:rPr>
            </a:br>
            <a:r>
              <a:rPr lang="en-US" sz="2000" b="0" i="0" dirty="0">
                <a:solidFill>
                  <a:srgbClr val="305C61"/>
                </a:solidFill>
                <a:effectLst/>
                <a:latin typeface="+mn-lt"/>
              </a:rPr>
              <a:t>- We need volunteers to work booths (like the bank, or the apartment manager, or the water company, etc.</a:t>
            </a:r>
            <a:r>
              <a:rPr lang="en-US" sz="2000" b="0" i="0" dirty="0">
                <a:solidFill>
                  <a:srgbClr val="305C61"/>
                </a:solidFill>
                <a:effectLst/>
                <a:latin typeface="+mn-lt"/>
                <a:sym typeface="Wingdings" panose="05000000000000000000" pitchFamily="2" charset="2"/>
              </a:rPr>
              <a:t>)</a:t>
            </a:r>
            <a:br>
              <a:rPr lang="en-US" sz="2000" b="0" i="0" dirty="0">
                <a:solidFill>
                  <a:srgbClr val="305C61"/>
                </a:solidFill>
                <a:effectLst/>
                <a:latin typeface="+mn-lt"/>
                <a:sym typeface="Wingdings" panose="05000000000000000000" pitchFamily="2" charset="2"/>
              </a:rPr>
            </a:br>
            <a:r>
              <a:rPr lang="en-US" sz="2000" b="0" i="0" dirty="0">
                <a:solidFill>
                  <a:srgbClr val="305C61"/>
                </a:solidFill>
                <a:effectLst/>
                <a:latin typeface="+mn-lt"/>
                <a:sym typeface="Wingdings" panose="05000000000000000000" pitchFamily="2" charset="2"/>
              </a:rPr>
              <a:t>Link to sign up </a:t>
            </a:r>
            <a:r>
              <a:rPr lang="en-US" sz="2000" b="0" i="0" dirty="0">
                <a:solidFill>
                  <a:srgbClr val="305C61"/>
                </a:solidFill>
                <a:effectLst/>
                <a:latin typeface="+mn-lt"/>
                <a:sym typeface="Wingdings" panose="05000000000000000000" pitchFamily="2" charset="2"/>
                <a:hlinkClick r:id="rId2"/>
              </a:rPr>
              <a:t>Click Here</a:t>
            </a:r>
            <a:br>
              <a:rPr lang="en-US" sz="2000" b="0" i="0" dirty="0">
                <a:solidFill>
                  <a:srgbClr val="305C61"/>
                </a:solidFill>
                <a:effectLst/>
                <a:latin typeface="+mn-lt"/>
              </a:rPr>
            </a:br>
            <a:br>
              <a:rPr lang="en-US" sz="2800" b="1" i="0" dirty="0">
                <a:solidFill>
                  <a:srgbClr val="305C61"/>
                </a:solidFill>
                <a:effectLst/>
                <a:latin typeface="+mn-lt"/>
              </a:rPr>
            </a:br>
            <a:r>
              <a:rPr lang="en-US" sz="2800" b="1" i="0" dirty="0">
                <a:solidFill>
                  <a:srgbClr val="305C61"/>
                </a:solidFill>
                <a:effectLst/>
                <a:latin typeface="+mn-lt"/>
              </a:rPr>
              <a:t>The goals of </a:t>
            </a:r>
            <a:r>
              <a:rPr lang="en-US" sz="2800" b="1" i="0" dirty="0">
                <a:solidFill>
                  <a:srgbClr val="BEC531"/>
                </a:solidFill>
                <a:effectLst/>
                <a:latin typeface="+mn-lt"/>
              </a:rPr>
              <a:t>Reality U</a:t>
            </a:r>
            <a:r>
              <a:rPr lang="en-US" sz="2800" b="1" i="0" dirty="0">
                <a:solidFill>
                  <a:srgbClr val="305C61"/>
                </a:solidFill>
                <a:effectLst/>
                <a:latin typeface="+mn-lt"/>
              </a:rPr>
              <a:t> are</a:t>
            </a:r>
            <a:br>
              <a:rPr lang="en-US" sz="2000" b="0" i="0" dirty="0">
                <a:solidFill>
                  <a:srgbClr val="305C61"/>
                </a:solidFill>
                <a:effectLst/>
                <a:latin typeface="+mn-lt"/>
              </a:rPr>
            </a:br>
            <a:r>
              <a:rPr lang="en-US" sz="2000" b="0" i="0" dirty="0">
                <a:solidFill>
                  <a:srgbClr val="305C61"/>
                </a:solidFill>
                <a:effectLst/>
                <a:latin typeface="+mn-lt"/>
              </a:rPr>
              <a:t>- Teach teens that their performance in school today can affect their future.</a:t>
            </a:r>
            <a:br>
              <a:rPr lang="en-US" sz="2000" b="0" i="0" dirty="0">
                <a:solidFill>
                  <a:srgbClr val="305C61"/>
                </a:solidFill>
                <a:effectLst/>
                <a:latin typeface="+mn-lt"/>
              </a:rPr>
            </a:br>
            <a:r>
              <a:rPr lang="en-US" sz="2000" b="0" i="0" dirty="0">
                <a:solidFill>
                  <a:srgbClr val="305C61"/>
                </a:solidFill>
                <a:effectLst/>
                <a:latin typeface="+mn-lt"/>
              </a:rPr>
              <a:t>- Provide students with the opportunity to learn and practice personal finance skills.</a:t>
            </a:r>
            <a:br>
              <a:rPr lang="en-US" sz="2000" b="0" i="0" dirty="0">
                <a:solidFill>
                  <a:srgbClr val="305C61"/>
                </a:solidFill>
                <a:effectLst/>
                <a:latin typeface="+mn-lt"/>
              </a:rPr>
            </a:br>
            <a:r>
              <a:rPr lang="en-US" sz="2000" b="0" i="0" dirty="0">
                <a:solidFill>
                  <a:srgbClr val="305C61"/>
                </a:solidFill>
                <a:effectLst/>
                <a:latin typeface="+mn-lt"/>
              </a:rPr>
              <a:t>- Mobilize the community to become involved stakeholders in education (hence why we need volunteers)</a:t>
            </a:r>
            <a:br>
              <a:rPr lang="en-US" sz="2000" b="0" i="0" dirty="0">
                <a:solidFill>
                  <a:srgbClr val="305C61"/>
                </a:solidFill>
                <a:effectLst/>
                <a:latin typeface="+mn-lt"/>
              </a:rPr>
            </a:br>
            <a:br>
              <a:rPr lang="en-US" sz="2000" b="0" i="0" dirty="0">
                <a:solidFill>
                  <a:srgbClr val="305C61"/>
                </a:solidFill>
                <a:effectLst/>
                <a:latin typeface="+mn-lt"/>
              </a:rPr>
            </a:br>
            <a:br>
              <a:rPr lang="en-US" sz="2000" b="0" i="0" dirty="0">
                <a:solidFill>
                  <a:srgbClr val="305C61"/>
                </a:solidFill>
                <a:effectLst/>
                <a:latin typeface="+mn-lt"/>
              </a:rPr>
            </a:br>
            <a:r>
              <a:rPr lang="en-US" sz="2800" b="1" i="0" dirty="0">
                <a:solidFill>
                  <a:srgbClr val="305C61"/>
                </a:solidFill>
                <a:effectLst/>
                <a:latin typeface="+mn-lt"/>
              </a:rPr>
              <a:t>Meet several Standards for Financial Literacy:</a:t>
            </a:r>
            <a:br>
              <a:rPr lang="en-US" sz="2000" b="0" i="0" dirty="0">
                <a:solidFill>
                  <a:srgbClr val="305C61"/>
                </a:solidFill>
                <a:effectLst/>
                <a:latin typeface="+mn-lt"/>
              </a:rPr>
            </a:br>
            <a:r>
              <a:rPr lang="en-US" sz="2000" b="0" i="0" dirty="0">
                <a:solidFill>
                  <a:srgbClr val="305C61"/>
                </a:solidFill>
                <a:effectLst/>
                <a:latin typeface="+mn-lt"/>
              </a:rPr>
              <a:t>- Students will use rational decision-making and planning to set and implement financial goals</a:t>
            </a:r>
            <a:br>
              <a:rPr lang="en-US" sz="2000" b="0" i="0" dirty="0">
                <a:solidFill>
                  <a:srgbClr val="305C61"/>
                </a:solidFill>
                <a:effectLst/>
                <a:latin typeface="+mn-lt"/>
              </a:rPr>
            </a:br>
            <a:r>
              <a:rPr lang="en-US" sz="2000" b="0" i="0" dirty="0">
                <a:solidFill>
                  <a:srgbClr val="305C61"/>
                </a:solidFill>
                <a:effectLst/>
                <a:latin typeface="+mn-lt"/>
              </a:rPr>
              <a:t>- Students will understand sources of income and the relationship between income and career preparation</a:t>
            </a:r>
            <a:br>
              <a:rPr lang="en-US" sz="2000" b="0" i="0" dirty="0">
                <a:solidFill>
                  <a:srgbClr val="305C61"/>
                </a:solidFill>
                <a:effectLst/>
                <a:latin typeface="+mn-lt"/>
              </a:rPr>
            </a:br>
            <a:r>
              <a:rPr lang="en-US" sz="2000" b="0" i="0" dirty="0">
                <a:solidFill>
                  <a:srgbClr val="305C61"/>
                </a:solidFill>
                <a:effectLst/>
                <a:latin typeface="+mn-lt"/>
              </a:rPr>
              <a:t>- Students will understand principles of money management</a:t>
            </a:r>
            <a:br>
              <a:rPr lang="en-US" sz="2000" b="0" i="0" dirty="0">
                <a:solidFill>
                  <a:srgbClr val="305C61"/>
                </a:solidFill>
                <a:effectLst/>
                <a:latin typeface="+mn-lt"/>
              </a:rPr>
            </a:br>
            <a:r>
              <a:rPr lang="en-US" sz="2000" b="0" i="0" dirty="0">
                <a:solidFill>
                  <a:srgbClr val="305C61"/>
                </a:solidFill>
                <a:effectLst/>
                <a:latin typeface="+mn-lt"/>
              </a:rPr>
              <a:t>- Students will understand credit uses and costs.</a:t>
            </a:r>
            <a:endParaRPr lang="en-US" sz="2000" b="1" dirty="0">
              <a:latin typeface="+mn-lt"/>
            </a:endParaRPr>
          </a:p>
        </p:txBody>
      </p:sp>
      <p:pic>
        <p:nvPicPr>
          <p:cNvPr id="6" name="Content Placeholder 5">
            <a:extLst>
              <a:ext uri="{FF2B5EF4-FFF2-40B4-BE49-F238E27FC236}">
                <a16:creationId xmlns:a16="http://schemas.microsoft.com/office/drawing/2014/main" id="{6A12DA1F-CF06-490C-A456-D0281248CB29}"/>
              </a:ext>
            </a:extLst>
          </p:cNvPr>
          <p:cNvPicPr>
            <a:picLocks noGrp="1" noChangeAspect="1"/>
          </p:cNvPicPr>
          <p:nvPr>
            <p:ph idx="1"/>
          </p:nvPr>
        </p:nvPicPr>
        <p:blipFill>
          <a:blip r:embed="rId3"/>
          <a:stretch>
            <a:fillRect/>
          </a:stretch>
        </p:blipFill>
        <p:spPr>
          <a:xfrm>
            <a:off x="1800225" y="162719"/>
            <a:ext cx="8420100" cy="1524000"/>
          </a:xfrm>
        </p:spPr>
      </p:pic>
    </p:spTree>
    <p:extLst>
      <p:ext uri="{BB962C8B-B14F-4D97-AF65-F5344CB8AC3E}">
        <p14:creationId xmlns:p14="http://schemas.microsoft.com/office/powerpoint/2010/main" val="156357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39F5-380F-E8CB-B81E-B64840F7811E}"/>
              </a:ext>
            </a:extLst>
          </p:cNvPr>
          <p:cNvSpPr>
            <a:spLocks noGrp="1"/>
          </p:cNvSpPr>
          <p:nvPr>
            <p:ph type="title"/>
          </p:nvPr>
        </p:nvSpPr>
        <p:spPr>
          <a:xfrm>
            <a:off x="839788" y="84978"/>
            <a:ext cx="10515600" cy="1325563"/>
          </a:xfrm>
        </p:spPr>
        <p:txBody>
          <a:bodyPr>
            <a:normAutofit fontScale="90000"/>
          </a:bodyPr>
          <a:lstStyle/>
          <a:p>
            <a:pPr algn="ctr"/>
            <a:r>
              <a:rPr lang="en-US" sz="5400" b="1" dirty="0">
                <a:cs typeface="Calibri Light"/>
              </a:rPr>
              <a:t>8</a:t>
            </a:r>
            <a:r>
              <a:rPr lang="en-US" sz="3600" b="1" baseline="30000" dirty="0">
                <a:cs typeface="Calibri Light"/>
              </a:rPr>
              <a:t>th</a:t>
            </a:r>
            <a:r>
              <a:rPr lang="en-US" sz="5400" b="1" dirty="0">
                <a:cs typeface="Calibri Light"/>
              </a:rPr>
              <a:t> Grade Field Trips</a:t>
            </a:r>
            <a:br>
              <a:rPr lang="en-US" sz="5400" b="1" dirty="0">
                <a:cs typeface="Calibri Light"/>
              </a:rPr>
            </a:br>
            <a:r>
              <a:rPr lang="en-US" sz="5400" b="1" dirty="0">
                <a:cs typeface="Calibri Light"/>
              </a:rPr>
              <a:t>(TENTATIVE) </a:t>
            </a:r>
            <a:endParaRPr lang="en-US" dirty="0">
              <a:cs typeface="Calibri Light" panose="020F0302020204030204"/>
            </a:endParaRPr>
          </a:p>
        </p:txBody>
      </p:sp>
      <p:sp>
        <p:nvSpPr>
          <p:cNvPr id="3" name="Text Placeholder 2">
            <a:extLst>
              <a:ext uri="{FF2B5EF4-FFF2-40B4-BE49-F238E27FC236}">
                <a16:creationId xmlns:a16="http://schemas.microsoft.com/office/drawing/2014/main" id="{762728AB-7755-0290-3356-5366D604350F}"/>
              </a:ext>
            </a:extLst>
          </p:cNvPr>
          <p:cNvSpPr>
            <a:spLocks noGrp="1"/>
          </p:cNvSpPr>
          <p:nvPr>
            <p:ph type="body" idx="1"/>
          </p:nvPr>
        </p:nvSpPr>
        <p:spPr>
          <a:xfrm>
            <a:off x="839788" y="1591516"/>
            <a:ext cx="5157787" cy="1204912"/>
          </a:xfrm>
        </p:spPr>
        <p:txBody>
          <a:bodyPr>
            <a:normAutofit fontScale="55000" lnSpcReduction="20000"/>
          </a:bodyPr>
          <a:lstStyle/>
          <a:p>
            <a:pPr algn="ctr"/>
            <a:endParaRPr lang="en-US" sz="2800" dirty="0">
              <a:cs typeface="Calibri"/>
            </a:endParaRPr>
          </a:p>
          <a:p>
            <a:pPr algn="ctr"/>
            <a:r>
              <a:rPr lang="en-US" sz="2800" dirty="0">
                <a:cs typeface="Calibri"/>
              </a:rPr>
              <a:t>MONDAY - NOVEMBER 6</a:t>
            </a:r>
            <a:r>
              <a:rPr lang="en-US" sz="1900" baseline="30000" dirty="0">
                <a:cs typeface="Calibri"/>
              </a:rPr>
              <a:t>th</a:t>
            </a:r>
            <a:r>
              <a:rPr lang="en-US" sz="2800" dirty="0">
                <a:cs typeface="Calibri"/>
              </a:rPr>
              <a:t>  </a:t>
            </a:r>
            <a:endParaRPr lang="en-US">
              <a:cs typeface="Calibri" panose="020F0502020204030204"/>
            </a:endParaRPr>
          </a:p>
          <a:p>
            <a:pPr algn="ctr"/>
            <a:r>
              <a:rPr lang="en-US" sz="2800" dirty="0">
                <a:cs typeface="Calibri"/>
              </a:rPr>
              <a:t>THE PHYSICS OF SKATING “FORCE &amp; MOTION”</a:t>
            </a:r>
            <a:endParaRPr lang="en-US" sz="2800" dirty="0">
              <a:solidFill>
                <a:srgbClr val="2E2925"/>
              </a:solidFill>
              <a:latin typeface="Segoe UI"/>
              <a:cs typeface="Segoe UI"/>
            </a:endParaRPr>
          </a:p>
          <a:p>
            <a:pPr algn="ctr"/>
            <a:r>
              <a:rPr lang="en-US" sz="2800" dirty="0">
                <a:cs typeface="Calibri"/>
              </a:rPr>
              <a:t>STEM CURRICULUM DAY AT ANDRETTI OR MAIN EVENT</a:t>
            </a:r>
          </a:p>
          <a:p>
            <a:endParaRPr lang="en-US" dirty="0">
              <a:cs typeface="Calibri"/>
            </a:endParaRPr>
          </a:p>
        </p:txBody>
      </p:sp>
      <p:pic>
        <p:nvPicPr>
          <p:cNvPr id="7" name="Content Placeholder 6" descr="A sign on a building&#10;&#10;Description automatically generated">
            <a:extLst>
              <a:ext uri="{FF2B5EF4-FFF2-40B4-BE49-F238E27FC236}">
                <a16:creationId xmlns:a16="http://schemas.microsoft.com/office/drawing/2014/main" id="{0CB5E5C2-DB57-D5C2-895A-4B6482DCD6F7}"/>
              </a:ext>
            </a:extLst>
          </p:cNvPr>
          <p:cNvPicPr>
            <a:picLocks noGrp="1" noChangeAspect="1"/>
          </p:cNvPicPr>
          <p:nvPr>
            <p:ph sz="half" idx="2"/>
          </p:nvPr>
        </p:nvPicPr>
        <p:blipFill>
          <a:blip r:embed="rId2"/>
          <a:stretch>
            <a:fillRect/>
          </a:stretch>
        </p:blipFill>
        <p:spPr>
          <a:xfrm>
            <a:off x="2891164" y="4913826"/>
            <a:ext cx="2791945" cy="1847850"/>
          </a:xfrm>
        </p:spPr>
      </p:pic>
      <p:sp>
        <p:nvSpPr>
          <p:cNvPr id="5" name="Text Placeholder 4">
            <a:extLst>
              <a:ext uri="{FF2B5EF4-FFF2-40B4-BE49-F238E27FC236}">
                <a16:creationId xmlns:a16="http://schemas.microsoft.com/office/drawing/2014/main" id="{913A0E06-11FD-22C0-0789-47369FC41F18}"/>
              </a:ext>
            </a:extLst>
          </p:cNvPr>
          <p:cNvSpPr>
            <a:spLocks noGrp="1"/>
          </p:cNvSpPr>
          <p:nvPr>
            <p:ph type="body" sz="quarter" idx="3"/>
          </p:nvPr>
        </p:nvSpPr>
        <p:spPr>
          <a:xfrm>
            <a:off x="6306670" y="2398340"/>
            <a:ext cx="5183188" cy="823912"/>
          </a:xfrm>
        </p:spPr>
        <p:txBody>
          <a:bodyPr vert="horz" lIns="91440" tIns="45720" rIns="91440" bIns="45720" rtlCol="0" anchor="b">
            <a:noAutofit/>
          </a:bodyPr>
          <a:lstStyle/>
          <a:p>
            <a:pPr algn="ctr"/>
            <a:r>
              <a:rPr lang="en-US" sz="1500" dirty="0">
                <a:cs typeface="Calibri"/>
              </a:rPr>
              <a:t>WEDNESDAY - MARCH 27TH </a:t>
            </a:r>
            <a:endParaRPr lang="en-US" sz="1500" baseline="30000">
              <a:cs typeface="Calibri"/>
            </a:endParaRPr>
          </a:p>
          <a:p>
            <a:pPr algn="ctr"/>
            <a:r>
              <a:rPr lang="en-US" sz="1500" dirty="0">
                <a:cs typeface="Calibri"/>
              </a:rPr>
              <a:t>BATTLE OF ATLANTA CYLCORAMA</a:t>
            </a:r>
          </a:p>
          <a:p>
            <a:pPr algn="ctr"/>
            <a:r>
              <a:rPr lang="en-US" sz="1500" dirty="0">
                <a:cs typeface="Calibri"/>
              </a:rPr>
              <a:t>"GEORGIA IN 50 OBJECTS"</a:t>
            </a:r>
          </a:p>
          <a:p>
            <a:endParaRPr lang="en-US" sz="3300" b="0" dirty="0">
              <a:cs typeface="Calibri"/>
            </a:endParaRPr>
          </a:p>
        </p:txBody>
      </p:sp>
      <p:sp>
        <p:nvSpPr>
          <p:cNvPr id="6" name="Content Placeholder 5">
            <a:extLst>
              <a:ext uri="{FF2B5EF4-FFF2-40B4-BE49-F238E27FC236}">
                <a16:creationId xmlns:a16="http://schemas.microsoft.com/office/drawing/2014/main" id="{F28062FC-F629-0980-3D5A-B309799C48F6}"/>
              </a:ext>
            </a:extLst>
          </p:cNvPr>
          <p:cNvSpPr>
            <a:spLocks noGrp="1"/>
          </p:cNvSpPr>
          <p:nvPr>
            <p:ph sz="quarter" idx="4"/>
          </p:nvPr>
        </p:nvSpPr>
        <p:spPr>
          <a:xfrm>
            <a:off x="6429376" y="2817861"/>
            <a:ext cx="5183188" cy="2544229"/>
          </a:xfrm>
        </p:spPr>
        <p:txBody>
          <a:bodyPr/>
          <a:lstStyle/>
          <a:p>
            <a:endParaRPr lang="en-US" dirty="0"/>
          </a:p>
        </p:txBody>
      </p:sp>
      <p:pic>
        <p:nvPicPr>
          <p:cNvPr id="9" name="Picture 8" descr="A logo on an orange background&#10;&#10;Description automatically generated">
            <a:extLst>
              <a:ext uri="{FF2B5EF4-FFF2-40B4-BE49-F238E27FC236}">
                <a16:creationId xmlns:a16="http://schemas.microsoft.com/office/drawing/2014/main" id="{70D2A6F7-E81C-B785-2E91-19604A1F3085}"/>
              </a:ext>
            </a:extLst>
          </p:cNvPr>
          <p:cNvPicPr>
            <a:picLocks noChangeAspect="1"/>
          </p:cNvPicPr>
          <p:nvPr/>
        </p:nvPicPr>
        <p:blipFill>
          <a:blip r:embed="rId3"/>
          <a:stretch>
            <a:fillRect/>
          </a:stretch>
        </p:blipFill>
        <p:spPr>
          <a:xfrm>
            <a:off x="840442" y="2623057"/>
            <a:ext cx="3056405" cy="2279592"/>
          </a:xfrm>
          <a:prstGeom prst="rect">
            <a:avLst/>
          </a:prstGeom>
        </p:spPr>
      </p:pic>
      <p:pic>
        <p:nvPicPr>
          <p:cNvPr id="11" name="Picture 10" descr="A blue text on a white background&#10;&#10;Description automatically generated">
            <a:extLst>
              <a:ext uri="{FF2B5EF4-FFF2-40B4-BE49-F238E27FC236}">
                <a16:creationId xmlns:a16="http://schemas.microsoft.com/office/drawing/2014/main" id="{5C637285-C6F6-3D38-4278-D2C27DD46A09}"/>
              </a:ext>
            </a:extLst>
          </p:cNvPr>
          <p:cNvPicPr>
            <a:picLocks noChangeAspect="1"/>
          </p:cNvPicPr>
          <p:nvPr/>
        </p:nvPicPr>
        <p:blipFill>
          <a:blip r:embed="rId4"/>
          <a:stretch>
            <a:fillRect/>
          </a:stretch>
        </p:blipFill>
        <p:spPr>
          <a:xfrm>
            <a:off x="6429376" y="2623057"/>
            <a:ext cx="5045168" cy="2469214"/>
          </a:xfrm>
          <a:prstGeom prst="rect">
            <a:avLst/>
          </a:prstGeom>
        </p:spPr>
      </p:pic>
    </p:spTree>
    <p:extLst>
      <p:ext uri="{BB962C8B-B14F-4D97-AF65-F5344CB8AC3E}">
        <p14:creationId xmlns:p14="http://schemas.microsoft.com/office/powerpoint/2010/main" val="121830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C94781-CA70-406B-9B4A-78AC7FDA0726}"/>
              </a:ext>
            </a:extLst>
          </p:cNvPr>
          <p:cNvPicPr>
            <a:picLocks noChangeAspect="1"/>
          </p:cNvPicPr>
          <p:nvPr/>
        </p:nvPicPr>
        <p:blipFill>
          <a:blip r:embed="rId2"/>
          <a:stretch>
            <a:fillRect/>
          </a:stretch>
        </p:blipFill>
        <p:spPr>
          <a:xfrm>
            <a:off x="193040" y="-322511"/>
            <a:ext cx="6156959" cy="8297135"/>
          </a:xfrm>
          <a:prstGeom prst="rect">
            <a:avLst/>
          </a:prstGeom>
        </p:spPr>
      </p:pic>
      <p:sp>
        <p:nvSpPr>
          <p:cNvPr id="12" name="TextBox 11">
            <a:extLst>
              <a:ext uri="{FF2B5EF4-FFF2-40B4-BE49-F238E27FC236}">
                <a16:creationId xmlns:a16="http://schemas.microsoft.com/office/drawing/2014/main" id="{8EF116EE-F691-49F3-AF2E-D191879508CF}"/>
              </a:ext>
            </a:extLst>
          </p:cNvPr>
          <p:cNvSpPr txBox="1"/>
          <p:nvPr/>
        </p:nvSpPr>
        <p:spPr>
          <a:xfrm>
            <a:off x="7010401" y="847725"/>
            <a:ext cx="4988560" cy="4985980"/>
          </a:xfrm>
          <a:prstGeom prst="rect">
            <a:avLst/>
          </a:prstGeom>
          <a:noFill/>
        </p:spPr>
        <p:txBody>
          <a:bodyPr wrap="square" rtlCol="0">
            <a:spAutoFit/>
          </a:bodyPr>
          <a:lstStyle/>
          <a:p>
            <a:pPr marL="0" marR="0">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3/21</a:t>
            </a: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CMS 5th Annual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IB Showcase </a:t>
            </a:r>
          </a:p>
          <a:p>
            <a:pPr marL="0" marR="0">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6pm in the theater</a:t>
            </a:r>
          </a:p>
          <a:p>
            <a:pPr marL="0" marR="0">
              <a:spcBef>
                <a:spcPts val="0"/>
              </a:spcBef>
              <a:spcAft>
                <a:spcPts val="0"/>
              </a:spcAft>
            </a:pP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Visit our website </a:t>
            </a:r>
          </a:p>
          <a:p>
            <a:pPr marL="0" marR="0">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hlinkClick r:id="rId3"/>
              </a:rPr>
              <a:t>https://www.cobbk12.org/campbellms/page/53531/international-baccalaureate</a:t>
            </a: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044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7878-4FE2-4462-98E3-CAEF31C45C8F}"/>
              </a:ext>
            </a:extLst>
          </p:cNvPr>
          <p:cNvSpPr>
            <a:spLocks noGrp="1"/>
          </p:cNvSpPr>
          <p:nvPr>
            <p:ph type="title"/>
          </p:nvPr>
        </p:nvSpPr>
        <p:spPr>
          <a:xfrm>
            <a:off x="133350" y="301624"/>
            <a:ext cx="10515600" cy="1325563"/>
          </a:xfrm>
        </p:spPr>
        <p:txBody>
          <a:bodyPr>
            <a:normAutofit/>
          </a:bodyPr>
          <a:lstStyle/>
          <a:p>
            <a:r>
              <a:rPr lang="en-US" sz="6000" b="1" dirty="0"/>
              <a:t>8</a:t>
            </a:r>
            <a:r>
              <a:rPr lang="en-US" sz="6000" b="1" baseline="30000" dirty="0"/>
              <a:t>th</a:t>
            </a:r>
            <a:r>
              <a:rPr lang="en-US" sz="6000" b="1" dirty="0"/>
              <a:t> GRADE FIELD DAY</a:t>
            </a:r>
          </a:p>
        </p:txBody>
      </p:sp>
      <p:sp>
        <p:nvSpPr>
          <p:cNvPr id="3" name="Content Placeholder 2">
            <a:extLst>
              <a:ext uri="{FF2B5EF4-FFF2-40B4-BE49-F238E27FC236}">
                <a16:creationId xmlns:a16="http://schemas.microsoft.com/office/drawing/2014/main" id="{3551E3A1-5436-499C-B188-7FA7102B531D}"/>
              </a:ext>
            </a:extLst>
          </p:cNvPr>
          <p:cNvSpPr>
            <a:spLocks noGrp="1"/>
          </p:cNvSpPr>
          <p:nvPr>
            <p:ph idx="1"/>
          </p:nvPr>
        </p:nvSpPr>
        <p:spPr>
          <a:xfrm>
            <a:off x="133350" y="1825624"/>
            <a:ext cx="10848976" cy="5108575"/>
          </a:xfrm>
        </p:spPr>
        <p:txBody>
          <a:bodyPr>
            <a:normAutofit/>
          </a:bodyPr>
          <a:lstStyle/>
          <a:p>
            <a:pPr marL="0" indent="0">
              <a:buNone/>
            </a:pPr>
            <a:r>
              <a:rPr lang="en-US" sz="2600" b="1" dirty="0"/>
              <a:t>DATE: 	Friday - May 3</a:t>
            </a:r>
            <a:r>
              <a:rPr lang="en-US" sz="2600" b="1" baseline="30000" dirty="0"/>
              <a:t>rd</a:t>
            </a:r>
            <a:r>
              <a:rPr lang="en-US" sz="2600" b="1" dirty="0"/>
              <a:t> </a:t>
            </a:r>
          </a:p>
          <a:p>
            <a:pPr marL="0" indent="0">
              <a:buNone/>
            </a:pPr>
            <a:r>
              <a:rPr lang="en-US" sz="2600" b="1" dirty="0"/>
              <a:t>TIME:	ALL DAY </a:t>
            </a:r>
            <a:r>
              <a:rPr lang="en-US" sz="2600" b="1" dirty="0">
                <a:sym typeface="Wingdings" panose="05000000000000000000" pitchFamily="2" charset="2"/>
              </a:rPr>
              <a:t></a:t>
            </a:r>
          </a:p>
          <a:p>
            <a:pPr marL="0" indent="0">
              <a:buNone/>
            </a:pPr>
            <a:r>
              <a:rPr lang="en-US" sz="2600" b="1" dirty="0">
                <a:sym typeface="Wingdings" panose="05000000000000000000" pitchFamily="2" charset="2"/>
              </a:rPr>
              <a:t>WHAT: </a:t>
            </a:r>
            <a:r>
              <a:rPr lang="en-US" sz="2600" dirty="0">
                <a:solidFill>
                  <a:srgbClr val="202124"/>
                </a:solidFill>
                <a:latin typeface="Roboto" panose="02000000000000000000" pitchFamily="2" charset="0"/>
              </a:rPr>
              <a:t>Gives students</a:t>
            </a:r>
            <a:r>
              <a:rPr lang="en-US" sz="2600" b="0" i="0" dirty="0">
                <a:solidFill>
                  <a:srgbClr val="202124"/>
                </a:solidFill>
                <a:effectLst/>
                <a:latin typeface="Roboto" panose="02000000000000000000" pitchFamily="2" charset="0"/>
              </a:rPr>
              <a:t> the chance to celebrate the 				school year coming to an end, show some 				class pride and spend a day being active. </a:t>
            </a:r>
          </a:p>
          <a:p>
            <a:pPr marL="0" indent="0">
              <a:buNone/>
            </a:pPr>
            <a:r>
              <a:rPr lang="en-US" sz="2600" b="1" dirty="0"/>
              <a:t>HOW:	</a:t>
            </a:r>
            <a:r>
              <a:rPr lang="en-US" sz="2600" dirty="0"/>
              <a:t>Rotation 1: (Lower Soccer Field) Tug of War, Relays</a:t>
            </a:r>
            <a:endParaRPr lang="en-US" sz="2600" dirty="0">
              <a:cs typeface="Calibri"/>
            </a:endParaRPr>
          </a:p>
          <a:p>
            <a:pPr marL="0" indent="0">
              <a:buNone/>
            </a:pPr>
            <a:r>
              <a:rPr lang="en-US" sz="2600" dirty="0"/>
              <a:t>	Rotation 2: (Football Field) SPARTAN Run w/Obstacle course</a:t>
            </a:r>
          </a:p>
          <a:p>
            <a:pPr marL="0" indent="0">
              <a:buNone/>
            </a:pPr>
            <a:r>
              <a:rPr lang="en-US" sz="2600" dirty="0">
                <a:cs typeface="Calibri"/>
              </a:rPr>
              <a:t>	</a:t>
            </a:r>
            <a:r>
              <a:rPr lang="en-US" sz="2600" i="1" dirty="0">
                <a:cs typeface="Calibri"/>
              </a:rPr>
              <a:t>Kona Ice AFTER you have completed the SPARTAN Run</a:t>
            </a:r>
          </a:p>
          <a:p>
            <a:pPr marL="0" indent="0">
              <a:buNone/>
            </a:pPr>
            <a:r>
              <a:rPr lang="en-US" sz="2600" dirty="0">
                <a:cs typeface="Calibri"/>
              </a:rPr>
              <a:t>	</a:t>
            </a:r>
            <a:r>
              <a:rPr lang="en-US" sz="2600" dirty="0"/>
              <a:t>Rotation 3: (Tennis Court)</a:t>
            </a:r>
            <a:r>
              <a:rPr lang="en-US" sz="2600" dirty="0">
                <a:ea typeface="+mn-lt"/>
                <a:cs typeface="+mn-lt"/>
              </a:rPr>
              <a:t>: 9 Square in the Air; BATTLESHIP</a:t>
            </a:r>
          </a:p>
          <a:p>
            <a:pPr marL="0" indent="0">
              <a:buNone/>
            </a:pPr>
            <a:r>
              <a:rPr lang="en-US" sz="2600" dirty="0">
                <a:ea typeface="+mn-lt"/>
                <a:cs typeface="+mn-lt"/>
              </a:rPr>
              <a:t>	</a:t>
            </a:r>
            <a:r>
              <a:rPr lang="en-US" sz="2600" dirty="0"/>
              <a:t>Rotation 4: (Baseball Field) Kickball </a:t>
            </a:r>
          </a:p>
          <a:p>
            <a:pPr marL="0" indent="0">
              <a:buNone/>
            </a:pPr>
            <a:r>
              <a:rPr lang="en-US" sz="2600" b="1" dirty="0">
                <a:cs typeface="Calibri" panose="020F0502020204030204"/>
              </a:rPr>
              <a:t>T-Shirt Cost:  </a:t>
            </a:r>
            <a:r>
              <a:rPr lang="en-US" sz="2600" dirty="0">
                <a:highlight>
                  <a:srgbClr val="FFFF00"/>
                </a:highlight>
                <a:cs typeface="Calibri" panose="020F0502020204030204"/>
              </a:rPr>
              <a:t>$10.00 </a:t>
            </a:r>
            <a:r>
              <a:rPr lang="en-US" sz="2600" dirty="0">
                <a:cs typeface="Calibri" panose="020F0502020204030204"/>
              </a:rPr>
              <a:t>Included in 8</a:t>
            </a:r>
            <a:r>
              <a:rPr lang="en-US" sz="2600" baseline="30000" dirty="0">
                <a:cs typeface="Calibri" panose="020F0502020204030204"/>
              </a:rPr>
              <a:t>th</a:t>
            </a:r>
            <a:r>
              <a:rPr lang="en-US" sz="2600" dirty="0">
                <a:cs typeface="Calibri" panose="020F0502020204030204"/>
              </a:rPr>
              <a:t> Grade Dues</a:t>
            </a:r>
          </a:p>
          <a:p>
            <a:pPr marL="0" indent="0">
              <a:buNone/>
            </a:pPr>
            <a:endParaRPr lang="en-US" sz="4400" b="1" dirty="0"/>
          </a:p>
        </p:txBody>
      </p:sp>
      <p:pic>
        <p:nvPicPr>
          <p:cNvPr id="4100" name="Picture 4" descr="Field Day / Field Day 2019">
            <a:extLst>
              <a:ext uri="{FF2B5EF4-FFF2-40B4-BE49-F238E27FC236}">
                <a16:creationId xmlns:a16="http://schemas.microsoft.com/office/drawing/2014/main" id="{9D841104-46B5-400B-AEA0-A7AB18264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320" y="103186"/>
            <a:ext cx="3338330"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7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8AAD8-CA97-4444-BFBB-93E29AD5D6C4}"/>
              </a:ext>
            </a:extLst>
          </p:cNvPr>
          <p:cNvSpPr>
            <a:spLocks noGrp="1"/>
          </p:cNvSpPr>
          <p:nvPr>
            <p:ph type="title"/>
          </p:nvPr>
        </p:nvSpPr>
        <p:spPr>
          <a:xfrm>
            <a:off x="589560" y="856180"/>
            <a:ext cx="4560584" cy="1128068"/>
          </a:xfrm>
        </p:spPr>
        <p:txBody>
          <a:bodyPr anchor="ctr">
            <a:normAutofit/>
          </a:bodyPr>
          <a:lstStyle/>
          <a:p>
            <a:r>
              <a:rPr lang="en-US" sz="4000" b="1"/>
              <a:t>8</a:t>
            </a:r>
            <a:r>
              <a:rPr lang="en-US" sz="4000" b="1" baseline="30000"/>
              <a:t>th</a:t>
            </a:r>
            <a:r>
              <a:rPr lang="en-US" sz="4000" b="1"/>
              <a:t> GRADE DANCE</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4DCA28-B2DB-4526-B914-19E92E076A4E}"/>
              </a:ext>
            </a:extLst>
          </p:cNvPr>
          <p:cNvSpPr>
            <a:spLocks noGrp="1"/>
          </p:cNvSpPr>
          <p:nvPr>
            <p:ph idx="1"/>
          </p:nvPr>
        </p:nvSpPr>
        <p:spPr>
          <a:xfrm>
            <a:off x="590719" y="2330505"/>
            <a:ext cx="4559425" cy="3979585"/>
          </a:xfrm>
        </p:spPr>
        <p:txBody>
          <a:bodyPr anchor="ctr">
            <a:normAutofit fontScale="92500" lnSpcReduction="10000"/>
          </a:bodyPr>
          <a:lstStyle/>
          <a:p>
            <a:pPr marL="0" indent="0">
              <a:spcAft>
                <a:spcPts val="1200"/>
              </a:spcAft>
              <a:buNone/>
            </a:pPr>
            <a:r>
              <a:rPr lang="en-US" sz="2000" b="1" dirty="0"/>
              <a:t>DATE: 	Friday - May 17</a:t>
            </a:r>
            <a:r>
              <a:rPr lang="en-US" sz="2000" b="1" baseline="30000" dirty="0"/>
              <a:t>th</a:t>
            </a:r>
            <a:r>
              <a:rPr lang="en-US" sz="2000" b="1" dirty="0"/>
              <a:t> </a:t>
            </a:r>
          </a:p>
          <a:p>
            <a:pPr marL="0" indent="0">
              <a:spcAft>
                <a:spcPts val="1200"/>
              </a:spcAft>
              <a:buNone/>
            </a:pPr>
            <a:r>
              <a:rPr lang="en-US" sz="2000" b="1" dirty="0"/>
              <a:t>TIME:	7:00 to 10:00</a:t>
            </a:r>
          </a:p>
          <a:p>
            <a:pPr marL="0" indent="0">
              <a:spcAft>
                <a:spcPts val="1200"/>
              </a:spcAft>
              <a:buNone/>
            </a:pPr>
            <a:r>
              <a:rPr lang="en-US" sz="2000" b="1" dirty="0"/>
              <a:t>WHERE:	CMS Lower Gym</a:t>
            </a:r>
          </a:p>
          <a:p>
            <a:pPr marL="0" indent="0">
              <a:spcAft>
                <a:spcPts val="1200"/>
              </a:spcAft>
              <a:buNone/>
            </a:pPr>
            <a:r>
              <a:rPr lang="en-US" sz="2000" b="1" dirty="0"/>
              <a:t>ATTIRE:	Semi Formal</a:t>
            </a:r>
          </a:p>
          <a:p>
            <a:pPr marL="0" indent="0">
              <a:spcAft>
                <a:spcPts val="1200"/>
              </a:spcAft>
              <a:buNone/>
            </a:pPr>
            <a:r>
              <a:rPr lang="en-US" sz="2000" b="1" dirty="0"/>
              <a:t>WHO:	Only 8</a:t>
            </a:r>
            <a:r>
              <a:rPr lang="en-US" sz="2000" b="1" baseline="30000" dirty="0"/>
              <a:t>th</a:t>
            </a:r>
            <a:r>
              <a:rPr lang="en-US" sz="2000" b="1" dirty="0"/>
              <a:t> graders attending CMS</a:t>
            </a:r>
          </a:p>
          <a:p>
            <a:pPr marL="0" indent="0">
              <a:spcAft>
                <a:spcPts val="1200"/>
              </a:spcAft>
              <a:buNone/>
            </a:pPr>
            <a:r>
              <a:rPr lang="en-US" sz="2000" b="1" dirty="0"/>
              <a:t>THEME:	Rolling Out the Red Carpet</a:t>
            </a:r>
          </a:p>
          <a:p>
            <a:pPr marL="0" indent="0">
              <a:spcAft>
                <a:spcPts val="1200"/>
              </a:spcAft>
              <a:buNone/>
            </a:pPr>
            <a:r>
              <a:rPr lang="en-US" sz="2000" b="1" dirty="0"/>
              <a:t>Cost: $25.00 </a:t>
            </a:r>
            <a:r>
              <a:rPr lang="en-US" sz="2000" dirty="0"/>
              <a:t>(Music w/DJ+ Food &amp; Drinks)</a:t>
            </a:r>
          </a:p>
          <a:p>
            <a:pPr marL="0" indent="0">
              <a:buNone/>
            </a:pPr>
            <a:r>
              <a:rPr lang="en-US" sz="2000" b="1" dirty="0"/>
              <a:t>Payment: </a:t>
            </a:r>
            <a:r>
              <a:rPr lang="en-US" sz="1700" i="0" dirty="0">
                <a:solidFill>
                  <a:srgbClr val="242424"/>
                </a:solidFill>
                <a:effectLst/>
                <a:highlight>
                  <a:srgbClr val="FFFF00"/>
                </a:highlight>
                <a:latin typeface="Calibri" panose="020F0502020204030204" pitchFamily="34" charset="0"/>
              </a:rPr>
              <a:t>Pay VIA My Payment Plus for PTSA</a:t>
            </a:r>
            <a:endParaRPr lang="en-US" sz="1700" dirty="0">
              <a:highlight>
                <a:srgbClr val="FFFF00"/>
              </a:highlight>
            </a:endParaRPr>
          </a:p>
          <a:p>
            <a:pPr marL="0" indent="0">
              <a:buNone/>
            </a:pPr>
            <a:endParaRPr lang="en-US" sz="2000" b="1" dirty="0"/>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olling Out The Red Carpet - The Fountain Church">
            <a:extLst>
              <a:ext uri="{FF2B5EF4-FFF2-40B4-BE49-F238E27FC236}">
                <a16:creationId xmlns:a16="http://schemas.microsoft.com/office/drawing/2014/main" id="{DD10811E-D87F-4805-A3CA-A59F6045F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8630" y="1501829"/>
            <a:ext cx="4597982" cy="327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2198-99F9-49D4-95E3-F8CB2C907D27}"/>
              </a:ext>
            </a:extLst>
          </p:cNvPr>
          <p:cNvSpPr>
            <a:spLocks noGrp="1"/>
          </p:cNvSpPr>
          <p:nvPr>
            <p:ph type="title"/>
          </p:nvPr>
        </p:nvSpPr>
        <p:spPr>
          <a:xfrm>
            <a:off x="361950" y="193675"/>
            <a:ext cx="10515600" cy="1325563"/>
          </a:xfrm>
        </p:spPr>
        <p:txBody>
          <a:bodyPr>
            <a:normAutofit/>
          </a:bodyPr>
          <a:lstStyle/>
          <a:p>
            <a:r>
              <a:rPr lang="en-US" sz="6000" b="1" dirty="0"/>
              <a:t>8</a:t>
            </a:r>
            <a:r>
              <a:rPr lang="en-US" sz="6000" b="1" baseline="30000" dirty="0"/>
              <a:t>th</a:t>
            </a:r>
            <a:r>
              <a:rPr lang="en-US" sz="6000" b="1" dirty="0"/>
              <a:t> GRADE FUN DAY</a:t>
            </a:r>
          </a:p>
        </p:txBody>
      </p:sp>
      <p:sp>
        <p:nvSpPr>
          <p:cNvPr id="3" name="Content Placeholder 2">
            <a:extLst>
              <a:ext uri="{FF2B5EF4-FFF2-40B4-BE49-F238E27FC236}">
                <a16:creationId xmlns:a16="http://schemas.microsoft.com/office/drawing/2014/main" id="{51CAB0DC-F9A7-421D-AC45-6F7B66BE385A}"/>
              </a:ext>
            </a:extLst>
          </p:cNvPr>
          <p:cNvSpPr>
            <a:spLocks noGrp="1"/>
          </p:cNvSpPr>
          <p:nvPr>
            <p:ph idx="1"/>
          </p:nvPr>
        </p:nvSpPr>
        <p:spPr>
          <a:xfrm>
            <a:off x="361950" y="1825625"/>
            <a:ext cx="10363200" cy="4908550"/>
          </a:xfrm>
        </p:spPr>
        <p:txBody>
          <a:bodyPr>
            <a:normAutofit/>
          </a:bodyPr>
          <a:lstStyle/>
          <a:p>
            <a:pPr marL="0" indent="0">
              <a:buNone/>
            </a:pPr>
            <a:r>
              <a:rPr lang="en-US" b="1" dirty="0"/>
              <a:t>DATE:	MONDAY May 20</a:t>
            </a:r>
            <a:r>
              <a:rPr lang="en-US" b="1" baseline="30000" dirty="0"/>
              <a:t>th</a:t>
            </a:r>
            <a:endParaRPr lang="en-US" b="1" dirty="0"/>
          </a:p>
          <a:p>
            <a:pPr marL="0" indent="0">
              <a:buNone/>
            </a:pPr>
            <a:r>
              <a:rPr lang="en-US" b="1" dirty="0"/>
              <a:t>TIME:	9:30 to 1:00 (CCSD Early Dismissal)</a:t>
            </a:r>
          </a:p>
          <a:p>
            <a:pPr marL="0" indent="0">
              <a:buNone/>
            </a:pPr>
            <a:r>
              <a:rPr lang="en-US" b="1" dirty="0"/>
              <a:t>WHAT:</a:t>
            </a:r>
            <a:r>
              <a:rPr lang="en-US" b="1" dirty="0">
                <a:latin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PE Games on the Field / Lower Gym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		Game Truck</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		Signing of Yearbooks </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		Lunch from </a:t>
            </a:r>
            <a:r>
              <a:rPr lang="en-US" dirty="0" err="1">
                <a:effectLst/>
                <a:latin typeface="Calibri" panose="020F0502020204030204" pitchFamily="34" charset="0"/>
                <a:ea typeface="Calibri" panose="020F0502020204030204" pitchFamily="34" charset="0"/>
                <a:cs typeface="Times New Roman" panose="02020603050405020304" pitchFamily="18" charset="0"/>
              </a:rPr>
              <a:t>Zaxby’s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Payment: </a:t>
            </a:r>
            <a:r>
              <a:rPr lang="en-US" dirty="0">
                <a:effectLst/>
                <a:latin typeface="Calibri" panose="020F0502020204030204" pitchFamily="34" charset="0"/>
                <a:ea typeface="Calibri" panose="020F0502020204030204" pitchFamily="34" charset="0"/>
                <a:cs typeface="Times New Roman" panose="02020603050405020304" pitchFamily="18" charset="0"/>
              </a:rPr>
              <a:t>$15.00</a:t>
            </a:r>
          </a:p>
        </p:txBody>
      </p:sp>
      <p:pic>
        <p:nvPicPr>
          <p:cNvPr id="5122" name="Picture 2" descr="2,845,539 Fun day Images, Stock Photos &amp; Vectors | Shutterstock">
            <a:extLst>
              <a:ext uri="{FF2B5EF4-FFF2-40B4-BE49-F238E27FC236}">
                <a16:creationId xmlns:a16="http://schemas.microsoft.com/office/drawing/2014/main" id="{1408DF90-4834-4F51-9F4A-E46F7C5E1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805" y="76226"/>
            <a:ext cx="3855845" cy="208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5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4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FFA451C-58A2-41FE-B57F-9085623D8AFC}"/>
              </a:ext>
            </a:extLst>
          </p:cNvPr>
          <p:cNvPicPr>
            <a:picLocks noChangeAspect="1"/>
          </p:cNvPicPr>
          <p:nvPr/>
        </p:nvPicPr>
        <p:blipFill>
          <a:blip r:embed="rId2"/>
          <a:stretch>
            <a:fillRect/>
          </a:stretch>
        </p:blipFill>
        <p:spPr>
          <a:xfrm>
            <a:off x="6652726" y="643467"/>
            <a:ext cx="4456851" cy="557106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422878B-9D8A-4F7D-9746-DE21AFB86477}"/>
              </a:ext>
            </a:extLst>
          </p:cNvPr>
          <p:cNvPicPr>
            <a:picLocks noChangeAspect="1"/>
          </p:cNvPicPr>
          <p:nvPr/>
        </p:nvPicPr>
        <p:blipFill>
          <a:blip r:embed="rId3"/>
          <a:stretch>
            <a:fillRect/>
          </a:stretch>
        </p:blipFill>
        <p:spPr>
          <a:xfrm>
            <a:off x="641180" y="864108"/>
            <a:ext cx="5129784" cy="5129784"/>
          </a:xfrm>
          <a:prstGeom prst="rect">
            <a:avLst/>
          </a:prstGeom>
        </p:spPr>
      </p:pic>
    </p:spTree>
    <p:extLst>
      <p:ext uri="{BB962C8B-B14F-4D97-AF65-F5344CB8AC3E}">
        <p14:creationId xmlns:p14="http://schemas.microsoft.com/office/powerpoint/2010/main" val="346474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BBFFC06-5149-49FD-8F66-F1EE7C1FD1F3}"/>
              </a:ext>
            </a:extLst>
          </p:cNvPr>
          <p:cNvPicPr>
            <a:picLocks noChangeAspect="1"/>
          </p:cNvPicPr>
          <p:nvPr/>
        </p:nvPicPr>
        <p:blipFill>
          <a:blip r:embed="rId2"/>
          <a:stretch>
            <a:fillRect/>
          </a:stretch>
        </p:blipFill>
        <p:spPr>
          <a:xfrm>
            <a:off x="1354666" y="643467"/>
            <a:ext cx="9482667" cy="5571066"/>
          </a:xfrm>
          <a:prstGeom prst="rect">
            <a:avLst/>
          </a:prstGeom>
        </p:spPr>
      </p:pic>
    </p:spTree>
    <p:extLst>
      <p:ext uri="{BB962C8B-B14F-4D97-AF65-F5344CB8AC3E}">
        <p14:creationId xmlns:p14="http://schemas.microsoft.com/office/powerpoint/2010/main" val="79082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93990D5-8E98-42FA-A9B8-FFB7A5F4BA4D}"/>
              </a:ext>
            </a:extLst>
          </p:cNvPr>
          <p:cNvPicPr>
            <a:picLocks noChangeAspect="1"/>
          </p:cNvPicPr>
          <p:nvPr/>
        </p:nvPicPr>
        <p:blipFill rotWithShape="1">
          <a:blip r:embed="rId2"/>
          <a:srcRect b="18253"/>
          <a:stretch/>
        </p:blipFill>
        <p:spPr>
          <a:xfrm>
            <a:off x="1565766" y="724994"/>
            <a:ext cx="9216533" cy="5192227"/>
          </a:xfrm>
          <a:prstGeom prst="rect">
            <a:avLst/>
          </a:prstGeom>
        </p:spPr>
      </p:pic>
    </p:spTree>
    <p:extLst>
      <p:ext uri="{BB962C8B-B14F-4D97-AF65-F5344CB8AC3E}">
        <p14:creationId xmlns:p14="http://schemas.microsoft.com/office/powerpoint/2010/main" val="143151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7ECC-EFB1-4B1A-AC66-7433D260DB4D}"/>
              </a:ext>
            </a:extLst>
          </p:cNvPr>
          <p:cNvSpPr>
            <a:spLocks noGrp="1"/>
          </p:cNvSpPr>
          <p:nvPr>
            <p:ph type="title"/>
          </p:nvPr>
        </p:nvSpPr>
        <p:spPr>
          <a:xfrm>
            <a:off x="308880" y="225424"/>
            <a:ext cx="7658100" cy="1325563"/>
          </a:xfrm>
        </p:spPr>
        <p:txBody>
          <a:bodyPr>
            <a:noAutofit/>
          </a:bodyPr>
          <a:lstStyle/>
          <a:p>
            <a:r>
              <a:rPr lang="en-US" sz="6000" b="1"/>
              <a:t>8</a:t>
            </a:r>
            <a:r>
              <a:rPr lang="en-US" sz="6000" b="1" baseline="30000"/>
              <a:t>th</a:t>
            </a:r>
            <a:r>
              <a:rPr lang="en-US" sz="6000" b="1"/>
              <a:t> GRADE AWARDS DAY</a:t>
            </a:r>
            <a:endParaRPr lang="en-US" sz="6000" b="1" dirty="0"/>
          </a:p>
        </p:txBody>
      </p:sp>
      <p:sp>
        <p:nvSpPr>
          <p:cNvPr id="3" name="Content Placeholder 2">
            <a:extLst>
              <a:ext uri="{FF2B5EF4-FFF2-40B4-BE49-F238E27FC236}">
                <a16:creationId xmlns:a16="http://schemas.microsoft.com/office/drawing/2014/main" id="{BB2DD758-6FA6-434E-9099-6A15F45ABEBE}"/>
              </a:ext>
            </a:extLst>
          </p:cNvPr>
          <p:cNvSpPr>
            <a:spLocks noGrp="1"/>
          </p:cNvSpPr>
          <p:nvPr>
            <p:ph idx="1"/>
          </p:nvPr>
        </p:nvSpPr>
        <p:spPr>
          <a:xfrm>
            <a:off x="308880" y="1825626"/>
            <a:ext cx="10515600" cy="4806950"/>
          </a:xfrm>
        </p:spPr>
        <p:txBody>
          <a:bodyPr>
            <a:normAutofit lnSpcReduction="10000"/>
          </a:bodyPr>
          <a:lstStyle/>
          <a:p>
            <a:pPr marL="0" indent="0">
              <a:buNone/>
            </a:pPr>
            <a:r>
              <a:rPr lang="en-US" b="1" dirty="0">
                <a:highlight>
                  <a:srgbClr val="00FFFF"/>
                </a:highlight>
              </a:rPr>
              <a:t>THIS EVENT IS BY INVITE ONLY</a:t>
            </a:r>
            <a:endParaRPr lang="en-US" dirty="0">
              <a:highlight>
                <a:srgbClr val="00FFFF"/>
              </a:highlight>
            </a:endParaRPr>
          </a:p>
          <a:p>
            <a:pPr marL="0" indent="0">
              <a:buNone/>
            </a:pPr>
            <a:r>
              <a:rPr lang="en-US" dirty="0"/>
              <a:t>DATE: TUESDAY - MAY 21</a:t>
            </a:r>
            <a:r>
              <a:rPr lang="en-US" baseline="30000" dirty="0"/>
              <a:t>st</a:t>
            </a:r>
            <a:r>
              <a:rPr lang="en-US" dirty="0"/>
              <a:t> </a:t>
            </a:r>
          </a:p>
          <a:p>
            <a:pPr marL="0" indent="0">
              <a:buNone/>
            </a:pPr>
            <a:endParaRPr lang="en-US" dirty="0"/>
          </a:p>
          <a:p>
            <a:pPr marL="0" marR="0">
              <a:spcBef>
                <a:spcPts val="0"/>
              </a:spcBef>
              <a:spcAft>
                <a:spcPts val="0"/>
              </a:spcAft>
            </a:pPr>
            <a:r>
              <a:rPr lang="en-US" sz="2000" b="1" u="sng" dirty="0"/>
              <a:t>INCLUDES:</a:t>
            </a:r>
            <a:endParaRPr lang="en-US" sz="2000" b="1" u="sng" dirty="0">
              <a:cs typeface="Times New Roman" panose="02020603050405020304" pitchFamily="18" charset="0"/>
            </a:endParaRPr>
          </a:p>
          <a:p>
            <a:pPr marL="457200" lvl="1">
              <a:spcBef>
                <a:spcPts val="0"/>
              </a:spcBef>
            </a:pPr>
            <a:r>
              <a:rPr lang="en-US" sz="2000" dirty="0">
                <a:ea typeface="Calibri" panose="020F0502020204030204" pitchFamily="34" charset="0"/>
                <a:cs typeface="Times New Roman" panose="02020603050405020304" pitchFamily="18" charset="0"/>
              </a:rPr>
              <a:t>ALL A’s FOR 8</a:t>
            </a:r>
            <a:r>
              <a:rPr lang="en-US" sz="2000" baseline="30000" dirty="0">
                <a:ea typeface="Calibri" panose="020F0502020204030204" pitchFamily="34" charset="0"/>
                <a:cs typeface="Times New Roman" panose="02020603050405020304" pitchFamily="18" charset="0"/>
              </a:rPr>
              <a:t>th</a:t>
            </a:r>
            <a:r>
              <a:rPr lang="en-US" sz="2000" dirty="0">
                <a:ea typeface="Calibri" panose="020F0502020204030204" pitchFamily="34" charset="0"/>
                <a:cs typeface="Times New Roman" panose="02020603050405020304" pitchFamily="18" charset="0"/>
              </a:rPr>
              <a:t> GRADE YEAR</a:t>
            </a:r>
          </a:p>
          <a:p>
            <a:pPr marL="457200" lvl="1">
              <a:spcBef>
                <a:spcPts val="0"/>
              </a:spcBef>
            </a:pPr>
            <a:r>
              <a:rPr lang="en-US" sz="2000" dirty="0">
                <a:ea typeface="Calibri" panose="020F0502020204030204" pitchFamily="34" charset="0"/>
                <a:cs typeface="Times New Roman" panose="02020603050405020304" pitchFamily="18" charset="0"/>
              </a:rPr>
              <a:t>EACH 8</a:t>
            </a:r>
            <a:r>
              <a:rPr lang="en-US" sz="2000" baseline="30000" dirty="0">
                <a:ea typeface="Calibri" panose="020F0502020204030204" pitchFamily="34" charset="0"/>
                <a:cs typeface="Times New Roman" panose="02020603050405020304" pitchFamily="18" charset="0"/>
              </a:rPr>
              <a:t>th</a:t>
            </a:r>
            <a:r>
              <a:rPr lang="en-US" sz="2000" dirty="0">
                <a:ea typeface="Calibri" panose="020F0502020204030204" pitchFamily="34" charset="0"/>
                <a:cs typeface="Times New Roman" panose="02020603050405020304" pitchFamily="18" charset="0"/>
              </a:rPr>
              <a:t> GRADE TEACHER’S STUDENT OF THE YEAR</a:t>
            </a:r>
          </a:p>
          <a:p>
            <a:pPr marL="457200" lvl="1">
              <a:spcBef>
                <a:spcPts val="0"/>
              </a:spcBef>
            </a:pPr>
            <a:r>
              <a:rPr lang="en-US" sz="2000" dirty="0">
                <a:ea typeface="Calibri" panose="020F0502020204030204" pitchFamily="34" charset="0"/>
                <a:cs typeface="Times New Roman" panose="02020603050405020304" pitchFamily="18" charset="0"/>
              </a:rPr>
              <a:t>RECOGNITION OF STUDENTS HEADED TO A CCCD HS MAGNET &amp; CITA</a:t>
            </a:r>
            <a:endParaRPr lang="en-US" sz="2000" dirty="0">
              <a:effectLst/>
              <a:ea typeface="Calibri" panose="020F0502020204030204" pitchFamily="34" charset="0"/>
              <a:cs typeface="Times New Roman" panose="02020603050405020304" pitchFamily="18" charset="0"/>
            </a:endParaRPr>
          </a:p>
          <a:p>
            <a:pPr marL="457200" lvl="1">
              <a:spcBef>
                <a:spcPts val="0"/>
              </a:spcBef>
            </a:pPr>
            <a:r>
              <a:rPr lang="en-US" sz="2000" dirty="0">
                <a:effectLst/>
                <a:ea typeface="Calibri" panose="020F0502020204030204" pitchFamily="34" charset="0"/>
                <a:cs typeface="Times New Roman" panose="02020603050405020304" pitchFamily="18" charset="0"/>
              </a:rPr>
              <a:t>WALL OF HONOR – ALL As ALL 3 YEARS</a:t>
            </a:r>
          </a:p>
          <a:p>
            <a:pPr marL="0">
              <a:spcBef>
                <a:spcPts val="0"/>
              </a:spcBef>
            </a:pPr>
            <a:r>
              <a:rPr lang="en-US" sz="2000" b="1" u="sng" dirty="0">
                <a:effectLst/>
                <a:ea typeface="Calibri" panose="020F0502020204030204" pitchFamily="34" charset="0"/>
                <a:cs typeface="Times New Roman" panose="02020603050405020304" pitchFamily="18" charset="0"/>
              </a:rPr>
              <a:t>AFTER THE CEREMONY</a:t>
            </a:r>
          </a:p>
          <a:p>
            <a:pPr marL="457200" lvl="1">
              <a:spcBef>
                <a:spcPts val="0"/>
              </a:spcBef>
            </a:pPr>
            <a:r>
              <a:rPr lang="en-US" sz="2000" dirty="0">
                <a:effectLst/>
                <a:ea typeface="Calibri" panose="020F0502020204030204" pitchFamily="34" charset="0"/>
                <a:cs typeface="Times New Roman" panose="02020603050405020304" pitchFamily="18" charset="0"/>
              </a:rPr>
              <a:t>8</a:t>
            </a:r>
            <a:r>
              <a:rPr lang="en-US" sz="2000" baseline="30000" dirty="0">
                <a:effectLst/>
                <a:ea typeface="Calibri" panose="020F0502020204030204" pitchFamily="34" charset="0"/>
                <a:cs typeface="Times New Roman" panose="02020603050405020304" pitchFamily="18" charset="0"/>
              </a:rPr>
              <a:t>th</a:t>
            </a:r>
            <a:r>
              <a:rPr lang="en-US" sz="2000" dirty="0">
                <a:effectLst/>
                <a:ea typeface="Calibri" panose="020F0502020204030204" pitchFamily="34" charset="0"/>
                <a:cs typeface="Times New Roman" panose="02020603050405020304" pitchFamily="18" charset="0"/>
              </a:rPr>
              <a:t> GRADE VIDEO</a:t>
            </a:r>
          </a:p>
          <a:p>
            <a:pPr marL="457200" lvl="1">
              <a:spcBef>
                <a:spcPts val="0"/>
              </a:spcBef>
            </a:pPr>
            <a:r>
              <a:rPr lang="en-US" sz="2000" dirty="0">
                <a:effectLst/>
                <a:ea typeface="Calibri" panose="020F0502020204030204" pitchFamily="34" charset="0"/>
                <a:cs typeface="Times New Roman" panose="02020603050405020304" pitchFamily="18" charset="0"/>
              </a:rPr>
              <a:t>8</a:t>
            </a:r>
            <a:r>
              <a:rPr lang="en-US" sz="2000" baseline="30000" dirty="0">
                <a:effectLst/>
                <a:ea typeface="Calibri" panose="020F0502020204030204" pitchFamily="34" charset="0"/>
                <a:cs typeface="Times New Roman" panose="02020603050405020304" pitchFamily="18" charset="0"/>
              </a:rPr>
              <a:t>th</a:t>
            </a:r>
            <a:r>
              <a:rPr lang="en-US" sz="2000" dirty="0">
                <a:effectLst/>
                <a:ea typeface="Calibri" panose="020F0502020204030204" pitchFamily="34" charset="0"/>
                <a:cs typeface="Times New Roman" panose="02020603050405020304" pitchFamily="18" charset="0"/>
              </a:rPr>
              <a:t> GRADE FINAL WALK THRU HALLS</a:t>
            </a:r>
            <a:endParaRPr lang="en-US" dirty="0"/>
          </a:p>
          <a:p>
            <a:r>
              <a:rPr lang="en-US" sz="2000" b="1" u="sng" dirty="0">
                <a:effectLst/>
                <a:highlight>
                  <a:srgbClr val="FFFF00"/>
                </a:highlight>
                <a:ea typeface="Calibri" panose="020F0502020204030204" pitchFamily="34" charset="0"/>
                <a:cs typeface="Times New Roman" panose="02020603050405020304" pitchFamily="18" charset="0"/>
              </a:rPr>
              <a:t>MEAL </a:t>
            </a:r>
            <a:r>
              <a:rPr lang="en-US" sz="2000" b="1" dirty="0">
                <a:effectLst/>
                <a:highlight>
                  <a:srgbClr val="FFFF00"/>
                </a:highlight>
                <a:ea typeface="Calibri" panose="020F0502020204030204" pitchFamily="34" charset="0"/>
                <a:cs typeface="Times New Roman" panose="02020603050405020304" pitchFamily="18" charset="0"/>
              </a:rPr>
              <a:t>$10.00</a:t>
            </a:r>
            <a:endParaRPr lang="en-US" sz="2000" b="1" u="sng" dirty="0">
              <a:effectLst/>
              <a:highlight>
                <a:srgbClr val="FFFF00"/>
              </a:highlight>
              <a:ea typeface="Calibri" panose="020F0502020204030204" pitchFamily="34" charset="0"/>
              <a:cs typeface="Times New Roman" panose="02020603050405020304" pitchFamily="18" charset="0"/>
            </a:endParaRPr>
          </a:p>
          <a:p>
            <a:r>
              <a:rPr lang="en-US" sz="2000" dirty="0">
                <a:ea typeface="Calibri" panose="020F0502020204030204" pitchFamily="34" charset="0"/>
                <a:cs typeface="Times New Roman" panose="02020603050405020304" pitchFamily="18" charset="0"/>
              </a:rPr>
              <a:t>Hot dogs, chips, and drink</a:t>
            </a:r>
          </a:p>
          <a:p>
            <a:r>
              <a:rPr lang="en-US" sz="2000" b="1" dirty="0">
                <a:effectLst/>
                <a:ea typeface="Calibri" panose="020F0502020204030204" pitchFamily="34" charset="0"/>
                <a:cs typeface="Times New Roman" panose="02020603050405020304" pitchFamily="18" charset="0"/>
              </a:rPr>
              <a:t>PAYMENT: </a:t>
            </a:r>
            <a:r>
              <a:rPr lang="en-US" sz="2000" dirty="0">
                <a:effectLst/>
                <a:ea typeface="Calibri" panose="020F0502020204030204" pitchFamily="34" charset="0"/>
                <a:cs typeface="Times New Roman" panose="02020603050405020304" pitchFamily="18" charset="0"/>
              </a:rPr>
              <a:t>My </a:t>
            </a:r>
            <a:r>
              <a:rPr lang="en-US" sz="2000" dirty="0">
                <a:ea typeface="Calibri" panose="020F0502020204030204" pitchFamily="34" charset="0"/>
                <a:cs typeface="Times New Roman" panose="02020603050405020304" pitchFamily="18" charset="0"/>
              </a:rPr>
              <a:t>Payment Plus</a:t>
            </a:r>
            <a:endParaRPr lang="en-US" sz="20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6148" name="Picture 4" descr="Digital Virtual Awards Day End of Year Party Distance Learning | TpT">
            <a:extLst>
              <a:ext uri="{FF2B5EF4-FFF2-40B4-BE49-F238E27FC236}">
                <a16:creationId xmlns:a16="http://schemas.microsoft.com/office/drawing/2014/main" id="{EE69DFED-4EC0-417A-A1FA-167399F74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444" y="1350169"/>
            <a:ext cx="4503676" cy="254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314325"/>
            <a:ext cx="3932237" cy="1600200"/>
          </a:xfrm>
        </p:spPr>
        <p:txBody>
          <a:bodyPr>
            <a:normAutofit/>
          </a:bodyPr>
          <a:lstStyle/>
          <a:p>
            <a:r>
              <a:rPr lang="en-US" sz="5400" b="1" dirty="0"/>
              <a:t>AGENDA ITEM #2</a:t>
            </a:r>
          </a:p>
        </p:txBody>
      </p:sp>
      <p:sp>
        <p:nvSpPr>
          <p:cNvPr id="3" name="Content Placeholder 2"/>
          <p:cNvSpPr>
            <a:spLocks noGrp="1"/>
          </p:cNvSpPr>
          <p:nvPr>
            <p:ph idx="1"/>
          </p:nvPr>
        </p:nvSpPr>
        <p:spPr>
          <a:xfrm>
            <a:off x="4086227" y="0"/>
            <a:ext cx="8039099" cy="6686549"/>
          </a:xfrm>
        </p:spPr>
        <p:txBody>
          <a:bodyPr>
            <a:noAutofit/>
          </a:bodyPr>
          <a:lstStyle/>
          <a:p>
            <a:r>
              <a:rPr lang="en-US" sz="4000" dirty="0"/>
              <a:t>There are two kinds of programs that schools can fund through Title I, Part A</a:t>
            </a:r>
          </a:p>
          <a:p>
            <a:pPr lvl="1"/>
            <a:r>
              <a:rPr lang="en-US" sz="3600" dirty="0">
                <a:highlight>
                  <a:srgbClr val="00FFFF"/>
                </a:highlight>
              </a:rPr>
              <a:t>School wide means that all students - based on academic need - are eligible to receive the additional instruction this federal program will fund.  </a:t>
            </a:r>
          </a:p>
          <a:p>
            <a:pPr lvl="2"/>
            <a:r>
              <a:rPr lang="en-US" sz="3200" dirty="0">
                <a:highlight>
                  <a:srgbClr val="00FFFF"/>
                </a:highlight>
              </a:rPr>
              <a:t>EX: Morning Tutoring/ Reading Support</a:t>
            </a:r>
          </a:p>
          <a:p>
            <a:pPr lvl="1"/>
            <a:r>
              <a:rPr lang="en-US" sz="4000" dirty="0"/>
              <a:t>Targeted assistance makes it possible to provide the same benefits but only to selected students based on academic need. </a:t>
            </a:r>
          </a:p>
          <a:p>
            <a:endParaRPr lang="en-US" sz="2800" dirty="0"/>
          </a:p>
        </p:txBody>
      </p:sp>
      <p:sp>
        <p:nvSpPr>
          <p:cNvPr id="4" name="Text Placeholder 3"/>
          <p:cNvSpPr>
            <a:spLocks noGrp="1"/>
          </p:cNvSpPr>
          <p:nvPr>
            <p:ph type="body" sz="half" idx="2"/>
          </p:nvPr>
        </p:nvSpPr>
        <p:spPr>
          <a:xfrm>
            <a:off x="153988" y="3057524"/>
            <a:ext cx="3446462" cy="2849563"/>
          </a:xfrm>
        </p:spPr>
        <p:txBody>
          <a:bodyPr>
            <a:normAutofit/>
          </a:bodyPr>
          <a:lstStyle/>
          <a:p>
            <a:r>
              <a:rPr lang="en-US" sz="4400" dirty="0"/>
              <a:t>Who is being funded?</a:t>
            </a:r>
          </a:p>
        </p:txBody>
      </p:sp>
    </p:spTree>
    <p:extLst>
      <p:ext uri="{BB962C8B-B14F-4D97-AF65-F5344CB8AC3E}">
        <p14:creationId xmlns:p14="http://schemas.microsoft.com/office/powerpoint/2010/main" val="3031180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ED21-B8F3-481E-B989-ACCA4C39B0B8}"/>
              </a:ext>
            </a:extLst>
          </p:cNvPr>
          <p:cNvSpPr>
            <a:spLocks noGrp="1"/>
          </p:cNvSpPr>
          <p:nvPr>
            <p:ph type="title"/>
          </p:nvPr>
        </p:nvSpPr>
        <p:spPr>
          <a:xfrm>
            <a:off x="276225" y="269875"/>
            <a:ext cx="10972800" cy="1325563"/>
          </a:xfrm>
        </p:spPr>
        <p:txBody>
          <a:bodyPr>
            <a:noAutofit/>
          </a:bodyPr>
          <a:lstStyle/>
          <a:p>
            <a:r>
              <a:rPr lang="en-US" sz="6000" b="1"/>
              <a:t>8</a:t>
            </a:r>
            <a:r>
              <a:rPr lang="en-US" sz="6000" b="1" baseline="30000"/>
              <a:t>th</a:t>
            </a:r>
            <a:r>
              <a:rPr lang="en-US" sz="6000" b="1"/>
              <a:t> GRADE DRIVE THRU CEREMONY</a:t>
            </a:r>
            <a:endParaRPr lang="en-US" sz="6000" b="1" dirty="0"/>
          </a:p>
        </p:txBody>
      </p:sp>
      <p:sp>
        <p:nvSpPr>
          <p:cNvPr id="3" name="Content Placeholder 2">
            <a:extLst>
              <a:ext uri="{FF2B5EF4-FFF2-40B4-BE49-F238E27FC236}">
                <a16:creationId xmlns:a16="http://schemas.microsoft.com/office/drawing/2014/main" id="{7B135FF2-AEB6-427E-BF80-4860ED9E108F}"/>
              </a:ext>
            </a:extLst>
          </p:cNvPr>
          <p:cNvSpPr>
            <a:spLocks noGrp="1"/>
          </p:cNvSpPr>
          <p:nvPr>
            <p:ph idx="1"/>
          </p:nvPr>
        </p:nvSpPr>
        <p:spPr>
          <a:xfrm>
            <a:off x="276225" y="1854199"/>
            <a:ext cx="10515600" cy="4813301"/>
          </a:xfrm>
        </p:spPr>
        <p:txBody>
          <a:bodyPr>
            <a:normAutofit fontScale="92500" lnSpcReduction="10000"/>
          </a:bodyPr>
          <a:lstStyle/>
          <a:p>
            <a:pPr>
              <a:spcBef>
                <a:spcPts val="600"/>
              </a:spcBef>
              <a:spcAft>
                <a:spcPts val="600"/>
              </a:spcAft>
            </a:pPr>
            <a:r>
              <a:rPr lang="en-US" dirty="0"/>
              <a:t>DATE:	WEDNESDAY – MAY 22</a:t>
            </a:r>
            <a:r>
              <a:rPr lang="en-US" baseline="30000" dirty="0"/>
              <a:t>nd</a:t>
            </a:r>
            <a:r>
              <a:rPr lang="en-US" dirty="0"/>
              <a:t> </a:t>
            </a:r>
          </a:p>
          <a:p>
            <a:pPr>
              <a:spcBef>
                <a:spcPts val="600"/>
              </a:spcBef>
              <a:spcAft>
                <a:spcPts val="600"/>
              </a:spcAft>
            </a:pPr>
            <a:r>
              <a:rPr lang="en-US" dirty="0"/>
              <a:t>TIME:	9:30AM to 11:00AM</a:t>
            </a:r>
          </a:p>
          <a:p>
            <a:pPr>
              <a:spcBef>
                <a:spcPts val="600"/>
              </a:spcBef>
              <a:spcAft>
                <a:spcPts val="600"/>
              </a:spcAft>
            </a:pPr>
            <a:r>
              <a:rPr lang="en-US" dirty="0"/>
              <a:t>WHAT:	</a:t>
            </a:r>
            <a:r>
              <a:rPr lang="en-US" dirty="0">
                <a:effectLst/>
                <a:latin typeface="Calibri" panose="020F0502020204030204" pitchFamily="34" charset="0"/>
                <a:ea typeface="Calibri" panose="020F0502020204030204" pitchFamily="34" charset="0"/>
                <a:cs typeface="Times New Roman" panose="02020603050405020304" pitchFamily="18" charset="0"/>
              </a:rPr>
              <a:t>Station 1: Entrance </a:t>
            </a:r>
            <a:r>
              <a:rPr lang="en-US" dirty="0">
                <a:latin typeface="Calibri" panose="020F0502020204030204" pitchFamily="34" charset="0"/>
                <a:ea typeface="Calibri" panose="020F0502020204030204" pitchFamily="34" charset="0"/>
                <a:cs typeface="Times New Roman" panose="02020603050405020304" pitchFamily="18" charset="0"/>
              </a:rPr>
              <a:t>to</a:t>
            </a:r>
            <a:r>
              <a:rPr lang="en-US" dirty="0">
                <a:effectLst/>
                <a:latin typeface="Calibri" panose="020F0502020204030204" pitchFamily="34" charset="0"/>
                <a:ea typeface="Calibri" panose="020F0502020204030204" pitchFamily="34" charset="0"/>
                <a:cs typeface="Times New Roman" panose="02020603050405020304" pitchFamily="18" charset="0"/>
              </a:rPr>
              <a:t> Line </a:t>
            </a:r>
          </a:p>
          <a:p>
            <a:pPr marL="0" indent="0">
              <a:spcBef>
                <a:spcPts val="600"/>
              </a:spcBef>
              <a:spcAft>
                <a:spcPts val="600"/>
              </a:spcAft>
              <a:buNone/>
            </a:pPr>
            <a:r>
              <a:rPr lang="en-US" dirty="0">
                <a:latin typeface="Calibri" panose="020F0502020204030204" pitchFamily="34" charset="0"/>
                <a:ea typeface="Calibri" panose="020F0502020204030204" pitchFamily="34" charset="0"/>
                <a:cs typeface="Times New Roman" panose="02020603050405020304" pitchFamily="18" charset="0"/>
              </a:rPr>
              <a:t>		S</a:t>
            </a:r>
            <a:r>
              <a:rPr lang="en-US" dirty="0">
                <a:effectLst/>
                <a:latin typeface="Calibri" panose="020F0502020204030204" pitchFamily="34" charset="0"/>
                <a:ea typeface="Calibri" panose="020F0502020204030204" pitchFamily="34" charset="0"/>
                <a:cs typeface="Times New Roman" panose="02020603050405020304" pitchFamily="18" charset="0"/>
              </a:rPr>
              <a:t>tation 2: Welcome Signs </a:t>
            </a:r>
          </a:p>
          <a:p>
            <a:pPr marL="0" marR="0" indent="0">
              <a:spcBef>
                <a:spcPts val="600"/>
              </a:spcBef>
              <a:spcAft>
                <a:spcPts val="6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Station 3: Name &amp; Homeroom Teacher</a:t>
            </a:r>
          </a:p>
          <a:p>
            <a:pPr marL="0" marR="0" indent="0">
              <a:spcBef>
                <a:spcPts val="600"/>
              </a:spcBef>
              <a:spcAft>
                <a:spcPts val="6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Station 4: Name Announcement</a:t>
            </a:r>
          </a:p>
          <a:p>
            <a:pPr marL="0" marR="0" indent="0">
              <a:spcBef>
                <a:spcPts val="600"/>
              </a:spcBef>
              <a:spcAft>
                <a:spcPts val="6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Station 5: Student Certificates </a:t>
            </a:r>
          </a:p>
          <a:p>
            <a:pPr marL="0" marR="0" indent="0">
              <a:spcBef>
                <a:spcPts val="600"/>
              </a:spcBef>
              <a:spcAft>
                <a:spcPts val="6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Station 6: Bubble machine / confetti </a:t>
            </a:r>
          </a:p>
          <a:p>
            <a:pPr marL="0" marR="0" indent="0">
              <a:spcBef>
                <a:spcPts val="600"/>
              </a:spcBef>
              <a:spcAft>
                <a:spcPts val="6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Station 7: 8</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Grade Teacher Pic </a:t>
            </a:r>
          </a:p>
          <a:p>
            <a:pPr marL="0" marR="0" indent="0">
              <a:spcBef>
                <a:spcPts val="600"/>
              </a:spcBef>
              <a:spcAft>
                <a:spcPts val="6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Station 8: PTSA High Schooler Sign</a:t>
            </a:r>
          </a:p>
          <a:p>
            <a:endParaRPr lang="en-US" dirty="0"/>
          </a:p>
        </p:txBody>
      </p:sp>
      <p:pic>
        <p:nvPicPr>
          <p:cNvPr id="5" name="Picture 4">
            <a:extLst>
              <a:ext uri="{FF2B5EF4-FFF2-40B4-BE49-F238E27FC236}">
                <a16:creationId xmlns:a16="http://schemas.microsoft.com/office/drawing/2014/main" id="{19EDEF83-28D4-418C-AE29-563C6362D9DB}"/>
              </a:ext>
            </a:extLst>
          </p:cNvPr>
          <p:cNvPicPr>
            <a:picLocks noChangeAspect="1"/>
          </p:cNvPicPr>
          <p:nvPr/>
        </p:nvPicPr>
        <p:blipFill>
          <a:blip r:embed="rId2"/>
          <a:stretch>
            <a:fillRect/>
          </a:stretch>
        </p:blipFill>
        <p:spPr>
          <a:xfrm>
            <a:off x="8353424" y="1595438"/>
            <a:ext cx="3743325" cy="2519362"/>
          </a:xfrm>
          <a:prstGeom prst="rect">
            <a:avLst/>
          </a:prstGeom>
        </p:spPr>
      </p:pic>
    </p:spTree>
    <p:extLst>
      <p:ext uri="{BB962C8B-B14F-4D97-AF65-F5344CB8AC3E}">
        <p14:creationId xmlns:p14="http://schemas.microsoft.com/office/powerpoint/2010/main" val="528064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2A531-DA2E-42EF-B473-13C4C0037BA9}"/>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CONTACT INFORMATION</a:t>
            </a:r>
          </a:p>
        </p:txBody>
      </p:sp>
      <p:sp>
        <p:nvSpPr>
          <p:cNvPr id="3" name="Content Placeholder 2">
            <a:extLst>
              <a:ext uri="{FF2B5EF4-FFF2-40B4-BE49-F238E27FC236}">
                <a16:creationId xmlns:a16="http://schemas.microsoft.com/office/drawing/2014/main" id="{75E38382-905A-4E3B-801A-5DBD517D3BD2}"/>
              </a:ext>
            </a:extLst>
          </p:cNvPr>
          <p:cNvSpPr>
            <a:spLocks noGrp="1"/>
          </p:cNvSpPr>
          <p:nvPr>
            <p:ph idx="1"/>
          </p:nvPr>
        </p:nvSpPr>
        <p:spPr>
          <a:xfrm>
            <a:off x="4835711" y="1000125"/>
            <a:ext cx="6555347" cy="6372057"/>
          </a:xfrm>
        </p:spPr>
        <p:txBody>
          <a:bodyPr anchor="ctr">
            <a:normAutofit/>
          </a:bodyPr>
          <a:lstStyle/>
          <a:p>
            <a:r>
              <a:rPr lang="en-US" sz="1600" dirty="0"/>
              <a:t>Ms. Parrish	</a:t>
            </a:r>
            <a:r>
              <a:rPr lang="en-US" sz="1600" dirty="0">
                <a:hlinkClick r:id="rId2"/>
              </a:rPr>
              <a:t>Tanika.Parrish@cobbk12.org</a:t>
            </a:r>
            <a:endParaRPr lang="en-US" sz="1600" dirty="0"/>
          </a:p>
          <a:p>
            <a:pPr marL="0" indent="0">
              <a:buNone/>
            </a:pPr>
            <a:r>
              <a:rPr lang="en-US" sz="1600" dirty="0"/>
              <a:t>	Assistant Principal</a:t>
            </a:r>
          </a:p>
          <a:p>
            <a:pPr marL="0" indent="0">
              <a:buNone/>
            </a:pPr>
            <a:endParaRPr lang="en-US" sz="1600" dirty="0"/>
          </a:p>
          <a:p>
            <a:r>
              <a:rPr lang="en-US" sz="1600" dirty="0"/>
              <a:t>Ms. Valencia	</a:t>
            </a:r>
            <a:r>
              <a:rPr lang="en-US" sz="1600" dirty="0">
                <a:hlinkClick r:id="rId3"/>
              </a:rPr>
              <a:t>Cinde.Valencia@cobbk12.org</a:t>
            </a:r>
            <a:endParaRPr lang="en-US" sz="1600" dirty="0"/>
          </a:p>
          <a:p>
            <a:pPr marL="0" indent="0">
              <a:buNone/>
            </a:pPr>
            <a:r>
              <a:rPr lang="en-US" sz="1600" dirty="0"/>
              <a:t>	8</a:t>
            </a:r>
            <a:r>
              <a:rPr lang="en-US" sz="1600" baseline="30000" dirty="0"/>
              <a:t>th</a:t>
            </a:r>
            <a:r>
              <a:rPr lang="en-US" sz="1600" dirty="0"/>
              <a:t> Grade Counselor</a:t>
            </a:r>
          </a:p>
          <a:p>
            <a:pPr marL="0" indent="0">
              <a:buNone/>
            </a:pPr>
            <a:endParaRPr lang="en-US" sz="1600" dirty="0"/>
          </a:p>
          <a:p>
            <a:r>
              <a:rPr lang="en-US" sz="1600" dirty="0"/>
              <a:t>Ms. Burress	</a:t>
            </a:r>
            <a:r>
              <a:rPr lang="en-US" sz="1600" dirty="0">
                <a:hlinkClick r:id="rId4"/>
              </a:rPr>
              <a:t>Stephanie.Burress@cobbk12.org</a:t>
            </a:r>
            <a:endParaRPr lang="en-US" sz="1600" dirty="0"/>
          </a:p>
          <a:p>
            <a:pPr marL="0" indent="0">
              <a:buNone/>
            </a:pPr>
            <a:r>
              <a:rPr lang="en-US" sz="1600" dirty="0"/>
              <a:t>	8</a:t>
            </a:r>
            <a:r>
              <a:rPr lang="en-US" sz="1600" baseline="30000" dirty="0"/>
              <a:t>th</a:t>
            </a:r>
            <a:r>
              <a:rPr lang="en-US" sz="1600" dirty="0"/>
              <a:t> Grade Lead Teacher</a:t>
            </a:r>
          </a:p>
          <a:p>
            <a:pPr marL="0" indent="0">
              <a:buNone/>
            </a:pPr>
            <a:endParaRPr lang="en-US" sz="1600" dirty="0"/>
          </a:p>
          <a:p>
            <a:r>
              <a:rPr lang="en-US" sz="1600" dirty="0"/>
              <a:t>Ms. Hales	</a:t>
            </a:r>
            <a:r>
              <a:rPr lang="en-US" sz="1600" dirty="0">
                <a:hlinkClick r:id="rId5"/>
              </a:rPr>
              <a:t>alesha.hales@cobbk12.org</a:t>
            </a:r>
            <a:endParaRPr lang="en-US" sz="1600" dirty="0"/>
          </a:p>
          <a:p>
            <a:pPr marL="0" indent="0">
              <a:buNone/>
            </a:pPr>
            <a:r>
              <a:rPr lang="en-US" sz="1600" dirty="0"/>
              <a:t>	8</a:t>
            </a:r>
            <a:r>
              <a:rPr lang="en-US" sz="1600" baseline="30000" dirty="0"/>
              <a:t>th</a:t>
            </a:r>
            <a:r>
              <a:rPr lang="en-US" sz="1600" dirty="0"/>
              <a:t> Grade Field Trip Coordinator</a:t>
            </a:r>
          </a:p>
          <a:p>
            <a:pPr marL="0" indent="0">
              <a:buNone/>
            </a:pPr>
            <a:endParaRPr lang="en-US" sz="1600" dirty="0"/>
          </a:p>
          <a:p>
            <a:r>
              <a:rPr lang="en-US" sz="1600" dirty="0"/>
              <a:t>Dr. Whipple	</a:t>
            </a:r>
            <a:r>
              <a:rPr lang="en-US" sz="1600" dirty="0">
                <a:hlinkClick r:id="rId6"/>
              </a:rPr>
              <a:t>dawn.whipple@cobbk12.org</a:t>
            </a:r>
            <a:endParaRPr lang="en-US" sz="1600" dirty="0"/>
          </a:p>
          <a:p>
            <a:pPr marL="0" indent="0">
              <a:buNone/>
            </a:pPr>
            <a:r>
              <a:rPr lang="en-US" sz="1600" dirty="0"/>
              <a:t>	8</a:t>
            </a:r>
            <a:r>
              <a:rPr lang="en-US" sz="1600" baseline="30000" dirty="0"/>
              <a:t>th</a:t>
            </a:r>
            <a:r>
              <a:rPr lang="en-US" sz="1600" dirty="0"/>
              <a:t> Grade IB Project Coordinator</a:t>
            </a:r>
          </a:p>
          <a:p>
            <a:pPr marL="0" indent="0">
              <a:buNone/>
            </a:pPr>
            <a:endParaRPr lang="en-US" sz="1600" dirty="0"/>
          </a:p>
          <a:p>
            <a:r>
              <a:rPr lang="en-US" sz="1600" dirty="0"/>
              <a:t>Ms. Ellis		</a:t>
            </a:r>
            <a:r>
              <a:rPr lang="en-US" sz="1600" dirty="0">
                <a:hlinkClick r:id="rId7"/>
              </a:rPr>
              <a:t>candace.ellis@cobbk12.org</a:t>
            </a:r>
            <a:endParaRPr lang="en-US" sz="1600" dirty="0"/>
          </a:p>
          <a:p>
            <a:pPr marL="457200" lvl="1" indent="0">
              <a:buNone/>
            </a:pPr>
            <a:r>
              <a:rPr lang="en-US" sz="1600" dirty="0"/>
              <a:t>	Testing Administrator</a:t>
            </a:r>
          </a:p>
          <a:p>
            <a:pPr marL="457200" lvl="1" indent="0">
              <a:buNone/>
            </a:pPr>
            <a:r>
              <a:rPr lang="en-US" sz="1600" dirty="0"/>
              <a:t>	Yearbook Coordinator</a:t>
            </a:r>
          </a:p>
          <a:p>
            <a:pPr marL="457200" lvl="1" indent="0">
              <a:buNone/>
            </a:pPr>
            <a:r>
              <a:rPr lang="en-US" sz="1100" dirty="0"/>
              <a:t>	</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endParaRPr lang="en-US" sz="1100" dirty="0"/>
          </a:p>
        </p:txBody>
      </p:sp>
      <p:pic>
        <p:nvPicPr>
          <p:cNvPr id="17" name="Graphic 16" descr="Envelope">
            <a:extLst>
              <a:ext uri="{FF2B5EF4-FFF2-40B4-BE49-F238E27FC236}">
                <a16:creationId xmlns:a16="http://schemas.microsoft.com/office/drawing/2014/main" id="{8C0954B4-C025-4840-AAD3-1802D6EE54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9043" y="719037"/>
            <a:ext cx="2160579" cy="2160579"/>
          </a:xfrm>
          <a:prstGeom prst="rect">
            <a:avLst/>
          </a:prstGeom>
        </p:spPr>
      </p:pic>
      <p:pic>
        <p:nvPicPr>
          <p:cNvPr id="19" name="Graphic 18" descr="Internet">
            <a:extLst>
              <a:ext uri="{FF2B5EF4-FFF2-40B4-BE49-F238E27FC236}">
                <a16:creationId xmlns:a16="http://schemas.microsoft.com/office/drawing/2014/main" id="{9AD5113C-31AD-456F-8DFD-3DFD53EF95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4211" y="4051184"/>
            <a:ext cx="2186388" cy="2186388"/>
          </a:xfrm>
          <a:prstGeom prst="rect">
            <a:avLst/>
          </a:prstGeom>
        </p:spPr>
      </p:pic>
    </p:spTree>
    <p:extLst>
      <p:ext uri="{BB962C8B-B14F-4D97-AF65-F5344CB8AC3E}">
        <p14:creationId xmlns:p14="http://schemas.microsoft.com/office/powerpoint/2010/main" val="1783249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75ACC5-AE41-43A4-AE7B-F902D18821D7}"/>
              </a:ext>
            </a:extLst>
          </p:cNvPr>
          <p:cNvPicPr>
            <a:picLocks noChangeAspect="1"/>
          </p:cNvPicPr>
          <p:nvPr/>
        </p:nvPicPr>
        <p:blipFill>
          <a:blip r:embed="rId2"/>
          <a:stretch>
            <a:fillRect/>
          </a:stretch>
        </p:blipFill>
        <p:spPr>
          <a:xfrm>
            <a:off x="1289303" y="1697197"/>
            <a:ext cx="9613397" cy="1057472"/>
          </a:xfrm>
          <a:prstGeom prst="rect">
            <a:avLst/>
          </a:prstGeom>
        </p:spPr>
      </p:pic>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87EF0F3-CCFD-4024-A13A-A5CCDF085407}"/>
              </a:ext>
            </a:extLst>
          </p:cNvPr>
          <p:cNvSpPr>
            <a:spLocks noGrp="1"/>
          </p:cNvSpPr>
          <p:nvPr>
            <p:ph type="title"/>
          </p:nvPr>
        </p:nvSpPr>
        <p:spPr>
          <a:xfrm>
            <a:off x="1441704" y="2952973"/>
            <a:ext cx="8921672" cy="1713305"/>
          </a:xfrm>
        </p:spPr>
        <p:txBody>
          <a:bodyPr vert="horz" lIns="91440" tIns="45720" rIns="91440" bIns="45720" rtlCol="0" anchor="b">
            <a:normAutofit/>
          </a:bodyPr>
          <a:lstStyle/>
          <a:p>
            <a:pPr algn="ctr"/>
            <a:r>
              <a:rPr lang="en-US" sz="8000" kern="1200" dirty="0">
                <a:solidFill>
                  <a:schemeClr val="tx1"/>
                </a:solidFill>
                <a:latin typeface="+mj-lt"/>
                <a:ea typeface="+mj-ea"/>
                <a:cs typeface="+mj-cs"/>
              </a:rPr>
              <a:t>High School Info</a:t>
            </a:r>
          </a:p>
        </p:txBody>
      </p:sp>
      <p:sp>
        <p:nvSpPr>
          <p:cNvPr id="5" name="Text Placeholder 4">
            <a:extLst>
              <a:ext uri="{FF2B5EF4-FFF2-40B4-BE49-F238E27FC236}">
                <a16:creationId xmlns:a16="http://schemas.microsoft.com/office/drawing/2014/main" id="{B87546EE-16EA-46C6-96C4-4ABA146434E1}"/>
              </a:ext>
            </a:extLst>
          </p:cNvPr>
          <p:cNvSpPr>
            <a:spLocks noGrp="1"/>
          </p:cNvSpPr>
          <p:nvPr>
            <p:ph type="body" idx="1"/>
          </p:nvPr>
        </p:nvSpPr>
        <p:spPr>
          <a:xfrm>
            <a:off x="1289303" y="5142305"/>
            <a:ext cx="7321298" cy="753165"/>
          </a:xfrm>
        </p:spPr>
        <p:txBody>
          <a:bodyPr vert="horz" lIns="91440" tIns="45720" rIns="91440" bIns="45720" rtlCol="0" anchor="t">
            <a:normAutofit/>
          </a:bodyPr>
          <a:lstStyle/>
          <a:p>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3446580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1A3260"/>
              </a:buClr>
              <a:buFont typeface="Arial" panose="020B0604020202020204" pitchFamily="34" charset="0"/>
              <a:buChar char="•"/>
            </a:pPr>
            <a:endParaRPr lang="en-US" sz="2400">
              <a:solidFill>
                <a:prstClr val="white"/>
              </a:solidFill>
              <a:latin typeface="Gill Sans MT" panose="020B0502020104020203"/>
            </a:endParaRPr>
          </a:p>
        </p:txBody>
      </p:sp>
      <p:sp>
        <p:nvSpPr>
          <p:cNvPr id="77" name="Rectangle 76">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62466" name="Rectangle 2"/>
          <p:cNvSpPr>
            <a:spLocks noGrp="1" noChangeArrowheads="1"/>
          </p:cNvSpPr>
          <p:nvPr>
            <p:ph type="title"/>
          </p:nvPr>
        </p:nvSpPr>
        <p:spPr>
          <a:xfrm>
            <a:off x="2006601" y="1033390"/>
            <a:ext cx="3619692" cy="4825409"/>
          </a:xfrm>
        </p:spPr>
        <p:txBody>
          <a:bodyPr anchor="ctr">
            <a:normAutofit/>
          </a:bodyPr>
          <a:lstStyle/>
          <a:p>
            <a:pPr>
              <a:lnSpc>
                <a:spcPct val="90000"/>
              </a:lnSpc>
            </a:pPr>
            <a:r>
              <a:rPr lang="en-US" sz="4300" b="1">
                <a:solidFill>
                  <a:srgbClr val="FFFFFF"/>
                </a:solidFill>
                <a:latin typeface="Calisto MT" pitchFamily="18" charset="0"/>
              </a:rPr>
              <a:t>Cobb County Magnet and special Programs</a:t>
            </a:r>
            <a:endParaRPr lang="en-US" sz="4300">
              <a:solidFill>
                <a:srgbClr val="FFFFFF"/>
              </a:solidFill>
            </a:endParaRPr>
          </a:p>
        </p:txBody>
      </p:sp>
      <p:sp>
        <p:nvSpPr>
          <p:cNvPr id="79" name="Rectangle 78">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5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1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2467" name="Rectangle 3"/>
          <p:cNvSpPr>
            <a:spLocks noGrp="1" noChangeArrowheads="1"/>
          </p:cNvSpPr>
          <p:nvPr>
            <p:ph idx="1"/>
          </p:nvPr>
        </p:nvSpPr>
        <p:spPr>
          <a:xfrm>
            <a:off x="6029280" y="718614"/>
            <a:ext cx="4519860" cy="6050299"/>
          </a:xfrm>
          <a:ln w="57150">
            <a:noFill/>
          </a:ln>
        </p:spPr>
        <p:txBody>
          <a:bodyPr anchor="ctr">
            <a:noAutofit/>
          </a:bodyPr>
          <a:lstStyle/>
          <a:p>
            <a:pPr marL="305435" indent="-305435">
              <a:lnSpc>
                <a:spcPct val="90000"/>
              </a:lnSpc>
              <a:spcAft>
                <a:spcPts val="1800"/>
              </a:spcAft>
            </a:pPr>
            <a:r>
              <a:rPr lang="en-US" b="1" i="1">
                <a:solidFill>
                  <a:schemeClr val="accent2">
                    <a:lumMod val="50000"/>
                  </a:schemeClr>
                </a:solidFill>
                <a:latin typeface="Calisto MT"/>
                <a:cs typeface="Times New Roman"/>
              </a:rPr>
              <a:t>International Baccalaureate Diploma Program </a:t>
            </a:r>
            <a:r>
              <a:rPr lang="en-US">
                <a:solidFill>
                  <a:schemeClr val="accent2">
                    <a:lumMod val="50000"/>
                  </a:schemeClr>
                </a:solidFill>
                <a:latin typeface="Calisto MT"/>
                <a:cs typeface="Times New Roman"/>
              </a:rPr>
              <a:t>at Campbell HS</a:t>
            </a:r>
          </a:p>
          <a:p>
            <a:pPr marL="305435" indent="-305435">
              <a:lnSpc>
                <a:spcPct val="90000"/>
              </a:lnSpc>
              <a:spcAft>
                <a:spcPts val="1800"/>
              </a:spcAft>
            </a:pPr>
            <a:r>
              <a:rPr lang="en-US" b="1" i="1">
                <a:solidFill>
                  <a:schemeClr val="accent2">
                    <a:lumMod val="50000"/>
                  </a:schemeClr>
                </a:solidFill>
                <a:latin typeface="Calisto MT"/>
                <a:cs typeface="Times New Roman"/>
              </a:rPr>
              <a:t>Academy of Math, Science &amp; Technology </a:t>
            </a:r>
            <a:r>
              <a:rPr lang="en-US">
                <a:solidFill>
                  <a:schemeClr val="accent2">
                    <a:lumMod val="50000"/>
                  </a:schemeClr>
                </a:solidFill>
                <a:latin typeface="Calisto MT"/>
                <a:cs typeface="Times New Roman"/>
              </a:rPr>
              <a:t>at Kennesaw Mountain HS</a:t>
            </a:r>
          </a:p>
          <a:p>
            <a:pPr marL="305435" indent="-305435">
              <a:lnSpc>
                <a:spcPct val="90000"/>
              </a:lnSpc>
              <a:spcAft>
                <a:spcPts val="1800"/>
              </a:spcAft>
            </a:pPr>
            <a:r>
              <a:rPr lang="en-US" b="1" i="1">
                <a:solidFill>
                  <a:schemeClr val="accent2">
                    <a:lumMod val="50000"/>
                  </a:schemeClr>
                </a:solidFill>
                <a:latin typeface="Calisto MT"/>
                <a:cs typeface="Times New Roman"/>
              </a:rPr>
              <a:t>The School for International Studies </a:t>
            </a:r>
            <a:r>
              <a:rPr lang="en-US">
                <a:solidFill>
                  <a:schemeClr val="accent2">
                    <a:lumMod val="50000"/>
                  </a:schemeClr>
                </a:solidFill>
                <a:latin typeface="Calisto MT"/>
                <a:cs typeface="Times New Roman"/>
              </a:rPr>
              <a:t>at North Cobb HS</a:t>
            </a:r>
          </a:p>
          <a:p>
            <a:pPr marL="305435" indent="-305435">
              <a:lnSpc>
                <a:spcPct val="90000"/>
              </a:lnSpc>
              <a:spcAft>
                <a:spcPts val="1800"/>
              </a:spcAft>
            </a:pPr>
            <a:r>
              <a:rPr lang="en-US" b="1" i="1">
                <a:solidFill>
                  <a:schemeClr val="accent2">
                    <a:lumMod val="50000"/>
                  </a:schemeClr>
                </a:solidFill>
                <a:latin typeface="Calisto MT"/>
                <a:cs typeface="Times New Roman"/>
              </a:rPr>
              <a:t>The Center for Excellence in the Performing Arts </a:t>
            </a:r>
            <a:r>
              <a:rPr lang="en-US">
                <a:solidFill>
                  <a:schemeClr val="accent2">
                    <a:lumMod val="50000"/>
                  </a:schemeClr>
                </a:solidFill>
                <a:latin typeface="Calisto MT"/>
                <a:cs typeface="Times New Roman"/>
              </a:rPr>
              <a:t>at </a:t>
            </a:r>
            <a:r>
              <a:rPr lang="en-US" err="1">
                <a:solidFill>
                  <a:schemeClr val="accent2">
                    <a:lumMod val="50000"/>
                  </a:schemeClr>
                </a:solidFill>
                <a:latin typeface="Calisto MT"/>
                <a:cs typeface="Times New Roman"/>
              </a:rPr>
              <a:t>Pebblebrook</a:t>
            </a:r>
            <a:r>
              <a:rPr lang="en-US">
                <a:solidFill>
                  <a:schemeClr val="accent2">
                    <a:lumMod val="50000"/>
                  </a:schemeClr>
                </a:solidFill>
                <a:latin typeface="Calisto MT"/>
                <a:cs typeface="Times New Roman"/>
              </a:rPr>
              <a:t> HS</a:t>
            </a:r>
          </a:p>
          <a:p>
            <a:pPr marL="305435" indent="-305435">
              <a:lnSpc>
                <a:spcPct val="90000"/>
              </a:lnSpc>
              <a:spcAft>
                <a:spcPts val="1800"/>
              </a:spcAft>
            </a:pPr>
            <a:r>
              <a:rPr lang="en-US" b="1" i="1">
                <a:solidFill>
                  <a:schemeClr val="accent2">
                    <a:lumMod val="50000"/>
                  </a:schemeClr>
                </a:solidFill>
                <a:latin typeface="Calisto MT"/>
                <a:cs typeface="Times New Roman"/>
              </a:rPr>
              <a:t>The Academy of Research and Medical Sciences </a:t>
            </a:r>
            <a:r>
              <a:rPr lang="en-US">
                <a:solidFill>
                  <a:schemeClr val="accent2">
                    <a:lumMod val="50000"/>
                  </a:schemeClr>
                </a:solidFill>
                <a:latin typeface="Calisto MT"/>
                <a:cs typeface="Times New Roman"/>
              </a:rPr>
              <a:t>at South Cobb HS</a:t>
            </a:r>
          </a:p>
          <a:p>
            <a:pPr marL="305435" indent="-305435">
              <a:lnSpc>
                <a:spcPct val="90000"/>
              </a:lnSpc>
              <a:spcAft>
                <a:spcPts val="1800"/>
              </a:spcAft>
            </a:pPr>
            <a:r>
              <a:rPr lang="en-US" b="1" i="1">
                <a:solidFill>
                  <a:schemeClr val="accent2">
                    <a:lumMod val="50000"/>
                  </a:schemeClr>
                </a:solidFill>
                <a:latin typeface="Calisto MT"/>
                <a:cs typeface="Times New Roman"/>
              </a:rPr>
              <a:t>The Center for Advanced Studies in Science, Math, &amp; Technology </a:t>
            </a:r>
            <a:r>
              <a:rPr lang="en-US">
                <a:solidFill>
                  <a:schemeClr val="accent2">
                    <a:lumMod val="50000"/>
                  </a:schemeClr>
                </a:solidFill>
                <a:latin typeface="Calisto MT"/>
                <a:cs typeface="Times New Roman"/>
              </a:rPr>
              <a:t>at Wheeler HS</a:t>
            </a:r>
          </a:p>
          <a:p>
            <a:pPr marL="305435" indent="-305435">
              <a:lnSpc>
                <a:spcPct val="90000"/>
              </a:lnSpc>
              <a:spcAft>
                <a:spcPts val="1800"/>
              </a:spcAft>
            </a:pPr>
            <a:r>
              <a:rPr lang="en-US" b="1" i="1">
                <a:solidFill>
                  <a:schemeClr val="accent2">
                    <a:lumMod val="50000"/>
                  </a:schemeClr>
                </a:solidFill>
                <a:latin typeface="Calisto MT"/>
                <a:cs typeface="Times New Roman"/>
              </a:rPr>
              <a:t>The Cobb Innovation and Technology academy </a:t>
            </a:r>
            <a:r>
              <a:rPr lang="en-US">
                <a:solidFill>
                  <a:schemeClr val="accent2">
                    <a:lumMod val="50000"/>
                  </a:schemeClr>
                </a:solidFill>
                <a:latin typeface="Calisto MT"/>
                <a:cs typeface="Times New Roman"/>
              </a:rPr>
              <a:t>next to Osborne high school   </a:t>
            </a:r>
          </a:p>
        </p:txBody>
      </p:sp>
    </p:spTree>
    <p:extLst>
      <p:ext uri="{BB962C8B-B14F-4D97-AF65-F5344CB8AC3E}">
        <p14:creationId xmlns:p14="http://schemas.microsoft.com/office/powerpoint/2010/main" val="20833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382880" y="762000"/>
            <a:ext cx="7511473" cy="660115"/>
          </a:xfrm>
        </p:spPr>
        <p:txBody>
          <a:bodyPr/>
          <a:lstStyle/>
          <a:p>
            <a:pPr algn="ctr"/>
            <a:r>
              <a:rPr lang="en-US" b="1">
                <a:solidFill>
                  <a:schemeClr val="accent3">
                    <a:lumMod val="40000"/>
                    <a:lumOff val="60000"/>
                  </a:schemeClr>
                </a:solidFill>
                <a:latin typeface="Calisto MT" pitchFamily="18" charset="0"/>
              </a:rPr>
              <a:t>What is a Magnet Program?</a:t>
            </a:r>
            <a:endParaRPr lang="en-US">
              <a:solidFill>
                <a:schemeClr val="accent3">
                  <a:lumMod val="40000"/>
                  <a:lumOff val="60000"/>
                </a:schemeClr>
              </a:solidFill>
            </a:endParaRPr>
          </a:p>
        </p:txBody>
      </p:sp>
      <p:sp>
        <p:nvSpPr>
          <p:cNvPr id="63491" name="Rectangle 3"/>
          <p:cNvSpPr>
            <a:spLocks noGrp="1" noChangeArrowheads="1"/>
          </p:cNvSpPr>
          <p:nvPr>
            <p:ph idx="1"/>
          </p:nvPr>
        </p:nvSpPr>
        <p:spPr>
          <a:xfrm>
            <a:off x="2057400" y="1981200"/>
            <a:ext cx="7924800" cy="4343400"/>
          </a:xfrm>
        </p:spPr>
        <p:txBody>
          <a:bodyPr>
            <a:normAutofit fontScale="92500" lnSpcReduction="20000"/>
          </a:bodyPr>
          <a:lstStyle/>
          <a:p>
            <a:pPr marL="305435" indent="-305435">
              <a:lnSpc>
                <a:spcPct val="90000"/>
              </a:lnSpc>
            </a:pPr>
            <a:r>
              <a:rPr lang="en-US" sz="2800">
                <a:latin typeface="Calisto MT"/>
                <a:cs typeface="Times New Roman"/>
              </a:rPr>
              <a:t>A four-year program for Cobb County’s highest-achieving students</a:t>
            </a:r>
            <a:endParaRPr lang="en-US" sz="2800">
              <a:effectLst>
                <a:glow rad="38100">
                  <a:prstClr val="black">
                    <a:lumMod val="50000"/>
                    <a:lumOff val="50000"/>
                    <a:alpha val="20000"/>
                  </a:prstClr>
                </a:glow>
                <a:outerShdw blurRad="44450" dist="12700" dir="13860000" algn="tl" rotWithShape="0">
                  <a:srgbClr val="000000">
                    <a:alpha val="20000"/>
                  </a:srgbClr>
                </a:outerShdw>
              </a:effectLst>
              <a:latin typeface="Calisto MT"/>
              <a:cs typeface="Times New Roman"/>
            </a:endParaRPr>
          </a:p>
          <a:p>
            <a:pPr marL="0" indent="0">
              <a:lnSpc>
                <a:spcPct val="90000"/>
              </a:lnSpc>
              <a:buNone/>
            </a:pPr>
            <a:endParaRPr lang="en-US" sz="1000">
              <a:latin typeface="Calisto MT"/>
              <a:cs typeface="Times New Roman"/>
            </a:endParaRPr>
          </a:p>
          <a:p>
            <a:pPr marL="305435" indent="-305435">
              <a:lnSpc>
                <a:spcPct val="90000"/>
              </a:lnSpc>
            </a:pPr>
            <a:r>
              <a:rPr lang="en-US" sz="2800">
                <a:latin typeface="Calisto MT"/>
                <a:cs typeface="Times New Roman"/>
              </a:rPr>
              <a:t>You have to apply!</a:t>
            </a:r>
            <a:endParaRPr lang="en-US" sz="2800">
              <a:effectLst>
                <a:glow rad="38100">
                  <a:prstClr val="black">
                    <a:lumMod val="50000"/>
                    <a:lumOff val="50000"/>
                    <a:alpha val="20000"/>
                  </a:prstClr>
                </a:glow>
                <a:outerShdw blurRad="44450" dist="12700" dir="13860000" algn="tl" rotWithShape="0">
                  <a:srgbClr val="000000">
                    <a:alpha val="20000"/>
                  </a:srgbClr>
                </a:outerShdw>
              </a:effectLst>
              <a:latin typeface="Calisto MT"/>
              <a:cs typeface="Times New Roman"/>
            </a:endParaRPr>
          </a:p>
          <a:p>
            <a:pPr marL="629920" lvl="1" indent="-305435">
              <a:lnSpc>
                <a:spcPct val="90000"/>
              </a:lnSpc>
            </a:pPr>
            <a:r>
              <a:rPr lang="en-US" sz="1800">
                <a:latin typeface="Calisto MT"/>
                <a:cs typeface="Times New Roman"/>
              </a:rPr>
              <a:t>Fall of 8th grade is the only opportunity to apply</a:t>
            </a:r>
          </a:p>
          <a:p>
            <a:pPr marL="629920" lvl="1" indent="-305435">
              <a:lnSpc>
                <a:spcPct val="90000"/>
              </a:lnSpc>
            </a:pPr>
            <a:r>
              <a:rPr lang="en-US" sz="1800">
                <a:latin typeface="Calisto MT"/>
                <a:cs typeface="Times New Roman"/>
              </a:rPr>
              <a:t>Competitive</a:t>
            </a:r>
            <a:endParaRPr lang="en-US" sz="1800">
              <a:effectLst>
                <a:glow rad="38100">
                  <a:prstClr val="black">
                    <a:lumMod val="50000"/>
                    <a:lumOff val="50000"/>
                    <a:alpha val="20000"/>
                  </a:prstClr>
                </a:glow>
                <a:outerShdw blurRad="44450" dist="12700" dir="13860000" algn="tl" rotWithShape="0">
                  <a:srgbClr val="000000">
                    <a:alpha val="20000"/>
                  </a:srgbClr>
                </a:outerShdw>
              </a:effectLst>
              <a:latin typeface="Calisto MT"/>
              <a:cs typeface="Times New Roman"/>
            </a:endParaRPr>
          </a:p>
          <a:p>
            <a:pPr marL="629920" lvl="1" indent="-305435">
              <a:lnSpc>
                <a:spcPct val="90000"/>
              </a:lnSpc>
            </a:pPr>
            <a:r>
              <a:rPr lang="en-US" sz="1800">
                <a:latin typeface="Calisto MT"/>
                <a:cs typeface="Times New Roman"/>
              </a:rPr>
              <a:t>Over 2300 applications last year</a:t>
            </a:r>
            <a:endParaRPr lang="en-US" sz="1800">
              <a:effectLst>
                <a:glow rad="38100">
                  <a:prstClr val="black">
                    <a:lumMod val="50000"/>
                    <a:lumOff val="50000"/>
                    <a:alpha val="20000"/>
                  </a:prstClr>
                </a:glow>
                <a:outerShdw blurRad="44450" dist="12700" dir="13860000" algn="tl" rotWithShape="0">
                  <a:srgbClr val="000000">
                    <a:alpha val="20000"/>
                  </a:srgbClr>
                </a:outerShdw>
              </a:effectLst>
              <a:latin typeface="Calisto MT"/>
              <a:cs typeface="Times New Roman"/>
            </a:endParaRPr>
          </a:p>
          <a:p>
            <a:pPr marL="629920" lvl="1" indent="-305435">
              <a:lnSpc>
                <a:spcPct val="90000"/>
              </a:lnSpc>
            </a:pPr>
            <a:r>
              <a:rPr lang="en-US" sz="1800">
                <a:latin typeface="Calisto MT"/>
                <a:cs typeface="Times New Roman"/>
              </a:rPr>
              <a:t>Over 500 accepted to one or more programs </a:t>
            </a:r>
            <a:endParaRPr lang="en-US" sz="1800">
              <a:effectLst>
                <a:glow rad="38100">
                  <a:prstClr val="black">
                    <a:lumMod val="50000"/>
                    <a:lumOff val="50000"/>
                    <a:alpha val="20000"/>
                  </a:prstClr>
                </a:glow>
                <a:outerShdw blurRad="44450" dist="12700" dir="13860000" algn="tl" rotWithShape="0">
                  <a:srgbClr val="000000">
                    <a:alpha val="20000"/>
                  </a:srgbClr>
                </a:outerShdw>
              </a:effectLst>
              <a:latin typeface="Calisto MT"/>
              <a:cs typeface="Times New Roman"/>
            </a:endParaRPr>
          </a:p>
          <a:p>
            <a:pPr marL="457200" lvl="1" indent="0">
              <a:lnSpc>
                <a:spcPct val="90000"/>
              </a:lnSpc>
              <a:buNone/>
            </a:pPr>
            <a:endParaRPr lang="en-US" sz="1000">
              <a:latin typeface="Calisto MT"/>
              <a:cs typeface="Times New Roman"/>
            </a:endParaRPr>
          </a:p>
          <a:p>
            <a:pPr marL="305435" indent="-305435">
              <a:lnSpc>
                <a:spcPct val="90000"/>
              </a:lnSpc>
            </a:pPr>
            <a:r>
              <a:rPr lang="en-US" sz="2800">
                <a:latin typeface="Calisto MT"/>
                <a:cs typeface="Times New Roman"/>
              </a:rPr>
              <a:t>Exciting, high-level courses you can’t take at a non-magnet school</a:t>
            </a:r>
            <a:endParaRPr lang="en-US" sz="2800">
              <a:effectLst>
                <a:glow rad="38100">
                  <a:prstClr val="black">
                    <a:lumMod val="50000"/>
                    <a:lumOff val="50000"/>
                    <a:alpha val="20000"/>
                  </a:prstClr>
                </a:glow>
                <a:outerShdw blurRad="44450" dist="12700" dir="13860000" algn="tl" rotWithShape="0">
                  <a:srgbClr val="000000">
                    <a:alpha val="20000"/>
                  </a:srgbClr>
                </a:outerShdw>
              </a:effectLst>
              <a:latin typeface="Calisto MT"/>
              <a:cs typeface="Times New Roman"/>
            </a:endParaRPr>
          </a:p>
          <a:p>
            <a:pPr marL="0" indent="0">
              <a:lnSpc>
                <a:spcPct val="90000"/>
              </a:lnSpc>
              <a:buNone/>
            </a:pPr>
            <a:endParaRPr lang="en-US" sz="1000">
              <a:latin typeface="Calisto MT"/>
              <a:cs typeface="Times New Roman"/>
            </a:endParaRPr>
          </a:p>
          <a:p>
            <a:pPr marL="305435" indent="-305435">
              <a:lnSpc>
                <a:spcPct val="90000"/>
              </a:lnSpc>
            </a:pPr>
            <a:r>
              <a:rPr lang="en-US" sz="2800">
                <a:latin typeface="Calisto MT"/>
                <a:cs typeface="Times New Roman"/>
              </a:rPr>
              <a:t>Magnet buses take you to any magnet program</a:t>
            </a:r>
            <a:endParaRPr lang="en-US" sz="2800">
              <a:effectLst>
                <a:glow rad="38100">
                  <a:prstClr val="black">
                    <a:lumMod val="50000"/>
                    <a:lumOff val="50000"/>
                    <a:alpha val="20000"/>
                  </a:prstClr>
                </a:glow>
                <a:outerShdw blurRad="44450" dist="12700" dir="13860000" algn="tl" rotWithShape="0">
                  <a:srgbClr val="000000">
                    <a:alpha val="20000"/>
                  </a:srgbClr>
                </a:outerShdw>
              </a:effectLst>
              <a:latin typeface="Calisto MT"/>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3" name="Rectangle 11"/>
          <p:cNvSpPr>
            <a:spLocks noChangeArrowheads="1"/>
          </p:cNvSpPr>
          <p:nvPr/>
        </p:nvSpPr>
        <p:spPr bwMode="auto">
          <a:xfrm>
            <a:off x="1828800" y="750258"/>
            <a:ext cx="8534400" cy="762000"/>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4400" b="1">
                <a:solidFill>
                  <a:srgbClr val="45CBE8">
                    <a:lumMod val="40000"/>
                    <a:lumOff val="60000"/>
                  </a:srgbClr>
                </a:solidFill>
                <a:latin typeface="Calisto MT" pitchFamily="18" charset="0"/>
              </a:rPr>
              <a:t>Advantages of a Magnet Program</a:t>
            </a:r>
          </a:p>
        </p:txBody>
      </p:sp>
      <p:sp>
        <p:nvSpPr>
          <p:cNvPr id="9" name="Content Placeholder 8"/>
          <p:cNvSpPr>
            <a:spLocks noGrp="1"/>
          </p:cNvSpPr>
          <p:nvPr>
            <p:ph idx="1"/>
          </p:nvPr>
        </p:nvSpPr>
        <p:spPr>
          <a:xfrm>
            <a:off x="1828435" y="1958962"/>
            <a:ext cx="8592066" cy="4903489"/>
          </a:xfrm>
        </p:spPr>
        <p:txBody>
          <a:bodyPr>
            <a:normAutofit fontScale="92500"/>
          </a:bodyPr>
          <a:lstStyle/>
          <a:p>
            <a:pPr marL="0" indent="0">
              <a:spcAft>
                <a:spcPts val="1200"/>
              </a:spcAft>
              <a:buNone/>
            </a:pPr>
            <a:r>
              <a:rPr lang="en-US" sz="2400">
                <a:latin typeface="Calisto MT"/>
                <a:cs typeface="Times New Roman"/>
              </a:rPr>
              <a:t>Personalized Experience</a:t>
            </a:r>
          </a:p>
          <a:p>
            <a:pPr marL="629920" lvl="1" indent="-305435">
              <a:spcAft>
                <a:spcPts val="1200"/>
              </a:spcAft>
            </a:pPr>
            <a:r>
              <a:rPr lang="en-US" sz="2200">
                <a:latin typeface="Calisto MT"/>
                <a:cs typeface="Times New Roman"/>
              </a:rPr>
              <a:t>Choice of Courses</a:t>
            </a:r>
          </a:p>
          <a:p>
            <a:pPr marL="629920" lvl="1" indent="-305435">
              <a:spcAft>
                <a:spcPts val="1200"/>
              </a:spcAft>
            </a:pPr>
            <a:r>
              <a:rPr lang="en-US" sz="2200">
                <a:latin typeface="Calisto MT"/>
                <a:cs typeface="Times New Roman"/>
              </a:rPr>
              <a:t>Cohort group</a:t>
            </a:r>
            <a:endParaRPr lang="en-US">
              <a:latin typeface="Gill Sans MT" panose="020B0502020104020203"/>
              <a:cs typeface="Times New Roman"/>
            </a:endParaRPr>
          </a:p>
          <a:p>
            <a:pPr marL="629920" lvl="1" indent="-305435">
              <a:spcAft>
                <a:spcPts val="1200"/>
              </a:spcAft>
            </a:pPr>
            <a:r>
              <a:rPr lang="en-US" sz="2200">
                <a:latin typeface="Calisto MT"/>
                <a:cs typeface="Times New Roman"/>
              </a:rPr>
              <a:t>Dedicated teachers/classes </a:t>
            </a:r>
            <a:endParaRPr lang="en-US">
              <a:latin typeface="Gill Sans MT" panose="020B0502020104020203"/>
              <a:cs typeface="Times New Roman"/>
            </a:endParaRPr>
          </a:p>
          <a:p>
            <a:pPr marL="629920" lvl="1" indent="-305435">
              <a:spcAft>
                <a:spcPts val="1200"/>
              </a:spcAft>
            </a:pPr>
            <a:r>
              <a:rPr lang="en-US" sz="2200">
                <a:latin typeface="Calisto MT"/>
                <a:cs typeface="Times New Roman"/>
              </a:rPr>
              <a:t>Individualized advisement</a:t>
            </a:r>
            <a:endParaRPr lang="en-US"/>
          </a:p>
          <a:p>
            <a:pPr marL="0" indent="0">
              <a:spcAft>
                <a:spcPts val="1200"/>
              </a:spcAft>
              <a:buNone/>
            </a:pPr>
            <a:r>
              <a:rPr lang="en-US" sz="2400">
                <a:latin typeface="Calisto MT"/>
                <a:cs typeface="Times New Roman"/>
              </a:rPr>
              <a:t>Appeals to Colleges/Universities</a:t>
            </a:r>
          </a:p>
          <a:p>
            <a:pPr marL="629920" lvl="1" indent="-305435">
              <a:spcAft>
                <a:spcPts val="1200"/>
              </a:spcAft>
            </a:pPr>
            <a:r>
              <a:rPr lang="en-US" sz="2200">
                <a:latin typeface="Calisto MT"/>
                <a:cs typeface="Times New Roman"/>
              </a:rPr>
              <a:t>Rigor of Coursework Matters </a:t>
            </a:r>
            <a:r>
              <a:rPr lang="en-US" sz="2200" u="sng">
                <a:latin typeface="Calisto MT"/>
                <a:cs typeface="Times New Roman"/>
              </a:rPr>
              <a:t>Most</a:t>
            </a:r>
          </a:p>
          <a:p>
            <a:pPr marL="0" indent="0">
              <a:spcAft>
                <a:spcPts val="1200"/>
              </a:spcAft>
              <a:buNone/>
            </a:pPr>
            <a:r>
              <a:rPr lang="en-US" sz="2400">
                <a:latin typeface="Calisto MT"/>
                <a:cs typeface="Times New Roman"/>
              </a:rPr>
              <a:t>Real World Experience</a:t>
            </a:r>
          </a:p>
          <a:p>
            <a:pPr marL="629920" lvl="1" indent="-305435">
              <a:spcAft>
                <a:spcPts val="1200"/>
              </a:spcAft>
            </a:pPr>
            <a:r>
              <a:rPr lang="en-US" sz="2200">
                <a:latin typeface="Calisto MT"/>
                <a:cs typeface="Times New Roman"/>
              </a:rPr>
              <a:t>Internships, Advanced Research, and International Travel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788629" y="586362"/>
            <a:ext cx="3353053" cy="4073652"/>
          </a:xfrm>
        </p:spPr>
        <p:txBody>
          <a:bodyPr vert="horz" lIns="68580" tIns="34290" rIns="68580" bIns="34290" rtlCol="0" anchor="ctr">
            <a:normAutofit/>
          </a:bodyPr>
          <a:lstStyle/>
          <a:p>
            <a:pPr algn="r"/>
            <a:r>
              <a:rPr lang="en-US" sz="4050" b="1">
                <a:solidFill>
                  <a:schemeClr val="tx1"/>
                </a:solidFill>
                <a:latin typeface="Calisto MT" panose="02040603050505030304" pitchFamily="18" charset="0"/>
              </a:rPr>
              <a:t>Who are Magnet Students?</a:t>
            </a:r>
            <a:endParaRPr lang="en-US" sz="4050">
              <a:solidFill>
                <a:schemeClr val="tx1"/>
              </a:solidFill>
              <a:latin typeface="Calisto MT" panose="02040603050505030304" pitchFamily="18" charset="0"/>
            </a:endParaRPr>
          </a:p>
        </p:txBody>
      </p:sp>
      <p:sp>
        <p:nvSpPr>
          <p:cNvPr id="111619" name="Rectangle 3"/>
          <p:cNvSpPr>
            <a:spLocks noGrp="1" noChangeArrowheads="1"/>
          </p:cNvSpPr>
          <p:nvPr>
            <p:ph type="body" sz="half" idx="1"/>
          </p:nvPr>
        </p:nvSpPr>
        <p:spPr>
          <a:xfrm>
            <a:off x="5420582" y="1392174"/>
            <a:ext cx="4668251" cy="4073652"/>
          </a:xfrm>
        </p:spPr>
        <p:txBody>
          <a:bodyPr vert="horz" lIns="68580" tIns="34290" rIns="68580" bIns="34290" rtlCol="0" anchor="ctr">
            <a:noAutofit/>
          </a:bodyPr>
          <a:lstStyle/>
          <a:p>
            <a:r>
              <a:rPr lang="en-US" sz="2800">
                <a:latin typeface="Calisto MT" panose="02040603050505030304" pitchFamily="18" charset="0"/>
              </a:rPr>
              <a:t>Motivated, focused, and committed </a:t>
            </a:r>
          </a:p>
          <a:p>
            <a:r>
              <a:rPr lang="en-US" sz="2800">
                <a:latin typeface="Calisto MT" panose="02040603050505030304" pitchFamily="18" charset="0"/>
              </a:rPr>
              <a:t>Involved in sports, clubs, activities, and everything else!</a:t>
            </a:r>
          </a:p>
          <a:p>
            <a:r>
              <a:rPr lang="en-US" sz="2800">
                <a:latin typeface="Calisto MT" panose="02040603050505030304" pitchFamily="18" charset="0"/>
              </a:rPr>
              <a:t>Interested in a variety of experiences beyond a regular high school</a:t>
            </a:r>
          </a:p>
        </p:txBody>
      </p:sp>
      <p:pic>
        <p:nvPicPr>
          <p:cNvPr id="7" name="Content Placeholder 9">
            <a:extLst>
              <a:ext uri="{FF2B5EF4-FFF2-40B4-BE49-F238E27FC236}">
                <a16:creationId xmlns:a16="http://schemas.microsoft.com/office/drawing/2014/main" id="{BAE3A256-685E-40E2-B099-4AEA8AA4D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21208680">
            <a:off x="1991268" y="4106092"/>
            <a:ext cx="2947774" cy="1996662"/>
          </a:xfrm>
          <a:prstGeom prst="rect">
            <a:avLst/>
          </a:prstGeom>
          <a:noFill/>
          <a:ln w="9525">
            <a:noFill/>
            <a:miter lim="800000"/>
            <a:headEnd/>
            <a:tailEnd/>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500"/>
                                        <p:tgtEl>
                                          <p:spTgt spid="111619">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fade">
                                      <p:cBhvr>
                                        <p:cTn id="10" dur="500"/>
                                        <p:tgtEl>
                                          <p:spTgt spid="111619">
                                            <p:txEl>
                                              <p:pRg st="1" end="1"/>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fade">
                                      <p:cBhvr>
                                        <p:cTn id="13"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2C5F9E-0174-4BF5-A47C-AA6CD6C15E5F}"/>
              </a:ext>
            </a:extLst>
          </p:cNvPr>
          <p:cNvPicPr>
            <a:picLocks noChangeAspect="1"/>
          </p:cNvPicPr>
          <p:nvPr/>
        </p:nvPicPr>
        <p:blipFill>
          <a:blip r:embed="rId2"/>
          <a:stretch>
            <a:fillRect/>
          </a:stretch>
        </p:blipFill>
        <p:spPr>
          <a:xfrm>
            <a:off x="1589627" y="657546"/>
            <a:ext cx="8989028" cy="5544240"/>
          </a:xfrm>
          <a:prstGeom prst="rect">
            <a:avLst/>
          </a:prstGeom>
        </p:spPr>
      </p:pic>
    </p:spTree>
    <p:extLst>
      <p:ext uri="{BB962C8B-B14F-4D97-AF65-F5344CB8AC3E}">
        <p14:creationId xmlns:p14="http://schemas.microsoft.com/office/powerpoint/2010/main" val="3133788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81200" y="762000"/>
            <a:ext cx="8001000" cy="685800"/>
          </a:xfrm>
        </p:spPr>
        <p:txBody>
          <a:bodyPr>
            <a:normAutofit fontScale="90000"/>
          </a:bodyPr>
          <a:lstStyle/>
          <a:p>
            <a:pPr algn="ctr"/>
            <a:r>
              <a:rPr lang="en-US" sz="4800" b="1">
                <a:solidFill>
                  <a:schemeClr val="accent3">
                    <a:lumMod val="20000"/>
                    <a:lumOff val="80000"/>
                  </a:schemeClr>
                </a:solidFill>
                <a:latin typeface="Calisto MT" pitchFamily="18" charset="0"/>
              </a:rPr>
              <a:t>Admissions</a:t>
            </a:r>
            <a:endParaRPr lang="en-US">
              <a:solidFill>
                <a:schemeClr val="accent3">
                  <a:lumMod val="20000"/>
                  <a:lumOff val="80000"/>
                </a:schemeClr>
              </a:solidFill>
            </a:endParaRPr>
          </a:p>
        </p:txBody>
      </p:sp>
      <p:sp>
        <p:nvSpPr>
          <p:cNvPr id="113667" name="Rectangle 3"/>
          <p:cNvSpPr>
            <a:spLocks noGrp="1" noChangeArrowheads="1"/>
          </p:cNvSpPr>
          <p:nvPr>
            <p:ph idx="1"/>
          </p:nvPr>
        </p:nvSpPr>
        <p:spPr>
          <a:xfrm>
            <a:off x="1676400" y="1981200"/>
            <a:ext cx="8839200" cy="4648200"/>
          </a:xfrm>
        </p:spPr>
        <p:txBody>
          <a:bodyPr>
            <a:normAutofit fontScale="92500" lnSpcReduction="20000"/>
          </a:bodyPr>
          <a:lstStyle/>
          <a:p>
            <a:pPr>
              <a:spcBef>
                <a:spcPct val="0"/>
              </a:spcBef>
            </a:pPr>
            <a:r>
              <a:rPr lang="en-US" sz="2400" b="1">
                <a:latin typeface="Calisto MT"/>
              </a:rPr>
              <a:t>Eighth grade students residing in the Cobb County School District are eligible to apply for freshman admission into any magnet program </a:t>
            </a:r>
            <a:r>
              <a:rPr lang="en-US" sz="2400" b="1" u="sng">
                <a:latin typeface="Calisto MT"/>
              </a:rPr>
              <a:t>BEFORE December 1, 2023</a:t>
            </a:r>
            <a:r>
              <a:rPr lang="en-US" sz="2400" b="1">
                <a:latin typeface="Calisto MT"/>
              </a:rPr>
              <a:t>. </a:t>
            </a:r>
          </a:p>
          <a:p>
            <a:pPr>
              <a:spcBef>
                <a:spcPct val="0"/>
              </a:spcBef>
            </a:pPr>
            <a:r>
              <a:rPr lang="en-US" sz="2400" b="1">
                <a:latin typeface="Calisto MT"/>
              </a:rPr>
              <a:t>There is </a:t>
            </a:r>
            <a:r>
              <a:rPr lang="en-US" sz="2400" b="1">
                <a:solidFill>
                  <a:srgbClr val="FF0000"/>
                </a:solidFill>
                <a:latin typeface="Calisto MT"/>
              </a:rPr>
              <a:t>ONE</a:t>
            </a:r>
            <a:r>
              <a:rPr lang="en-US" sz="2400" b="1">
                <a:solidFill>
                  <a:srgbClr val="FF9933"/>
                </a:solidFill>
                <a:latin typeface="Calisto MT"/>
              </a:rPr>
              <a:t> </a:t>
            </a:r>
            <a:r>
              <a:rPr lang="en-US" sz="2400" b="1">
                <a:latin typeface="Calisto MT"/>
              </a:rPr>
              <a:t>application website for all five academic magnet programs: </a:t>
            </a:r>
            <a:r>
              <a:rPr lang="en-US" sz="2400" b="1">
                <a:latin typeface="Calisto MT"/>
                <a:hlinkClick r:id="rId3"/>
              </a:rPr>
              <a:t>www.magnet.cobbk12.org</a:t>
            </a:r>
            <a:r>
              <a:rPr lang="en-US" sz="2400" b="1">
                <a:latin typeface="Calisto MT"/>
              </a:rPr>
              <a:t> </a:t>
            </a:r>
            <a:endParaRPr lang="en-US" sz="1200" b="1">
              <a:latin typeface="Calisto MT"/>
            </a:endParaRPr>
          </a:p>
          <a:p>
            <a:pPr>
              <a:spcBef>
                <a:spcPct val="0"/>
              </a:spcBef>
            </a:pPr>
            <a:r>
              <a:rPr lang="en-US" sz="2400" b="1">
                <a:latin typeface="Calisto MT"/>
              </a:rPr>
              <a:t>Applicants will be evaluated on demonstrated strengths in the following areas:</a:t>
            </a:r>
          </a:p>
          <a:p>
            <a:pPr lvl="2">
              <a:lnSpc>
                <a:spcPct val="150000"/>
              </a:lnSpc>
              <a:spcBef>
                <a:spcPct val="0"/>
              </a:spcBef>
              <a:spcAft>
                <a:spcPts val="500"/>
              </a:spcAft>
              <a:buSzPct val="80000"/>
              <a:buFont typeface="Symbol" pitchFamily="18" charset="2"/>
              <a:buChar char="¨"/>
            </a:pPr>
            <a:r>
              <a:rPr lang="en-US" sz="2000" b="1">
                <a:latin typeface="Calisto MT"/>
              </a:rPr>
              <a:t>Middle school grades</a:t>
            </a:r>
          </a:p>
          <a:p>
            <a:pPr lvl="2">
              <a:lnSpc>
                <a:spcPct val="150000"/>
              </a:lnSpc>
              <a:spcBef>
                <a:spcPct val="0"/>
              </a:spcBef>
              <a:spcAft>
                <a:spcPts val="500"/>
              </a:spcAft>
              <a:buSzPct val="80000"/>
              <a:buFont typeface="Symbol" pitchFamily="18" charset="2"/>
              <a:buChar char="¨"/>
            </a:pPr>
            <a:r>
              <a:rPr lang="en-US" sz="2000" b="1">
                <a:latin typeface="Calisto MT"/>
              </a:rPr>
              <a:t>Teacher recommendations </a:t>
            </a:r>
          </a:p>
          <a:p>
            <a:pPr lvl="2">
              <a:lnSpc>
                <a:spcPct val="150000"/>
              </a:lnSpc>
              <a:spcBef>
                <a:spcPct val="0"/>
              </a:spcBef>
              <a:spcAft>
                <a:spcPts val="500"/>
              </a:spcAft>
              <a:buSzPct val="80000"/>
              <a:buFont typeface="Symbol" pitchFamily="18" charset="2"/>
              <a:buChar char="¨"/>
            </a:pPr>
            <a:r>
              <a:rPr lang="en-US" sz="2000" b="1">
                <a:latin typeface="Calisto MT"/>
              </a:rPr>
              <a:t>Standardized test scores (Iowa)</a:t>
            </a:r>
            <a:endParaRPr lang="en-US" sz="2000" b="1">
              <a:latin typeface="Calisto MT"/>
              <a:cs typeface="Arial"/>
            </a:endParaRPr>
          </a:p>
          <a:p>
            <a:pPr lvl="2">
              <a:lnSpc>
                <a:spcPct val="150000"/>
              </a:lnSpc>
              <a:spcBef>
                <a:spcPct val="0"/>
              </a:spcBef>
              <a:spcAft>
                <a:spcPts val="500"/>
              </a:spcAft>
              <a:buSzPct val="80000"/>
              <a:buFont typeface="Symbol" pitchFamily="18" charset="2"/>
              <a:buChar char="¨"/>
            </a:pPr>
            <a:r>
              <a:rPr lang="en-US" sz="2000" b="1">
                <a:latin typeface="Calisto MT"/>
              </a:rPr>
              <a:t>PSAT (alternative) or audition scores (based on program)</a:t>
            </a:r>
            <a:endParaRPr lang="en-US" sz="2000" b="1">
              <a:effectLst>
                <a:glow rad="38100">
                  <a:prstClr val="black">
                    <a:lumMod val="50000"/>
                    <a:lumOff val="50000"/>
                    <a:alpha val="20000"/>
                  </a:prstClr>
                </a:glow>
                <a:outerShdw blurRad="44450" dist="12700" dir="13860000" algn="tl" rotWithShape="0">
                  <a:srgbClr val="000000">
                    <a:alpha val="20000"/>
                  </a:srgbClr>
                </a:outerShdw>
              </a:effectLst>
              <a:latin typeface="Calisto MT"/>
            </a:endParaRPr>
          </a:p>
          <a:p>
            <a:pPr lvl="2">
              <a:lnSpc>
                <a:spcPct val="150000"/>
              </a:lnSpc>
              <a:spcBef>
                <a:spcPct val="0"/>
              </a:spcBef>
              <a:spcAft>
                <a:spcPts val="700"/>
              </a:spcAft>
              <a:buSzPct val="80000"/>
              <a:buFont typeface="Symbol" pitchFamily="18" charset="2"/>
              <a:buChar char="¨"/>
            </a:pPr>
            <a:r>
              <a:rPr lang="en-US" sz="2000" b="1">
                <a:latin typeface="Calisto MT"/>
              </a:rPr>
              <a:t>Written communication skill</a:t>
            </a:r>
            <a:r>
              <a:rPr lang="en-US" sz="2000" b="1">
                <a:latin typeface="Calisto MT" pitchFamily="18" charset="0"/>
              </a:rPr>
              <a:t>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6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6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893836" y="471488"/>
            <a:ext cx="8328025" cy="823912"/>
          </a:xfrm>
          <a:prstGeom prst="rect">
            <a:avLst/>
          </a:prstGeom>
          <a:noFill/>
          <a:ln w="12700">
            <a:noFill/>
            <a:miter lim="800000"/>
            <a:headEnd/>
            <a:tailEnd/>
          </a:ln>
          <a:effectLst/>
        </p:spPr>
        <p:txBody>
          <a:bodyPr wrap="none">
            <a:spAutoFit/>
          </a:bodyPr>
          <a:lstStyle/>
          <a:p>
            <a:pPr algn="ctr" eaLnBrk="0" fontAlgn="base" hangingPunct="0">
              <a:spcBef>
                <a:spcPct val="0"/>
              </a:spcBef>
              <a:spcAft>
                <a:spcPct val="0"/>
              </a:spcAft>
            </a:pPr>
            <a:r>
              <a:rPr lang="en-US" sz="4800" b="1">
                <a:solidFill>
                  <a:prstClr val="black"/>
                </a:solidFill>
                <a:latin typeface="Calisto MT" pitchFamily="18" charset="0"/>
              </a:rPr>
              <a:t>Important Dates to Remember</a:t>
            </a:r>
          </a:p>
        </p:txBody>
      </p:sp>
      <p:sp>
        <p:nvSpPr>
          <p:cNvPr id="114691" name="Text Box 3"/>
          <p:cNvSpPr txBox="1">
            <a:spLocks noChangeArrowheads="1"/>
          </p:cNvSpPr>
          <p:nvPr/>
        </p:nvSpPr>
        <p:spPr bwMode="auto">
          <a:xfrm>
            <a:off x="1730829" y="1383871"/>
            <a:ext cx="8937275" cy="4462760"/>
          </a:xfrm>
          <a:prstGeom prst="rect">
            <a:avLst/>
          </a:prstGeom>
          <a:noFill/>
          <a:ln w="12700">
            <a:noFill/>
            <a:miter lim="800000"/>
            <a:headEnd/>
            <a:tailEnd/>
          </a:ln>
          <a:effectLst/>
        </p:spPr>
        <p:txBody>
          <a:bodyPr wrap="square" lIns="91440" tIns="45720" rIns="91440" bIns="45720" anchor="t">
            <a:spAutoFit/>
          </a:bodyPr>
          <a:lstStyle/>
          <a:p>
            <a:pPr marL="3143250" indent="-3143250" eaLnBrk="0" fontAlgn="base" hangingPunct="0">
              <a:spcBef>
                <a:spcPct val="0"/>
              </a:spcBef>
              <a:spcAft>
                <a:spcPct val="0"/>
              </a:spcAft>
            </a:pPr>
            <a:r>
              <a:rPr lang="en-US" sz="2400" b="1">
                <a:solidFill>
                  <a:srgbClr val="45CBE8">
                    <a:lumMod val="75000"/>
                  </a:srgbClr>
                </a:solidFill>
                <a:latin typeface="Calisto MT"/>
              </a:rPr>
              <a:t>August/September          </a:t>
            </a:r>
            <a:r>
              <a:rPr lang="en-US" sz="2400" b="1">
                <a:solidFill>
                  <a:prstClr val="black"/>
                </a:solidFill>
                <a:latin typeface="Calisto MT"/>
              </a:rPr>
              <a:t>Middle School Visits</a:t>
            </a:r>
          </a:p>
          <a:p>
            <a:pPr marL="3143250" indent="-3143250" eaLnBrk="0" fontAlgn="base" hangingPunct="0">
              <a:spcBef>
                <a:spcPct val="0"/>
              </a:spcBef>
              <a:spcAft>
                <a:spcPct val="0"/>
              </a:spcAft>
            </a:pPr>
            <a:endParaRPr lang="en-US" sz="2400" b="1">
              <a:solidFill>
                <a:srgbClr val="000000"/>
              </a:solidFill>
              <a:latin typeface="Calisto MT"/>
            </a:endParaRPr>
          </a:p>
          <a:p>
            <a:pPr marL="3143250" indent="-3143250" eaLnBrk="0" fontAlgn="base" hangingPunct="0">
              <a:spcBef>
                <a:spcPct val="0"/>
              </a:spcBef>
              <a:spcAft>
                <a:spcPct val="0"/>
              </a:spcAft>
            </a:pPr>
            <a:r>
              <a:rPr lang="en-US" sz="2400" b="1">
                <a:solidFill>
                  <a:srgbClr val="45CBE8">
                    <a:lumMod val="75000"/>
                  </a:srgbClr>
                </a:solidFill>
                <a:latin typeface="Calisto MT"/>
              </a:rPr>
              <a:t>October 1, 2023</a:t>
            </a:r>
            <a:r>
              <a:rPr lang="en-US" sz="2400" b="1">
                <a:solidFill>
                  <a:prstClr val="black"/>
                </a:solidFill>
                <a:latin typeface="Calisto MT"/>
              </a:rPr>
              <a:t>               Application Opens</a:t>
            </a:r>
            <a:r>
              <a:rPr lang="en-US" sz="2400" b="1">
                <a:solidFill>
                  <a:prstClr val="white"/>
                </a:solidFill>
                <a:latin typeface="Calisto MT"/>
              </a:rPr>
              <a:t> </a:t>
            </a:r>
            <a:r>
              <a:rPr lang="en-US" sz="2400" b="1">
                <a:solidFill>
                  <a:prstClr val="black"/>
                </a:solidFill>
                <a:latin typeface="Calisto MT"/>
              </a:rPr>
              <a:t>(</a:t>
            </a:r>
            <a:r>
              <a:rPr lang="en-US" sz="2000" b="1">
                <a:solidFill>
                  <a:prstClr val="black"/>
                </a:solidFill>
                <a:latin typeface="Calisto MT"/>
              </a:rPr>
              <a:t>magnet.cobbk12.org)</a:t>
            </a:r>
          </a:p>
          <a:p>
            <a:pPr indent="283210" eaLnBrk="0" fontAlgn="base" hangingPunct="0">
              <a:spcBef>
                <a:spcPct val="0"/>
              </a:spcBef>
              <a:spcAft>
                <a:spcPct val="0"/>
              </a:spcAft>
            </a:pPr>
            <a:r>
              <a:rPr lang="en-US" sz="2000" b="1">
                <a:solidFill>
                  <a:prstClr val="black"/>
                </a:solidFill>
                <a:latin typeface="Calisto MT"/>
              </a:rPr>
              <a:t>                                               </a:t>
            </a:r>
            <a:r>
              <a:rPr lang="en-US" sz="2000" b="1" err="1">
                <a:solidFill>
                  <a:prstClr val="black"/>
                </a:solidFill>
                <a:latin typeface="Calisto MT"/>
              </a:rPr>
              <a:t>Pebblebrook's</a:t>
            </a:r>
            <a:r>
              <a:rPr lang="en-US" sz="2000" b="1">
                <a:solidFill>
                  <a:prstClr val="black"/>
                </a:solidFill>
                <a:latin typeface="Calisto MT"/>
              </a:rPr>
              <a:t> Audition Schedule Published </a:t>
            </a:r>
          </a:p>
          <a:p>
            <a:pPr fontAlgn="base">
              <a:spcBef>
                <a:spcPct val="0"/>
              </a:spcBef>
              <a:spcAft>
                <a:spcPct val="0"/>
              </a:spcAft>
            </a:pPr>
            <a:br>
              <a:rPr lang="en-US" sz="2400" b="1">
                <a:solidFill>
                  <a:prstClr val="black"/>
                </a:solidFill>
                <a:latin typeface="Calisto MT"/>
              </a:rPr>
            </a:br>
            <a:r>
              <a:rPr lang="en-US" sz="2400" b="1">
                <a:solidFill>
                  <a:srgbClr val="45CBE8">
                    <a:lumMod val="75000"/>
                  </a:srgbClr>
                </a:solidFill>
                <a:latin typeface="Calisto MT"/>
              </a:rPr>
              <a:t>October 2023                   </a:t>
            </a:r>
            <a:r>
              <a:rPr lang="en-US" sz="2400" b="1">
                <a:solidFill>
                  <a:prstClr val="black"/>
                </a:solidFill>
                <a:latin typeface="Calisto MT"/>
              </a:rPr>
              <a:t>Magnet Open Houses </a:t>
            </a:r>
            <a:r>
              <a:rPr lang="en-US" sz="2000" b="1">
                <a:solidFill>
                  <a:prstClr val="black"/>
                </a:solidFill>
                <a:latin typeface="Calisto MT"/>
              </a:rPr>
              <a:t>(</a:t>
            </a:r>
            <a:r>
              <a:rPr lang="en-US" sz="2000" b="1">
                <a:solidFill>
                  <a:srgbClr val="1A3260">
                    <a:lumMod val="60000"/>
                    <a:lumOff val="40000"/>
                  </a:srgbClr>
                </a:solidFill>
                <a:latin typeface="Calisto MT"/>
              </a:rPr>
              <a:t>Oct 8th = CHSIB</a:t>
            </a:r>
            <a:r>
              <a:rPr lang="en-US" sz="2000" b="1">
                <a:solidFill>
                  <a:prstClr val="black"/>
                </a:solidFill>
                <a:latin typeface="Calisto MT"/>
              </a:rPr>
              <a:t>)</a:t>
            </a:r>
            <a:endParaRPr lang="en-US" sz="2000" b="1">
              <a:solidFill>
                <a:prstClr val="black"/>
              </a:solidFill>
              <a:latin typeface="Calisto MT"/>
              <a:cs typeface="Times New Roman" pitchFamily="18" charset="0"/>
            </a:endParaRPr>
          </a:p>
          <a:p>
            <a:pPr marL="3143250" indent="-3143250" eaLnBrk="0" fontAlgn="base" hangingPunct="0">
              <a:spcBef>
                <a:spcPct val="0"/>
              </a:spcBef>
              <a:spcAft>
                <a:spcPct val="0"/>
              </a:spcAft>
            </a:pPr>
            <a:endParaRPr lang="en-US" sz="2400" b="1">
              <a:solidFill>
                <a:srgbClr val="FFFFFF"/>
              </a:solidFill>
              <a:latin typeface="Calisto MT"/>
            </a:endParaRPr>
          </a:p>
          <a:p>
            <a:pPr marL="3143250" indent="-3143250" eaLnBrk="0" fontAlgn="base" hangingPunct="0">
              <a:spcBef>
                <a:spcPct val="0"/>
              </a:spcBef>
              <a:spcAft>
                <a:spcPct val="0"/>
              </a:spcAft>
            </a:pPr>
            <a:r>
              <a:rPr lang="en-US" sz="2400" b="1">
                <a:solidFill>
                  <a:srgbClr val="45CBE8">
                    <a:lumMod val="75000"/>
                  </a:srgbClr>
                </a:solidFill>
                <a:latin typeface="Calisto MT"/>
              </a:rPr>
              <a:t>December 1, 2023          </a:t>
            </a:r>
            <a:r>
              <a:rPr lang="en-US" sz="2400" b="1">
                <a:solidFill>
                  <a:prstClr val="black"/>
                </a:solidFill>
                <a:latin typeface="Calisto MT"/>
              </a:rPr>
              <a:t> Application Deadline</a:t>
            </a:r>
          </a:p>
          <a:p>
            <a:pPr marL="3143250" indent="-3143250" eaLnBrk="0" fontAlgn="base" hangingPunct="0">
              <a:spcBef>
                <a:spcPct val="0"/>
              </a:spcBef>
              <a:spcAft>
                <a:spcPct val="0"/>
              </a:spcAft>
            </a:pPr>
            <a:r>
              <a:rPr lang="en-US" sz="2400" b="1">
                <a:solidFill>
                  <a:prstClr val="black"/>
                </a:solidFill>
                <a:latin typeface="Calisto MT"/>
              </a:rPr>
              <a:t>		</a:t>
            </a:r>
          </a:p>
          <a:p>
            <a:pPr marL="3143250" indent="-3143250" eaLnBrk="0" fontAlgn="base" hangingPunct="0">
              <a:spcBef>
                <a:spcPct val="0"/>
              </a:spcBef>
              <a:spcAft>
                <a:spcPct val="0"/>
              </a:spcAft>
            </a:pPr>
            <a:r>
              <a:rPr lang="en-US" sz="2400" b="1">
                <a:solidFill>
                  <a:srgbClr val="45CBE8">
                    <a:lumMod val="75000"/>
                  </a:srgbClr>
                </a:solidFill>
                <a:latin typeface="Calisto MT"/>
              </a:rPr>
              <a:t>February 2, 2024             </a:t>
            </a:r>
            <a:r>
              <a:rPr lang="en-US" sz="2400" b="1">
                <a:solidFill>
                  <a:prstClr val="black"/>
                </a:solidFill>
                <a:latin typeface="Calisto MT"/>
              </a:rPr>
              <a:t>Magnet Decisions in Portal</a:t>
            </a:r>
          </a:p>
          <a:p>
            <a:pPr marL="3143250" indent="-3143250" eaLnBrk="0" fontAlgn="base" hangingPunct="0">
              <a:spcBef>
                <a:spcPct val="0"/>
              </a:spcBef>
              <a:spcAft>
                <a:spcPct val="0"/>
              </a:spcAft>
            </a:pPr>
            <a:endParaRPr lang="en-US" sz="2400" b="1">
              <a:solidFill>
                <a:prstClr val="black"/>
              </a:solidFill>
              <a:latin typeface="Calisto MT"/>
            </a:endParaRPr>
          </a:p>
          <a:p>
            <a:pPr marL="3143250" indent="-3143250" eaLnBrk="0" fontAlgn="base" hangingPunct="0">
              <a:spcBef>
                <a:spcPct val="0"/>
              </a:spcBef>
              <a:spcAft>
                <a:spcPct val="0"/>
              </a:spcAft>
            </a:pPr>
            <a:r>
              <a:rPr lang="en-US" sz="2400" b="1">
                <a:solidFill>
                  <a:srgbClr val="45CBE8">
                    <a:lumMod val="75000"/>
                  </a:srgbClr>
                </a:solidFill>
                <a:latin typeface="Calisto MT"/>
              </a:rPr>
              <a:t>March 1, 2024  </a:t>
            </a:r>
            <a:r>
              <a:rPr lang="en-US" sz="2400" b="1">
                <a:solidFill>
                  <a:prstClr val="black"/>
                </a:solidFill>
                <a:latin typeface="Calisto MT"/>
              </a:rPr>
              <a:t>                Student Decisions Due in the Portal</a:t>
            </a:r>
          </a:p>
        </p:txBody>
      </p:sp>
      <p:sp>
        <p:nvSpPr>
          <p:cNvPr id="3" name="TextBox 2"/>
          <p:cNvSpPr txBox="1"/>
          <p:nvPr/>
        </p:nvSpPr>
        <p:spPr>
          <a:xfrm>
            <a:off x="1615343" y="6282663"/>
            <a:ext cx="8639175" cy="400110"/>
          </a:xfrm>
          <a:prstGeom prst="rect">
            <a:avLst/>
          </a:prstGeom>
          <a:noFill/>
        </p:spPr>
        <p:txBody>
          <a:bodyPr wrap="square" rtlCol="0" anchor="t">
            <a:spAutoFit/>
          </a:bodyPr>
          <a:lstStyle/>
          <a:p>
            <a:pPr algn="ctr" fontAlgn="base">
              <a:spcBef>
                <a:spcPct val="0"/>
              </a:spcBef>
              <a:spcAft>
                <a:spcPct val="0"/>
              </a:spcAft>
            </a:pPr>
            <a:r>
              <a:rPr lang="en-US" sz="2000" b="1">
                <a:solidFill>
                  <a:prstClr val="black"/>
                </a:solidFill>
                <a:latin typeface="Calisto MT"/>
              </a:rPr>
              <a:t>Note:  this timeline does NOT apply to </a:t>
            </a:r>
            <a:r>
              <a:rPr lang="en-US" sz="2000" b="1" err="1">
                <a:solidFill>
                  <a:prstClr val="black"/>
                </a:solidFill>
                <a:latin typeface="Calisto MT"/>
              </a:rPr>
              <a:t>Pebblebrook</a:t>
            </a:r>
            <a:r>
              <a:rPr lang="en-US" sz="2000" b="1">
                <a:solidFill>
                  <a:prstClr val="black"/>
                </a:solidFill>
                <a:latin typeface="Calisto MT"/>
              </a:rPr>
              <a:t> or CITA</a:t>
            </a:r>
            <a:r>
              <a:rPr lang="en-US" sz="2000">
                <a:solidFill>
                  <a:prstClr val="black"/>
                </a:solidFill>
                <a:latin typeface="Gill Sans MT" panose="020B0502020104020203"/>
              </a:rPr>
              <a:t> </a:t>
            </a:r>
          </a:p>
        </p:txBody>
      </p:sp>
    </p:spTree>
    <p:extLst>
      <p:ext uri="{BB962C8B-B14F-4D97-AF65-F5344CB8AC3E}">
        <p14:creationId xmlns:p14="http://schemas.microsoft.com/office/powerpoint/2010/main" val="22849259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268288"/>
            <a:ext cx="3932237" cy="1600200"/>
          </a:xfrm>
        </p:spPr>
        <p:txBody>
          <a:bodyPr>
            <a:normAutofit/>
          </a:bodyPr>
          <a:lstStyle/>
          <a:p>
            <a:r>
              <a:rPr lang="en-US" sz="5400" b="1" dirty="0"/>
              <a:t>AGENDA ITEM #3</a:t>
            </a:r>
          </a:p>
        </p:txBody>
      </p:sp>
      <p:sp>
        <p:nvSpPr>
          <p:cNvPr id="3" name="Content Placeholder 2"/>
          <p:cNvSpPr>
            <a:spLocks noGrp="1"/>
          </p:cNvSpPr>
          <p:nvPr>
            <p:ph idx="1"/>
          </p:nvPr>
        </p:nvSpPr>
        <p:spPr>
          <a:xfrm>
            <a:off x="3457575" y="0"/>
            <a:ext cx="8848724" cy="6858000"/>
          </a:xfrm>
        </p:spPr>
        <p:txBody>
          <a:bodyPr>
            <a:noAutofit/>
          </a:bodyPr>
          <a:lstStyle/>
          <a:p>
            <a:r>
              <a:rPr lang="en-US" sz="3600" dirty="0"/>
              <a:t>ESEA directs schools to notify parents of four requirements of a Title I - Part A program. </a:t>
            </a:r>
            <a:endParaRPr lang="en-US" sz="2800" dirty="0"/>
          </a:p>
          <a:p>
            <a:pPr marL="971550" lvl="1" indent="-514350">
              <a:buAutoNum type="arabicPeriod"/>
            </a:pPr>
            <a:r>
              <a:rPr lang="en-US" dirty="0"/>
              <a:t>Professional qualifications of teachers and paraprofessionals</a:t>
            </a:r>
          </a:p>
          <a:p>
            <a:pPr lvl="2"/>
            <a:r>
              <a:rPr lang="en-US" dirty="0"/>
              <a:t>All CMS Teachers AND Paraprofessionals are certified by the state of Georgia</a:t>
            </a:r>
          </a:p>
          <a:p>
            <a:pPr lvl="1">
              <a:buFont typeface="+mj-lt"/>
              <a:buAutoNum type="arabicPeriod"/>
            </a:pPr>
            <a:endParaRPr lang="en-US" sz="800" dirty="0"/>
          </a:p>
          <a:p>
            <a:pPr marL="971550" lvl="1" indent="-514350">
              <a:buAutoNum type="arabicPeriod"/>
            </a:pPr>
            <a:r>
              <a:rPr lang="en-US" dirty="0"/>
              <a:t>Notification if your child’s teacher is not highly qualified  </a:t>
            </a:r>
          </a:p>
          <a:p>
            <a:pPr lvl="2"/>
            <a:r>
              <a:rPr lang="en-US" dirty="0"/>
              <a:t>1 CMS IRR Teacher is not HQ (he is on a provisional)</a:t>
            </a:r>
          </a:p>
          <a:p>
            <a:pPr lvl="1">
              <a:buFont typeface="+mj-lt"/>
              <a:buAutoNum type="arabicPeriod"/>
            </a:pPr>
            <a:endParaRPr lang="en-US" sz="800" dirty="0"/>
          </a:p>
          <a:p>
            <a:pPr marL="971550" lvl="1" indent="-514350">
              <a:buAutoNum type="arabicPeriod"/>
            </a:pPr>
            <a:r>
              <a:rPr lang="en-US" dirty="0"/>
              <a:t>Individual report card that lets you know how your child is progressing </a:t>
            </a:r>
          </a:p>
          <a:p>
            <a:pPr lvl="2"/>
            <a:r>
              <a:rPr lang="en-US" dirty="0"/>
              <a:t>Synergy Parent Vue Accounts</a:t>
            </a:r>
          </a:p>
          <a:p>
            <a:pPr lvl="1">
              <a:buFont typeface="+mj-lt"/>
              <a:buAutoNum type="arabicPeriod"/>
            </a:pPr>
            <a:endParaRPr lang="en-US" sz="800" dirty="0"/>
          </a:p>
          <a:p>
            <a:pPr marL="971550" lvl="1" indent="-514350">
              <a:buAutoNum type="arabicPeriod"/>
            </a:pPr>
            <a:r>
              <a:rPr lang="en-US" dirty="0"/>
              <a:t>Notification if the school has entered a need improvement status.</a:t>
            </a:r>
          </a:p>
          <a:p>
            <a:pPr lvl="2"/>
            <a:r>
              <a:rPr lang="en-US" dirty="0"/>
              <a:t>CMS is not on any state list for academic improvement</a:t>
            </a:r>
          </a:p>
        </p:txBody>
      </p:sp>
      <p:sp>
        <p:nvSpPr>
          <p:cNvPr id="4" name="Text Placeholder 3"/>
          <p:cNvSpPr>
            <a:spLocks noGrp="1"/>
          </p:cNvSpPr>
          <p:nvPr>
            <p:ph type="body" sz="half" idx="2"/>
          </p:nvPr>
        </p:nvSpPr>
        <p:spPr>
          <a:xfrm>
            <a:off x="153987" y="2136776"/>
            <a:ext cx="3932237" cy="3811588"/>
          </a:xfrm>
        </p:spPr>
        <p:txBody>
          <a:bodyPr>
            <a:normAutofit/>
          </a:bodyPr>
          <a:lstStyle/>
          <a:p>
            <a:endParaRPr lang="en-US" sz="4400" dirty="0"/>
          </a:p>
          <a:p>
            <a:r>
              <a:rPr lang="en-US" sz="4400" dirty="0"/>
              <a:t>ESEA Parents Right-to-Know</a:t>
            </a:r>
          </a:p>
          <a:p>
            <a:endParaRPr lang="en-US" sz="4400" dirty="0"/>
          </a:p>
          <a:p>
            <a:r>
              <a:rPr lang="en-US" sz="4400" dirty="0"/>
              <a:t>4 Requirements</a:t>
            </a:r>
          </a:p>
          <a:p>
            <a:endParaRPr lang="en-US" sz="4400" dirty="0"/>
          </a:p>
        </p:txBody>
      </p:sp>
    </p:spTree>
    <p:extLst>
      <p:ext uri="{BB962C8B-B14F-4D97-AF65-F5344CB8AC3E}">
        <p14:creationId xmlns:p14="http://schemas.microsoft.com/office/powerpoint/2010/main" val="2624209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17"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1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2" name="Title 1"/>
          <p:cNvSpPr>
            <a:spLocks noGrp="1"/>
          </p:cNvSpPr>
          <p:nvPr>
            <p:ph type="title"/>
          </p:nvPr>
        </p:nvSpPr>
        <p:spPr>
          <a:xfrm>
            <a:off x="2243367" y="1113765"/>
            <a:ext cx="2452312" cy="4624327"/>
          </a:xfrm>
        </p:spPr>
        <p:txBody>
          <a:bodyPr anchor="ctr">
            <a:normAutofit/>
          </a:bodyPr>
          <a:lstStyle/>
          <a:p>
            <a:r>
              <a:rPr lang="en-US">
                <a:solidFill>
                  <a:srgbClr val="FFFFFF"/>
                </a:solidFill>
              </a:rPr>
              <a:t>Advanced Learning at CHS</a:t>
            </a:r>
          </a:p>
        </p:txBody>
      </p:sp>
      <p:pic>
        <p:nvPicPr>
          <p:cNvPr id="7" name="Picture 6" descr="A poster of a college program&#10;&#10;Description automatically generated">
            <a:extLst>
              <a:ext uri="{FF2B5EF4-FFF2-40B4-BE49-F238E27FC236}">
                <a16:creationId xmlns:a16="http://schemas.microsoft.com/office/drawing/2014/main" id="{E570ECAD-3146-44DD-AED1-DB7E4EEF8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963" y="300942"/>
            <a:ext cx="4828103" cy="6249971"/>
          </a:xfrm>
          <a:prstGeom prst="rect">
            <a:avLst/>
          </a:prstGeom>
        </p:spPr>
      </p:pic>
    </p:spTree>
    <p:extLst>
      <p:ext uri="{BB962C8B-B14F-4D97-AF65-F5344CB8AC3E}">
        <p14:creationId xmlns:p14="http://schemas.microsoft.com/office/powerpoint/2010/main" val="4279686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17"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1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2" name="Title 1"/>
          <p:cNvSpPr>
            <a:spLocks noGrp="1"/>
          </p:cNvSpPr>
          <p:nvPr>
            <p:ph type="title"/>
          </p:nvPr>
        </p:nvSpPr>
        <p:spPr>
          <a:xfrm>
            <a:off x="2233078" y="670706"/>
            <a:ext cx="2452312" cy="4624327"/>
          </a:xfrm>
        </p:spPr>
        <p:txBody>
          <a:bodyPr anchor="ctr">
            <a:normAutofit/>
          </a:bodyPr>
          <a:lstStyle/>
          <a:p>
            <a:r>
              <a:rPr lang="en-US">
                <a:solidFill>
                  <a:srgbClr val="FFFFFF"/>
                </a:solidFill>
              </a:rPr>
              <a:t>Advanced Learning at CHS</a:t>
            </a:r>
            <a:br>
              <a:rPr lang="en-US">
                <a:solidFill>
                  <a:srgbClr val="FFFFFF"/>
                </a:solidFill>
              </a:rPr>
            </a:br>
            <a:br>
              <a:rPr lang="en-US">
                <a:solidFill>
                  <a:srgbClr val="FFFFFF"/>
                </a:solidFill>
              </a:rPr>
            </a:br>
            <a:r>
              <a:rPr lang="en-US">
                <a:solidFill>
                  <a:srgbClr val="FFFFFF"/>
                </a:solidFill>
              </a:rPr>
              <a:t>CAPS (Campbell AP Scholars)</a:t>
            </a:r>
          </a:p>
        </p:txBody>
      </p:sp>
      <p:sp>
        <p:nvSpPr>
          <p:cNvPr id="3" name="Content Placeholder 2"/>
          <p:cNvSpPr>
            <a:spLocks noGrp="1"/>
          </p:cNvSpPr>
          <p:nvPr>
            <p:ph idx="1"/>
          </p:nvPr>
        </p:nvSpPr>
        <p:spPr>
          <a:xfrm>
            <a:off x="5166752" y="273378"/>
            <a:ext cx="5048472" cy="6471471"/>
          </a:xfrm>
        </p:spPr>
        <p:txBody>
          <a:bodyPr anchor="ctr">
            <a:normAutofit/>
          </a:bodyPr>
          <a:lstStyle/>
          <a:p>
            <a:pPr marL="0" indent="0">
              <a:lnSpc>
                <a:spcPct val="90000"/>
              </a:lnSpc>
              <a:buNone/>
            </a:pPr>
            <a:r>
              <a:rPr lang="en-US" sz="2000"/>
              <a:t>Beginning the 2023-2024 School Year, Campbell launched the </a:t>
            </a:r>
            <a:r>
              <a:rPr lang="en-US" sz="2000" b="1"/>
              <a:t>Campbell AP Scholars Program </a:t>
            </a:r>
            <a:r>
              <a:rPr lang="en-US" sz="2000"/>
              <a:t>(</a:t>
            </a:r>
            <a:r>
              <a:rPr lang="en-US" sz="2000" b="1"/>
              <a:t>CAPS</a:t>
            </a:r>
            <a:r>
              <a:rPr lang="en-US" sz="2000"/>
              <a:t>)</a:t>
            </a:r>
            <a:endParaRPr lang="en-US"/>
          </a:p>
          <a:p>
            <a:pPr marL="0" indent="0">
              <a:lnSpc>
                <a:spcPct val="90000"/>
              </a:lnSpc>
              <a:buNone/>
            </a:pPr>
            <a:r>
              <a:rPr lang="en-US" b="1" u="sng"/>
              <a:t>WHO</a:t>
            </a:r>
            <a:r>
              <a:rPr lang="en-US"/>
              <a:t>: Campbell students </a:t>
            </a:r>
            <a:r>
              <a:rPr lang="en-US" u="sng"/>
              <a:t>NOT</a:t>
            </a:r>
            <a:r>
              <a:rPr lang="en-US"/>
              <a:t> in the IB program that want the challenge of rigorous Honors and AP classes.</a:t>
            </a:r>
          </a:p>
          <a:p>
            <a:pPr marL="0" indent="0">
              <a:lnSpc>
                <a:spcPct val="90000"/>
              </a:lnSpc>
              <a:buNone/>
            </a:pPr>
            <a:r>
              <a:rPr lang="en-US" b="1" u="sng"/>
              <a:t>Benefits</a:t>
            </a:r>
            <a:r>
              <a:rPr lang="en-US"/>
              <a:t>: Students will meet with an advisor to assist in selecting their CORE and Elective classes to ensure they take the most rigorous courses each year.</a:t>
            </a:r>
          </a:p>
          <a:p>
            <a:pPr marL="0" indent="0">
              <a:lnSpc>
                <a:spcPct val="90000"/>
              </a:lnSpc>
              <a:buNone/>
            </a:pPr>
            <a:r>
              <a:rPr lang="en-US" b="1" u="sng"/>
              <a:t>Requirements</a:t>
            </a:r>
            <a:r>
              <a:rPr lang="en-US"/>
              <a:t>: Honors/AP Core classes, foreign language classes, Career Pathway and/or Fine Arts during their 4 years in HS</a:t>
            </a:r>
          </a:p>
          <a:p>
            <a:pPr marL="0" indent="0">
              <a:lnSpc>
                <a:spcPct val="90000"/>
              </a:lnSpc>
              <a:buNone/>
            </a:pPr>
            <a:r>
              <a:rPr lang="en-US"/>
              <a:t>**Must maintain a 3.5 Weighted GPA, take 5 AP classes, &amp; 5 AP exams during their high school career</a:t>
            </a:r>
          </a:p>
          <a:p>
            <a:pPr marL="0" indent="0">
              <a:lnSpc>
                <a:spcPct val="90000"/>
              </a:lnSpc>
              <a:buNone/>
            </a:pPr>
            <a:r>
              <a:rPr lang="en-US" b="1" u="sng"/>
              <a:t>The Outcome</a:t>
            </a:r>
            <a:r>
              <a:rPr lang="en-US"/>
              <a:t>: </a:t>
            </a:r>
            <a:br>
              <a:rPr lang="en-US"/>
            </a:br>
            <a:r>
              <a:rPr lang="en-US"/>
              <a:t>Eligible students </a:t>
            </a:r>
            <a:br>
              <a:rPr lang="en-US"/>
            </a:br>
            <a:r>
              <a:rPr lang="en-US"/>
              <a:t>will receive a STOLE at </a:t>
            </a:r>
            <a:br>
              <a:rPr lang="en-US"/>
            </a:br>
            <a:r>
              <a:rPr lang="en-US"/>
              <a:t>Graduation during their </a:t>
            </a:r>
            <a:br>
              <a:rPr lang="en-US"/>
            </a:br>
            <a:r>
              <a:rPr lang="en-US"/>
              <a:t>Senior Year.</a:t>
            </a:r>
          </a:p>
          <a:p>
            <a:pPr marL="0" indent="0">
              <a:lnSpc>
                <a:spcPct val="90000"/>
              </a:lnSpc>
              <a:buNone/>
            </a:pPr>
            <a:endParaRPr lang="en-US"/>
          </a:p>
          <a:p>
            <a:pPr marL="0" indent="0">
              <a:lnSpc>
                <a:spcPct val="90000"/>
              </a:lnSpc>
              <a:buNone/>
            </a:pPr>
            <a:endParaRPr lang="en-US"/>
          </a:p>
        </p:txBody>
      </p:sp>
      <p:pic>
        <p:nvPicPr>
          <p:cNvPr id="5" name="Picture 4" descr="A qr code on a blue background&#10;&#10;Description automatically generated">
            <a:extLst>
              <a:ext uri="{FF2B5EF4-FFF2-40B4-BE49-F238E27FC236}">
                <a16:creationId xmlns:a16="http://schemas.microsoft.com/office/drawing/2014/main" id="{D2130010-AAB2-457F-90AB-99ED138C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143" y="4524882"/>
            <a:ext cx="2276543" cy="2276543"/>
          </a:xfrm>
          <a:prstGeom prst="rect">
            <a:avLst/>
          </a:prstGeom>
        </p:spPr>
      </p:pic>
    </p:spTree>
    <p:extLst>
      <p:ext uri="{BB962C8B-B14F-4D97-AF65-F5344CB8AC3E}">
        <p14:creationId xmlns:p14="http://schemas.microsoft.com/office/powerpoint/2010/main" val="2371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8900" y="457201"/>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5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8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pic>
        <p:nvPicPr>
          <p:cNvPr id="4" name="Picture 3" descr="A qr code on a blue background&#10;&#10;Description automatically generated">
            <a:extLst>
              <a:ext uri="{FF2B5EF4-FFF2-40B4-BE49-F238E27FC236}">
                <a16:creationId xmlns:a16="http://schemas.microsoft.com/office/drawing/2014/main" id="{BC33497D-A201-4599-8041-85AB6A39EE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1" r="540" b="-2"/>
          <a:stretch/>
        </p:blipFill>
        <p:spPr>
          <a:xfrm>
            <a:off x="1858900" y="723900"/>
            <a:ext cx="5623962" cy="5676901"/>
          </a:xfrm>
          <a:prstGeom prst="rect">
            <a:avLst/>
          </a:prstGeom>
        </p:spPr>
      </p:pic>
      <p:sp>
        <p:nvSpPr>
          <p:cNvPr id="19" name="Rectangle 18">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7BFBA8-CE0E-4667-B769-01593ADBF35F}"/>
              </a:ext>
            </a:extLst>
          </p:cNvPr>
          <p:cNvSpPr>
            <a:spLocks noGrp="1"/>
          </p:cNvSpPr>
          <p:nvPr>
            <p:ph type="title"/>
          </p:nvPr>
        </p:nvSpPr>
        <p:spPr>
          <a:xfrm>
            <a:off x="7746206" y="1419226"/>
            <a:ext cx="2311182" cy="2085869"/>
          </a:xfrm>
        </p:spPr>
        <p:txBody>
          <a:bodyPr vert="horz" lIns="91440" tIns="45720" rIns="91440" bIns="45720" rtlCol="0" anchor="b">
            <a:normAutofit/>
          </a:bodyPr>
          <a:lstStyle/>
          <a:p>
            <a:r>
              <a:rPr lang="en-US" sz="3600">
                <a:solidFill>
                  <a:srgbClr val="FFFFFF"/>
                </a:solidFill>
              </a:rPr>
              <a:t>CAPS Interest Form </a:t>
            </a:r>
          </a:p>
        </p:txBody>
      </p:sp>
      <p:grpSp>
        <p:nvGrpSpPr>
          <p:cNvPr id="21" name="Group 20">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58900" y="453643"/>
            <a:ext cx="8474200" cy="98554"/>
            <a:chOff x="446534" y="453643"/>
            <a:chExt cx="11298933" cy="98554"/>
          </a:xfrm>
        </p:grpSpPr>
        <p:sp>
          <p:nvSpPr>
            <p:cNvPr id="22" name="Rectangle 21">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07704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17"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1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2" name="Title 1"/>
          <p:cNvSpPr>
            <a:spLocks noGrp="1"/>
          </p:cNvSpPr>
          <p:nvPr>
            <p:ph type="title"/>
          </p:nvPr>
        </p:nvSpPr>
        <p:spPr>
          <a:xfrm>
            <a:off x="2243367" y="1113765"/>
            <a:ext cx="2452312" cy="4624327"/>
          </a:xfrm>
        </p:spPr>
        <p:txBody>
          <a:bodyPr anchor="ctr">
            <a:normAutofit/>
          </a:bodyPr>
          <a:lstStyle/>
          <a:p>
            <a:r>
              <a:rPr lang="en-US">
                <a:solidFill>
                  <a:srgbClr val="FFFFFF"/>
                </a:solidFill>
              </a:rPr>
              <a:t>Advanced Learning at CHS</a:t>
            </a:r>
          </a:p>
        </p:txBody>
      </p:sp>
      <p:sp>
        <p:nvSpPr>
          <p:cNvPr id="3" name="Content Placeholder 2"/>
          <p:cNvSpPr>
            <a:spLocks noGrp="1"/>
          </p:cNvSpPr>
          <p:nvPr>
            <p:ph idx="1"/>
          </p:nvPr>
        </p:nvSpPr>
        <p:spPr>
          <a:xfrm>
            <a:off x="5321260" y="304800"/>
            <a:ext cx="5048472" cy="5688650"/>
          </a:xfrm>
        </p:spPr>
        <p:txBody>
          <a:bodyPr anchor="ctr">
            <a:normAutofit/>
          </a:bodyPr>
          <a:lstStyle/>
          <a:p>
            <a:pPr marL="0" indent="0">
              <a:lnSpc>
                <a:spcPct val="90000"/>
              </a:lnSpc>
              <a:buNone/>
            </a:pPr>
            <a:r>
              <a:rPr lang="en-US"/>
              <a:t>Advanced options at your local high school:</a:t>
            </a:r>
          </a:p>
          <a:p>
            <a:pPr marL="305435" indent="-305435">
              <a:lnSpc>
                <a:spcPct val="90000"/>
              </a:lnSpc>
            </a:pPr>
            <a:r>
              <a:rPr lang="en-US"/>
              <a:t>Honors Courses (English, Math, Science, Social Studies and Foreign Language)</a:t>
            </a:r>
          </a:p>
          <a:p>
            <a:pPr marL="305435" indent="-305435">
              <a:lnSpc>
                <a:spcPct val="90000"/>
              </a:lnSpc>
            </a:pPr>
            <a:r>
              <a:rPr lang="en-US"/>
              <a:t>20+ Advanced Placement (AP) Courses</a:t>
            </a:r>
          </a:p>
          <a:p>
            <a:pPr marL="323850" lvl="1" indent="0">
              <a:lnSpc>
                <a:spcPct val="90000"/>
              </a:lnSpc>
              <a:buNone/>
            </a:pPr>
            <a:r>
              <a:rPr lang="en-US" sz="1800" i="1"/>
              <a:t>English, Calculus, Statistics, Biology, Physics, Env Sci, Computer Sci, Human Geography, World Hist, US Hist,  European Hist, Psych, Government, Economics, French, Spanish, Studio Art, Music Theory, Seminar/Research</a:t>
            </a:r>
          </a:p>
          <a:p>
            <a:pPr marL="305435" indent="-305435">
              <a:lnSpc>
                <a:spcPct val="90000"/>
              </a:lnSpc>
            </a:pPr>
            <a:r>
              <a:rPr lang="en-US"/>
              <a:t>AP STEM School; AP STEM Achievement School; AP Humanities School; AP Access and Support School.</a:t>
            </a:r>
          </a:p>
          <a:p>
            <a:pPr marL="305435" indent="-305435">
              <a:lnSpc>
                <a:spcPct val="90000"/>
              </a:lnSpc>
            </a:pPr>
            <a:r>
              <a:rPr lang="en-US"/>
              <a:t>76% Pass Rate on AP Exams in May 2023</a:t>
            </a:r>
          </a:p>
          <a:p>
            <a:pPr marL="305435" indent="-305435">
              <a:lnSpc>
                <a:spcPct val="90000"/>
              </a:lnSpc>
            </a:pPr>
            <a:r>
              <a:rPr lang="en-US"/>
              <a:t>191 AP Scholars </a:t>
            </a:r>
          </a:p>
        </p:txBody>
      </p:sp>
    </p:spTree>
    <p:extLst>
      <p:ext uri="{BB962C8B-B14F-4D97-AF65-F5344CB8AC3E}">
        <p14:creationId xmlns:p14="http://schemas.microsoft.com/office/powerpoint/2010/main" val="33111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C9E8-FA21-4C0A-A67D-A3A961897436}"/>
              </a:ext>
            </a:extLst>
          </p:cNvPr>
          <p:cNvSpPr>
            <a:spLocks noGrp="1"/>
          </p:cNvSpPr>
          <p:nvPr>
            <p:ph type="ctrTitle"/>
          </p:nvPr>
        </p:nvSpPr>
        <p:spPr>
          <a:xfrm>
            <a:off x="1602581" y="3903419"/>
            <a:ext cx="8986838" cy="1598461"/>
          </a:xfrm>
        </p:spPr>
        <p:txBody>
          <a:bodyPr>
            <a:normAutofit fontScale="90000"/>
          </a:bodyPr>
          <a:lstStyle/>
          <a:p>
            <a:r>
              <a:rPr lang="en-US" dirty="0">
                <a:solidFill>
                  <a:srgbClr val="FFFF00"/>
                </a:solidFill>
                <a:latin typeface="Modern Love Caps" panose="04070805081001020A01" pitchFamily="82" charset="0"/>
              </a:rPr>
              <a:t>AVID</a:t>
            </a:r>
            <a:br>
              <a:rPr lang="en-US" dirty="0">
                <a:solidFill>
                  <a:srgbClr val="FFFF00"/>
                </a:solidFill>
                <a:latin typeface="Modern Love Caps" panose="04070805081001020A01" pitchFamily="82" charset="0"/>
              </a:rPr>
            </a:br>
            <a:br>
              <a:rPr lang="en-US" dirty="0">
                <a:solidFill>
                  <a:srgbClr val="FFFF00"/>
                </a:solidFill>
                <a:latin typeface="Modern Love Caps" panose="04070805081001020A01" pitchFamily="82" charset="0"/>
              </a:rPr>
            </a:br>
            <a:r>
              <a:rPr lang="en-US" dirty="0" err="1">
                <a:solidFill>
                  <a:srgbClr val="FFFF00"/>
                </a:solidFill>
                <a:latin typeface="Modern Love Caps" panose="04070805081001020A01" pitchFamily="82" charset="0"/>
              </a:rPr>
              <a:t>AVID</a:t>
            </a:r>
            <a:r>
              <a:rPr lang="en-US" dirty="0">
                <a:solidFill>
                  <a:srgbClr val="FFFF00"/>
                </a:solidFill>
                <a:latin typeface="Modern Love Caps" panose="04070805081001020A01" pitchFamily="82" charset="0"/>
              </a:rPr>
              <a:t> </a:t>
            </a:r>
            <a:br>
              <a:rPr lang="en-US" sz="1800" dirty="0">
                <a:solidFill>
                  <a:srgbClr val="FFFF00"/>
                </a:solidFill>
                <a:latin typeface="Modern Love Caps" panose="04070805081001020A01" pitchFamily="82" charset="0"/>
              </a:rPr>
            </a:br>
            <a:r>
              <a:rPr lang="en-US" sz="3600" dirty="0">
                <a:solidFill>
                  <a:srgbClr val="FFFF00"/>
                </a:solidFill>
                <a:latin typeface="Modern Love Caps" panose="04070805081001020A01" pitchFamily="82" charset="0"/>
              </a:rPr>
              <a:t>Advancement via individual determination</a:t>
            </a:r>
          </a:p>
        </p:txBody>
      </p:sp>
      <p:sp>
        <p:nvSpPr>
          <p:cNvPr id="3" name="Subtitle 2">
            <a:extLst>
              <a:ext uri="{FF2B5EF4-FFF2-40B4-BE49-F238E27FC236}">
                <a16:creationId xmlns:a16="http://schemas.microsoft.com/office/drawing/2014/main" id="{A0D39ABA-5E0A-4E6C-84AA-B77BA28FBDAB}"/>
              </a:ext>
            </a:extLst>
          </p:cNvPr>
          <p:cNvSpPr>
            <a:spLocks noGrp="1"/>
          </p:cNvSpPr>
          <p:nvPr>
            <p:ph type="subTitle" idx="1"/>
          </p:nvPr>
        </p:nvSpPr>
        <p:spPr>
          <a:xfrm>
            <a:off x="2598420" y="5501878"/>
            <a:ext cx="6858000" cy="300752"/>
          </a:xfrm>
        </p:spPr>
        <p:txBody>
          <a:bodyPr>
            <a:normAutofit fontScale="70000" lnSpcReduction="20000"/>
          </a:bodyPr>
          <a:lstStyle/>
          <a:p>
            <a:r>
              <a:rPr lang="en-US" b="1" dirty="0">
                <a:solidFill>
                  <a:srgbClr val="FFFF00"/>
                </a:solidFill>
                <a:latin typeface="Candara" panose="020E0502030303020204" pitchFamily="34" charset="0"/>
              </a:rPr>
              <a:t>For people who want it; not for those who need it.</a:t>
            </a:r>
          </a:p>
        </p:txBody>
      </p:sp>
      <p:pic>
        <p:nvPicPr>
          <p:cNvPr id="5" name="Picture 4" descr="Logo&#10;&#10;Description automatically generated">
            <a:extLst>
              <a:ext uri="{FF2B5EF4-FFF2-40B4-BE49-F238E27FC236}">
                <a16:creationId xmlns:a16="http://schemas.microsoft.com/office/drawing/2014/main" id="{F0DD1EF2-DDB2-4406-956C-380679321B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0986" y="1245442"/>
            <a:ext cx="1051464" cy="1051464"/>
          </a:xfrm>
          <a:prstGeom prst="rect">
            <a:avLst/>
          </a:prstGeom>
        </p:spPr>
      </p:pic>
      <p:pic>
        <p:nvPicPr>
          <p:cNvPr id="7" name="Picture 6" descr="A person wearing a black shirt with white text on it&#10;&#10;Description automatically generated with medium confidence">
            <a:extLst>
              <a:ext uri="{FF2B5EF4-FFF2-40B4-BE49-F238E27FC236}">
                <a16:creationId xmlns:a16="http://schemas.microsoft.com/office/drawing/2014/main" id="{D2C0D0C3-2E4D-4A34-AFB5-F0E083403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385" y="1710511"/>
            <a:ext cx="2218070" cy="2058294"/>
          </a:xfrm>
          <a:prstGeom prst="rect">
            <a:avLst/>
          </a:prstGeom>
        </p:spPr>
      </p:pic>
      <p:sp>
        <p:nvSpPr>
          <p:cNvPr id="10" name="TextBox 9">
            <a:extLst>
              <a:ext uri="{FF2B5EF4-FFF2-40B4-BE49-F238E27FC236}">
                <a16:creationId xmlns:a16="http://schemas.microsoft.com/office/drawing/2014/main" id="{DE4A9796-295E-4687-B052-9806FBC6B0C9}"/>
              </a:ext>
            </a:extLst>
          </p:cNvPr>
          <p:cNvSpPr txBox="1"/>
          <p:nvPr/>
        </p:nvSpPr>
        <p:spPr>
          <a:xfrm>
            <a:off x="1534000" y="907660"/>
            <a:ext cx="9134000" cy="761747"/>
          </a:xfrm>
          <a:prstGeom prst="rect">
            <a:avLst/>
          </a:prstGeom>
          <a:noFill/>
        </p:spPr>
        <p:txBody>
          <a:bodyPr wrap="square">
            <a:spAutoFit/>
          </a:bodyPr>
          <a:lstStyle/>
          <a:p>
            <a:pPr algn="ctr">
              <a:defRPr/>
            </a:pPr>
            <a:r>
              <a:rPr lang="en-US" b="1" kern="1400" dirty="0">
                <a:solidFill>
                  <a:srgbClr val="FFFF00"/>
                </a:solidFill>
                <a:latin typeface="Candara" panose="020E0502030303020204" pitchFamily="34" charset="0"/>
              </a:rPr>
              <a:t>The mission of AVID is to close the opportunity gap by preparing all students </a:t>
            </a:r>
          </a:p>
          <a:p>
            <a:pPr algn="ctr">
              <a:defRPr/>
            </a:pPr>
            <a:r>
              <a:rPr lang="en-US" b="1" kern="1400" dirty="0">
                <a:solidFill>
                  <a:srgbClr val="FFFF00"/>
                </a:solidFill>
                <a:latin typeface="Candara" panose="020E0502030303020204" pitchFamily="34" charset="0"/>
              </a:rPr>
              <a:t>for college and career readiness and success in a global society.</a:t>
            </a:r>
            <a:endParaRPr lang="en-US" kern="1400" dirty="0">
              <a:solidFill>
                <a:srgbClr val="FFFF00"/>
              </a:solidFill>
              <a:latin typeface="Candara" panose="020E0502030303020204" pitchFamily="34" charset="0"/>
            </a:endParaRPr>
          </a:p>
          <a:p>
            <a:pPr>
              <a:defRPr/>
            </a:pPr>
            <a:r>
              <a:rPr lang="en-US" sz="750" kern="1400" dirty="0">
                <a:solidFill>
                  <a:srgbClr val="FFFF00"/>
                </a:solidFill>
                <a:latin typeface="Candara" panose="020E0502030303020204" pitchFamily="34" charset="0"/>
              </a:rPr>
              <a:t> </a:t>
            </a:r>
          </a:p>
        </p:txBody>
      </p:sp>
      <p:sp>
        <p:nvSpPr>
          <p:cNvPr id="11" name="TextBox 10">
            <a:extLst>
              <a:ext uri="{FF2B5EF4-FFF2-40B4-BE49-F238E27FC236}">
                <a16:creationId xmlns:a16="http://schemas.microsoft.com/office/drawing/2014/main" id="{6E74DA34-903F-429D-A578-BFDF56A187E7}"/>
              </a:ext>
            </a:extLst>
          </p:cNvPr>
          <p:cNvSpPr txBox="1"/>
          <p:nvPr/>
        </p:nvSpPr>
        <p:spPr>
          <a:xfrm>
            <a:off x="2072640" y="1710511"/>
            <a:ext cx="1912620" cy="1477328"/>
          </a:xfrm>
          <a:prstGeom prst="rect">
            <a:avLst/>
          </a:prstGeom>
          <a:noFill/>
        </p:spPr>
        <p:txBody>
          <a:bodyPr wrap="square" rtlCol="0">
            <a:spAutoFit/>
          </a:bodyPr>
          <a:lstStyle/>
          <a:p>
            <a:pPr>
              <a:defRPr/>
            </a:pPr>
            <a:r>
              <a:rPr lang="en-US" sz="1500" b="1" dirty="0">
                <a:solidFill>
                  <a:srgbClr val="FFFF00"/>
                </a:solidFill>
                <a:latin typeface="Candara" panose="020E0502030303020204" pitchFamily="34" charset="0"/>
              </a:rPr>
              <a:t>Hone your skills </a:t>
            </a:r>
            <a:r>
              <a:rPr lang="en-US" sz="1500" dirty="0">
                <a:solidFill>
                  <a:srgbClr val="FFFF00"/>
                </a:solidFill>
                <a:latin typeface="Candara" panose="020E0502030303020204" pitchFamily="34" charset="0"/>
              </a:rPr>
              <a:t>in:</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Writing</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Inquiry</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Collaboration</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Organization</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Reading</a:t>
            </a:r>
          </a:p>
        </p:txBody>
      </p:sp>
      <p:sp>
        <p:nvSpPr>
          <p:cNvPr id="12" name="TextBox 11">
            <a:extLst>
              <a:ext uri="{FF2B5EF4-FFF2-40B4-BE49-F238E27FC236}">
                <a16:creationId xmlns:a16="http://schemas.microsoft.com/office/drawing/2014/main" id="{336549AF-C0F5-4F80-B0B4-EC7CF23BCF58}"/>
              </a:ext>
            </a:extLst>
          </p:cNvPr>
          <p:cNvSpPr txBox="1"/>
          <p:nvPr/>
        </p:nvSpPr>
        <p:spPr>
          <a:xfrm>
            <a:off x="2072640" y="3164755"/>
            <a:ext cx="2674620" cy="1938992"/>
          </a:xfrm>
          <a:prstGeom prst="rect">
            <a:avLst/>
          </a:prstGeom>
          <a:noFill/>
        </p:spPr>
        <p:txBody>
          <a:bodyPr wrap="square" rtlCol="0">
            <a:spAutoFit/>
          </a:bodyPr>
          <a:lstStyle/>
          <a:p>
            <a:pPr>
              <a:defRPr/>
            </a:pPr>
            <a:r>
              <a:rPr lang="en-US" sz="1500" b="1" dirty="0">
                <a:solidFill>
                  <a:srgbClr val="FFFF00"/>
                </a:solidFill>
                <a:latin typeface="Candara" panose="020E0502030303020204" pitchFamily="34" charset="0"/>
              </a:rPr>
              <a:t>Experience:</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College Visits</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College and Career Prep</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Direction about next steps in your life</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Speakers from all walks of life</a:t>
            </a:r>
          </a:p>
          <a:p>
            <a:pPr marL="257175" indent="-257175">
              <a:buFont typeface="Arial" panose="020B0604020202020204" pitchFamily="34" charset="0"/>
              <a:buChar char="•"/>
              <a:defRPr/>
            </a:pPr>
            <a:endParaRPr lang="en-US" sz="1500" dirty="0">
              <a:solidFill>
                <a:srgbClr val="FFFF00"/>
              </a:solidFill>
              <a:latin typeface="Candara" panose="020E0502030303020204" pitchFamily="34" charset="0"/>
            </a:endParaRPr>
          </a:p>
        </p:txBody>
      </p:sp>
      <p:sp>
        <p:nvSpPr>
          <p:cNvPr id="13" name="TextBox 12">
            <a:extLst>
              <a:ext uri="{FF2B5EF4-FFF2-40B4-BE49-F238E27FC236}">
                <a16:creationId xmlns:a16="http://schemas.microsoft.com/office/drawing/2014/main" id="{2DF26AB3-E9B0-42AB-A2D4-B43B1C53F2FA}"/>
              </a:ext>
            </a:extLst>
          </p:cNvPr>
          <p:cNvSpPr txBox="1"/>
          <p:nvPr/>
        </p:nvSpPr>
        <p:spPr>
          <a:xfrm>
            <a:off x="7239000" y="1790538"/>
            <a:ext cx="2583180" cy="1477328"/>
          </a:xfrm>
          <a:prstGeom prst="rect">
            <a:avLst/>
          </a:prstGeom>
          <a:noFill/>
        </p:spPr>
        <p:txBody>
          <a:bodyPr wrap="square" rtlCol="0">
            <a:spAutoFit/>
          </a:bodyPr>
          <a:lstStyle/>
          <a:p>
            <a:pPr>
              <a:defRPr/>
            </a:pPr>
            <a:r>
              <a:rPr lang="en-US" sz="1500" b="1" dirty="0">
                <a:solidFill>
                  <a:srgbClr val="FFFF00"/>
                </a:solidFill>
                <a:latin typeface="Candara" panose="020E0502030303020204" pitchFamily="34" charset="0"/>
              </a:rPr>
              <a:t>Learn to Maintain:</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Growth Mindset</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Confidence</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Perseverance</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Commitment</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Grit</a:t>
            </a:r>
          </a:p>
        </p:txBody>
      </p:sp>
      <p:sp>
        <p:nvSpPr>
          <p:cNvPr id="14" name="TextBox 13">
            <a:extLst>
              <a:ext uri="{FF2B5EF4-FFF2-40B4-BE49-F238E27FC236}">
                <a16:creationId xmlns:a16="http://schemas.microsoft.com/office/drawing/2014/main" id="{012D185A-3CE3-4DE9-B971-C19FF3A547E4}"/>
              </a:ext>
            </a:extLst>
          </p:cNvPr>
          <p:cNvSpPr txBox="1"/>
          <p:nvPr/>
        </p:nvSpPr>
        <p:spPr>
          <a:xfrm>
            <a:off x="7307581" y="3244783"/>
            <a:ext cx="3144871" cy="1477328"/>
          </a:xfrm>
          <a:prstGeom prst="rect">
            <a:avLst/>
          </a:prstGeom>
          <a:noFill/>
        </p:spPr>
        <p:txBody>
          <a:bodyPr wrap="square" rtlCol="0">
            <a:spAutoFit/>
          </a:bodyPr>
          <a:lstStyle/>
          <a:p>
            <a:pPr>
              <a:defRPr/>
            </a:pPr>
            <a:r>
              <a:rPr lang="en-US" sz="1500" b="1" dirty="0">
                <a:solidFill>
                  <a:srgbClr val="FFFF00"/>
                </a:solidFill>
                <a:latin typeface="Candara" panose="020E0502030303020204" pitchFamily="34" charset="0"/>
              </a:rPr>
              <a:t>Obtain:</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Meaningful Direction in your Life</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Forever bond with fellow AVID students</a:t>
            </a:r>
          </a:p>
          <a:p>
            <a:pPr marL="257175" indent="-257175">
              <a:buFont typeface="Arial" panose="020B0604020202020204" pitchFamily="34" charset="0"/>
              <a:buChar char="•"/>
              <a:defRPr/>
            </a:pPr>
            <a:r>
              <a:rPr lang="en-US" sz="1500" dirty="0">
                <a:solidFill>
                  <a:srgbClr val="FFFF00"/>
                </a:solidFill>
                <a:latin typeface="Candara" panose="020E0502030303020204" pitchFamily="34" charset="0"/>
              </a:rPr>
              <a:t>Good grades and opportunity to do what you dream.</a:t>
            </a:r>
          </a:p>
        </p:txBody>
      </p:sp>
    </p:spTree>
    <p:extLst>
      <p:ext uri="{BB962C8B-B14F-4D97-AF65-F5344CB8AC3E}">
        <p14:creationId xmlns:p14="http://schemas.microsoft.com/office/powerpoint/2010/main" val="2326456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F7B9-F744-4058-A911-92945B642B25}"/>
              </a:ext>
            </a:extLst>
          </p:cNvPr>
          <p:cNvSpPr>
            <a:spLocks noGrp="1"/>
          </p:cNvSpPr>
          <p:nvPr>
            <p:ph type="title"/>
          </p:nvPr>
        </p:nvSpPr>
        <p:spPr>
          <a:xfrm>
            <a:off x="2105192" y="687475"/>
            <a:ext cx="3283798" cy="1083329"/>
          </a:xfrm>
        </p:spPr>
        <p:txBody>
          <a:bodyPr/>
          <a:lstStyle/>
          <a:p>
            <a:pPr algn="ctr"/>
            <a:r>
              <a:rPr lang="en-US"/>
              <a:t>Career Pathways (CTAE)</a:t>
            </a:r>
          </a:p>
        </p:txBody>
      </p:sp>
      <p:pic>
        <p:nvPicPr>
          <p:cNvPr id="6" name="Picture 5" descr="A computer screen with text and images&#10;&#10;Description automatically generated">
            <a:extLst>
              <a:ext uri="{FF2B5EF4-FFF2-40B4-BE49-F238E27FC236}">
                <a16:creationId xmlns:a16="http://schemas.microsoft.com/office/drawing/2014/main" id="{3191C5AD-5750-4F1C-B731-92E2EF5947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715" y="233314"/>
            <a:ext cx="4937336" cy="6391373"/>
          </a:xfrm>
          <a:prstGeom prst="rect">
            <a:avLst/>
          </a:prstGeom>
        </p:spPr>
      </p:pic>
    </p:spTree>
    <p:extLst>
      <p:ext uri="{BB962C8B-B14F-4D97-AF65-F5344CB8AC3E}">
        <p14:creationId xmlns:p14="http://schemas.microsoft.com/office/powerpoint/2010/main" val="1691180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996"/>
            <a:ext cx="8229600" cy="1143000"/>
          </a:xfrm>
        </p:spPr>
        <p:txBody>
          <a:bodyPr/>
          <a:lstStyle/>
          <a:p>
            <a:r>
              <a:rPr lang="en-US"/>
              <a:t>What else?</a:t>
            </a:r>
          </a:p>
        </p:txBody>
      </p:sp>
      <p:sp>
        <p:nvSpPr>
          <p:cNvPr id="3" name="Content Placeholder 2"/>
          <p:cNvSpPr>
            <a:spLocks noGrp="1"/>
          </p:cNvSpPr>
          <p:nvPr>
            <p:ph idx="1"/>
          </p:nvPr>
        </p:nvSpPr>
        <p:spPr>
          <a:xfrm>
            <a:off x="1981200" y="1905000"/>
            <a:ext cx="8229600" cy="4626204"/>
          </a:xfrm>
        </p:spPr>
        <p:txBody>
          <a:bodyPr>
            <a:normAutofit fontScale="92500"/>
          </a:bodyPr>
          <a:lstStyle/>
          <a:p>
            <a:pPr marL="0" indent="0">
              <a:buNone/>
            </a:pPr>
            <a:r>
              <a:rPr lang="en-US" sz="2200" b="1">
                <a:solidFill>
                  <a:srgbClr val="002060"/>
                </a:solidFill>
              </a:rPr>
              <a:t>Athletics </a:t>
            </a:r>
          </a:p>
          <a:p>
            <a:pPr marL="0" indent="0" algn="ctr">
              <a:buNone/>
            </a:pPr>
            <a:r>
              <a:rPr lang="en-US" sz="2400">
                <a:solidFill>
                  <a:srgbClr val="002060"/>
                </a:solidFill>
              </a:rPr>
              <a:t>Football, basketball, baseball, soccer, track (STATE CHAMPS!), softball, tennis, golf, swim/dive, cross country, lacrosse, volleyball, fencing, etc.</a:t>
            </a:r>
          </a:p>
          <a:p>
            <a:pPr marL="57150" indent="0">
              <a:buNone/>
            </a:pPr>
            <a:r>
              <a:rPr lang="en-US" sz="2200" b="1">
                <a:solidFill>
                  <a:srgbClr val="002060"/>
                </a:solidFill>
              </a:rPr>
              <a:t>Academic Competition Teams</a:t>
            </a:r>
          </a:p>
          <a:p>
            <a:pPr marL="0" indent="0" algn="ctr">
              <a:buNone/>
            </a:pPr>
            <a:r>
              <a:rPr lang="en-US" sz="2400">
                <a:solidFill>
                  <a:srgbClr val="002060"/>
                </a:solidFill>
              </a:rPr>
              <a:t>Academic Bowl, Chess Club, Debate Team, Math Team, Model UN, Robotics, Science Olympiad</a:t>
            </a:r>
            <a:endParaRPr lang="en-US" sz="2400" b="1">
              <a:solidFill>
                <a:srgbClr val="002060"/>
              </a:solidFill>
            </a:endParaRPr>
          </a:p>
          <a:p>
            <a:pPr marL="0" indent="0">
              <a:buNone/>
            </a:pPr>
            <a:r>
              <a:rPr lang="en-US" sz="2200" b="1">
                <a:solidFill>
                  <a:srgbClr val="002060"/>
                </a:solidFill>
              </a:rPr>
              <a:t>Interest/Service/Leadership Clubs</a:t>
            </a:r>
          </a:p>
          <a:p>
            <a:pPr marL="57150" indent="0" algn="ctr">
              <a:buNone/>
            </a:pPr>
            <a:r>
              <a:rPr lang="en-US" sz="2400">
                <a:solidFill>
                  <a:srgbClr val="002060"/>
                </a:solidFill>
              </a:rPr>
              <a:t>Beta Club, NHS, Desi/MSA, Earth, Interact, Habitat for Humanity, HOPE, Medical,  Newspaper, Photography, Relay for Life, Rocketry, Science Club, Scream Team, SGA, Water Project, Yoga, and so many more!</a:t>
            </a:r>
          </a:p>
        </p:txBody>
      </p:sp>
    </p:spTree>
    <p:extLst>
      <p:ext uri="{BB962C8B-B14F-4D97-AF65-F5344CB8AC3E}">
        <p14:creationId xmlns:p14="http://schemas.microsoft.com/office/powerpoint/2010/main" val="36189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894" y="702156"/>
            <a:ext cx="8272212" cy="1013800"/>
          </a:xfrm>
        </p:spPr>
        <p:txBody>
          <a:bodyPr>
            <a:normAutofit/>
          </a:bodyPr>
          <a:lstStyle/>
          <a:p>
            <a:r>
              <a:rPr lang="en-US"/>
              <a:t>What Can Your Student </a:t>
            </a:r>
            <a:br>
              <a:rPr lang="en-US"/>
            </a:br>
            <a:r>
              <a:rPr lang="en-US"/>
              <a:t>Do NOW?</a:t>
            </a:r>
          </a:p>
        </p:txBody>
      </p:sp>
      <p:sp>
        <p:nvSpPr>
          <p:cNvPr id="3" name="Content Placeholder 2"/>
          <p:cNvSpPr>
            <a:spLocks noGrp="1"/>
          </p:cNvSpPr>
          <p:nvPr>
            <p:ph idx="1"/>
          </p:nvPr>
        </p:nvSpPr>
        <p:spPr>
          <a:xfrm>
            <a:off x="1959894" y="2180497"/>
            <a:ext cx="5418806" cy="3678303"/>
          </a:xfrm>
        </p:spPr>
        <p:txBody>
          <a:bodyPr>
            <a:normAutofit/>
          </a:bodyPr>
          <a:lstStyle/>
          <a:p>
            <a:r>
              <a:rPr lang="en-US" sz="2000"/>
              <a:t>Work hard at school and at home</a:t>
            </a:r>
          </a:p>
          <a:p>
            <a:r>
              <a:rPr lang="en-US" sz="2000"/>
              <a:t>Good Grades and Test Scores</a:t>
            </a:r>
          </a:p>
          <a:p>
            <a:r>
              <a:rPr lang="en-US" sz="2000"/>
              <a:t>Read, Read, Read</a:t>
            </a:r>
          </a:p>
          <a:p>
            <a:r>
              <a:rPr lang="en-US" sz="2000"/>
              <a:t>Get involved in areas of interest—sports, service, music, leadership, careers, etc.</a:t>
            </a:r>
          </a:p>
          <a:p>
            <a:r>
              <a:rPr lang="en-US" sz="2000"/>
              <a:t>ASK FOR HELP</a:t>
            </a:r>
          </a:p>
          <a:p>
            <a:r>
              <a:rPr lang="en-US" sz="2000"/>
              <a:t>Come see us, reach out to us, and join us at every event!</a:t>
            </a:r>
          </a:p>
        </p:txBody>
      </p:sp>
    </p:spTree>
    <p:extLst>
      <p:ext uri="{BB962C8B-B14F-4D97-AF65-F5344CB8AC3E}">
        <p14:creationId xmlns:p14="http://schemas.microsoft.com/office/powerpoint/2010/main" val="34423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 name="Rectangle 121">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8900" y="457201"/>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123">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125">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5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27">
            <a:extLst>
              <a:ext uri="{FF2B5EF4-FFF2-40B4-BE49-F238E27FC236}">
                <a16:creationId xmlns:a16="http://schemas.microsoft.com/office/drawing/2014/main" id="{C61FDE54-4204-4D08-A7FE-3ADFDAE64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4" name="Rectangle 129">
            <a:extLst>
              <a:ext uri="{FF2B5EF4-FFF2-40B4-BE49-F238E27FC236}">
                <a16:creationId xmlns:a16="http://schemas.microsoft.com/office/drawing/2014/main" id="{B50AF7FF-0BB3-4D42-87AF-2FAC46297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48640"/>
            <a:ext cx="9144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155" name="Rectangle 131">
            <a:extLst>
              <a:ext uri="{FF2B5EF4-FFF2-40B4-BE49-F238E27FC236}">
                <a16:creationId xmlns:a16="http://schemas.microsoft.com/office/drawing/2014/main" id="{3F02C26E-7EB2-4808-9497-CB1627FED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5372" y="614407"/>
            <a:ext cx="5630846"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D659FA9-BE27-44B0-84B4-06B1ED20B260}"/>
              </a:ext>
            </a:extLst>
          </p:cNvPr>
          <p:cNvSpPr>
            <a:spLocks noGrp="1"/>
          </p:cNvSpPr>
          <p:nvPr>
            <p:ph type="title"/>
          </p:nvPr>
        </p:nvSpPr>
        <p:spPr>
          <a:xfrm>
            <a:off x="4825388" y="702156"/>
            <a:ext cx="5406719" cy="1013800"/>
          </a:xfrm>
        </p:spPr>
        <p:txBody>
          <a:bodyPr vert="horz" lIns="91440" tIns="45720" rIns="91440" bIns="45720" rtlCol="0" anchor="b">
            <a:normAutofit/>
          </a:bodyPr>
          <a:lstStyle/>
          <a:p>
            <a:r>
              <a:rPr lang="en-US"/>
              <a:t>Reach out!</a:t>
            </a:r>
          </a:p>
        </p:txBody>
      </p:sp>
      <p:pic>
        <p:nvPicPr>
          <p:cNvPr id="16" name="Graphic 15" descr="Envelope">
            <a:extLst>
              <a:ext uri="{FF2B5EF4-FFF2-40B4-BE49-F238E27FC236}">
                <a16:creationId xmlns:a16="http://schemas.microsoft.com/office/drawing/2014/main" id="{84361494-218F-4B14-B51D-787886D57F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0137" y="974332"/>
            <a:ext cx="2160579" cy="2160579"/>
          </a:xfrm>
          <a:prstGeom prst="rect">
            <a:avLst/>
          </a:prstGeom>
        </p:spPr>
      </p:pic>
      <p:sp>
        <p:nvSpPr>
          <p:cNvPr id="156" name="Rectangle 133">
            <a:extLst>
              <a:ext uri="{FF2B5EF4-FFF2-40B4-BE49-F238E27FC236}">
                <a16:creationId xmlns:a16="http://schemas.microsoft.com/office/drawing/2014/main" id="{6FCD3A50-A981-447A-B92E-805F81472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4793" y="641103"/>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pic>
        <p:nvPicPr>
          <p:cNvPr id="18" name="Graphic 17" descr="Internet">
            <a:extLst>
              <a:ext uri="{FF2B5EF4-FFF2-40B4-BE49-F238E27FC236}">
                <a16:creationId xmlns:a16="http://schemas.microsoft.com/office/drawing/2014/main" id="{475F83BC-A0E8-4C9E-AD6D-CA21C2B51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7231" y="3881184"/>
            <a:ext cx="2186388" cy="2186388"/>
          </a:xfrm>
          <a:prstGeom prst="rect">
            <a:avLst/>
          </a:prstGeom>
        </p:spPr>
      </p:pic>
      <p:sp>
        <p:nvSpPr>
          <p:cNvPr id="157" name="Rectangle 135">
            <a:extLst>
              <a:ext uri="{FF2B5EF4-FFF2-40B4-BE49-F238E27FC236}">
                <a16:creationId xmlns:a16="http://schemas.microsoft.com/office/drawing/2014/main" id="{ADFB5F11-83FD-42E2-BABD-CAD7B27DF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5350" y="3557675"/>
            <a:ext cx="2771264"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Gill Sans MT" panose="020B0502020104020203"/>
            </a:endParaRPr>
          </a:p>
        </p:txBody>
      </p:sp>
      <p:sp>
        <p:nvSpPr>
          <p:cNvPr id="11" name="Content Placeholder 2">
            <a:extLst>
              <a:ext uri="{FF2B5EF4-FFF2-40B4-BE49-F238E27FC236}">
                <a16:creationId xmlns:a16="http://schemas.microsoft.com/office/drawing/2014/main" id="{34A94E09-2866-4DCE-B26E-34C347A52A31}"/>
              </a:ext>
            </a:extLst>
          </p:cNvPr>
          <p:cNvSpPr>
            <a:spLocks noGrp="1"/>
          </p:cNvSpPr>
          <p:nvPr>
            <p:ph sz="half" idx="1"/>
          </p:nvPr>
        </p:nvSpPr>
        <p:spPr>
          <a:xfrm>
            <a:off x="4825386" y="2180497"/>
            <a:ext cx="5406718" cy="4045683"/>
          </a:xfrm>
        </p:spPr>
        <p:txBody>
          <a:bodyPr vert="horz" lIns="91440" tIns="45720" rIns="91440" bIns="45720" rtlCol="0" anchor="ctr">
            <a:normAutofit/>
          </a:bodyPr>
          <a:lstStyle/>
          <a:p>
            <a:pPr marL="0" indent="0"/>
            <a:r>
              <a:rPr lang="en-US" b="1" u="sng"/>
              <a:t>Jennifer.Dorrough@cobbk12.org </a:t>
            </a:r>
            <a:r>
              <a:rPr lang="en-US" b="1"/>
              <a:t>(AP Advanced Learning)</a:t>
            </a:r>
            <a:endParaRPr lang="en-US" b="1" u="sng"/>
          </a:p>
          <a:p>
            <a:pPr marL="0" indent="0"/>
            <a:r>
              <a:rPr lang="en-US" b="1">
                <a:hlinkClick r:id="rId6">
                  <a:extLst>
                    <a:ext uri="{A12FA001-AC4F-418D-AE19-62706E023703}">
                      <ahyp:hlinkClr xmlns:ahyp="http://schemas.microsoft.com/office/drawing/2018/hyperlinkcolor" val="tx"/>
                    </a:ext>
                  </a:extLst>
                </a:hlinkClick>
              </a:rPr>
              <a:t>Lisha.Wood@cobbk12.org</a:t>
            </a:r>
            <a:r>
              <a:rPr lang="en-US" b="1"/>
              <a:t> (IB Coordinator)</a:t>
            </a:r>
          </a:p>
          <a:p>
            <a:pPr marL="0" indent="0"/>
            <a:r>
              <a:rPr lang="en-US" b="1">
                <a:hlinkClick r:id="rId7"/>
              </a:rPr>
              <a:t>Janie.Bell@cobbk12.org</a:t>
            </a:r>
            <a:r>
              <a:rPr lang="en-US" b="1"/>
              <a:t> (IB Clerk)</a:t>
            </a:r>
          </a:p>
          <a:p>
            <a:pPr marL="0" indent="0"/>
            <a:endParaRPr lang="en-US" b="1"/>
          </a:p>
          <a:p>
            <a:pPr marL="0" indent="0"/>
            <a:r>
              <a:rPr lang="en-US" b="1"/>
              <a:t>Cobb Advanced Learning website</a:t>
            </a:r>
          </a:p>
          <a:p>
            <a:pPr marL="0" indent="0"/>
            <a:endParaRPr lang="en-US" b="1"/>
          </a:p>
          <a:p>
            <a:pPr marL="0" indent="0"/>
            <a:endParaRPr lang="en-US"/>
          </a:p>
          <a:p>
            <a:pPr marL="0" indent="0"/>
            <a:endParaRPr lang="en-US"/>
          </a:p>
        </p:txBody>
      </p:sp>
    </p:spTree>
    <p:extLst>
      <p:ext uri="{BB962C8B-B14F-4D97-AF65-F5344CB8AC3E}">
        <p14:creationId xmlns:p14="http://schemas.microsoft.com/office/powerpoint/2010/main" val="411182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AGENDA ITEM #4</a:t>
            </a:r>
          </a:p>
        </p:txBody>
      </p:sp>
      <p:sp>
        <p:nvSpPr>
          <p:cNvPr id="3" name="Content Placeholder 2"/>
          <p:cNvSpPr>
            <a:spLocks noGrp="1"/>
          </p:cNvSpPr>
          <p:nvPr>
            <p:ph idx="1"/>
          </p:nvPr>
        </p:nvSpPr>
        <p:spPr>
          <a:xfrm>
            <a:off x="4438650" y="457200"/>
            <a:ext cx="7753349" cy="6400799"/>
          </a:xfrm>
        </p:spPr>
        <p:txBody>
          <a:bodyPr>
            <a:noAutofit/>
          </a:bodyPr>
          <a:lstStyle/>
          <a:p>
            <a:r>
              <a:rPr lang="en-US" b="1" dirty="0"/>
              <a:t>Why is parental involvement important?</a:t>
            </a:r>
          </a:p>
          <a:p>
            <a:pPr lvl="1"/>
            <a:r>
              <a:rPr lang="en-US" dirty="0"/>
              <a:t>Families have a major influence on their children’s achievement in school and through life. When schools, families, and community groups work together to support learning, children tend to do better in school, stay in school longer, and like school more.</a:t>
            </a:r>
          </a:p>
          <a:p>
            <a:r>
              <a:rPr lang="en-US" b="1" dirty="0"/>
              <a:t>How does parental involvement affect student achievement?</a:t>
            </a:r>
          </a:p>
          <a:p>
            <a:pPr lvl="1"/>
            <a:r>
              <a:rPr lang="en-US" dirty="0"/>
              <a:t>Earn high grades and test scores, and enroll in higher-level programs;</a:t>
            </a:r>
          </a:p>
          <a:p>
            <a:pPr lvl="1"/>
            <a:r>
              <a:rPr lang="en-US" dirty="0"/>
              <a:t>Pass their classes, earn credits, and are promoted; </a:t>
            </a:r>
          </a:p>
          <a:p>
            <a:pPr lvl="1"/>
            <a:r>
              <a:rPr lang="en-US" dirty="0"/>
              <a:t>Attend school regularly; and</a:t>
            </a:r>
          </a:p>
          <a:p>
            <a:pPr lvl="1"/>
            <a:r>
              <a:rPr lang="en-US" dirty="0"/>
              <a:t>Graduate on time!</a:t>
            </a:r>
          </a:p>
          <a:p>
            <a:pPr lvl="1"/>
            <a:endParaRPr lang="en-US" dirty="0"/>
          </a:p>
        </p:txBody>
      </p:sp>
      <p:sp>
        <p:nvSpPr>
          <p:cNvPr id="4" name="Text Placeholder 3"/>
          <p:cNvSpPr>
            <a:spLocks noGrp="1"/>
          </p:cNvSpPr>
          <p:nvPr>
            <p:ph type="body" sz="half" idx="2"/>
          </p:nvPr>
        </p:nvSpPr>
        <p:spPr>
          <a:xfrm>
            <a:off x="731835" y="2057400"/>
            <a:ext cx="4018539" cy="3811588"/>
          </a:xfrm>
        </p:spPr>
        <p:txBody>
          <a:bodyPr>
            <a:normAutofit/>
          </a:bodyPr>
          <a:lstStyle/>
          <a:p>
            <a:endParaRPr lang="en-US" sz="4400" dirty="0"/>
          </a:p>
          <a:p>
            <a:r>
              <a:rPr lang="en-US" sz="4400" dirty="0"/>
              <a:t>Parental Involvement</a:t>
            </a:r>
          </a:p>
        </p:txBody>
      </p:sp>
    </p:spTree>
    <p:extLst>
      <p:ext uri="{BB962C8B-B14F-4D97-AF65-F5344CB8AC3E}">
        <p14:creationId xmlns:p14="http://schemas.microsoft.com/office/powerpoint/2010/main" val="57112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5" y="123825"/>
            <a:ext cx="2751137" cy="2152650"/>
          </a:xfrm>
        </p:spPr>
        <p:txBody>
          <a:bodyPr>
            <a:normAutofit/>
          </a:bodyPr>
          <a:lstStyle/>
          <a:p>
            <a:r>
              <a:rPr lang="en-US" sz="5400" b="1" dirty="0"/>
              <a:t>AGENDA </a:t>
            </a:r>
            <a:br>
              <a:rPr lang="en-US" sz="5400" b="1" dirty="0"/>
            </a:br>
            <a:r>
              <a:rPr lang="en-US" sz="5400" b="1" dirty="0"/>
              <a:t>ITEM #5</a:t>
            </a:r>
          </a:p>
        </p:txBody>
      </p:sp>
      <p:sp>
        <p:nvSpPr>
          <p:cNvPr id="3" name="Content Placeholder 2"/>
          <p:cNvSpPr>
            <a:spLocks noGrp="1"/>
          </p:cNvSpPr>
          <p:nvPr>
            <p:ph idx="1"/>
          </p:nvPr>
        </p:nvSpPr>
        <p:spPr>
          <a:xfrm>
            <a:off x="4772024" y="457200"/>
            <a:ext cx="7419975" cy="6400799"/>
          </a:xfrm>
        </p:spPr>
        <p:txBody>
          <a:bodyPr>
            <a:noAutofit/>
          </a:bodyPr>
          <a:lstStyle/>
          <a:p>
            <a:r>
              <a:rPr lang="en-US" b="1" dirty="0"/>
              <a:t>The CMS Title 1 Budget is as follows:</a:t>
            </a:r>
          </a:p>
          <a:p>
            <a:pPr lvl="1"/>
            <a:r>
              <a:rPr lang="en-US" b="1" dirty="0"/>
              <a:t>1 Math Teacher</a:t>
            </a:r>
          </a:p>
          <a:p>
            <a:pPr lvl="1"/>
            <a:r>
              <a:rPr lang="en-US" b="1" dirty="0"/>
              <a:t>1 ELA Teacher</a:t>
            </a:r>
          </a:p>
          <a:p>
            <a:pPr lvl="1"/>
            <a:r>
              <a:rPr lang="en-US" b="1" dirty="0"/>
              <a:t>1 Parent Facilitator</a:t>
            </a:r>
          </a:p>
          <a:p>
            <a:pPr lvl="1"/>
            <a:endParaRPr lang="en-US" sz="800" b="1" dirty="0"/>
          </a:p>
          <a:p>
            <a:pPr marL="457200" lvl="1" indent="0">
              <a:buNone/>
            </a:pPr>
            <a:r>
              <a:rPr lang="en-US" b="1" dirty="0"/>
              <a:t>= 85% of the Budget (includes BENEFITS)</a:t>
            </a:r>
          </a:p>
          <a:p>
            <a:endParaRPr lang="en-US" sz="800" b="1" dirty="0"/>
          </a:p>
          <a:p>
            <a:r>
              <a:rPr lang="en-US" b="1" dirty="0"/>
              <a:t>The remaining 15% of the budget goes towards instruction:</a:t>
            </a:r>
          </a:p>
          <a:p>
            <a:pPr lvl="1"/>
            <a:r>
              <a:rPr lang="en-US" b="1" dirty="0"/>
              <a:t>Moby Max		</a:t>
            </a:r>
          </a:p>
          <a:p>
            <a:pPr lvl="1"/>
            <a:r>
              <a:rPr lang="en-US" b="1" dirty="0"/>
              <a:t>IB Workshops</a:t>
            </a:r>
          </a:p>
          <a:p>
            <a:pPr lvl="1"/>
            <a:r>
              <a:rPr lang="en-US" b="1" dirty="0"/>
              <a:t>IXL			</a:t>
            </a:r>
          </a:p>
          <a:p>
            <a:pPr lvl="1"/>
            <a:r>
              <a:rPr lang="en-US" b="1" dirty="0"/>
              <a:t>PBIS Rewards App	</a:t>
            </a:r>
          </a:p>
          <a:p>
            <a:pPr lvl="1"/>
            <a:r>
              <a:rPr lang="en-US" b="1" dirty="0"/>
              <a:t>Morning Study Hall	</a:t>
            </a:r>
          </a:p>
          <a:p>
            <a:pPr lvl="1"/>
            <a:r>
              <a:rPr lang="en-US" b="1" dirty="0"/>
              <a:t>Student Agendas</a:t>
            </a:r>
          </a:p>
        </p:txBody>
      </p:sp>
      <p:sp>
        <p:nvSpPr>
          <p:cNvPr id="4" name="Text Placeholder 3"/>
          <p:cNvSpPr>
            <a:spLocks noGrp="1"/>
          </p:cNvSpPr>
          <p:nvPr>
            <p:ph type="body" sz="half" idx="2"/>
          </p:nvPr>
        </p:nvSpPr>
        <p:spPr>
          <a:xfrm>
            <a:off x="731835" y="2057400"/>
            <a:ext cx="4018539" cy="3811588"/>
          </a:xfrm>
        </p:spPr>
        <p:txBody>
          <a:bodyPr>
            <a:normAutofit/>
          </a:bodyPr>
          <a:lstStyle/>
          <a:p>
            <a:endParaRPr lang="en-US" sz="4400" dirty="0"/>
          </a:p>
          <a:p>
            <a:r>
              <a:rPr lang="en-US" sz="4400" dirty="0"/>
              <a:t>Usage of       Title 1 Funds</a:t>
            </a:r>
          </a:p>
        </p:txBody>
      </p:sp>
    </p:spTree>
    <p:extLst>
      <p:ext uri="{BB962C8B-B14F-4D97-AF65-F5344CB8AC3E}">
        <p14:creationId xmlns:p14="http://schemas.microsoft.com/office/powerpoint/2010/main" val="361179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25C3-0FC6-46CA-AAD8-1C524DDC24F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THE TITLE 1 BUDGET</a:t>
            </a:r>
          </a:p>
        </p:txBody>
      </p:sp>
      <p:pic>
        <p:nvPicPr>
          <p:cNvPr id="6" name="Content Placeholder 5" descr="A screenshot of a computer&#10;&#10;Description automatically generated">
            <a:extLst>
              <a:ext uri="{FF2B5EF4-FFF2-40B4-BE49-F238E27FC236}">
                <a16:creationId xmlns:a16="http://schemas.microsoft.com/office/drawing/2014/main" id="{31D8E8CB-39EE-40DD-82D2-A8DA1F06BB39}"/>
              </a:ext>
            </a:extLst>
          </p:cNvPr>
          <p:cNvPicPr>
            <a:picLocks noGrp="1" noChangeAspect="1"/>
          </p:cNvPicPr>
          <p:nvPr>
            <p:ph idx="1"/>
          </p:nvPr>
        </p:nvPicPr>
        <p:blipFill>
          <a:blip r:embed="rId2"/>
          <a:stretch>
            <a:fillRect/>
          </a:stretch>
        </p:blipFill>
        <p:spPr>
          <a:xfrm>
            <a:off x="211888" y="1773100"/>
            <a:ext cx="11679246" cy="4665800"/>
          </a:xfrm>
          <a:prstGeom prst="rect">
            <a:avLst/>
          </a:prstGeom>
        </p:spPr>
      </p:pic>
    </p:spTree>
    <p:extLst>
      <p:ext uri="{BB962C8B-B14F-4D97-AF65-F5344CB8AC3E}">
        <p14:creationId xmlns:p14="http://schemas.microsoft.com/office/powerpoint/2010/main" val="170157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25C3-0FC6-46CA-AAD8-1C524DDC24F4}"/>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b="1" kern="1200" dirty="0">
                <a:solidFill>
                  <a:schemeClr val="tx1"/>
                </a:solidFill>
                <a:latin typeface="+mj-lt"/>
                <a:ea typeface="+mj-ea"/>
                <a:cs typeface="+mj-cs"/>
              </a:rPr>
              <a:t>FROM THE BUDGET</a:t>
            </a:r>
          </a:p>
        </p:txBody>
      </p:sp>
      <p:graphicFrame>
        <p:nvGraphicFramePr>
          <p:cNvPr id="5" name="Content Placeholder 4">
            <a:extLst>
              <a:ext uri="{FF2B5EF4-FFF2-40B4-BE49-F238E27FC236}">
                <a16:creationId xmlns:a16="http://schemas.microsoft.com/office/drawing/2014/main" id="{3FCEB7DD-4CC1-4364-8C34-F900FC25D5FF}"/>
              </a:ext>
            </a:extLst>
          </p:cNvPr>
          <p:cNvGraphicFramePr>
            <a:graphicFrameLocks noGrp="1"/>
          </p:cNvGraphicFramePr>
          <p:nvPr>
            <p:ph idx="1"/>
          </p:nvPr>
        </p:nvGraphicFramePr>
        <p:xfrm>
          <a:off x="1141506" y="1759026"/>
          <a:ext cx="9908983" cy="4930227"/>
        </p:xfrm>
        <a:graphic>
          <a:graphicData uri="http://schemas.openxmlformats.org/drawingml/2006/table">
            <a:tbl>
              <a:tblPr firstRow="1" bandRow="1">
                <a:tableStyleId>{5C22544A-7EE6-4342-B048-85BDC9FD1C3A}</a:tableStyleId>
              </a:tblPr>
              <a:tblGrid>
                <a:gridCol w="6547621">
                  <a:extLst>
                    <a:ext uri="{9D8B030D-6E8A-4147-A177-3AD203B41FA5}">
                      <a16:colId xmlns:a16="http://schemas.microsoft.com/office/drawing/2014/main" val="612508577"/>
                    </a:ext>
                  </a:extLst>
                </a:gridCol>
                <a:gridCol w="3361362">
                  <a:extLst>
                    <a:ext uri="{9D8B030D-6E8A-4147-A177-3AD203B41FA5}">
                      <a16:colId xmlns:a16="http://schemas.microsoft.com/office/drawing/2014/main" val="2085517662"/>
                    </a:ext>
                  </a:extLst>
                </a:gridCol>
              </a:tblGrid>
              <a:tr h="524907">
                <a:tc rowSpan="2">
                  <a:txBody>
                    <a:bodyPr/>
                    <a:lstStyle/>
                    <a:p>
                      <a:pPr algn="ctr" fontAlgn="ctr"/>
                      <a:r>
                        <a:rPr lang="en-US" sz="2800" b="1" i="0" u="none" strike="noStrike" dirty="0">
                          <a:solidFill>
                            <a:srgbClr val="000000"/>
                          </a:solidFill>
                          <a:effectLst/>
                          <a:latin typeface="Calibri" panose="020F0502020204030204" pitchFamily="34" charset="0"/>
                        </a:rPr>
                        <a:t>PROFESSIONAL LEARNING</a:t>
                      </a:r>
                    </a:p>
                  </a:txBody>
                  <a:tcPr marL="14761" marR="14761" marT="14761" marB="0" anchor="ctr"/>
                </a:tc>
                <a:tc>
                  <a:txBody>
                    <a:bodyPr/>
                    <a:lstStyle/>
                    <a:p>
                      <a:pPr algn="ctr" fontAlgn="ctr"/>
                      <a:r>
                        <a:rPr lang="en-US" sz="2800" u="none" strike="noStrike">
                          <a:effectLst/>
                        </a:rPr>
                        <a:t>Budgeted</a:t>
                      </a:r>
                      <a:endParaRPr lang="en-US" sz="2800" b="1" i="0" u="none" strike="noStrike">
                        <a:solidFill>
                          <a:srgbClr val="000000"/>
                        </a:solidFill>
                        <a:effectLst/>
                        <a:latin typeface="Calibri" panose="020F0502020204030204" pitchFamily="34" charset="0"/>
                      </a:endParaRPr>
                    </a:p>
                  </a:txBody>
                  <a:tcPr marL="14761" marR="14761" marT="14761" marB="0" anchor="ctr"/>
                </a:tc>
                <a:extLst>
                  <a:ext uri="{0D108BD9-81ED-4DB2-BD59-A6C34878D82A}">
                    <a16:rowId xmlns:a16="http://schemas.microsoft.com/office/drawing/2014/main" val="1030652913"/>
                  </a:ext>
                </a:extLst>
              </a:tr>
              <a:tr h="489480">
                <a:tc vMerge="1">
                  <a:txBody>
                    <a:bodyPr/>
                    <a:lstStyle/>
                    <a:p>
                      <a:endParaRPr lang="en-US"/>
                    </a:p>
                  </a:txBody>
                  <a:tcPr/>
                </a:tc>
                <a:tc>
                  <a:txBody>
                    <a:bodyPr/>
                    <a:lstStyle/>
                    <a:p>
                      <a:pPr algn="r" fontAlgn="b"/>
                      <a:r>
                        <a:rPr lang="en-US" sz="2600" u="none" strike="noStrike" dirty="0">
                          <a:effectLst/>
                        </a:rPr>
                        <a:t>$39,500</a:t>
                      </a:r>
                      <a:endParaRPr lang="en-US" sz="2600" b="1"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2531352974"/>
                  </a:ext>
                </a:extLst>
              </a:tr>
              <a:tr h="489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Calibri" panose="020F0502020204030204" pitchFamily="34" charset="0"/>
                        </a:rPr>
                        <a:t>Title 1 Conference</a:t>
                      </a: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1258027964"/>
                  </a:ext>
                </a:extLst>
              </a:tr>
              <a:tr h="489480">
                <a:tc>
                  <a:txBody>
                    <a:bodyPr/>
                    <a:lstStyle/>
                    <a:p>
                      <a:pPr algn="l" fontAlgn="ctr"/>
                      <a:r>
                        <a:rPr lang="en-US" sz="2600" u="none" strike="noStrike" dirty="0">
                          <a:effectLst/>
                        </a:rPr>
                        <a:t>Georgia Council for Teachers of Social Studies</a:t>
                      </a:r>
                      <a:endParaRPr lang="en-US" sz="2600" b="0" i="0" u="none" strike="noStrike" dirty="0">
                        <a:solidFill>
                          <a:srgbClr val="000000"/>
                        </a:solidFill>
                        <a:effectLst/>
                        <a:latin typeface="Calibri" panose="020F0502020204030204" pitchFamily="34" charset="0"/>
                      </a:endParaRP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1932286006"/>
                  </a:ext>
                </a:extLst>
              </a:tr>
              <a:tr h="489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Calibri" panose="020F0502020204030204" pitchFamily="34" charset="0"/>
                        </a:rPr>
                        <a:t>Georgia Council for Teachers of English</a:t>
                      </a: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3442499963"/>
                  </a:ext>
                </a:extLst>
              </a:tr>
              <a:tr h="489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Calibri" panose="020F0502020204030204" pitchFamily="34" charset="0"/>
                        </a:rPr>
                        <a:t>Georgia Council for Teachers of Math</a:t>
                      </a: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802266274"/>
                  </a:ext>
                </a:extLst>
              </a:tr>
              <a:tr h="489480">
                <a:tc>
                  <a:txBody>
                    <a:bodyPr/>
                    <a:lstStyle/>
                    <a:p>
                      <a:pPr algn="l" fontAlgn="ctr"/>
                      <a:r>
                        <a:rPr lang="en-US" sz="2600" b="0" i="0" u="none" strike="noStrike" dirty="0">
                          <a:solidFill>
                            <a:srgbClr val="000000"/>
                          </a:solidFill>
                          <a:effectLst/>
                          <a:latin typeface="Calibri" panose="020F0502020204030204" pitchFamily="34" charset="0"/>
                        </a:rPr>
                        <a:t>Georgia Council for Teachers of Science</a:t>
                      </a: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3592784495"/>
                  </a:ext>
                </a:extLst>
              </a:tr>
              <a:tr h="489480">
                <a:tc>
                  <a:txBody>
                    <a:bodyPr/>
                    <a:lstStyle/>
                    <a:p>
                      <a:pPr algn="l" fontAlgn="ctr"/>
                      <a:r>
                        <a:rPr lang="en-US" sz="2600" b="0" i="0" u="none" strike="noStrike" dirty="0">
                          <a:solidFill>
                            <a:srgbClr val="000000"/>
                          </a:solidFill>
                          <a:effectLst/>
                          <a:latin typeface="Calibri" panose="020F0502020204030204" pitchFamily="34" charset="0"/>
                        </a:rPr>
                        <a:t>STEM Conference</a:t>
                      </a: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4215002814"/>
                  </a:ext>
                </a:extLst>
              </a:tr>
              <a:tr h="489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Calibri" panose="020F0502020204030204" pitchFamily="34" charset="0"/>
                        </a:rPr>
                        <a:t>Foreign Language Association of Georgia</a:t>
                      </a: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1089911542"/>
                  </a:ext>
                </a:extLst>
              </a:tr>
              <a:tr h="489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600" u="none" strike="noStrike" dirty="0">
                          <a:effectLst/>
                        </a:rPr>
                        <a:t>IB Workshops / IB Conference</a:t>
                      </a:r>
                      <a:endParaRPr lang="en-US" sz="2600" b="0" i="0" u="none" strike="noStrike" dirty="0">
                        <a:solidFill>
                          <a:srgbClr val="000000"/>
                        </a:solidFill>
                        <a:effectLst/>
                        <a:latin typeface="Calibri" panose="020F0502020204030204" pitchFamily="34" charset="0"/>
                      </a:endParaRPr>
                    </a:p>
                  </a:txBody>
                  <a:tcPr marL="14761" marR="14761" marT="14761" marB="0" anchor="ct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14761" marR="14761" marT="14761" marB="0" anchor="b"/>
                </a:tc>
                <a:extLst>
                  <a:ext uri="{0D108BD9-81ED-4DB2-BD59-A6C34878D82A}">
                    <a16:rowId xmlns:a16="http://schemas.microsoft.com/office/drawing/2014/main" val="1577226367"/>
                  </a:ext>
                </a:extLst>
              </a:tr>
            </a:tbl>
          </a:graphicData>
        </a:graphic>
      </p:graphicFrame>
    </p:spTree>
    <p:extLst>
      <p:ext uri="{BB962C8B-B14F-4D97-AF65-F5344CB8AC3E}">
        <p14:creationId xmlns:p14="http://schemas.microsoft.com/office/powerpoint/2010/main" val="290385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AGENDA ITEM #6</a:t>
            </a:r>
            <a:endParaRPr lang="en-US" sz="5400" dirty="0"/>
          </a:p>
        </p:txBody>
      </p:sp>
      <p:sp>
        <p:nvSpPr>
          <p:cNvPr id="3" name="Content Placeholder 2"/>
          <p:cNvSpPr>
            <a:spLocks noGrp="1"/>
          </p:cNvSpPr>
          <p:nvPr>
            <p:ph idx="1"/>
          </p:nvPr>
        </p:nvSpPr>
        <p:spPr>
          <a:xfrm>
            <a:off x="5532582" y="457200"/>
            <a:ext cx="5468794" cy="6467475"/>
          </a:xfrm>
        </p:spPr>
        <p:txBody>
          <a:bodyPr>
            <a:normAutofit lnSpcReduction="10000"/>
          </a:bodyPr>
          <a:lstStyle/>
          <a:p>
            <a:pPr marL="0" indent="0">
              <a:buNone/>
            </a:pPr>
            <a:r>
              <a:rPr lang="en-US" sz="3900" dirty="0"/>
              <a:t>Do you have a clear understanding of how the school qualifies for Title I assistance?</a:t>
            </a:r>
          </a:p>
          <a:p>
            <a:pPr marL="0" indent="0">
              <a:buNone/>
            </a:pPr>
            <a:endParaRPr lang="en-US" sz="3900" dirty="0"/>
          </a:p>
          <a:p>
            <a:pPr marL="0" indent="0">
              <a:buNone/>
            </a:pPr>
            <a:r>
              <a:rPr lang="en-US" sz="3900" dirty="0"/>
              <a:t>Do you have a clear understanding of how the funding is being used?</a:t>
            </a:r>
          </a:p>
          <a:p>
            <a:pPr marL="0" indent="0">
              <a:buNone/>
            </a:pPr>
            <a:endParaRPr lang="en-US" sz="3900" dirty="0"/>
          </a:p>
          <a:p>
            <a:pPr marL="0" indent="0">
              <a:buNone/>
            </a:pPr>
            <a:r>
              <a:rPr lang="en-US" sz="3900" dirty="0"/>
              <a:t>Did you attend Title I Parent Night?</a:t>
            </a:r>
          </a:p>
          <a:p>
            <a:endParaRPr lang="en-US" dirty="0"/>
          </a:p>
        </p:txBody>
      </p:sp>
      <p:sp>
        <p:nvSpPr>
          <p:cNvPr id="4" name="Text Placeholder 3"/>
          <p:cNvSpPr>
            <a:spLocks noGrp="1"/>
          </p:cNvSpPr>
          <p:nvPr>
            <p:ph type="body" sz="half" idx="2"/>
          </p:nvPr>
        </p:nvSpPr>
        <p:spPr>
          <a:xfrm>
            <a:off x="66676" y="2057400"/>
            <a:ext cx="4930198" cy="3811588"/>
          </a:xfrm>
        </p:spPr>
        <p:txBody>
          <a:bodyPr>
            <a:normAutofit/>
          </a:bodyPr>
          <a:lstStyle/>
          <a:p>
            <a:endParaRPr lang="en-US" sz="4400" dirty="0"/>
          </a:p>
          <a:p>
            <a:r>
              <a:rPr lang="en-US" sz="4400" dirty="0"/>
              <a:t>Sample </a:t>
            </a:r>
          </a:p>
          <a:p>
            <a:r>
              <a:rPr lang="en-US" sz="4400" dirty="0"/>
              <a:t>Survey </a:t>
            </a:r>
          </a:p>
          <a:p>
            <a:r>
              <a:rPr lang="en-US" sz="4400" dirty="0"/>
              <a:t>Items</a:t>
            </a:r>
          </a:p>
        </p:txBody>
      </p:sp>
    </p:spTree>
    <p:extLst>
      <p:ext uri="{BB962C8B-B14F-4D97-AF65-F5344CB8AC3E}">
        <p14:creationId xmlns:p14="http://schemas.microsoft.com/office/powerpoint/2010/main" val="58804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2906</Words>
  <Application>Microsoft Office PowerPoint</Application>
  <PresentationFormat>Widescreen</PresentationFormat>
  <Paragraphs>417</Paragraphs>
  <Slides>48</Slides>
  <Notes>6</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48</vt:i4>
      </vt:variant>
    </vt:vector>
  </HeadingPairs>
  <TitlesOfParts>
    <vt:vector size="67" baseType="lpstr">
      <vt:lpstr>Arial</vt:lpstr>
      <vt:lpstr>Calibri</vt:lpstr>
      <vt:lpstr>Calibri Light</vt:lpstr>
      <vt:lpstr>Calisto MT</vt:lpstr>
      <vt:lpstr>Candara</vt:lpstr>
      <vt:lpstr>Courier New</vt:lpstr>
      <vt:lpstr>Gill Sans MT</vt:lpstr>
      <vt:lpstr>Helvetica Neue</vt:lpstr>
      <vt:lpstr>inherit</vt:lpstr>
      <vt:lpstr>Modern Love Caps</vt:lpstr>
      <vt:lpstr>Roboto</vt:lpstr>
      <vt:lpstr>Segoe UI</vt:lpstr>
      <vt:lpstr>Symbol</vt:lpstr>
      <vt:lpstr>Times New Roman</vt:lpstr>
      <vt:lpstr>Wingdings 2</vt:lpstr>
      <vt:lpstr>Office Theme</vt:lpstr>
      <vt:lpstr>Dividend</vt:lpstr>
      <vt:lpstr>1_Office Theme</vt:lpstr>
      <vt:lpstr>2_Office Theme</vt:lpstr>
      <vt:lpstr>Campbell Middle State of the School Title 1 Meeting September 21, 2023</vt:lpstr>
      <vt:lpstr>AGENDA ITEM #1</vt:lpstr>
      <vt:lpstr>AGENDA ITEM #2</vt:lpstr>
      <vt:lpstr>AGENDA ITEM #3</vt:lpstr>
      <vt:lpstr>AGENDA ITEM #4</vt:lpstr>
      <vt:lpstr>AGENDA  ITEM #5</vt:lpstr>
      <vt:lpstr>THE TITLE 1 BUDGET</vt:lpstr>
      <vt:lpstr>FROM THE BUDGET</vt:lpstr>
      <vt:lpstr>AGENDA ITEM #6</vt:lpstr>
      <vt:lpstr>AGENDA ITEM #7</vt:lpstr>
      <vt:lpstr>AGENDA ITEM #8</vt:lpstr>
      <vt:lpstr>AGENDA ITEM #9</vt:lpstr>
      <vt:lpstr>Your Input  is Needed</vt:lpstr>
      <vt:lpstr>8th Grade Parent Night Campbell Middle School 2023-2024</vt:lpstr>
      <vt:lpstr>WELCOME</vt:lpstr>
      <vt:lpstr>TESTING</vt:lpstr>
      <vt:lpstr>WHEN:   WEDNESDAY - OCTOBER 25th WHERE: Homeroom Teacher TIME: 9:30 to 11:55 (2hrs &amp; 25 min.) WHAT: Reading, Writing &amp; Language, and Math</vt:lpstr>
      <vt:lpstr>PSAT</vt:lpstr>
      <vt:lpstr>Tentative Dates – District Will Release Final Dates April 22 &amp; 23 ELA EOG April 24  Science EOG or HS Physical Science (EOC) April 25  Math EOG April 26  GA Studies EOG April 29 &amp; 30 HS Algebra EOC *Note they take 8th grade Math EOG as well  </vt:lpstr>
      <vt:lpstr>Date: Friday October 13th - We need volunteers to work booths (like the bank, or the apartment manager, or the water company, etc.) Link to sign up Click Here  The goals of Reality U are - Teach teens that their performance in school today can affect their future. - Provide students with the opportunity to learn and practice personal finance skills. - Mobilize the community to become involved stakeholders in education (hence why we need volunteers)   Meet several Standards for Financial Literacy: - Students will use rational decision-making and planning to set and implement financial goals - Students will understand sources of income and the relationship between income and career preparation - Students will understand principles of money management - Students will understand credit uses and costs.</vt:lpstr>
      <vt:lpstr>8th Grade Field Trips (TENTATIVE) </vt:lpstr>
      <vt:lpstr>PowerPoint Presentation</vt:lpstr>
      <vt:lpstr>8th GRADE FIELD DAY</vt:lpstr>
      <vt:lpstr>8th GRADE DANCE</vt:lpstr>
      <vt:lpstr>8th GRADE FUN DAY</vt:lpstr>
      <vt:lpstr>PowerPoint Presentation</vt:lpstr>
      <vt:lpstr>PowerPoint Presentation</vt:lpstr>
      <vt:lpstr>PowerPoint Presentation</vt:lpstr>
      <vt:lpstr>8th GRADE AWARDS DAY</vt:lpstr>
      <vt:lpstr>8th GRADE DRIVE THRU CEREMONY</vt:lpstr>
      <vt:lpstr>CONTACT INFORMATION</vt:lpstr>
      <vt:lpstr>High School Info</vt:lpstr>
      <vt:lpstr>Cobb County Magnet and special Programs</vt:lpstr>
      <vt:lpstr>What is a Magnet Program?</vt:lpstr>
      <vt:lpstr>PowerPoint Presentation</vt:lpstr>
      <vt:lpstr>Who are Magnet Students?</vt:lpstr>
      <vt:lpstr>PowerPoint Presentation</vt:lpstr>
      <vt:lpstr>Admissions</vt:lpstr>
      <vt:lpstr>PowerPoint Presentation</vt:lpstr>
      <vt:lpstr>Advanced Learning at CHS</vt:lpstr>
      <vt:lpstr>Advanced Learning at CHS  CAPS (Campbell AP Scholars)</vt:lpstr>
      <vt:lpstr>CAPS Interest Form </vt:lpstr>
      <vt:lpstr>Advanced Learning at CHS</vt:lpstr>
      <vt:lpstr>AVID  AVID  Advancement via individual determination</vt:lpstr>
      <vt:lpstr>Career Pathways (CTAE)</vt:lpstr>
      <vt:lpstr>What else?</vt:lpstr>
      <vt:lpstr>What Can Your Student  Do NOW?</vt:lpstr>
      <vt:lpstr>Reach out!</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Parent Night Campbell Middle School 2022-2023</dc:title>
  <dc:creator>Camille Havis</dc:creator>
  <cp:lastModifiedBy>Tanika Parrish</cp:lastModifiedBy>
  <cp:revision>11</cp:revision>
  <dcterms:created xsi:type="dcterms:W3CDTF">2022-09-12T16:16:22Z</dcterms:created>
  <dcterms:modified xsi:type="dcterms:W3CDTF">2023-09-21T21:36:22Z</dcterms:modified>
</cp:coreProperties>
</file>