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Ballpoint" panose="020B0604020202020204" charset="0"/>
      <p:regular r:id="rId25"/>
    </p:embeddedFont>
    <p:embeddedFont>
      <p:font typeface="Canva Sans" panose="020B0604020202020204" charset="0"/>
      <p:regular r:id="rId26"/>
    </p:embeddedFont>
    <p:embeddedFont>
      <p:font typeface="Canva Sans Bold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svg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svg"/><Relationship Id="rId5" Type="http://schemas.openxmlformats.org/officeDocument/2006/relationships/image" Target="../media/image47.svg"/><Relationship Id="rId4" Type="http://schemas.openxmlformats.org/officeDocument/2006/relationships/image" Target="../media/image4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5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svg"/><Relationship Id="rId4" Type="http://schemas.openxmlformats.org/officeDocument/2006/relationships/image" Target="../media/image54.svg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0.svg"/><Relationship Id="rId7" Type="http://schemas.openxmlformats.org/officeDocument/2006/relationships/image" Target="../media/image6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62.svg"/><Relationship Id="rId10" Type="http://schemas.openxmlformats.org/officeDocument/2006/relationships/image" Target="../media/image66.svg"/><Relationship Id="rId4" Type="http://schemas.openxmlformats.org/officeDocument/2006/relationships/image" Target="../media/image61.svg"/><Relationship Id="rId9" Type="http://schemas.openxmlformats.org/officeDocument/2006/relationships/image" Target="../media/image6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3.svg"/><Relationship Id="rId7" Type="http://schemas.openxmlformats.org/officeDocument/2006/relationships/image" Target="../media/image2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14.svg"/><Relationship Id="rId4" Type="http://schemas.openxmlformats.org/officeDocument/2006/relationships/image" Target="../media/image27.svg"/><Relationship Id="rId9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4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5" Type="http://schemas.openxmlformats.org/officeDocument/2006/relationships/image" Target="../media/image47.sv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12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1.svg"/><Relationship Id="rId5" Type="http://schemas.openxmlformats.org/officeDocument/2006/relationships/image" Target="../media/image4.svg"/><Relationship Id="rId10" Type="http://schemas.openxmlformats.org/officeDocument/2006/relationships/image" Target="../media/image10.svg"/><Relationship Id="rId4" Type="http://schemas.openxmlformats.org/officeDocument/2006/relationships/image" Target="../media/image3.sv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sv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3.svg"/><Relationship Id="rId7" Type="http://schemas.openxmlformats.org/officeDocument/2006/relationships/image" Target="../media/image2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14.svg"/><Relationship Id="rId4" Type="http://schemas.openxmlformats.org/officeDocument/2006/relationships/image" Target="../media/image27.sv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358198">
            <a:off x="-601818" y="3825626"/>
            <a:ext cx="3126103" cy="3635003"/>
          </a:xfrm>
          <a:custGeom>
            <a:avLst/>
            <a:gdLst/>
            <a:ahLst/>
            <a:cxnLst/>
            <a:rect l="l" t="t" r="r" b="b"/>
            <a:pathLst>
              <a:path w="3126103" h="3635003">
                <a:moveTo>
                  <a:pt x="0" y="0"/>
                </a:moveTo>
                <a:lnTo>
                  <a:pt x="3126103" y="0"/>
                </a:lnTo>
                <a:lnTo>
                  <a:pt x="3126103" y="3635004"/>
                </a:lnTo>
                <a:lnTo>
                  <a:pt x="0" y="36350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407012" y="-47538"/>
            <a:ext cx="3774617" cy="3822397"/>
          </a:xfrm>
          <a:custGeom>
            <a:avLst/>
            <a:gdLst/>
            <a:ahLst/>
            <a:cxnLst/>
            <a:rect l="l" t="t" r="r" b="b"/>
            <a:pathLst>
              <a:path w="3774617" h="3822397">
                <a:moveTo>
                  <a:pt x="0" y="0"/>
                </a:moveTo>
                <a:lnTo>
                  <a:pt x="3774618" y="0"/>
                </a:lnTo>
                <a:lnTo>
                  <a:pt x="3774618" y="3822398"/>
                </a:lnTo>
                <a:lnTo>
                  <a:pt x="0" y="3822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2154300">
            <a:off x="3597941" y="-740047"/>
            <a:ext cx="3913174" cy="2954447"/>
          </a:xfrm>
          <a:custGeom>
            <a:avLst/>
            <a:gdLst/>
            <a:ahLst/>
            <a:cxnLst/>
            <a:rect l="l" t="t" r="r" b="b"/>
            <a:pathLst>
              <a:path w="3913174" h="2954447">
                <a:moveTo>
                  <a:pt x="0" y="0"/>
                </a:moveTo>
                <a:lnTo>
                  <a:pt x="3913175" y="0"/>
                </a:lnTo>
                <a:lnTo>
                  <a:pt x="3913175" y="2954447"/>
                </a:lnTo>
                <a:lnTo>
                  <a:pt x="0" y="2954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2002085">
            <a:off x="15771827" y="4318060"/>
            <a:ext cx="2974946" cy="2997427"/>
          </a:xfrm>
          <a:custGeom>
            <a:avLst/>
            <a:gdLst/>
            <a:ahLst/>
            <a:cxnLst/>
            <a:rect l="l" t="t" r="r" b="b"/>
            <a:pathLst>
              <a:path w="2974946" h="2997427">
                <a:moveTo>
                  <a:pt x="0" y="0"/>
                </a:moveTo>
                <a:lnTo>
                  <a:pt x="2974946" y="0"/>
                </a:lnTo>
                <a:lnTo>
                  <a:pt x="2974946" y="2997426"/>
                </a:lnTo>
                <a:lnTo>
                  <a:pt x="0" y="299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814850" y="9066721"/>
            <a:ext cx="4329150" cy="2440558"/>
          </a:xfrm>
          <a:custGeom>
            <a:avLst/>
            <a:gdLst/>
            <a:ahLst/>
            <a:cxnLst/>
            <a:rect l="l" t="t" r="r" b="b"/>
            <a:pathLst>
              <a:path w="4329150" h="2440558">
                <a:moveTo>
                  <a:pt x="0" y="0"/>
                </a:moveTo>
                <a:lnTo>
                  <a:pt x="4329150" y="0"/>
                </a:lnTo>
                <a:lnTo>
                  <a:pt x="4329150" y="2440558"/>
                </a:lnTo>
                <a:lnTo>
                  <a:pt x="0" y="2440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407012" y="8207963"/>
            <a:ext cx="4270288" cy="2530146"/>
          </a:xfrm>
          <a:custGeom>
            <a:avLst/>
            <a:gdLst/>
            <a:ahLst/>
            <a:cxnLst/>
            <a:rect l="l" t="t" r="r" b="b"/>
            <a:pathLst>
              <a:path w="4270288" h="2530146">
                <a:moveTo>
                  <a:pt x="0" y="0"/>
                </a:moveTo>
                <a:lnTo>
                  <a:pt x="4270289" y="0"/>
                </a:lnTo>
                <a:lnTo>
                  <a:pt x="4270289" y="2530146"/>
                </a:lnTo>
                <a:lnTo>
                  <a:pt x="0" y="2530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8716094">
            <a:off x="9568814" y="-774029"/>
            <a:ext cx="4145024" cy="2787529"/>
          </a:xfrm>
          <a:custGeom>
            <a:avLst/>
            <a:gdLst/>
            <a:ahLst/>
            <a:cxnLst/>
            <a:rect l="l" t="t" r="r" b="b"/>
            <a:pathLst>
              <a:path w="4145024" h="2787529">
                <a:moveTo>
                  <a:pt x="0" y="0"/>
                </a:moveTo>
                <a:lnTo>
                  <a:pt x="4145024" y="0"/>
                </a:lnTo>
                <a:lnTo>
                  <a:pt x="4145024" y="2787529"/>
                </a:lnTo>
                <a:lnTo>
                  <a:pt x="0" y="278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1698235">
            <a:off x="14784346" y="8107938"/>
            <a:ext cx="3146289" cy="2300724"/>
          </a:xfrm>
          <a:custGeom>
            <a:avLst/>
            <a:gdLst/>
            <a:ahLst/>
            <a:cxnLst/>
            <a:rect l="l" t="t" r="r" b="b"/>
            <a:pathLst>
              <a:path w="3146289" h="2300724">
                <a:moveTo>
                  <a:pt x="0" y="0"/>
                </a:moveTo>
                <a:lnTo>
                  <a:pt x="3146289" y="0"/>
                </a:lnTo>
                <a:lnTo>
                  <a:pt x="3146289" y="2300724"/>
                </a:lnTo>
                <a:lnTo>
                  <a:pt x="0" y="2300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908407">
            <a:off x="14562477" y="-526528"/>
            <a:ext cx="4258558" cy="3811409"/>
          </a:xfrm>
          <a:custGeom>
            <a:avLst/>
            <a:gdLst/>
            <a:ahLst/>
            <a:cxnLst/>
            <a:rect l="l" t="t" r="r" b="b"/>
            <a:pathLst>
              <a:path w="4258558" h="3811409">
                <a:moveTo>
                  <a:pt x="0" y="0"/>
                </a:moveTo>
                <a:lnTo>
                  <a:pt x="4258558" y="0"/>
                </a:lnTo>
                <a:lnTo>
                  <a:pt x="4258558" y="3811409"/>
                </a:lnTo>
                <a:lnTo>
                  <a:pt x="0" y="38114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3625321">
            <a:off x="10283442" y="7638645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2728988" y="3901775"/>
            <a:ext cx="12106358" cy="2572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47"/>
              </a:lnSpc>
            </a:pPr>
            <a:r>
              <a:rPr lang="en-US" sz="13462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9TH &amp; 10TH GRADE</a:t>
            </a:r>
          </a:p>
        </p:txBody>
      </p:sp>
      <p:sp>
        <p:nvSpPr>
          <p:cNvPr id="14" name="Freeform 14"/>
          <p:cNvSpPr/>
          <p:nvPr/>
        </p:nvSpPr>
        <p:spPr>
          <a:xfrm>
            <a:off x="6510447" y="3746983"/>
            <a:ext cx="4221162" cy="437946"/>
          </a:xfrm>
          <a:custGeom>
            <a:avLst/>
            <a:gdLst/>
            <a:ahLst/>
            <a:cxnLst/>
            <a:rect l="l" t="t" r="r" b="b"/>
            <a:pathLst>
              <a:path w="4221162" h="437946">
                <a:moveTo>
                  <a:pt x="0" y="0"/>
                </a:moveTo>
                <a:lnTo>
                  <a:pt x="4221162" y="0"/>
                </a:lnTo>
                <a:lnTo>
                  <a:pt x="4221162" y="437945"/>
                </a:lnTo>
                <a:lnTo>
                  <a:pt x="0" y="437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6298291" y="1114940"/>
            <a:ext cx="4565419" cy="2285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20"/>
              </a:lnSpc>
            </a:pPr>
            <a:r>
              <a:rPr lang="en-US" sz="12014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Welcome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940393" y="5738159"/>
            <a:ext cx="9649599" cy="246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19"/>
              </a:lnSpc>
            </a:pPr>
            <a:r>
              <a:rPr lang="en-US" sz="1301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PARENT NIGHT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876277" y="3108775"/>
            <a:ext cx="3860620" cy="1981425"/>
            <a:chOff x="0" y="0"/>
            <a:chExt cx="1016789" cy="5218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16789" cy="521857"/>
            </a:xfrm>
            <a:custGeom>
              <a:avLst/>
              <a:gdLst/>
              <a:ahLst/>
              <a:cxnLst/>
              <a:rect l="l" t="t" r="r" b="b"/>
              <a:pathLst>
                <a:path w="1016789" h="521857">
                  <a:moveTo>
                    <a:pt x="46123" y="0"/>
                  </a:moveTo>
                  <a:lnTo>
                    <a:pt x="970666" y="0"/>
                  </a:lnTo>
                  <a:cubicBezTo>
                    <a:pt x="982898" y="0"/>
                    <a:pt x="994630" y="4859"/>
                    <a:pt x="1003280" y="13509"/>
                  </a:cubicBezTo>
                  <a:cubicBezTo>
                    <a:pt x="1011929" y="22159"/>
                    <a:pt x="1016789" y="33891"/>
                    <a:pt x="1016789" y="46123"/>
                  </a:cubicBezTo>
                  <a:lnTo>
                    <a:pt x="1016789" y="475734"/>
                  </a:lnTo>
                  <a:cubicBezTo>
                    <a:pt x="1016789" y="487966"/>
                    <a:pt x="1011929" y="499698"/>
                    <a:pt x="1003280" y="508348"/>
                  </a:cubicBezTo>
                  <a:cubicBezTo>
                    <a:pt x="994630" y="516997"/>
                    <a:pt x="982898" y="521857"/>
                    <a:pt x="970666" y="521857"/>
                  </a:cubicBezTo>
                  <a:lnTo>
                    <a:pt x="46123" y="521857"/>
                  </a:lnTo>
                  <a:cubicBezTo>
                    <a:pt x="20650" y="521857"/>
                    <a:pt x="0" y="501207"/>
                    <a:pt x="0" y="475734"/>
                  </a:cubicBezTo>
                  <a:lnTo>
                    <a:pt x="0" y="46123"/>
                  </a:lnTo>
                  <a:cubicBezTo>
                    <a:pt x="0" y="33891"/>
                    <a:pt x="4859" y="22159"/>
                    <a:pt x="13509" y="13509"/>
                  </a:cubicBezTo>
                  <a:cubicBezTo>
                    <a:pt x="22159" y="4859"/>
                    <a:pt x="33891" y="0"/>
                    <a:pt x="46123" y="0"/>
                  </a:cubicBezTo>
                  <a:close/>
                </a:path>
              </a:pathLst>
            </a:custGeom>
            <a:ln w="8572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016789" cy="607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16788" y="5143500"/>
            <a:ext cx="3863151" cy="1981425"/>
            <a:chOff x="0" y="0"/>
            <a:chExt cx="1017455" cy="5218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17455" cy="521857"/>
            </a:xfrm>
            <a:custGeom>
              <a:avLst/>
              <a:gdLst/>
              <a:ahLst/>
              <a:cxnLst/>
              <a:rect l="l" t="t" r="r" b="b"/>
              <a:pathLst>
                <a:path w="1017455" h="521857">
                  <a:moveTo>
                    <a:pt x="46093" y="0"/>
                  </a:moveTo>
                  <a:lnTo>
                    <a:pt x="971362" y="0"/>
                  </a:lnTo>
                  <a:cubicBezTo>
                    <a:pt x="983587" y="0"/>
                    <a:pt x="995311" y="4856"/>
                    <a:pt x="1003955" y="13500"/>
                  </a:cubicBezTo>
                  <a:cubicBezTo>
                    <a:pt x="1012599" y="22144"/>
                    <a:pt x="1017455" y="33868"/>
                    <a:pt x="1017455" y="46093"/>
                  </a:cubicBezTo>
                  <a:lnTo>
                    <a:pt x="1017455" y="475764"/>
                  </a:lnTo>
                  <a:cubicBezTo>
                    <a:pt x="1017455" y="501220"/>
                    <a:pt x="996819" y="521857"/>
                    <a:pt x="971362" y="521857"/>
                  </a:cubicBezTo>
                  <a:lnTo>
                    <a:pt x="46093" y="521857"/>
                  </a:lnTo>
                  <a:cubicBezTo>
                    <a:pt x="20637" y="521857"/>
                    <a:pt x="0" y="501220"/>
                    <a:pt x="0" y="475764"/>
                  </a:cubicBezTo>
                  <a:lnTo>
                    <a:pt x="0" y="46093"/>
                  </a:lnTo>
                  <a:cubicBezTo>
                    <a:pt x="0" y="20637"/>
                    <a:pt x="20637" y="0"/>
                    <a:pt x="46093" y="0"/>
                  </a:cubicBezTo>
                  <a:close/>
                </a:path>
              </a:pathLst>
            </a:custGeom>
            <a:ln w="8572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017455" cy="607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972524" y="3162075"/>
            <a:ext cx="3569585" cy="1981425"/>
            <a:chOff x="0" y="0"/>
            <a:chExt cx="940138" cy="52185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40138" cy="521857"/>
            </a:xfrm>
            <a:custGeom>
              <a:avLst/>
              <a:gdLst/>
              <a:ahLst/>
              <a:cxnLst/>
              <a:rect l="l" t="t" r="r" b="b"/>
              <a:pathLst>
                <a:path w="940138" h="521857">
                  <a:moveTo>
                    <a:pt x="49884" y="0"/>
                  </a:moveTo>
                  <a:lnTo>
                    <a:pt x="890254" y="0"/>
                  </a:lnTo>
                  <a:cubicBezTo>
                    <a:pt x="903484" y="0"/>
                    <a:pt x="916172" y="5256"/>
                    <a:pt x="925527" y="14611"/>
                  </a:cubicBezTo>
                  <a:cubicBezTo>
                    <a:pt x="934882" y="23966"/>
                    <a:pt x="940138" y="36654"/>
                    <a:pt x="940138" y="49884"/>
                  </a:cubicBezTo>
                  <a:lnTo>
                    <a:pt x="940138" y="471973"/>
                  </a:lnTo>
                  <a:cubicBezTo>
                    <a:pt x="940138" y="485203"/>
                    <a:pt x="934882" y="497891"/>
                    <a:pt x="925527" y="507246"/>
                  </a:cubicBezTo>
                  <a:cubicBezTo>
                    <a:pt x="916172" y="516601"/>
                    <a:pt x="903484" y="521857"/>
                    <a:pt x="890254" y="521857"/>
                  </a:cubicBezTo>
                  <a:lnTo>
                    <a:pt x="49884" y="521857"/>
                  </a:lnTo>
                  <a:cubicBezTo>
                    <a:pt x="22334" y="521857"/>
                    <a:pt x="0" y="499523"/>
                    <a:pt x="0" y="471973"/>
                  </a:cubicBezTo>
                  <a:lnTo>
                    <a:pt x="0" y="49884"/>
                  </a:lnTo>
                  <a:cubicBezTo>
                    <a:pt x="0" y="36654"/>
                    <a:pt x="5256" y="23966"/>
                    <a:pt x="14611" y="14611"/>
                  </a:cubicBezTo>
                  <a:cubicBezTo>
                    <a:pt x="23966" y="5256"/>
                    <a:pt x="36654" y="0"/>
                    <a:pt x="49884" y="0"/>
                  </a:cubicBezTo>
                  <a:close/>
                </a:path>
              </a:pathLst>
            </a:custGeom>
            <a:ln w="8572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940138" cy="6075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-307757" y="-419486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1"/>
                </a:lnTo>
                <a:lnTo>
                  <a:pt x="0" y="322936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986533" y="3308053"/>
            <a:ext cx="3626012" cy="1641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65"/>
              </a:lnSpc>
            </a:pPr>
            <a:r>
              <a:rPr lang="en-US" sz="5514" spc="132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9TH  TO  10TH</a:t>
            </a:r>
          </a:p>
          <a:p>
            <a:pPr algn="ctr">
              <a:lnSpc>
                <a:spcPts val="6065"/>
              </a:lnSpc>
            </a:pPr>
            <a:r>
              <a:rPr lang="en-US" sz="5514" spc="132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GRADE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757287" y="5188442"/>
            <a:ext cx="3382153" cy="1660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9"/>
              </a:lnSpc>
            </a:pPr>
            <a:r>
              <a:rPr lang="en-US" sz="5499" spc="131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10TH  TO  11TH</a:t>
            </a:r>
          </a:p>
          <a:p>
            <a:pPr algn="ctr">
              <a:lnSpc>
                <a:spcPts val="6049"/>
              </a:lnSpc>
            </a:pPr>
            <a:r>
              <a:rPr lang="en-US" sz="5499" spc="131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GRADE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72524" y="3289188"/>
            <a:ext cx="3698839" cy="1660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49"/>
              </a:lnSpc>
            </a:pPr>
            <a:r>
              <a:rPr lang="en-US" sz="5499" spc="131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11TH  TO   12TH </a:t>
            </a:r>
          </a:p>
          <a:p>
            <a:pPr algn="ctr">
              <a:lnSpc>
                <a:spcPts val="6049"/>
              </a:lnSpc>
            </a:pPr>
            <a:r>
              <a:rPr lang="en-US" sz="5499" spc="131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GRADE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53843" y="628650"/>
            <a:ext cx="10734618" cy="19176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00"/>
              </a:lnSpc>
            </a:pPr>
            <a:r>
              <a:rPr lang="en-US" sz="10000">
                <a:solidFill>
                  <a:srgbClr val="E7263E"/>
                </a:solidFill>
                <a:latin typeface="Ballpoint"/>
                <a:ea typeface="Ballpoint"/>
                <a:cs typeface="Ballpoint"/>
                <a:sym typeface="Ballpoint"/>
              </a:rPr>
              <a:t>PROMOTION REQUIREMENTS</a:t>
            </a:r>
          </a:p>
        </p:txBody>
      </p:sp>
      <p:sp>
        <p:nvSpPr>
          <p:cNvPr id="17" name="Freeform 17"/>
          <p:cNvSpPr/>
          <p:nvPr/>
        </p:nvSpPr>
        <p:spPr>
          <a:xfrm flipH="1">
            <a:off x="14488461" y="-419486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1"/>
                </a:lnTo>
                <a:lnTo>
                  <a:pt x="4107296" y="3229361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flipH="1">
            <a:off x="-2348323" y="8234854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2"/>
                </a:lnTo>
                <a:lnTo>
                  <a:pt x="4107296" y="3229362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6542109" y="8234854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2"/>
                </a:lnTo>
                <a:lnTo>
                  <a:pt x="0" y="3229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265949" y="5328325"/>
            <a:ext cx="5081275" cy="166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5 total credits: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 must be in English, 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Math and Science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382430" y="7385859"/>
            <a:ext cx="4131866" cy="1661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10 total credits: 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 must be in English, 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Math and Science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164454" y="5548718"/>
            <a:ext cx="5314979" cy="2223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16 total credits: 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Must have also met </a:t>
            </a:r>
          </a:p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all other promotion requirements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0" y="1028700"/>
            <a:ext cx="4953000" cy="1814831"/>
            <a:chOff x="0" y="0"/>
            <a:chExt cx="1304494" cy="477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06300" y="1028700"/>
            <a:ext cx="4953000" cy="1814831"/>
            <a:chOff x="0" y="0"/>
            <a:chExt cx="1304494" cy="4779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67500" y="3166956"/>
            <a:ext cx="4953000" cy="1814831"/>
            <a:chOff x="0" y="0"/>
            <a:chExt cx="1304494" cy="477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306300" y="3166956"/>
            <a:ext cx="4953000" cy="1814831"/>
            <a:chOff x="0" y="0"/>
            <a:chExt cx="1304494" cy="4779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7500" y="7443469"/>
            <a:ext cx="4953000" cy="1814831"/>
            <a:chOff x="0" y="0"/>
            <a:chExt cx="1304494" cy="47798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306300" y="7443469"/>
            <a:ext cx="4953000" cy="1814831"/>
            <a:chOff x="0" y="0"/>
            <a:chExt cx="1304494" cy="47798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667500" y="5305212"/>
            <a:ext cx="4953000" cy="1814831"/>
            <a:chOff x="0" y="0"/>
            <a:chExt cx="1304494" cy="4779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306300" y="5305212"/>
            <a:ext cx="4953000" cy="1814831"/>
            <a:chOff x="0" y="0"/>
            <a:chExt cx="1304494" cy="47798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 rot="2539520">
            <a:off x="1923989" y="6293484"/>
            <a:ext cx="3759898" cy="4114800"/>
          </a:xfrm>
          <a:custGeom>
            <a:avLst/>
            <a:gdLst/>
            <a:ahLst/>
            <a:cxnLst/>
            <a:rect l="l" t="t" r="r" b="b"/>
            <a:pathLst>
              <a:path w="3759898" h="4114800">
                <a:moveTo>
                  <a:pt x="0" y="0"/>
                </a:moveTo>
                <a:lnTo>
                  <a:pt x="3759898" y="0"/>
                </a:lnTo>
                <a:lnTo>
                  <a:pt x="37598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741177" y="3184079"/>
            <a:ext cx="4727910" cy="2581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99"/>
              </a:lnSpc>
            </a:pPr>
            <a:r>
              <a:rPr lang="en-US" sz="7999" spc="191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GRADUATION</a:t>
            </a:r>
          </a:p>
          <a:p>
            <a:pPr marL="0" lvl="0" indent="0" algn="l">
              <a:lnSpc>
                <a:spcPts val="9599"/>
              </a:lnSpc>
            </a:pPr>
            <a:r>
              <a:rPr lang="en-US" sz="7999" spc="191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REQUIREMENTS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046857" y="1550353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4 English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2685657" y="1550353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Health &amp; Personal Fitness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046857" y="3688609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4 Math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685657" y="3688609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4 General Electives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046857" y="5826866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4 Science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685657" y="5526828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3 from Career Tech/Fine Arts/World Language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046857" y="7965122"/>
            <a:ext cx="41942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3 Social Studies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509209" y="7541259"/>
            <a:ext cx="4750091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500" spc="60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World Language credits are NOT required </a:t>
            </a:r>
          </a:p>
          <a:p>
            <a:pPr algn="ctr">
              <a:lnSpc>
                <a:spcPts val="3000"/>
              </a:lnSpc>
            </a:pPr>
            <a:r>
              <a:rPr lang="en-US" sz="2500" spc="60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for graduation; however, 2 credits of same l</a:t>
            </a:r>
          </a:p>
          <a:p>
            <a:pPr algn="ctr">
              <a:lnSpc>
                <a:spcPts val="3000"/>
              </a:lnSpc>
            </a:pPr>
            <a:r>
              <a:rPr lang="en-US" sz="2500" spc="60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language are required for acceptance </a:t>
            </a:r>
          </a:p>
          <a:p>
            <a:pPr algn="ctr">
              <a:lnSpc>
                <a:spcPts val="3000"/>
              </a:lnSpc>
            </a:pPr>
            <a:r>
              <a:rPr lang="en-US" sz="2500" spc="60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to 4-year colleges</a:t>
            </a:r>
          </a:p>
        </p:txBody>
      </p:sp>
      <p:sp>
        <p:nvSpPr>
          <p:cNvPr id="37" name="Freeform 37"/>
          <p:cNvSpPr/>
          <p:nvPr/>
        </p:nvSpPr>
        <p:spPr>
          <a:xfrm rot="-7422657">
            <a:off x="1346928" y="-688724"/>
            <a:ext cx="3759898" cy="4114800"/>
          </a:xfrm>
          <a:custGeom>
            <a:avLst/>
            <a:gdLst/>
            <a:ahLst/>
            <a:cxnLst/>
            <a:rect l="l" t="t" r="r" b="b"/>
            <a:pathLst>
              <a:path w="3759898" h="4114800">
                <a:moveTo>
                  <a:pt x="0" y="0"/>
                </a:moveTo>
                <a:lnTo>
                  <a:pt x="3759899" y="0"/>
                </a:lnTo>
                <a:lnTo>
                  <a:pt x="37598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8" name="TextBox 38"/>
          <p:cNvSpPr txBox="1"/>
          <p:nvPr/>
        </p:nvSpPr>
        <p:spPr>
          <a:xfrm>
            <a:off x="741177" y="5845916"/>
            <a:ext cx="424695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9AD29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23  Required Credits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728133" y="2265180"/>
            <a:ext cx="14231481" cy="1346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1"/>
              </a:lnSpc>
            </a:pPr>
            <a:r>
              <a:rPr lang="en-US" sz="7001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WHAT DOES A TRANSCRIPT SAY ABOUT A STUDENT?</a:t>
            </a:r>
          </a:p>
        </p:txBody>
      </p:sp>
      <p:sp>
        <p:nvSpPr>
          <p:cNvPr id="4" name="Freeform 4"/>
          <p:cNvSpPr/>
          <p:nvPr/>
        </p:nvSpPr>
        <p:spPr>
          <a:xfrm rot="-1358198">
            <a:off x="-601818" y="3825626"/>
            <a:ext cx="3126103" cy="3635003"/>
          </a:xfrm>
          <a:custGeom>
            <a:avLst/>
            <a:gdLst/>
            <a:ahLst/>
            <a:cxnLst/>
            <a:rect l="l" t="t" r="r" b="b"/>
            <a:pathLst>
              <a:path w="3126103" h="3635003">
                <a:moveTo>
                  <a:pt x="0" y="0"/>
                </a:moveTo>
                <a:lnTo>
                  <a:pt x="3126103" y="0"/>
                </a:lnTo>
                <a:lnTo>
                  <a:pt x="3126103" y="3635004"/>
                </a:lnTo>
                <a:lnTo>
                  <a:pt x="0" y="36350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-407012" y="-47538"/>
            <a:ext cx="3774617" cy="3822397"/>
          </a:xfrm>
          <a:custGeom>
            <a:avLst/>
            <a:gdLst/>
            <a:ahLst/>
            <a:cxnLst/>
            <a:rect l="l" t="t" r="r" b="b"/>
            <a:pathLst>
              <a:path w="3774617" h="3822397">
                <a:moveTo>
                  <a:pt x="0" y="0"/>
                </a:moveTo>
                <a:lnTo>
                  <a:pt x="3774618" y="0"/>
                </a:lnTo>
                <a:lnTo>
                  <a:pt x="3774618" y="3822398"/>
                </a:lnTo>
                <a:lnTo>
                  <a:pt x="0" y="3822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2154300">
            <a:off x="3597941" y="-740047"/>
            <a:ext cx="3913174" cy="2954447"/>
          </a:xfrm>
          <a:custGeom>
            <a:avLst/>
            <a:gdLst/>
            <a:ahLst/>
            <a:cxnLst/>
            <a:rect l="l" t="t" r="r" b="b"/>
            <a:pathLst>
              <a:path w="3913174" h="2954447">
                <a:moveTo>
                  <a:pt x="0" y="0"/>
                </a:moveTo>
                <a:lnTo>
                  <a:pt x="3913175" y="0"/>
                </a:lnTo>
                <a:lnTo>
                  <a:pt x="3913175" y="2954447"/>
                </a:lnTo>
                <a:lnTo>
                  <a:pt x="0" y="2954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2002085">
            <a:off x="15771827" y="4318060"/>
            <a:ext cx="2974946" cy="2997427"/>
          </a:xfrm>
          <a:custGeom>
            <a:avLst/>
            <a:gdLst/>
            <a:ahLst/>
            <a:cxnLst/>
            <a:rect l="l" t="t" r="r" b="b"/>
            <a:pathLst>
              <a:path w="2974946" h="2997427">
                <a:moveTo>
                  <a:pt x="0" y="0"/>
                </a:moveTo>
                <a:lnTo>
                  <a:pt x="2974946" y="0"/>
                </a:lnTo>
                <a:lnTo>
                  <a:pt x="2974946" y="2997426"/>
                </a:lnTo>
                <a:lnTo>
                  <a:pt x="0" y="299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4814850" y="9066721"/>
            <a:ext cx="4329150" cy="2440558"/>
          </a:xfrm>
          <a:custGeom>
            <a:avLst/>
            <a:gdLst/>
            <a:ahLst/>
            <a:cxnLst/>
            <a:rect l="l" t="t" r="r" b="b"/>
            <a:pathLst>
              <a:path w="4329150" h="2440558">
                <a:moveTo>
                  <a:pt x="0" y="0"/>
                </a:moveTo>
                <a:lnTo>
                  <a:pt x="4329150" y="0"/>
                </a:lnTo>
                <a:lnTo>
                  <a:pt x="4329150" y="2440558"/>
                </a:lnTo>
                <a:lnTo>
                  <a:pt x="0" y="2440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407012" y="8207963"/>
            <a:ext cx="4270288" cy="2530146"/>
          </a:xfrm>
          <a:custGeom>
            <a:avLst/>
            <a:gdLst/>
            <a:ahLst/>
            <a:cxnLst/>
            <a:rect l="l" t="t" r="r" b="b"/>
            <a:pathLst>
              <a:path w="4270288" h="2530146">
                <a:moveTo>
                  <a:pt x="0" y="0"/>
                </a:moveTo>
                <a:lnTo>
                  <a:pt x="4270289" y="0"/>
                </a:lnTo>
                <a:lnTo>
                  <a:pt x="4270289" y="2530146"/>
                </a:lnTo>
                <a:lnTo>
                  <a:pt x="0" y="2530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8716094">
            <a:off x="9568814" y="-774029"/>
            <a:ext cx="4145024" cy="2787529"/>
          </a:xfrm>
          <a:custGeom>
            <a:avLst/>
            <a:gdLst/>
            <a:ahLst/>
            <a:cxnLst/>
            <a:rect l="l" t="t" r="r" b="b"/>
            <a:pathLst>
              <a:path w="4145024" h="2787529">
                <a:moveTo>
                  <a:pt x="0" y="0"/>
                </a:moveTo>
                <a:lnTo>
                  <a:pt x="4145024" y="0"/>
                </a:lnTo>
                <a:lnTo>
                  <a:pt x="4145024" y="2787529"/>
                </a:lnTo>
                <a:lnTo>
                  <a:pt x="0" y="278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1698235">
            <a:off x="14784346" y="8107938"/>
            <a:ext cx="3146289" cy="2300724"/>
          </a:xfrm>
          <a:custGeom>
            <a:avLst/>
            <a:gdLst/>
            <a:ahLst/>
            <a:cxnLst/>
            <a:rect l="l" t="t" r="r" b="b"/>
            <a:pathLst>
              <a:path w="3146289" h="2300724">
                <a:moveTo>
                  <a:pt x="0" y="0"/>
                </a:moveTo>
                <a:lnTo>
                  <a:pt x="3146289" y="0"/>
                </a:lnTo>
                <a:lnTo>
                  <a:pt x="3146289" y="2300724"/>
                </a:lnTo>
                <a:lnTo>
                  <a:pt x="0" y="2300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908407">
            <a:off x="15130021" y="-690037"/>
            <a:ext cx="4258558" cy="3811409"/>
          </a:xfrm>
          <a:custGeom>
            <a:avLst/>
            <a:gdLst/>
            <a:ahLst/>
            <a:cxnLst/>
            <a:rect l="l" t="t" r="r" b="b"/>
            <a:pathLst>
              <a:path w="4258558" h="3811409">
                <a:moveTo>
                  <a:pt x="0" y="0"/>
                </a:moveTo>
                <a:lnTo>
                  <a:pt x="4258558" y="0"/>
                </a:lnTo>
                <a:lnTo>
                  <a:pt x="4258558" y="3811409"/>
                </a:lnTo>
                <a:lnTo>
                  <a:pt x="0" y="38114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3625321">
            <a:off x="10283442" y="7638645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522585" y="3670783"/>
            <a:ext cx="9242831" cy="477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Cumulative GPA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Rigor of Courses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Elective Choices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Attendance 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Grades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Credits Earned &amp; Attempted</a:t>
            </a:r>
          </a:p>
          <a:p>
            <a:pPr marL="842016" lvl="1" indent="-421008" algn="l">
              <a:lnSpc>
                <a:spcPts val="5460"/>
              </a:lnSpc>
              <a:buFont typeface="Arial"/>
              <a:buChar char="•"/>
            </a:pPr>
            <a:r>
              <a:rPr lang="en-US" sz="39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EOC  Scores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667500" y="1028700"/>
            <a:ext cx="4953000" cy="1814831"/>
            <a:chOff x="0" y="0"/>
            <a:chExt cx="1304494" cy="4779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306300" y="1028700"/>
            <a:ext cx="4953000" cy="1814831"/>
            <a:chOff x="0" y="0"/>
            <a:chExt cx="1304494" cy="4779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67500" y="3166956"/>
            <a:ext cx="4953000" cy="1814831"/>
            <a:chOff x="0" y="0"/>
            <a:chExt cx="1304494" cy="4779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306300" y="3166956"/>
            <a:ext cx="4953000" cy="1814831"/>
            <a:chOff x="0" y="0"/>
            <a:chExt cx="1304494" cy="4779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667500" y="7443469"/>
            <a:ext cx="10591800" cy="1814831"/>
            <a:chOff x="0" y="0"/>
            <a:chExt cx="2789610" cy="47798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789610" cy="477980"/>
            </a:xfrm>
            <a:custGeom>
              <a:avLst/>
              <a:gdLst/>
              <a:ahLst/>
              <a:cxnLst/>
              <a:rect l="l" t="t" r="r" b="b"/>
              <a:pathLst>
                <a:path w="2789610" h="477980">
                  <a:moveTo>
                    <a:pt x="24852" y="0"/>
                  </a:moveTo>
                  <a:lnTo>
                    <a:pt x="2764758" y="0"/>
                  </a:lnTo>
                  <a:cubicBezTo>
                    <a:pt x="2778484" y="0"/>
                    <a:pt x="2789610" y="11127"/>
                    <a:pt x="2789610" y="24852"/>
                  </a:cubicBezTo>
                  <a:lnTo>
                    <a:pt x="2789610" y="453128"/>
                  </a:lnTo>
                  <a:cubicBezTo>
                    <a:pt x="2789610" y="459720"/>
                    <a:pt x="2786992" y="466041"/>
                    <a:pt x="2782331" y="470701"/>
                  </a:cubicBezTo>
                  <a:cubicBezTo>
                    <a:pt x="2777670" y="475362"/>
                    <a:pt x="2771349" y="477980"/>
                    <a:pt x="2764758" y="477980"/>
                  </a:cubicBezTo>
                  <a:lnTo>
                    <a:pt x="24852" y="477980"/>
                  </a:lnTo>
                  <a:cubicBezTo>
                    <a:pt x="18261" y="477980"/>
                    <a:pt x="11940" y="475362"/>
                    <a:pt x="7279" y="470701"/>
                  </a:cubicBezTo>
                  <a:cubicBezTo>
                    <a:pt x="2618" y="466041"/>
                    <a:pt x="0" y="459720"/>
                    <a:pt x="0" y="453128"/>
                  </a:cubicBezTo>
                  <a:lnTo>
                    <a:pt x="0" y="24852"/>
                  </a:lnTo>
                  <a:cubicBezTo>
                    <a:pt x="0" y="18261"/>
                    <a:pt x="2618" y="11940"/>
                    <a:pt x="7279" y="7279"/>
                  </a:cubicBezTo>
                  <a:cubicBezTo>
                    <a:pt x="11940" y="2618"/>
                    <a:pt x="18261" y="0"/>
                    <a:pt x="24852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789610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667500" y="5305212"/>
            <a:ext cx="4953000" cy="1814831"/>
            <a:chOff x="0" y="0"/>
            <a:chExt cx="1304494" cy="47798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306300" y="5305212"/>
            <a:ext cx="4953000" cy="1814831"/>
            <a:chOff x="0" y="0"/>
            <a:chExt cx="1304494" cy="47798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04494" cy="477980"/>
            </a:xfrm>
            <a:custGeom>
              <a:avLst/>
              <a:gdLst/>
              <a:ahLst/>
              <a:cxnLst/>
              <a:rect l="l" t="t" r="r" b="b"/>
              <a:pathLst>
                <a:path w="1304494" h="477980">
                  <a:moveTo>
                    <a:pt x="53145" y="0"/>
                  </a:moveTo>
                  <a:lnTo>
                    <a:pt x="1251349" y="0"/>
                  </a:lnTo>
                  <a:cubicBezTo>
                    <a:pt x="1265444" y="0"/>
                    <a:pt x="1278962" y="5599"/>
                    <a:pt x="1288928" y="15566"/>
                  </a:cubicBezTo>
                  <a:cubicBezTo>
                    <a:pt x="1298895" y="25532"/>
                    <a:pt x="1304494" y="39050"/>
                    <a:pt x="1304494" y="53145"/>
                  </a:cubicBezTo>
                  <a:lnTo>
                    <a:pt x="1304494" y="424836"/>
                  </a:lnTo>
                  <a:cubicBezTo>
                    <a:pt x="1304494" y="438930"/>
                    <a:pt x="1298895" y="452448"/>
                    <a:pt x="1288928" y="462415"/>
                  </a:cubicBezTo>
                  <a:cubicBezTo>
                    <a:pt x="1278962" y="472381"/>
                    <a:pt x="1265444" y="477980"/>
                    <a:pt x="1251349" y="477980"/>
                  </a:cubicBezTo>
                  <a:lnTo>
                    <a:pt x="53145" y="477980"/>
                  </a:lnTo>
                  <a:cubicBezTo>
                    <a:pt x="39050" y="477980"/>
                    <a:pt x="25532" y="472381"/>
                    <a:pt x="15566" y="462415"/>
                  </a:cubicBezTo>
                  <a:cubicBezTo>
                    <a:pt x="5599" y="452448"/>
                    <a:pt x="0" y="438930"/>
                    <a:pt x="0" y="424836"/>
                  </a:cubicBezTo>
                  <a:lnTo>
                    <a:pt x="0" y="53145"/>
                  </a:lnTo>
                  <a:cubicBezTo>
                    <a:pt x="0" y="39050"/>
                    <a:pt x="5599" y="25532"/>
                    <a:pt x="15566" y="15566"/>
                  </a:cubicBezTo>
                  <a:cubicBezTo>
                    <a:pt x="25532" y="5599"/>
                    <a:pt x="39050" y="0"/>
                    <a:pt x="53145" y="0"/>
                  </a:cubicBezTo>
                  <a:close/>
                </a:path>
              </a:pathLst>
            </a:custGeom>
            <a:ln w="104775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1304494" cy="525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20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2539520">
            <a:off x="1923989" y="6293484"/>
            <a:ext cx="3759898" cy="4114800"/>
          </a:xfrm>
          <a:custGeom>
            <a:avLst/>
            <a:gdLst/>
            <a:ahLst/>
            <a:cxnLst/>
            <a:rect l="l" t="t" r="r" b="b"/>
            <a:pathLst>
              <a:path w="3759898" h="4114800">
                <a:moveTo>
                  <a:pt x="0" y="0"/>
                </a:moveTo>
                <a:lnTo>
                  <a:pt x="3759898" y="0"/>
                </a:lnTo>
                <a:lnTo>
                  <a:pt x="375989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472055" y="3621934"/>
            <a:ext cx="5643351" cy="241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99"/>
              </a:lnSpc>
            </a:pPr>
            <a:r>
              <a:rPr lang="en-US" sz="7499" spc="179">
                <a:solidFill>
                  <a:srgbClr val="85D9FD"/>
                </a:solidFill>
                <a:latin typeface="Ballpoint"/>
                <a:ea typeface="Ballpoint"/>
                <a:cs typeface="Ballpoint"/>
                <a:sym typeface="Ballpoint"/>
              </a:rPr>
              <a:t>WHY TAKE HONORS AND AP CLASSES?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046857" y="1250316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Provides opportunities to improve study skills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687300" y="3388572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Gives advantage in college admissions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046857" y="3388572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Familiarizes students with college level work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2685657" y="5655522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May be eligible for college credit (AP Exam)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423118" y="5826866"/>
            <a:ext cx="519738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Can boost GPA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687300" y="1282951"/>
            <a:ext cx="4194287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Prepares students for big test (SAT, ACT)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048500" y="7939194"/>
            <a:ext cx="9833087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95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Improves work ethic and critical thinking skills </a:t>
            </a:r>
          </a:p>
        </p:txBody>
      </p:sp>
      <p:sp>
        <p:nvSpPr>
          <p:cNvPr id="33" name="Freeform 33"/>
          <p:cNvSpPr/>
          <p:nvPr/>
        </p:nvSpPr>
        <p:spPr>
          <a:xfrm rot="-7422657">
            <a:off x="1346928" y="-688724"/>
            <a:ext cx="3759898" cy="4114800"/>
          </a:xfrm>
          <a:custGeom>
            <a:avLst/>
            <a:gdLst/>
            <a:ahLst/>
            <a:cxnLst/>
            <a:rect l="l" t="t" r="r" b="b"/>
            <a:pathLst>
              <a:path w="3759898" h="4114800">
                <a:moveTo>
                  <a:pt x="0" y="0"/>
                </a:moveTo>
                <a:lnTo>
                  <a:pt x="3759899" y="0"/>
                </a:lnTo>
                <a:lnTo>
                  <a:pt x="375989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2198705">
            <a:off x="-437301" y="7896341"/>
            <a:ext cx="4441778" cy="2520709"/>
          </a:xfrm>
          <a:custGeom>
            <a:avLst/>
            <a:gdLst/>
            <a:ahLst/>
            <a:cxnLst/>
            <a:rect l="l" t="t" r="r" b="b"/>
            <a:pathLst>
              <a:path w="4441778" h="2520709">
                <a:moveTo>
                  <a:pt x="0" y="0"/>
                </a:moveTo>
                <a:lnTo>
                  <a:pt x="4441778" y="0"/>
                </a:lnTo>
                <a:lnTo>
                  <a:pt x="4441778" y="2520709"/>
                </a:lnTo>
                <a:lnTo>
                  <a:pt x="0" y="25207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737816">
            <a:off x="80100" y="524299"/>
            <a:ext cx="2816435" cy="2520709"/>
          </a:xfrm>
          <a:custGeom>
            <a:avLst/>
            <a:gdLst/>
            <a:ahLst/>
            <a:cxnLst/>
            <a:rect l="l" t="t" r="r" b="b"/>
            <a:pathLst>
              <a:path w="2816435" h="2520709">
                <a:moveTo>
                  <a:pt x="0" y="0"/>
                </a:moveTo>
                <a:lnTo>
                  <a:pt x="2816435" y="0"/>
                </a:lnTo>
                <a:lnTo>
                  <a:pt x="2816435" y="2520709"/>
                </a:lnTo>
                <a:lnTo>
                  <a:pt x="0" y="25207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616259">
            <a:off x="15526821" y="7896341"/>
            <a:ext cx="2816435" cy="2520709"/>
          </a:xfrm>
          <a:custGeom>
            <a:avLst/>
            <a:gdLst/>
            <a:ahLst/>
            <a:cxnLst/>
            <a:rect l="l" t="t" r="r" b="b"/>
            <a:pathLst>
              <a:path w="2816435" h="2520709">
                <a:moveTo>
                  <a:pt x="0" y="0"/>
                </a:moveTo>
                <a:lnTo>
                  <a:pt x="2816435" y="0"/>
                </a:lnTo>
                <a:lnTo>
                  <a:pt x="2816435" y="2520709"/>
                </a:lnTo>
                <a:lnTo>
                  <a:pt x="0" y="25207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2320662">
            <a:off x="14714149" y="721347"/>
            <a:ext cx="4441778" cy="2520709"/>
          </a:xfrm>
          <a:custGeom>
            <a:avLst/>
            <a:gdLst/>
            <a:ahLst/>
            <a:cxnLst/>
            <a:rect l="l" t="t" r="r" b="b"/>
            <a:pathLst>
              <a:path w="4441778" h="2520709">
                <a:moveTo>
                  <a:pt x="0" y="0"/>
                </a:moveTo>
                <a:lnTo>
                  <a:pt x="4441779" y="0"/>
                </a:lnTo>
                <a:lnTo>
                  <a:pt x="4441779" y="2520709"/>
                </a:lnTo>
                <a:lnTo>
                  <a:pt x="0" y="25207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488318" y="438868"/>
            <a:ext cx="15446721" cy="8819432"/>
          </a:xfrm>
          <a:custGeom>
            <a:avLst/>
            <a:gdLst/>
            <a:ahLst/>
            <a:cxnLst/>
            <a:rect l="l" t="t" r="r" b="b"/>
            <a:pathLst>
              <a:path w="15446721" h="8819432">
                <a:moveTo>
                  <a:pt x="0" y="0"/>
                </a:moveTo>
                <a:lnTo>
                  <a:pt x="15446721" y="0"/>
                </a:lnTo>
                <a:lnTo>
                  <a:pt x="15446721" y="8819432"/>
                </a:lnTo>
                <a:lnTo>
                  <a:pt x="0" y="88194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215" t="-2883" r="-2215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-109600" y="8592668"/>
            <a:ext cx="1955939" cy="1694332"/>
          </a:xfrm>
          <a:custGeom>
            <a:avLst/>
            <a:gdLst/>
            <a:ahLst/>
            <a:cxnLst/>
            <a:rect l="l" t="t" r="r" b="b"/>
            <a:pathLst>
              <a:path w="1955939" h="1694332">
                <a:moveTo>
                  <a:pt x="0" y="0"/>
                </a:moveTo>
                <a:lnTo>
                  <a:pt x="1955939" y="0"/>
                </a:lnTo>
                <a:lnTo>
                  <a:pt x="1955939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440257" y="8411134"/>
            <a:ext cx="1457126" cy="1694332"/>
          </a:xfrm>
          <a:custGeom>
            <a:avLst/>
            <a:gdLst/>
            <a:ahLst/>
            <a:cxnLst/>
            <a:rect l="l" t="t" r="r" b="b"/>
            <a:pathLst>
              <a:path w="1457126" h="1694332">
                <a:moveTo>
                  <a:pt x="0" y="0"/>
                </a:moveTo>
                <a:lnTo>
                  <a:pt x="1457126" y="0"/>
                </a:lnTo>
                <a:lnTo>
                  <a:pt x="1457126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6222266" y="396465"/>
            <a:ext cx="1893109" cy="1694332"/>
          </a:xfrm>
          <a:custGeom>
            <a:avLst/>
            <a:gdLst/>
            <a:ahLst/>
            <a:cxnLst/>
            <a:rect l="l" t="t" r="r" b="b"/>
            <a:pathLst>
              <a:path w="1893109" h="1694332">
                <a:moveTo>
                  <a:pt x="0" y="0"/>
                </a:moveTo>
                <a:lnTo>
                  <a:pt x="1893108" y="0"/>
                </a:lnTo>
                <a:lnTo>
                  <a:pt x="1893108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240836" y="756179"/>
            <a:ext cx="1575729" cy="1694332"/>
          </a:xfrm>
          <a:custGeom>
            <a:avLst/>
            <a:gdLst/>
            <a:ahLst/>
            <a:cxnLst/>
            <a:rect l="l" t="t" r="r" b="b"/>
            <a:pathLst>
              <a:path w="1575729" h="1694332">
                <a:moveTo>
                  <a:pt x="0" y="0"/>
                </a:moveTo>
                <a:lnTo>
                  <a:pt x="1575728" y="0"/>
                </a:lnTo>
                <a:lnTo>
                  <a:pt x="1575728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046364" y="1105076"/>
            <a:ext cx="14195272" cy="7863943"/>
          </a:xfrm>
          <a:custGeom>
            <a:avLst/>
            <a:gdLst/>
            <a:ahLst/>
            <a:cxnLst/>
            <a:rect l="l" t="t" r="r" b="b"/>
            <a:pathLst>
              <a:path w="14195272" h="7863943">
                <a:moveTo>
                  <a:pt x="0" y="0"/>
                </a:moveTo>
                <a:lnTo>
                  <a:pt x="14195272" y="0"/>
                </a:lnTo>
                <a:lnTo>
                  <a:pt x="14195272" y="7863942"/>
                </a:lnTo>
                <a:lnTo>
                  <a:pt x="0" y="78639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768" b="-768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546063" y="1426592"/>
            <a:ext cx="15195874" cy="8547679"/>
          </a:xfrm>
          <a:custGeom>
            <a:avLst/>
            <a:gdLst/>
            <a:ahLst/>
            <a:cxnLst/>
            <a:rect l="l" t="t" r="r" b="b"/>
            <a:pathLst>
              <a:path w="15195874" h="8547679">
                <a:moveTo>
                  <a:pt x="0" y="0"/>
                </a:moveTo>
                <a:lnTo>
                  <a:pt x="15195874" y="0"/>
                </a:lnTo>
                <a:lnTo>
                  <a:pt x="15195874" y="8547679"/>
                </a:lnTo>
                <a:lnTo>
                  <a:pt x="0" y="85476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flipH="1">
            <a:off x="584549" y="684529"/>
            <a:ext cx="2305210" cy="2057400"/>
          </a:xfrm>
          <a:custGeom>
            <a:avLst/>
            <a:gdLst/>
            <a:ahLst/>
            <a:cxnLst/>
            <a:rect l="l" t="t" r="r" b="b"/>
            <a:pathLst>
              <a:path w="2305210" h="2057400">
                <a:moveTo>
                  <a:pt x="2305210" y="0"/>
                </a:moveTo>
                <a:lnTo>
                  <a:pt x="0" y="0"/>
                </a:lnTo>
                <a:lnTo>
                  <a:pt x="0" y="2057400"/>
                </a:lnTo>
                <a:lnTo>
                  <a:pt x="2305210" y="2057400"/>
                </a:lnTo>
                <a:lnTo>
                  <a:pt x="230521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199137">
            <a:off x="15499964" y="331325"/>
            <a:ext cx="2995604" cy="2190535"/>
          </a:xfrm>
          <a:custGeom>
            <a:avLst/>
            <a:gdLst/>
            <a:ahLst/>
            <a:cxnLst/>
            <a:rect l="l" t="t" r="r" b="b"/>
            <a:pathLst>
              <a:path w="2995604" h="2190535">
                <a:moveTo>
                  <a:pt x="0" y="0"/>
                </a:moveTo>
                <a:lnTo>
                  <a:pt x="2995604" y="0"/>
                </a:lnTo>
                <a:lnTo>
                  <a:pt x="2995604" y="2190535"/>
                </a:lnTo>
                <a:lnTo>
                  <a:pt x="0" y="219053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930853" y="4004497"/>
            <a:ext cx="5006192" cy="2791720"/>
            <a:chOff x="0" y="0"/>
            <a:chExt cx="1318503" cy="7352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18503" cy="735268"/>
            </a:xfrm>
            <a:custGeom>
              <a:avLst/>
              <a:gdLst/>
              <a:ahLst/>
              <a:cxnLst/>
              <a:rect l="l" t="t" r="r" b="b"/>
              <a:pathLst>
                <a:path w="1318503" h="735268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676502"/>
                  </a:lnTo>
                  <a:cubicBezTo>
                    <a:pt x="1318503" y="708958"/>
                    <a:pt x="1292193" y="735268"/>
                    <a:pt x="1259737" y="735268"/>
                  </a:cubicBezTo>
                  <a:lnTo>
                    <a:pt x="58766" y="735268"/>
                  </a:lnTo>
                  <a:cubicBezTo>
                    <a:pt x="26310" y="735268"/>
                    <a:pt x="0" y="708958"/>
                    <a:pt x="0" y="676502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1318503" cy="8686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94269" y="4093959"/>
            <a:ext cx="5006192" cy="2791720"/>
            <a:chOff x="0" y="0"/>
            <a:chExt cx="1318503" cy="735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8503" cy="735268"/>
            </a:xfrm>
            <a:custGeom>
              <a:avLst/>
              <a:gdLst/>
              <a:ahLst/>
              <a:cxnLst/>
              <a:rect l="l" t="t" r="r" b="b"/>
              <a:pathLst>
                <a:path w="1318503" h="735268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676502"/>
                  </a:lnTo>
                  <a:cubicBezTo>
                    <a:pt x="1318503" y="708958"/>
                    <a:pt x="1292193" y="735268"/>
                    <a:pt x="1259737" y="735268"/>
                  </a:cubicBezTo>
                  <a:lnTo>
                    <a:pt x="58766" y="735268"/>
                  </a:lnTo>
                  <a:cubicBezTo>
                    <a:pt x="26310" y="735268"/>
                    <a:pt x="0" y="708958"/>
                    <a:pt x="0" y="676502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318503" cy="8686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53108" y="4093959"/>
            <a:ext cx="5006192" cy="2892336"/>
            <a:chOff x="0" y="0"/>
            <a:chExt cx="1318503" cy="76176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18503" cy="761767"/>
            </a:xfrm>
            <a:custGeom>
              <a:avLst/>
              <a:gdLst/>
              <a:ahLst/>
              <a:cxnLst/>
              <a:rect l="l" t="t" r="r" b="b"/>
              <a:pathLst>
                <a:path w="1318503" h="761767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703002"/>
                  </a:lnTo>
                  <a:cubicBezTo>
                    <a:pt x="1318503" y="735457"/>
                    <a:pt x="1292193" y="761767"/>
                    <a:pt x="1259737" y="761767"/>
                  </a:cubicBezTo>
                  <a:lnTo>
                    <a:pt x="58766" y="761767"/>
                  </a:lnTo>
                  <a:cubicBezTo>
                    <a:pt x="26310" y="761767"/>
                    <a:pt x="0" y="735457"/>
                    <a:pt x="0" y="703002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1318503" cy="895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51307" y="4285616"/>
            <a:ext cx="3960978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ADVANCED MATH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16450" y="6999980"/>
            <a:ext cx="4791523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ADVANCED SCIENCE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267211" y="4285616"/>
            <a:ext cx="5006192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DCCA7"/>
                </a:solidFill>
                <a:latin typeface="Ballpoint"/>
                <a:ea typeface="Ballpoint"/>
                <a:cs typeface="Ballpoint"/>
                <a:sym typeface="Ballpoint"/>
              </a:rPr>
              <a:t>ADVANCED PLACEMENT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3794423" y="6986295"/>
            <a:ext cx="5006192" cy="3300705"/>
            <a:chOff x="0" y="0"/>
            <a:chExt cx="1318503" cy="86932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318503" cy="869322"/>
            </a:xfrm>
            <a:custGeom>
              <a:avLst/>
              <a:gdLst/>
              <a:ahLst/>
              <a:cxnLst/>
              <a:rect l="l" t="t" r="r" b="b"/>
              <a:pathLst>
                <a:path w="1318503" h="869322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810556"/>
                  </a:lnTo>
                  <a:cubicBezTo>
                    <a:pt x="1318503" y="843011"/>
                    <a:pt x="1292193" y="869322"/>
                    <a:pt x="1259737" y="869322"/>
                  </a:cubicBezTo>
                  <a:lnTo>
                    <a:pt x="58766" y="869322"/>
                  </a:lnTo>
                  <a:cubicBezTo>
                    <a:pt x="26310" y="869322"/>
                    <a:pt x="0" y="843011"/>
                    <a:pt x="0" y="810556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33350"/>
              <a:ext cx="1318503" cy="10026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199460" y="7034645"/>
            <a:ext cx="5006192" cy="3252355"/>
            <a:chOff x="0" y="0"/>
            <a:chExt cx="1318503" cy="8565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318503" cy="856587"/>
            </a:xfrm>
            <a:custGeom>
              <a:avLst/>
              <a:gdLst/>
              <a:ahLst/>
              <a:cxnLst/>
              <a:rect l="l" t="t" r="r" b="b"/>
              <a:pathLst>
                <a:path w="1318503" h="856587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797822"/>
                  </a:lnTo>
                  <a:cubicBezTo>
                    <a:pt x="1318503" y="830277"/>
                    <a:pt x="1292193" y="856587"/>
                    <a:pt x="1259737" y="856587"/>
                  </a:cubicBezTo>
                  <a:lnTo>
                    <a:pt x="58766" y="856587"/>
                  </a:lnTo>
                  <a:cubicBezTo>
                    <a:pt x="26310" y="856587"/>
                    <a:pt x="0" y="830277"/>
                    <a:pt x="0" y="797822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33350"/>
              <a:ext cx="1318503" cy="98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116876" y="4285616"/>
            <a:ext cx="3960978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FB6DD"/>
                </a:solidFill>
                <a:latin typeface="Ballpoint"/>
                <a:ea typeface="Ballpoint"/>
                <a:cs typeface="Ballpoint"/>
                <a:sym typeface="Ballpoint"/>
              </a:rPr>
              <a:t>WORLD LANGUAGE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868926" y="7348245"/>
            <a:ext cx="3887278" cy="84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1"/>
              </a:lnSpc>
            </a:pPr>
            <a:r>
              <a:rPr lang="en-US" sz="5201" spc="124">
                <a:solidFill>
                  <a:srgbClr val="85D9FD"/>
                </a:solidFill>
                <a:latin typeface="Ballpoint"/>
                <a:ea typeface="Ballpoint"/>
                <a:cs typeface="Ballpoint"/>
                <a:sym typeface="Ballpoint"/>
              </a:rPr>
              <a:t>DUAL ENROLLMENT</a:t>
            </a:r>
          </a:p>
        </p:txBody>
      </p:sp>
      <p:sp>
        <p:nvSpPr>
          <p:cNvPr id="23" name="Freeform 23"/>
          <p:cNvSpPr/>
          <p:nvPr/>
        </p:nvSpPr>
        <p:spPr>
          <a:xfrm>
            <a:off x="-1024948" y="-585981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2"/>
                </a:lnTo>
                <a:lnTo>
                  <a:pt x="0" y="3229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2292387" y="270725"/>
            <a:ext cx="13703226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E7263E"/>
                </a:solidFill>
                <a:latin typeface="Ballpoint"/>
                <a:ea typeface="Ballpoint"/>
                <a:cs typeface="Ballpoint"/>
                <a:sym typeface="Ballpoint"/>
              </a:rPr>
              <a:t>HOPE RIGOR REQUIREMENTS</a:t>
            </a:r>
          </a:p>
        </p:txBody>
      </p:sp>
      <p:sp>
        <p:nvSpPr>
          <p:cNvPr id="25" name="Freeform 25"/>
          <p:cNvSpPr/>
          <p:nvPr/>
        </p:nvSpPr>
        <p:spPr>
          <a:xfrm flipH="1">
            <a:off x="15205652" y="-585981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2"/>
                </a:lnTo>
                <a:lnTo>
                  <a:pt x="4107296" y="3229362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6077706" y="7558612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2"/>
                </a:lnTo>
                <a:lnTo>
                  <a:pt x="0" y="3229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flipH="1">
            <a:off x="-1897002" y="7558612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2"/>
                </a:lnTo>
                <a:lnTo>
                  <a:pt x="4107296" y="3229362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9139238" y="4819967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337872" y="2499575"/>
            <a:ext cx="17518986" cy="1419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 order to be HOPE eligible, students must earn </a:t>
            </a:r>
          </a:p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at least 4 credits  </a:t>
            </a:r>
            <a:r>
              <a:rPr lang="en-US" sz="41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 the following categories: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28700" y="5086350"/>
            <a:ext cx="5006192" cy="1362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Advanced Algebra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Advanced Finacial Algebra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Pre-Calculus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809116" y="7800714"/>
            <a:ext cx="5006192" cy="2277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Chemistry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Physics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Zoology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Astronomy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Human  Anatomy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594269" y="5423144"/>
            <a:ext cx="500619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Level 2 and higher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267211" y="5423144"/>
            <a:ext cx="5006192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 core subject areas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868926" y="8229816"/>
            <a:ext cx="3887278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 core subject areas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452731" y="3338685"/>
            <a:ext cx="1837483" cy="2370946"/>
          </a:xfrm>
          <a:custGeom>
            <a:avLst/>
            <a:gdLst/>
            <a:ahLst/>
            <a:cxnLst/>
            <a:rect l="l" t="t" r="r" b="b"/>
            <a:pathLst>
              <a:path w="1837483" h="2370946">
                <a:moveTo>
                  <a:pt x="0" y="0"/>
                </a:moveTo>
                <a:lnTo>
                  <a:pt x="1837483" y="0"/>
                </a:lnTo>
                <a:lnTo>
                  <a:pt x="1837483" y="2370946"/>
                </a:lnTo>
                <a:lnTo>
                  <a:pt x="0" y="23709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1544577">
            <a:off x="610913" y="-254398"/>
            <a:ext cx="2191689" cy="2161553"/>
          </a:xfrm>
          <a:custGeom>
            <a:avLst/>
            <a:gdLst/>
            <a:ahLst/>
            <a:cxnLst/>
            <a:rect l="l" t="t" r="r" b="b"/>
            <a:pathLst>
              <a:path w="2191689" h="2161553">
                <a:moveTo>
                  <a:pt x="0" y="0"/>
                </a:moveTo>
                <a:lnTo>
                  <a:pt x="2191689" y="0"/>
                </a:lnTo>
                <a:lnTo>
                  <a:pt x="2191689" y="2161553"/>
                </a:lnTo>
                <a:lnTo>
                  <a:pt x="0" y="216155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4983767" y="1799603"/>
            <a:ext cx="8320467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E7263E"/>
                </a:solidFill>
                <a:latin typeface="Ballpoint"/>
                <a:ea typeface="Ballpoint"/>
                <a:cs typeface="Ballpoint"/>
                <a:sym typeface="Ballpoint"/>
              </a:rPr>
              <a:t>HOPE SCHOLARSHIP</a:t>
            </a:r>
          </a:p>
        </p:txBody>
      </p:sp>
      <p:sp>
        <p:nvSpPr>
          <p:cNvPr id="6" name="Freeform 6"/>
          <p:cNvSpPr/>
          <p:nvPr/>
        </p:nvSpPr>
        <p:spPr>
          <a:xfrm rot="2453647">
            <a:off x="12428486" y="879883"/>
            <a:ext cx="3044241" cy="1716191"/>
          </a:xfrm>
          <a:custGeom>
            <a:avLst/>
            <a:gdLst/>
            <a:ahLst/>
            <a:cxnLst/>
            <a:rect l="l" t="t" r="r" b="b"/>
            <a:pathLst>
              <a:path w="3044241" h="1716191">
                <a:moveTo>
                  <a:pt x="0" y="0"/>
                </a:moveTo>
                <a:lnTo>
                  <a:pt x="3044242" y="0"/>
                </a:lnTo>
                <a:lnTo>
                  <a:pt x="3044242" y="1716191"/>
                </a:lnTo>
                <a:lnTo>
                  <a:pt x="0" y="17161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3896393">
            <a:off x="-2443" y="2502228"/>
            <a:ext cx="2150857" cy="1750260"/>
          </a:xfrm>
          <a:custGeom>
            <a:avLst/>
            <a:gdLst/>
            <a:ahLst/>
            <a:cxnLst/>
            <a:rect l="l" t="t" r="r" b="b"/>
            <a:pathLst>
              <a:path w="2150857" h="1750260">
                <a:moveTo>
                  <a:pt x="0" y="0"/>
                </a:moveTo>
                <a:lnTo>
                  <a:pt x="2150857" y="0"/>
                </a:lnTo>
                <a:lnTo>
                  <a:pt x="2150857" y="1750259"/>
                </a:lnTo>
                <a:lnTo>
                  <a:pt x="0" y="175025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545184">
            <a:off x="2778448" y="394227"/>
            <a:ext cx="2422322" cy="2658241"/>
          </a:xfrm>
          <a:custGeom>
            <a:avLst/>
            <a:gdLst/>
            <a:ahLst/>
            <a:cxnLst/>
            <a:rect l="l" t="t" r="r" b="b"/>
            <a:pathLst>
              <a:path w="2422322" h="2658241">
                <a:moveTo>
                  <a:pt x="0" y="0"/>
                </a:moveTo>
                <a:lnTo>
                  <a:pt x="2422323" y="0"/>
                </a:lnTo>
                <a:lnTo>
                  <a:pt x="2422323" y="2658241"/>
                </a:lnTo>
                <a:lnTo>
                  <a:pt x="0" y="26582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28568" y="1163385"/>
            <a:ext cx="1932914" cy="2224937"/>
          </a:xfrm>
          <a:custGeom>
            <a:avLst/>
            <a:gdLst/>
            <a:ahLst/>
            <a:cxnLst/>
            <a:rect l="l" t="t" r="r" b="b"/>
            <a:pathLst>
              <a:path w="1932914" h="2224937">
                <a:moveTo>
                  <a:pt x="0" y="0"/>
                </a:moveTo>
                <a:lnTo>
                  <a:pt x="1932914" y="0"/>
                </a:lnTo>
                <a:lnTo>
                  <a:pt x="1932914" y="2224937"/>
                </a:lnTo>
                <a:lnTo>
                  <a:pt x="0" y="22249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391942" y="4524158"/>
            <a:ext cx="5104844" cy="5050967"/>
          </a:xfrm>
          <a:custGeom>
            <a:avLst/>
            <a:gdLst/>
            <a:ahLst/>
            <a:cxnLst/>
            <a:rect l="l" t="t" r="r" b="b"/>
            <a:pathLst>
              <a:path w="5104844" h="5050967">
                <a:moveTo>
                  <a:pt x="0" y="0"/>
                </a:moveTo>
                <a:lnTo>
                  <a:pt x="5104844" y="0"/>
                </a:lnTo>
                <a:lnTo>
                  <a:pt x="5104844" y="5050968"/>
                </a:lnTo>
                <a:lnTo>
                  <a:pt x="0" y="50509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286636" y="4966207"/>
            <a:ext cx="5753247" cy="4081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 the most </a:t>
            </a:r>
          </a:p>
          <a:p>
            <a:pPr algn="ctr">
              <a:lnSpc>
                <a:spcPts val="6580"/>
              </a:lnSpc>
            </a:pPr>
            <a:r>
              <a:rPr lang="en-US" sz="47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up-to-date information</a:t>
            </a:r>
          </a:p>
          <a:p>
            <a:pPr algn="ctr">
              <a:lnSpc>
                <a:spcPts val="6300"/>
              </a:lnSpc>
            </a:pPr>
            <a:r>
              <a:rPr lang="en-US" sz="45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visit:</a:t>
            </a:r>
          </a:p>
          <a:p>
            <a:pPr algn="ctr">
              <a:lnSpc>
                <a:spcPts val="6580"/>
              </a:lnSpc>
            </a:pPr>
            <a:r>
              <a:rPr lang="en-US" sz="47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GAFUTURES.org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212022" y="2621020"/>
            <a:ext cx="7147401" cy="5863931"/>
            <a:chOff x="0" y="0"/>
            <a:chExt cx="1882443" cy="15444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82443" cy="1544410"/>
            </a:xfrm>
            <a:custGeom>
              <a:avLst/>
              <a:gdLst/>
              <a:ahLst/>
              <a:cxnLst/>
              <a:rect l="l" t="t" r="r" b="b"/>
              <a:pathLst>
                <a:path w="1882443" h="1544410">
                  <a:moveTo>
                    <a:pt x="41161" y="0"/>
                  </a:moveTo>
                  <a:lnTo>
                    <a:pt x="1841282" y="0"/>
                  </a:lnTo>
                  <a:cubicBezTo>
                    <a:pt x="1864015" y="0"/>
                    <a:pt x="1882443" y="18428"/>
                    <a:pt x="1882443" y="41161"/>
                  </a:cubicBezTo>
                  <a:lnTo>
                    <a:pt x="1882443" y="1503249"/>
                  </a:lnTo>
                  <a:cubicBezTo>
                    <a:pt x="1882443" y="1525982"/>
                    <a:pt x="1864015" y="1544410"/>
                    <a:pt x="1841282" y="1544410"/>
                  </a:cubicBezTo>
                  <a:lnTo>
                    <a:pt x="41161" y="1544410"/>
                  </a:lnTo>
                  <a:cubicBezTo>
                    <a:pt x="30244" y="1544410"/>
                    <a:pt x="19775" y="1540073"/>
                    <a:pt x="12056" y="1532354"/>
                  </a:cubicBezTo>
                  <a:cubicBezTo>
                    <a:pt x="4337" y="1524635"/>
                    <a:pt x="0" y="1514166"/>
                    <a:pt x="0" y="1503249"/>
                  </a:cubicBezTo>
                  <a:lnTo>
                    <a:pt x="0" y="41161"/>
                  </a:lnTo>
                  <a:cubicBezTo>
                    <a:pt x="0" y="18428"/>
                    <a:pt x="18428" y="0"/>
                    <a:pt x="41161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1882443" cy="16777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501311" y="2515612"/>
            <a:ext cx="7258209" cy="5969339"/>
            <a:chOff x="0" y="0"/>
            <a:chExt cx="1911627" cy="15721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1627" cy="1572172"/>
            </a:xfrm>
            <a:custGeom>
              <a:avLst/>
              <a:gdLst/>
              <a:ahLst/>
              <a:cxnLst/>
              <a:rect l="l" t="t" r="r" b="b"/>
              <a:pathLst>
                <a:path w="1911627" h="1572172">
                  <a:moveTo>
                    <a:pt x="40532" y="0"/>
                  </a:moveTo>
                  <a:lnTo>
                    <a:pt x="1871095" y="0"/>
                  </a:lnTo>
                  <a:cubicBezTo>
                    <a:pt x="1893480" y="0"/>
                    <a:pt x="1911627" y="18147"/>
                    <a:pt x="1911627" y="40532"/>
                  </a:cubicBezTo>
                  <a:lnTo>
                    <a:pt x="1911627" y="1531639"/>
                  </a:lnTo>
                  <a:cubicBezTo>
                    <a:pt x="1911627" y="1554025"/>
                    <a:pt x="1893480" y="1572172"/>
                    <a:pt x="1871095" y="1572172"/>
                  </a:cubicBezTo>
                  <a:lnTo>
                    <a:pt x="40532" y="1572172"/>
                  </a:lnTo>
                  <a:cubicBezTo>
                    <a:pt x="18147" y="1572172"/>
                    <a:pt x="0" y="1554025"/>
                    <a:pt x="0" y="1531639"/>
                  </a:cubicBezTo>
                  <a:lnTo>
                    <a:pt x="0" y="40532"/>
                  </a:lnTo>
                  <a:cubicBezTo>
                    <a:pt x="0" y="18147"/>
                    <a:pt x="18147" y="0"/>
                    <a:pt x="40532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911627" cy="17055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926921">
            <a:off x="15671114" y="6765627"/>
            <a:ext cx="3281553" cy="4114800"/>
          </a:xfrm>
          <a:custGeom>
            <a:avLst/>
            <a:gdLst/>
            <a:ahLst/>
            <a:cxnLst/>
            <a:rect l="l" t="t" r="r" b="b"/>
            <a:pathLst>
              <a:path w="3281553" h="4114800">
                <a:moveTo>
                  <a:pt x="0" y="0"/>
                </a:moveTo>
                <a:lnTo>
                  <a:pt x="3281553" y="0"/>
                </a:lnTo>
                <a:lnTo>
                  <a:pt x="32815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6901407" y="3322247"/>
            <a:ext cx="2401158" cy="3098269"/>
          </a:xfrm>
          <a:custGeom>
            <a:avLst/>
            <a:gdLst/>
            <a:ahLst/>
            <a:cxnLst/>
            <a:rect l="l" t="t" r="r" b="b"/>
            <a:pathLst>
              <a:path w="2401158" h="3098269">
                <a:moveTo>
                  <a:pt x="0" y="0"/>
                </a:moveTo>
                <a:lnTo>
                  <a:pt x="2401159" y="0"/>
                </a:lnTo>
                <a:lnTo>
                  <a:pt x="2401159" y="3098269"/>
                </a:lnTo>
                <a:lnTo>
                  <a:pt x="0" y="3098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5806032" y="-89324"/>
            <a:ext cx="2906535" cy="2710344"/>
          </a:xfrm>
          <a:custGeom>
            <a:avLst/>
            <a:gdLst/>
            <a:ahLst/>
            <a:cxnLst/>
            <a:rect l="l" t="t" r="r" b="b"/>
            <a:pathLst>
              <a:path w="2906535" h="2710344">
                <a:moveTo>
                  <a:pt x="0" y="0"/>
                </a:moveTo>
                <a:lnTo>
                  <a:pt x="2906536" y="0"/>
                </a:lnTo>
                <a:lnTo>
                  <a:pt x="2906536" y="2710344"/>
                </a:lnTo>
                <a:lnTo>
                  <a:pt x="0" y="271034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-1388431">
            <a:off x="-349758" y="6427551"/>
            <a:ext cx="2756916" cy="4114800"/>
          </a:xfrm>
          <a:custGeom>
            <a:avLst/>
            <a:gdLst/>
            <a:ahLst/>
            <a:cxnLst/>
            <a:rect l="l" t="t" r="r" b="b"/>
            <a:pathLst>
              <a:path w="2756916" h="4114800">
                <a:moveTo>
                  <a:pt x="0" y="0"/>
                </a:moveTo>
                <a:lnTo>
                  <a:pt x="2756916" y="0"/>
                </a:lnTo>
                <a:lnTo>
                  <a:pt x="27569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1656229">
            <a:off x="-640265" y="3353486"/>
            <a:ext cx="2797793" cy="2444572"/>
          </a:xfrm>
          <a:custGeom>
            <a:avLst/>
            <a:gdLst/>
            <a:ahLst/>
            <a:cxnLst/>
            <a:rect l="l" t="t" r="r" b="b"/>
            <a:pathLst>
              <a:path w="2797793" h="2444572">
                <a:moveTo>
                  <a:pt x="0" y="0"/>
                </a:moveTo>
                <a:lnTo>
                  <a:pt x="2797793" y="0"/>
                </a:lnTo>
                <a:lnTo>
                  <a:pt x="2797793" y="2444572"/>
                </a:lnTo>
                <a:lnTo>
                  <a:pt x="0" y="24445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-203201" y="-563620"/>
            <a:ext cx="2937830" cy="3184639"/>
          </a:xfrm>
          <a:custGeom>
            <a:avLst/>
            <a:gdLst/>
            <a:ahLst/>
            <a:cxnLst/>
            <a:rect l="l" t="t" r="r" b="b"/>
            <a:pathLst>
              <a:path w="2937830" h="3184639">
                <a:moveTo>
                  <a:pt x="0" y="0"/>
                </a:moveTo>
                <a:lnTo>
                  <a:pt x="2937830" y="0"/>
                </a:lnTo>
                <a:lnTo>
                  <a:pt x="2937830" y="3184640"/>
                </a:lnTo>
                <a:lnTo>
                  <a:pt x="0" y="31846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2313154">
            <a:off x="12729931" y="-1090950"/>
            <a:ext cx="2769796" cy="2731711"/>
          </a:xfrm>
          <a:custGeom>
            <a:avLst/>
            <a:gdLst/>
            <a:ahLst/>
            <a:cxnLst/>
            <a:rect l="l" t="t" r="r" b="b"/>
            <a:pathLst>
              <a:path w="2769796" h="2731711">
                <a:moveTo>
                  <a:pt x="0" y="0"/>
                </a:moveTo>
                <a:lnTo>
                  <a:pt x="2769796" y="0"/>
                </a:lnTo>
                <a:lnTo>
                  <a:pt x="2769796" y="2731711"/>
                </a:lnTo>
                <a:lnTo>
                  <a:pt x="0" y="273171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 rot="4327559">
            <a:off x="2652962" y="40736"/>
            <a:ext cx="2410314" cy="2681852"/>
          </a:xfrm>
          <a:custGeom>
            <a:avLst/>
            <a:gdLst/>
            <a:ahLst/>
            <a:cxnLst/>
            <a:rect l="l" t="t" r="r" b="b"/>
            <a:pathLst>
              <a:path w="2410314" h="2681852">
                <a:moveTo>
                  <a:pt x="0" y="0"/>
                </a:moveTo>
                <a:lnTo>
                  <a:pt x="2410315" y="0"/>
                </a:lnTo>
                <a:lnTo>
                  <a:pt x="2410315" y="2681852"/>
                </a:lnTo>
                <a:lnTo>
                  <a:pt x="0" y="26818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3997739" y="210562"/>
            <a:ext cx="10723369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DUAL ENROLLMENT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212022" y="2998715"/>
            <a:ext cx="7147401" cy="5380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Take college classes while in highschool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Earn HS credit </a:t>
            </a:r>
            <a:r>
              <a:rPr lang="en-US" sz="33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</a:t>
            </a: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college credit at same time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Application process differs between colleges!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See counseling website and district website for specific information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938206" y="2998715"/>
            <a:ext cx="6668195" cy="478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9th Grade: NOT eligible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10th Grade: ONLY CTAE classes at Tech school or with 1200 SAT/26 ACT prior to applying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11th &amp; 12th Grade: may take arpproved DE courses at eligible colleges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909393" y="8837376"/>
            <a:ext cx="12272962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 Summit  NEXT week  8/25/26 Cobb County Civic Center</a:t>
            </a:r>
          </a:p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AHS DE Info Night VIRTUAL 12/8/26 6:30 pm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076643" y="9715523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332948" y="9717232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589253" y="9717232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206698">
            <a:off x="15705246" y="185011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0" y="0"/>
                </a:moveTo>
                <a:lnTo>
                  <a:pt x="2185505" y="0"/>
                </a:lnTo>
                <a:lnTo>
                  <a:pt x="2185505" y="2698154"/>
                </a:lnTo>
                <a:lnTo>
                  <a:pt x="0" y="2698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206000" flipH="1">
            <a:off x="401313" y="151328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2185505" y="0"/>
                </a:moveTo>
                <a:lnTo>
                  <a:pt x="0" y="0"/>
                </a:lnTo>
                <a:lnTo>
                  <a:pt x="0" y="2698154"/>
                </a:lnTo>
                <a:lnTo>
                  <a:pt x="2185505" y="2698154"/>
                </a:lnTo>
                <a:lnTo>
                  <a:pt x="218550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2229274" y="3142850"/>
            <a:ext cx="3804396" cy="5033041"/>
          </a:xfrm>
          <a:custGeom>
            <a:avLst/>
            <a:gdLst/>
            <a:ahLst/>
            <a:cxnLst/>
            <a:rect l="l" t="t" r="r" b="b"/>
            <a:pathLst>
              <a:path w="3804396" h="5033041">
                <a:moveTo>
                  <a:pt x="0" y="0"/>
                </a:moveTo>
                <a:lnTo>
                  <a:pt x="3804396" y="0"/>
                </a:lnTo>
                <a:lnTo>
                  <a:pt x="3804396" y="5033041"/>
                </a:lnTo>
                <a:lnTo>
                  <a:pt x="0" y="503304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963" t="-5364" r="-263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7332948" y="3176648"/>
            <a:ext cx="3755109" cy="5052035"/>
          </a:xfrm>
          <a:custGeom>
            <a:avLst/>
            <a:gdLst/>
            <a:ahLst/>
            <a:cxnLst/>
            <a:rect l="l" t="t" r="r" b="b"/>
            <a:pathLst>
              <a:path w="3755109" h="5052035">
                <a:moveTo>
                  <a:pt x="0" y="0"/>
                </a:moveTo>
                <a:lnTo>
                  <a:pt x="3755109" y="0"/>
                </a:lnTo>
                <a:lnTo>
                  <a:pt x="3755109" y="5052035"/>
                </a:lnTo>
                <a:lnTo>
                  <a:pt x="0" y="50520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839" t="-10432" r="-17475" b="-65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076643" y="3142850"/>
            <a:ext cx="3861326" cy="5085833"/>
          </a:xfrm>
          <a:custGeom>
            <a:avLst/>
            <a:gdLst/>
            <a:ahLst/>
            <a:cxnLst/>
            <a:rect l="l" t="t" r="r" b="b"/>
            <a:pathLst>
              <a:path w="3861326" h="5085833">
                <a:moveTo>
                  <a:pt x="0" y="0"/>
                </a:moveTo>
                <a:lnTo>
                  <a:pt x="3861326" y="0"/>
                </a:lnTo>
                <a:lnTo>
                  <a:pt x="3861326" y="5085833"/>
                </a:lnTo>
                <a:lnTo>
                  <a:pt x="0" y="50858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8667" t="-8311" r="-12686" b="-727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810494" y="8298007"/>
            <a:ext cx="439362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WEEKS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A-D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13690" y="8298007"/>
            <a:ext cx="439362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ROHRBACH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E-K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870932" y="8298007"/>
            <a:ext cx="439362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TURNER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L-RE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107712" y="143438"/>
            <a:ext cx="12072577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ALLATOONA COUNSELORS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61636" y="2844429"/>
            <a:ext cx="5006192" cy="6413871"/>
            <a:chOff x="0" y="0"/>
            <a:chExt cx="1318503" cy="1689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794939" y="2910532"/>
            <a:ext cx="5006192" cy="6413871"/>
            <a:chOff x="0" y="0"/>
            <a:chExt cx="1318503" cy="1689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562826" y="2910532"/>
            <a:ext cx="5006192" cy="6413871"/>
            <a:chOff x="0" y="0"/>
            <a:chExt cx="1318503" cy="16892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7838288" y="8397143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976332" y="8243749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3310648" y="8550536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8"/>
                </a:lnTo>
                <a:lnTo>
                  <a:pt x="0" y="3067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 rot="-1338871">
            <a:off x="16048396" y="369316"/>
            <a:ext cx="2756916" cy="4114800"/>
          </a:xfrm>
          <a:custGeom>
            <a:avLst/>
            <a:gdLst/>
            <a:ahLst/>
            <a:cxnLst/>
            <a:rect l="l" t="t" r="r" b="b"/>
            <a:pathLst>
              <a:path w="2756916" h="4114800">
                <a:moveTo>
                  <a:pt x="0" y="0"/>
                </a:moveTo>
                <a:lnTo>
                  <a:pt x="2756916" y="0"/>
                </a:lnTo>
                <a:lnTo>
                  <a:pt x="27569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3579414" y="-199448"/>
            <a:ext cx="2419451" cy="2456296"/>
          </a:xfrm>
          <a:custGeom>
            <a:avLst/>
            <a:gdLst/>
            <a:ahLst/>
            <a:cxnLst/>
            <a:rect l="l" t="t" r="r" b="b"/>
            <a:pathLst>
              <a:path w="2419451" h="2456296">
                <a:moveTo>
                  <a:pt x="0" y="0"/>
                </a:moveTo>
                <a:lnTo>
                  <a:pt x="2419452" y="0"/>
                </a:lnTo>
                <a:lnTo>
                  <a:pt x="2419452" y="2456296"/>
                </a:lnTo>
                <a:lnTo>
                  <a:pt x="0" y="24562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 rot="2245428">
            <a:off x="499602" y="-232565"/>
            <a:ext cx="2609726" cy="2528172"/>
          </a:xfrm>
          <a:custGeom>
            <a:avLst/>
            <a:gdLst/>
            <a:ahLst/>
            <a:cxnLst/>
            <a:rect l="l" t="t" r="r" b="b"/>
            <a:pathLst>
              <a:path w="2609726" h="2528172">
                <a:moveTo>
                  <a:pt x="0" y="0"/>
                </a:moveTo>
                <a:lnTo>
                  <a:pt x="2609726" y="0"/>
                </a:lnTo>
                <a:lnTo>
                  <a:pt x="2609726" y="2528172"/>
                </a:lnTo>
                <a:lnTo>
                  <a:pt x="0" y="2528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 rot="-8991770">
            <a:off x="-361834" y="7900881"/>
            <a:ext cx="2846938" cy="2277551"/>
          </a:xfrm>
          <a:custGeom>
            <a:avLst/>
            <a:gdLst/>
            <a:ahLst/>
            <a:cxnLst/>
            <a:rect l="l" t="t" r="r" b="b"/>
            <a:pathLst>
              <a:path w="2846938" h="2277551">
                <a:moveTo>
                  <a:pt x="0" y="0"/>
                </a:moveTo>
                <a:lnTo>
                  <a:pt x="2846939" y="0"/>
                </a:lnTo>
                <a:lnTo>
                  <a:pt x="2846939" y="2277551"/>
                </a:lnTo>
                <a:lnTo>
                  <a:pt x="0" y="22775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143065" y="425079"/>
            <a:ext cx="13651587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PARENT RESPONSIBILITIES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81947" y="3275842"/>
            <a:ext cx="5565569" cy="3369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 b="1">
                <a:solidFill>
                  <a:srgbClr val="9AD29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Encourage child </a:t>
            </a:r>
          </a:p>
          <a:p>
            <a:pPr algn="ctr">
              <a:lnSpc>
                <a:spcPts val="6580"/>
              </a:lnSpc>
            </a:pPr>
            <a:r>
              <a:rPr lang="en-US" sz="4700" b="1">
                <a:solidFill>
                  <a:srgbClr val="9AD298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to advocate for themselves</a:t>
            </a:r>
          </a:p>
          <a:p>
            <a:pPr algn="ctr">
              <a:lnSpc>
                <a:spcPts val="7279"/>
              </a:lnSpc>
            </a:pPr>
            <a:endParaRPr lang="en-US" sz="4700" b="1">
              <a:solidFill>
                <a:srgbClr val="9AD298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011203" y="3266317"/>
            <a:ext cx="4331465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B6DD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Be respectful of teachers and staff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48553" y="3266317"/>
            <a:ext cx="5580791" cy="8742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E68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Communicate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898853" y="4268267"/>
            <a:ext cx="4334138" cy="4154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l">
              <a:lnSpc>
                <a:spcPts val="4200"/>
              </a:lnSpc>
              <a:buAutoNum type="arabicPeriod"/>
            </a:pPr>
            <a:r>
              <a:rPr lang="en-US" sz="30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Start with the teacher by emailing directly</a:t>
            </a:r>
          </a:p>
          <a:p>
            <a:pPr marL="626112" lvl="1" indent="-313056" algn="l">
              <a:lnSpc>
                <a:spcPts val="4060"/>
              </a:lnSpc>
              <a:buAutoNum type="arabicPeriod"/>
            </a:pPr>
            <a:r>
              <a:rPr lang="en-US" sz="29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If not resolved, ask to schedule a conference with teacher and counselor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835807" y="6307252"/>
            <a:ext cx="4682258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They want your child to be successful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13695" y="6050792"/>
            <a:ext cx="4682258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This is such an important skill for them to practice.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40836" y="756179"/>
            <a:ext cx="1575729" cy="1694332"/>
          </a:xfrm>
          <a:custGeom>
            <a:avLst/>
            <a:gdLst/>
            <a:ahLst/>
            <a:cxnLst/>
            <a:rect l="l" t="t" r="r" b="b"/>
            <a:pathLst>
              <a:path w="1575729" h="1694332">
                <a:moveTo>
                  <a:pt x="0" y="0"/>
                </a:moveTo>
                <a:lnTo>
                  <a:pt x="1575728" y="0"/>
                </a:lnTo>
                <a:lnTo>
                  <a:pt x="1575728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828800" y="886119"/>
            <a:ext cx="14883877" cy="8372181"/>
          </a:xfrm>
          <a:custGeom>
            <a:avLst/>
            <a:gdLst/>
            <a:ahLst/>
            <a:cxnLst/>
            <a:rect l="l" t="t" r="r" b="b"/>
            <a:pathLst>
              <a:path w="14883877" h="8372181">
                <a:moveTo>
                  <a:pt x="0" y="0"/>
                </a:moveTo>
                <a:lnTo>
                  <a:pt x="14883877" y="0"/>
                </a:lnTo>
                <a:lnTo>
                  <a:pt x="14883877" y="8372181"/>
                </a:lnTo>
                <a:lnTo>
                  <a:pt x="0" y="83721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766123" y="7967965"/>
            <a:ext cx="1893109" cy="1694332"/>
          </a:xfrm>
          <a:custGeom>
            <a:avLst/>
            <a:gdLst/>
            <a:ahLst/>
            <a:cxnLst/>
            <a:rect l="l" t="t" r="r" b="b"/>
            <a:pathLst>
              <a:path w="1893109" h="1694332">
                <a:moveTo>
                  <a:pt x="0" y="0"/>
                </a:moveTo>
                <a:lnTo>
                  <a:pt x="1893108" y="0"/>
                </a:lnTo>
                <a:lnTo>
                  <a:pt x="1893108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527370" y="8114941"/>
            <a:ext cx="1955939" cy="1694332"/>
          </a:xfrm>
          <a:custGeom>
            <a:avLst/>
            <a:gdLst/>
            <a:ahLst/>
            <a:cxnLst/>
            <a:rect l="l" t="t" r="r" b="b"/>
            <a:pathLst>
              <a:path w="1955939" h="1694332">
                <a:moveTo>
                  <a:pt x="0" y="0"/>
                </a:moveTo>
                <a:lnTo>
                  <a:pt x="1955939" y="0"/>
                </a:lnTo>
                <a:lnTo>
                  <a:pt x="1955939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984114" y="756179"/>
            <a:ext cx="1457126" cy="1694332"/>
          </a:xfrm>
          <a:custGeom>
            <a:avLst/>
            <a:gdLst/>
            <a:ahLst/>
            <a:cxnLst/>
            <a:rect l="l" t="t" r="r" b="b"/>
            <a:pathLst>
              <a:path w="1457126" h="1694332">
                <a:moveTo>
                  <a:pt x="0" y="0"/>
                </a:moveTo>
                <a:lnTo>
                  <a:pt x="1457126" y="0"/>
                </a:lnTo>
                <a:lnTo>
                  <a:pt x="1457126" y="1694332"/>
                </a:lnTo>
                <a:lnTo>
                  <a:pt x="0" y="1694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3490782"/>
            <a:ext cx="5213144" cy="2791720"/>
            <a:chOff x="0" y="0"/>
            <a:chExt cx="1373009" cy="7352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73009" cy="735268"/>
            </a:xfrm>
            <a:custGeom>
              <a:avLst/>
              <a:gdLst/>
              <a:ahLst/>
              <a:cxnLst/>
              <a:rect l="l" t="t" r="r" b="b"/>
              <a:pathLst>
                <a:path w="1373009" h="735268">
                  <a:moveTo>
                    <a:pt x="56433" y="0"/>
                  </a:moveTo>
                  <a:lnTo>
                    <a:pt x="1316576" y="0"/>
                  </a:lnTo>
                  <a:cubicBezTo>
                    <a:pt x="1347743" y="0"/>
                    <a:pt x="1373009" y="25266"/>
                    <a:pt x="1373009" y="56433"/>
                  </a:cubicBezTo>
                  <a:lnTo>
                    <a:pt x="1373009" y="678835"/>
                  </a:lnTo>
                  <a:cubicBezTo>
                    <a:pt x="1373009" y="693802"/>
                    <a:pt x="1367064" y="708156"/>
                    <a:pt x="1356480" y="718739"/>
                  </a:cubicBezTo>
                  <a:cubicBezTo>
                    <a:pt x="1345897" y="729322"/>
                    <a:pt x="1331543" y="735268"/>
                    <a:pt x="1316576" y="735268"/>
                  </a:cubicBezTo>
                  <a:lnTo>
                    <a:pt x="56433" y="735268"/>
                  </a:lnTo>
                  <a:cubicBezTo>
                    <a:pt x="41466" y="735268"/>
                    <a:pt x="27112" y="729322"/>
                    <a:pt x="16529" y="718739"/>
                  </a:cubicBezTo>
                  <a:cubicBezTo>
                    <a:pt x="5946" y="708156"/>
                    <a:pt x="0" y="693802"/>
                    <a:pt x="0" y="678835"/>
                  </a:cubicBezTo>
                  <a:lnTo>
                    <a:pt x="0" y="56433"/>
                  </a:lnTo>
                  <a:cubicBezTo>
                    <a:pt x="0" y="41466"/>
                    <a:pt x="5946" y="27112"/>
                    <a:pt x="16529" y="16529"/>
                  </a:cubicBezTo>
                  <a:cubicBezTo>
                    <a:pt x="27112" y="5946"/>
                    <a:pt x="41466" y="0"/>
                    <a:pt x="56433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1373009" cy="8686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594269" y="3490782"/>
            <a:ext cx="5305549" cy="2791720"/>
            <a:chOff x="0" y="0"/>
            <a:chExt cx="1397346" cy="735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97346" cy="735268"/>
            </a:xfrm>
            <a:custGeom>
              <a:avLst/>
              <a:gdLst/>
              <a:ahLst/>
              <a:cxnLst/>
              <a:rect l="l" t="t" r="r" b="b"/>
              <a:pathLst>
                <a:path w="1397346" h="735268">
                  <a:moveTo>
                    <a:pt x="55450" y="0"/>
                  </a:moveTo>
                  <a:lnTo>
                    <a:pt x="1341896" y="0"/>
                  </a:lnTo>
                  <a:cubicBezTo>
                    <a:pt x="1356602" y="0"/>
                    <a:pt x="1370706" y="5842"/>
                    <a:pt x="1381105" y="16241"/>
                  </a:cubicBezTo>
                  <a:cubicBezTo>
                    <a:pt x="1391504" y="26640"/>
                    <a:pt x="1397346" y="40744"/>
                    <a:pt x="1397346" y="55450"/>
                  </a:cubicBezTo>
                  <a:lnTo>
                    <a:pt x="1397346" y="679818"/>
                  </a:lnTo>
                  <a:cubicBezTo>
                    <a:pt x="1397346" y="694524"/>
                    <a:pt x="1391504" y="708628"/>
                    <a:pt x="1381105" y="719027"/>
                  </a:cubicBezTo>
                  <a:cubicBezTo>
                    <a:pt x="1370706" y="729426"/>
                    <a:pt x="1356602" y="735268"/>
                    <a:pt x="1341896" y="735268"/>
                  </a:cubicBezTo>
                  <a:lnTo>
                    <a:pt x="55450" y="735268"/>
                  </a:lnTo>
                  <a:cubicBezTo>
                    <a:pt x="40744" y="735268"/>
                    <a:pt x="26640" y="729426"/>
                    <a:pt x="16241" y="719027"/>
                  </a:cubicBezTo>
                  <a:cubicBezTo>
                    <a:pt x="5842" y="708628"/>
                    <a:pt x="0" y="694524"/>
                    <a:pt x="0" y="679818"/>
                  </a:cubicBezTo>
                  <a:lnTo>
                    <a:pt x="0" y="55450"/>
                  </a:lnTo>
                  <a:cubicBezTo>
                    <a:pt x="0" y="40744"/>
                    <a:pt x="5842" y="26640"/>
                    <a:pt x="16241" y="16241"/>
                  </a:cubicBezTo>
                  <a:cubicBezTo>
                    <a:pt x="26640" y="5842"/>
                    <a:pt x="40744" y="0"/>
                    <a:pt x="55450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397346" cy="8686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53108" y="3490782"/>
            <a:ext cx="5006192" cy="2892336"/>
            <a:chOff x="0" y="0"/>
            <a:chExt cx="1318503" cy="76176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18503" cy="761767"/>
            </a:xfrm>
            <a:custGeom>
              <a:avLst/>
              <a:gdLst/>
              <a:ahLst/>
              <a:cxnLst/>
              <a:rect l="l" t="t" r="r" b="b"/>
              <a:pathLst>
                <a:path w="1318503" h="761767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703002"/>
                  </a:lnTo>
                  <a:cubicBezTo>
                    <a:pt x="1318503" y="735457"/>
                    <a:pt x="1292193" y="761767"/>
                    <a:pt x="1259737" y="761767"/>
                  </a:cubicBezTo>
                  <a:lnTo>
                    <a:pt x="58766" y="761767"/>
                  </a:lnTo>
                  <a:cubicBezTo>
                    <a:pt x="26310" y="761767"/>
                    <a:pt x="0" y="735457"/>
                    <a:pt x="0" y="703002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1318503" cy="8951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51307" y="3460360"/>
            <a:ext cx="3960978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FE680"/>
                </a:solidFill>
                <a:latin typeface="Ballpoint"/>
                <a:ea typeface="Ballpoint"/>
                <a:cs typeface="Ballpoint"/>
                <a:sym typeface="Ballpoint"/>
              </a:rPr>
              <a:t>PSAT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16450" y="6999980"/>
            <a:ext cx="4791523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9AD298"/>
                </a:solidFill>
                <a:latin typeface="Ballpoint"/>
                <a:ea typeface="Ballpoint"/>
                <a:cs typeface="Ballpoint"/>
                <a:sym typeface="Ballpoint"/>
              </a:rPr>
              <a:t>ABSENCES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252243" y="3460360"/>
            <a:ext cx="5006192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DCCA7"/>
                </a:solidFill>
                <a:latin typeface="Ballpoint"/>
                <a:ea typeface="Ballpoint"/>
                <a:cs typeface="Ballpoint"/>
                <a:sym typeface="Ballpoint"/>
              </a:rPr>
              <a:t>PARENT VUE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9848865" y="6829828"/>
            <a:ext cx="5528738" cy="3300705"/>
            <a:chOff x="0" y="0"/>
            <a:chExt cx="1456129" cy="86932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56128" cy="869322"/>
            </a:xfrm>
            <a:custGeom>
              <a:avLst/>
              <a:gdLst/>
              <a:ahLst/>
              <a:cxnLst/>
              <a:rect l="l" t="t" r="r" b="b"/>
              <a:pathLst>
                <a:path w="1456128" h="869322">
                  <a:moveTo>
                    <a:pt x="53212" y="0"/>
                  </a:moveTo>
                  <a:lnTo>
                    <a:pt x="1402917" y="0"/>
                  </a:lnTo>
                  <a:cubicBezTo>
                    <a:pt x="1417029" y="0"/>
                    <a:pt x="1430564" y="5606"/>
                    <a:pt x="1440543" y="15585"/>
                  </a:cubicBezTo>
                  <a:cubicBezTo>
                    <a:pt x="1450522" y="25564"/>
                    <a:pt x="1456128" y="39099"/>
                    <a:pt x="1456128" y="53212"/>
                  </a:cubicBezTo>
                  <a:lnTo>
                    <a:pt x="1456128" y="816110"/>
                  </a:lnTo>
                  <a:cubicBezTo>
                    <a:pt x="1456128" y="830223"/>
                    <a:pt x="1450522" y="843757"/>
                    <a:pt x="1440543" y="853736"/>
                  </a:cubicBezTo>
                  <a:cubicBezTo>
                    <a:pt x="1430564" y="863715"/>
                    <a:pt x="1417029" y="869322"/>
                    <a:pt x="1402917" y="869322"/>
                  </a:cubicBezTo>
                  <a:lnTo>
                    <a:pt x="53212" y="869322"/>
                  </a:lnTo>
                  <a:cubicBezTo>
                    <a:pt x="39099" y="869322"/>
                    <a:pt x="25564" y="863715"/>
                    <a:pt x="15585" y="853736"/>
                  </a:cubicBezTo>
                  <a:cubicBezTo>
                    <a:pt x="5606" y="843757"/>
                    <a:pt x="0" y="830223"/>
                    <a:pt x="0" y="816110"/>
                  </a:cubicBezTo>
                  <a:lnTo>
                    <a:pt x="0" y="53212"/>
                  </a:lnTo>
                  <a:cubicBezTo>
                    <a:pt x="0" y="39099"/>
                    <a:pt x="5606" y="25564"/>
                    <a:pt x="15585" y="15585"/>
                  </a:cubicBezTo>
                  <a:cubicBezTo>
                    <a:pt x="25564" y="5606"/>
                    <a:pt x="39099" y="0"/>
                    <a:pt x="53212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33350"/>
              <a:ext cx="1456129" cy="10026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759771" y="6854003"/>
            <a:ext cx="5388992" cy="3252355"/>
            <a:chOff x="0" y="0"/>
            <a:chExt cx="1419323" cy="85658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19323" cy="856587"/>
            </a:xfrm>
            <a:custGeom>
              <a:avLst/>
              <a:gdLst/>
              <a:ahLst/>
              <a:cxnLst/>
              <a:rect l="l" t="t" r="r" b="b"/>
              <a:pathLst>
                <a:path w="1419323" h="856587">
                  <a:moveTo>
                    <a:pt x="54591" y="0"/>
                  </a:moveTo>
                  <a:lnTo>
                    <a:pt x="1364732" y="0"/>
                  </a:lnTo>
                  <a:cubicBezTo>
                    <a:pt x="1379210" y="0"/>
                    <a:pt x="1393096" y="5752"/>
                    <a:pt x="1403334" y="15989"/>
                  </a:cubicBezTo>
                  <a:cubicBezTo>
                    <a:pt x="1413571" y="26227"/>
                    <a:pt x="1419323" y="40113"/>
                    <a:pt x="1419323" y="54591"/>
                  </a:cubicBezTo>
                  <a:lnTo>
                    <a:pt x="1419323" y="801996"/>
                  </a:lnTo>
                  <a:cubicBezTo>
                    <a:pt x="1419323" y="832146"/>
                    <a:pt x="1394882" y="856587"/>
                    <a:pt x="1364732" y="856587"/>
                  </a:cubicBezTo>
                  <a:lnTo>
                    <a:pt x="54591" y="856587"/>
                  </a:lnTo>
                  <a:cubicBezTo>
                    <a:pt x="24441" y="856587"/>
                    <a:pt x="0" y="832146"/>
                    <a:pt x="0" y="801996"/>
                  </a:cubicBezTo>
                  <a:lnTo>
                    <a:pt x="0" y="54591"/>
                  </a:lnTo>
                  <a:cubicBezTo>
                    <a:pt x="0" y="24441"/>
                    <a:pt x="24441" y="0"/>
                    <a:pt x="54591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33350"/>
              <a:ext cx="1419323" cy="98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158749" y="3460360"/>
            <a:ext cx="3960978" cy="857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299" spc="127">
                <a:solidFill>
                  <a:srgbClr val="FFB6DD"/>
                </a:solidFill>
                <a:latin typeface="Ballpoint"/>
                <a:ea typeface="Ballpoint"/>
                <a:cs typeface="Ballpoint"/>
                <a:sym typeface="Ballpoint"/>
              </a:rPr>
              <a:t>BY 11TH GRADE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459732" y="7106484"/>
            <a:ext cx="4307004" cy="847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21"/>
              </a:lnSpc>
            </a:pPr>
            <a:r>
              <a:rPr lang="en-US" sz="5201" spc="124">
                <a:solidFill>
                  <a:srgbClr val="85D9FD"/>
                </a:solidFill>
                <a:latin typeface="Ballpoint"/>
                <a:ea typeface="Ballpoint"/>
                <a:cs typeface="Ballpoint"/>
                <a:sym typeface="Ballpoint"/>
              </a:rPr>
              <a:t>COMMUNITY SERVICE</a:t>
            </a:r>
          </a:p>
        </p:txBody>
      </p:sp>
      <p:sp>
        <p:nvSpPr>
          <p:cNvPr id="23" name="Freeform 23"/>
          <p:cNvSpPr/>
          <p:nvPr/>
        </p:nvSpPr>
        <p:spPr>
          <a:xfrm>
            <a:off x="-1024948" y="-585981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2"/>
                </a:lnTo>
                <a:lnTo>
                  <a:pt x="0" y="3229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2292387" y="270725"/>
            <a:ext cx="13703226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endParaRPr/>
          </a:p>
        </p:txBody>
      </p:sp>
      <p:sp>
        <p:nvSpPr>
          <p:cNvPr id="25" name="Freeform 25"/>
          <p:cNvSpPr/>
          <p:nvPr/>
        </p:nvSpPr>
        <p:spPr>
          <a:xfrm flipH="1">
            <a:off x="15205652" y="-585981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2"/>
                </a:lnTo>
                <a:lnTo>
                  <a:pt x="4107296" y="3229362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>
            <a:off x="16077706" y="7558612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0" y="0"/>
                </a:moveTo>
                <a:lnTo>
                  <a:pt x="4107296" y="0"/>
                </a:lnTo>
                <a:lnTo>
                  <a:pt x="4107296" y="3229362"/>
                </a:lnTo>
                <a:lnTo>
                  <a:pt x="0" y="32293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 flipH="1">
            <a:off x="-1897002" y="7558612"/>
            <a:ext cx="4107296" cy="3229361"/>
          </a:xfrm>
          <a:custGeom>
            <a:avLst/>
            <a:gdLst/>
            <a:ahLst/>
            <a:cxnLst/>
            <a:rect l="l" t="t" r="r" b="b"/>
            <a:pathLst>
              <a:path w="4107296" h="3229361">
                <a:moveTo>
                  <a:pt x="4107296" y="0"/>
                </a:moveTo>
                <a:lnTo>
                  <a:pt x="0" y="0"/>
                </a:lnTo>
                <a:lnTo>
                  <a:pt x="0" y="3229362"/>
                </a:lnTo>
                <a:lnTo>
                  <a:pt x="4107296" y="3229362"/>
                </a:lnTo>
                <a:lnTo>
                  <a:pt x="410729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9139238" y="4819967"/>
            <a:ext cx="95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endParaRPr/>
          </a:p>
        </p:txBody>
      </p:sp>
      <p:sp>
        <p:nvSpPr>
          <p:cNvPr id="29" name="TextBox 29"/>
          <p:cNvSpPr txBox="1"/>
          <p:nvPr/>
        </p:nvSpPr>
        <p:spPr>
          <a:xfrm>
            <a:off x="337872" y="1994088"/>
            <a:ext cx="17518986" cy="6959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0"/>
              </a:lnSpc>
            </a:pPr>
            <a:r>
              <a:rPr lang="en-US" sz="4100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Follow counseling on Instagram:    @buc_counselors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292387" y="258021"/>
            <a:ext cx="13703226" cy="1708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>
                <a:solidFill>
                  <a:srgbClr val="FFE68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FAQ’s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28700" y="4148970"/>
            <a:ext cx="4842906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This is digital and all 9th and 10th graders will take here </a:t>
            </a:r>
          </a:p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school. 11th can pay </a:t>
            </a:r>
          </a:p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to take it.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610946" y="4261094"/>
            <a:ext cx="5006192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Need proof of meningococcal booster (MCV4). Upload to ParentVue or send to our clerk Allyson Rich.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252243" y="4261094"/>
            <a:ext cx="5006192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Check regularly. Update contacts since info. changes. Theresa Bennett can help troubleshoot.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916450" y="7739828"/>
            <a:ext cx="4791523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Excused notes submitted within 3 days. Can email Theresa Bennett notes. Check CTLS for work. 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055958" y="8001216"/>
            <a:ext cx="5149694" cy="141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Students will need to upload their service hours each school year.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358198">
            <a:off x="-601818" y="3825626"/>
            <a:ext cx="3126103" cy="3635003"/>
          </a:xfrm>
          <a:custGeom>
            <a:avLst/>
            <a:gdLst/>
            <a:ahLst/>
            <a:cxnLst/>
            <a:rect l="l" t="t" r="r" b="b"/>
            <a:pathLst>
              <a:path w="3126103" h="3635003">
                <a:moveTo>
                  <a:pt x="0" y="0"/>
                </a:moveTo>
                <a:lnTo>
                  <a:pt x="3126103" y="0"/>
                </a:lnTo>
                <a:lnTo>
                  <a:pt x="3126103" y="3635004"/>
                </a:lnTo>
                <a:lnTo>
                  <a:pt x="0" y="36350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-407012" y="-47538"/>
            <a:ext cx="3774617" cy="3822397"/>
          </a:xfrm>
          <a:custGeom>
            <a:avLst/>
            <a:gdLst/>
            <a:ahLst/>
            <a:cxnLst/>
            <a:rect l="l" t="t" r="r" b="b"/>
            <a:pathLst>
              <a:path w="3774617" h="3822397">
                <a:moveTo>
                  <a:pt x="0" y="0"/>
                </a:moveTo>
                <a:lnTo>
                  <a:pt x="3774618" y="0"/>
                </a:lnTo>
                <a:lnTo>
                  <a:pt x="3774618" y="3822398"/>
                </a:lnTo>
                <a:lnTo>
                  <a:pt x="0" y="3822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2154300">
            <a:off x="3597941" y="-740047"/>
            <a:ext cx="3913174" cy="2954447"/>
          </a:xfrm>
          <a:custGeom>
            <a:avLst/>
            <a:gdLst/>
            <a:ahLst/>
            <a:cxnLst/>
            <a:rect l="l" t="t" r="r" b="b"/>
            <a:pathLst>
              <a:path w="3913174" h="2954447">
                <a:moveTo>
                  <a:pt x="0" y="0"/>
                </a:moveTo>
                <a:lnTo>
                  <a:pt x="3913175" y="0"/>
                </a:lnTo>
                <a:lnTo>
                  <a:pt x="3913175" y="2954447"/>
                </a:lnTo>
                <a:lnTo>
                  <a:pt x="0" y="2954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2002085">
            <a:off x="15771827" y="4318060"/>
            <a:ext cx="2974946" cy="2997427"/>
          </a:xfrm>
          <a:custGeom>
            <a:avLst/>
            <a:gdLst/>
            <a:ahLst/>
            <a:cxnLst/>
            <a:rect l="l" t="t" r="r" b="b"/>
            <a:pathLst>
              <a:path w="2974946" h="2997427">
                <a:moveTo>
                  <a:pt x="0" y="0"/>
                </a:moveTo>
                <a:lnTo>
                  <a:pt x="2974946" y="0"/>
                </a:lnTo>
                <a:lnTo>
                  <a:pt x="2974946" y="2997426"/>
                </a:lnTo>
                <a:lnTo>
                  <a:pt x="0" y="299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407012" y="8207963"/>
            <a:ext cx="4270288" cy="2530146"/>
          </a:xfrm>
          <a:custGeom>
            <a:avLst/>
            <a:gdLst/>
            <a:ahLst/>
            <a:cxnLst/>
            <a:rect l="l" t="t" r="r" b="b"/>
            <a:pathLst>
              <a:path w="4270288" h="2530146">
                <a:moveTo>
                  <a:pt x="0" y="0"/>
                </a:moveTo>
                <a:lnTo>
                  <a:pt x="4270289" y="0"/>
                </a:lnTo>
                <a:lnTo>
                  <a:pt x="4270289" y="2530146"/>
                </a:lnTo>
                <a:lnTo>
                  <a:pt x="0" y="2530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-8716094">
            <a:off x="9568814" y="-774029"/>
            <a:ext cx="4145024" cy="2787529"/>
          </a:xfrm>
          <a:custGeom>
            <a:avLst/>
            <a:gdLst/>
            <a:ahLst/>
            <a:cxnLst/>
            <a:rect l="l" t="t" r="r" b="b"/>
            <a:pathLst>
              <a:path w="4145024" h="2787529">
                <a:moveTo>
                  <a:pt x="0" y="0"/>
                </a:moveTo>
                <a:lnTo>
                  <a:pt x="4145024" y="0"/>
                </a:lnTo>
                <a:lnTo>
                  <a:pt x="4145024" y="2787529"/>
                </a:lnTo>
                <a:lnTo>
                  <a:pt x="0" y="278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1698235">
            <a:off x="14784346" y="8107938"/>
            <a:ext cx="3146289" cy="2300724"/>
          </a:xfrm>
          <a:custGeom>
            <a:avLst/>
            <a:gdLst/>
            <a:ahLst/>
            <a:cxnLst/>
            <a:rect l="l" t="t" r="r" b="b"/>
            <a:pathLst>
              <a:path w="3146289" h="2300724">
                <a:moveTo>
                  <a:pt x="0" y="0"/>
                </a:moveTo>
                <a:lnTo>
                  <a:pt x="3146289" y="0"/>
                </a:lnTo>
                <a:lnTo>
                  <a:pt x="3146289" y="2300724"/>
                </a:lnTo>
                <a:lnTo>
                  <a:pt x="0" y="2300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-908407">
            <a:off x="14562477" y="-526528"/>
            <a:ext cx="4258558" cy="3811409"/>
          </a:xfrm>
          <a:custGeom>
            <a:avLst/>
            <a:gdLst/>
            <a:ahLst/>
            <a:cxnLst/>
            <a:rect l="l" t="t" r="r" b="b"/>
            <a:pathLst>
              <a:path w="4258558" h="3811409">
                <a:moveTo>
                  <a:pt x="0" y="0"/>
                </a:moveTo>
                <a:lnTo>
                  <a:pt x="4258558" y="0"/>
                </a:lnTo>
                <a:lnTo>
                  <a:pt x="4258558" y="3811409"/>
                </a:lnTo>
                <a:lnTo>
                  <a:pt x="0" y="38114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3625321">
            <a:off x="10283442" y="7638645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4814850" y="9066721"/>
            <a:ext cx="4329150" cy="2440558"/>
          </a:xfrm>
          <a:custGeom>
            <a:avLst/>
            <a:gdLst/>
            <a:ahLst/>
            <a:cxnLst/>
            <a:rect l="l" t="t" r="r" b="b"/>
            <a:pathLst>
              <a:path w="4329150" h="2440558">
                <a:moveTo>
                  <a:pt x="0" y="0"/>
                </a:moveTo>
                <a:lnTo>
                  <a:pt x="4329150" y="0"/>
                </a:lnTo>
                <a:lnTo>
                  <a:pt x="4329150" y="2440558"/>
                </a:lnTo>
                <a:lnTo>
                  <a:pt x="0" y="2440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103404" y="2193094"/>
            <a:ext cx="11689613" cy="34798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Additional </a:t>
            </a:r>
          </a:p>
          <a:p>
            <a:pPr algn="ctr">
              <a:lnSpc>
                <a:spcPts val="13999"/>
              </a:lnSpc>
            </a:pPr>
            <a:r>
              <a:rPr lang="en-US" sz="9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Questions?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047896" y="6546430"/>
            <a:ext cx="9800630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We look forward to partnering 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with you this school year!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2076643" y="9715523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7332948" y="9717232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2589253" y="9717232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206698">
            <a:off x="15705246" y="185011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0" y="0"/>
                </a:moveTo>
                <a:lnTo>
                  <a:pt x="2185505" y="0"/>
                </a:lnTo>
                <a:lnTo>
                  <a:pt x="2185505" y="2698154"/>
                </a:lnTo>
                <a:lnTo>
                  <a:pt x="0" y="2698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1206000" flipH="1">
            <a:off x="401313" y="151328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2185505" y="0"/>
                </a:moveTo>
                <a:lnTo>
                  <a:pt x="0" y="0"/>
                </a:lnTo>
                <a:lnTo>
                  <a:pt x="0" y="2698154"/>
                </a:lnTo>
                <a:lnTo>
                  <a:pt x="2185505" y="2698154"/>
                </a:lnTo>
                <a:lnTo>
                  <a:pt x="218550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323929" y="2895077"/>
            <a:ext cx="3615453" cy="5044237"/>
          </a:xfrm>
          <a:custGeom>
            <a:avLst/>
            <a:gdLst/>
            <a:ahLst/>
            <a:cxnLst/>
            <a:rect l="l" t="t" r="r" b="b"/>
            <a:pathLst>
              <a:path w="3615453" h="5044237">
                <a:moveTo>
                  <a:pt x="0" y="0"/>
                </a:moveTo>
                <a:lnTo>
                  <a:pt x="3615452" y="0"/>
                </a:lnTo>
                <a:lnTo>
                  <a:pt x="3615452" y="5044238"/>
                </a:lnTo>
                <a:lnTo>
                  <a:pt x="0" y="50442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421" t="-10497" b="-2596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097207" y="2893992"/>
            <a:ext cx="3794144" cy="5044237"/>
          </a:xfrm>
          <a:custGeom>
            <a:avLst/>
            <a:gdLst/>
            <a:ahLst/>
            <a:cxnLst/>
            <a:rect l="l" t="t" r="r" b="b"/>
            <a:pathLst>
              <a:path w="3794144" h="5044237">
                <a:moveTo>
                  <a:pt x="0" y="0"/>
                </a:moveTo>
                <a:lnTo>
                  <a:pt x="3794143" y="0"/>
                </a:lnTo>
                <a:lnTo>
                  <a:pt x="3794143" y="5044237"/>
                </a:lnTo>
                <a:lnTo>
                  <a:pt x="0" y="50442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076643" y="2893992"/>
            <a:ext cx="4064770" cy="5044237"/>
          </a:xfrm>
          <a:custGeom>
            <a:avLst/>
            <a:gdLst/>
            <a:ahLst/>
            <a:cxnLst/>
            <a:rect l="l" t="t" r="r" b="b"/>
            <a:pathLst>
              <a:path w="4064770" h="5044237">
                <a:moveTo>
                  <a:pt x="0" y="0"/>
                </a:moveTo>
                <a:lnTo>
                  <a:pt x="4064770" y="0"/>
                </a:lnTo>
                <a:lnTo>
                  <a:pt x="4064770" y="5044237"/>
                </a:lnTo>
                <a:lnTo>
                  <a:pt x="0" y="504423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063" r="-12629" b="-41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2263356" y="8300179"/>
            <a:ext cx="3794144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SHERER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CITA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07712" y="143438"/>
            <a:ext cx="12072577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ALLATOONA COUNSELORS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40572" y="8300179"/>
            <a:ext cx="4200841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MASTRANGELO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RF-Z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348619" y="8300179"/>
            <a:ext cx="3590762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CORTOLANO</a:t>
            </a:r>
          </a:p>
          <a:p>
            <a:pPr marL="0" lvl="0" indent="0"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STUDENT SUPPORT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3585492" y="8798119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1255753" y="8798119"/>
            <a:ext cx="2956984" cy="306787"/>
          </a:xfrm>
          <a:custGeom>
            <a:avLst/>
            <a:gdLst/>
            <a:ahLst/>
            <a:cxnLst/>
            <a:rect l="l" t="t" r="r" b="b"/>
            <a:pathLst>
              <a:path w="2956984" h="306787">
                <a:moveTo>
                  <a:pt x="0" y="0"/>
                </a:moveTo>
                <a:lnTo>
                  <a:pt x="2956984" y="0"/>
                </a:lnTo>
                <a:lnTo>
                  <a:pt x="2956984" y="306787"/>
                </a:lnTo>
                <a:lnTo>
                  <a:pt x="0" y="30678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1206698">
            <a:off x="15705246" y="185011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0" y="0"/>
                </a:moveTo>
                <a:lnTo>
                  <a:pt x="2185505" y="0"/>
                </a:lnTo>
                <a:lnTo>
                  <a:pt x="2185505" y="2698154"/>
                </a:lnTo>
                <a:lnTo>
                  <a:pt x="0" y="2698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1206000" flipH="1">
            <a:off x="401313" y="151328"/>
            <a:ext cx="2185505" cy="2698154"/>
          </a:xfrm>
          <a:custGeom>
            <a:avLst/>
            <a:gdLst/>
            <a:ahLst/>
            <a:cxnLst/>
            <a:rect l="l" t="t" r="r" b="b"/>
            <a:pathLst>
              <a:path w="2185505" h="2698154">
                <a:moveTo>
                  <a:pt x="2185505" y="0"/>
                </a:moveTo>
                <a:lnTo>
                  <a:pt x="0" y="0"/>
                </a:lnTo>
                <a:lnTo>
                  <a:pt x="0" y="2698154"/>
                </a:lnTo>
                <a:lnTo>
                  <a:pt x="2185505" y="2698154"/>
                </a:lnTo>
                <a:lnTo>
                  <a:pt x="218550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3107712" y="2520880"/>
            <a:ext cx="3912545" cy="4890681"/>
          </a:xfrm>
          <a:custGeom>
            <a:avLst/>
            <a:gdLst/>
            <a:ahLst/>
            <a:cxnLst/>
            <a:rect l="l" t="t" r="r" b="b"/>
            <a:pathLst>
              <a:path w="3912545" h="4890681">
                <a:moveTo>
                  <a:pt x="0" y="0"/>
                </a:moveTo>
                <a:lnTo>
                  <a:pt x="3912544" y="0"/>
                </a:lnTo>
                <a:lnTo>
                  <a:pt x="3912544" y="4890680"/>
                </a:lnTo>
                <a:lnTo>
                  <a:pt x="0" y="48906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0747303" y="2448488"/>
            <a:ext cx="3973884" cy="4890681"/>
          </a:xfrm>
          <a:custGeom>
            <a:avLst/>
            <a:gdLst/>
            <a:ahLst/>
            <a:cxnLst/>
            <a:rect l="l" t="t" r="r" b="b"/>
            <a:pathLst>
              <a:path w="3973884" h="4890681">
                <a:moveTo>
                  <a:pt x="0" y="0"/>
                </a:moveTo>
                <a:lnTo>
                  <a:pt x="3973884" y="0"/>
                </a:lnTo>
                <a:lnTo>
                  <a:pt x="3973884" y="4890681"/>
                </a:lnTo>
                <a:lnTo>
                  <a:pt x="0" y="489068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4068" t="-8166" r="-90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867172" y="7685681"/>
            <a:ext cx="439362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RICH</a:t>
            </a:r>
          </a:p>
          <a:p>
            <a:pPr marL="0" lvl="0" indent="0" algn="ctr">
              <a:lnSpc>
                <a:spcPts val="5279"/>
              </a:lnSpc>
            </a:pPr>
            <a:endParaRPr lang="en-US" sz="4399" spc="10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327562" y="7685681"/>
            <a:ext cx="4393625" cy="1419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MRS. RIDENOUR</a:t>
            </a:r>
          </a:p>
          <a:p>
            <a:pPr marL="0" lvl="0" indent="0" algn="ctr">
              <a:lnSpc>
                <a:spcPts val="5279"/>
              </a:lnSpc>
            </a:pPr>
            <a:endParaRPr lang="en-US" sz="4399" spc="10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107712" y="143438"/>
            <a:ext cx="12072577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COUNSELING CLERKS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081393" y="4724400"/>
            <a:ext cx="12521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79"/>
              </a:lnSpc>
              <a:spcBef>
                <a:spcPct val="0"/>
              </a:spcBef>
            </a:pPr>
            <a:r>
              <a:rPr lang="en-US" sz="4399" spc="10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713035" y="279523"/>
            <a:ext cx="8586355" cy="9425450"/>
          </a:xfrm>
          <a:custGeom>
            <a:avLst/>
            <a:gdLst/>
            <a:ahLst/>
            <a:cxnLst/>
            <a:rect l="l" t="t" r="r" b="b"/>
            <a:pathLst>
              <a:path w="8586355" h="9425450">
                <a:moveTo>
                  <a:pt x="0" y="0"/>
                </a:moveTo>
                <a:lnTo>
                  <a:pt x="8586355" y="0"/>
                </a:lnTo>
                <a:lnTo>
                  <a:pt x="8586355" y="9425449"/>
                </a:lnTo>
                <a:lnTo>
                  <a:pt x="0" y="94254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A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99900" y="711235"/>
            <a:ext cx="8901134" cy="8877430"/>
          </a:xfrm>
          <a:custGeom>
            <a:avLst/>
            <a:gdLst/>
            <a:ahLst/>
            <a:cxnLst/>
            <a:rect l="l" t="t" r="r" b="b"/>
            <a:pathLst>
              <a:path w="8901134" h="8877430">
                <a:moveTo>
                  <a:pt x="0" y="0"/>
                </a:moveTo>
                <a:lnTo>
                  <a:pt x="8901134" y="0"/>
                </a:lnTo>
                <a:lnTo>
                  <a:pt x="8901134" y="8877429"/>
                </a:lnTo>
                <a:lnTo>
                  <a:pt x="0" y="88774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95308" y="3681739"/>
            <a:ext cx="5006192" cy="6413871"/>
            <a:chOff x="0" y="0"/>
            <a:chExt cx="1318503" cy="16892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640904" y="3681739"/>
            <a:ext cx="5006192" cy="6413871"/>
            <a:chOff x="0" y="0"/>
            <a:chExt cx="1318503" cy="1689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419770" y="3681739"/>
            <a:ext cx="5006192" cy="6413871"/>
            <a:chOff x="0" y="0"/>
            <a:chExt cx="1318503" cy="16892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18503" cy="1689250"/>
            </a:xfrm>
            <a:custGeom>
              <a:avLst/>
              <a:gdLst/>
              <a:ahLst/>
              <a:cxnLst/>
              <a:rect l="l" t="t" r="r" b="b"/>
              <a:pathLst>
                <a:path w="1318503" h="1689250">
                  <a:moveTo>
                    <a:pt x="58766" y="0"/>
                  </a:moveTo>
                  <a:lnTo>
                    <a:pt x="1259737" y="0"/>
                  </a:lnTo>
                  <a:cubicBezTo>
                    <a:pt x="1292193" y="0"/>
                    <a:pt x="1318503" y="26310"/>
                    <a:pt x="1318503" y="58766"/>
                  </a:cubicBezTo>
                  <a:lnTo>
                    <a:pt x="1318503" y="1630484"/>
                  </a:lnTo>
                  <a:cubicBezTo>
                    <a:pt x="1318503" y="1662939"/>
                    <a:pt x="1292193" y="1689250"/>
                    <a:pt x="1259737" y="1689250"/>
                  </a:cubicBezTo>
                  <a:lnTo>
                    <a:pt x="58766" y="1689250"/>
                  </a:lnTo>
                  <a:cubicBezTo>
                    <a:pt x="26310" y="1689250"/>
                    <a:pt x="0" y="1662939"/>
                    <a:pt x="0" y="1630484"/>
                  </a:cubicBezTo>
                  <a:lnTo>
                    <a:pt x="0" y="58766"/>
                  </a:lnTo>
                  <a:cubicBezTo>
                    <a:pt x="0" y="26310"/>
                    <a:pt x="26310" y="0"/>
                    <a:pt x="58766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1318503" cy="1822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61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384526" y="4088091"/>
            <a:ext cx="3960978" cy="1270318"/>
            <a:chOff x="0" y="0"/>
            <a:chExt cx="5281304" cy="1693758"/>
          </a:xfrm>
        </p:grpSpPr>
        <p:sp>
          <p:nvSpPr>
            <p:cNvPr id="13" name="Freeform 13"/>
            <p:cNvSpPr/>
            <p:nvPr/>
          </p:nvSpPr>
          <p:spPr>
            <a:xfrm>
              <a:off x="669329" y="1284708"/>
              <a:ext cx="3942646" cy="409049"/>
            </a:xfrm>
            <a:custGeom>
              <a:avLst/>
              <a:gdLst/>
              <a:ahLst/>
              <a:cxnLst/>
              <a:rect l="l" t="t" r="r" b="b"/>
              <a:pathLst>
                <a:path w="3942646" h="409049">
                  <a:moveTo>
                    <a:pt x="0" y="0"/>
                  </a:moveTo>
                  <a:lnTo>
                    <a:pt x="3942646" y="0"/>
                  </a:lnTo>
                  <a:lnTo>
                    <a:pt x="3942646" y="409050"/>
                  </a:lnTo>
                  <a:lnTo>
                    <a:pt x="0" y="409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5281304" cy="1124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29"/>
                </a:lnSpc>
              </a:pPr>
              <a:r>
                <a:rPr lang="en-US" sz="5299" spc="127">
                  <a:solidFill>
                    <a:srgbClr val="FFFFFF"/>
                  </a:solidFill>
                  <a:latin typeface="Ballpoint"/>
                  <a:ea typeface="Ballpoint"/>
                  <a:cs typeface="Ballpoint"/>
                  <a:sym typeface="Ballpoint"/>
                </a:rPr>
                <a:t>ACADEMIC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163511" y="4088091"/>
            <a:ext cx="3960978" cy="1270318"/>
            <a:chOff x="0" y="0"/>
            <a:chExt cx="5281304" cy="1693758"/>
          </a:xfrm>
        </p:grpSpPr>
        <p:sp>
          <p:nvSpPr>
            <p:cNvPr id="16" name="Freeform 16"/>
            <p:cNvSpPr/>
            <p:nvPr/>
          </p:nvSpPr>
          <p:spPr>
            <a:xfrm>
              <a:off x="669329" y="1284708"/>
              <a:ext cx="3942646" cy="409049"/>
            </a:xfrm>
            <a:custGeom>
              <a:avLst/>
              <a:gdLst/>
              <a:ahLst/>
              <a:cxnLst/>
              <a:rect l="l" t="t" r="r" b="b"/>
              <a:pathLst>
                <a:path w="3942646" h="409049">
                  <a:moveTo>
                    <a:pt x="0" y="0"/>
                  </a:moveTo>
                  <a:lnTo>
                    <a:pt x="3942646" y="0"/>
                  </a:lnTo>
                  <a:lnTo>
                    <a:pt x="3942646" y="409050"/>
                  </a:lnTo>
                  <a:lnTo>
                    <a:pt x="0" y="409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5281304" cy="11247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29"/>
                </a:lnSpc>
              </a:pPr>
              <a:r>
                <a:rPr lang="en-US" sz="5299" spc="127">
                  <a:solidFill>
                    <a:srgbClr val="FFFFFF"/>
                  </a:solidFill>
                  <a:latin typeface="Ballpoint"/>
                  <a:ea typeface="Ballpoint"/>
                  <a:cs typeface="Ballpoint"/>
                  <a:sym typeface="Ballpoint"/>
                </a:rPr>
                <a:t>CAREER/COLLEGE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629412" y="4172904"/>
            <a:ext cx="4586906" cy="1840946"/>
            <a:chOff x="0" y="0"/>
            <a:chExt cx="6115875" cy="2454595"/>
          </a:xfrm>
        </p:grpSpPr>
        <p:sp>
          <p:nvSpPr>
            <p:cNvPr id="19" name="Freeform 19"/>
            <p:cNvSpPr/>
            <p:nvPr/>
          </p:nvSpPr>
          <p:spPr>
            <a:xfrm>
              <a:off x="1104758" y="2045546"/>
              <a:ext cx="3942646" cy="409049"/>
            </a:xfrm>
            <a:custGeom>
              <a:avLst/>
              <a:gdLst/>
              <a:ahLst/>
              <a:cxnLst/>
              <a:rect l="l" t="t" r="r" b="b"/>
              <a:pathLst>
                <a:path w="3942646" h="409049">
                  <a:moveTo>
                    <a:pt x="0" y="0"/>
                  </a:moveTo>
                  <a:lnTo>
                    <a:pt x="3942645" y="0"/>
                  </a:lnTo>
                  <a:lnTo>
                    <a:pt x="3942645" y="409049"/>
                  </a:lnTo>
                  <a:lnTo>
                    <a:pt x="0" y="409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6115875" cy="2102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29"/>
                </a:lnSpc>
              </a:pPr>
              <a:r>
                <a:rPr lang="en-US" sz="5299" spc="127">
                  <a:solidFill>
                    <a:srgbClr val="FFFFFF"/>
                  </a:solidFill>
                  <a:latin typeface="Ballpoint"/>
                  <a:ea typeface="Ballpoint"/>
                  <a:cs typeface="Ballpoint"/>
                  <a:sym typeface="Ballpoint"/>
                </a:rPr>
                <a:t>PERSONAL</a:t>
              </a:r>
            </a:p>
            <a:p>
              <a:pPr algn="ctr">
                <a:lnSpc>
                  <a:spcPts val="5829"/>
                </a:lnSpc>
              </a:pPr>
              <a:r>
                <a:rPr lang="en-US" sz="5299" spc="127">
                  <a:solidFill>
                    <a:srgbClr val="FFFFFF"/>
                  </a:solidFill>
                  <a:latin typeface="Ballpoint"/>
                  <a:ea typeface="Ballpoint"/>
                  <a:cs typeface="Ballpoint"/>
                  <a:sym typeface="Ballpoint"/>
                </a:rPr>
                <a:t>DEVELOPMENT</a:t>
              </a:r>
            </a:p>
          </p:txBody>
        </p:sp>
      </p:grpSp>
      <p:sp>
        <p:nvSpPr>
          <p:cNvPr id="21" name="Freeform 21"/>
          <p:cNvSpPr/>
          <p:nvPr/>
        </p:nvSpPr>
        <p:spPr>
          <a:xfrm rot="-1338871">
            <a:off x="15391171" y="-396025"/>
            <a:ext cx="2756916" cy="4114800"/>
          </a:xfrm>
          <a:custGeom>
            <a:avLst/>
            <a:gdLst/>
            <a:ahLst/>
            <a:cxnLst/>
            <a:rect l="l" t="t" r="r" b="b"/>
            <a:pathLst>
              <a:path w="2756916" h="4114800">
                <a:moveTo>
                  <a:pt x="0" y="0"/>
                </a:moveTo>
                <a:lnTo>
                  <a:pt x="2756916" y="0"/>
                </a:lnTo>
                <a:lnTo>
                  <a:pt x="275691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>
            <a:off x="12038509" y="-506699"/>
            <a:ext cx="2419451" cy="2456296"/>
          </a:xfrm>
          <a:custGeom>
            <a:avLst/>
            <a:gdLst/>
            <a:ahLst/>
            <a:cxnLst/>
            <a:rect l="l" t="t" r="r" b="b"/>
            <a:pathLst>
              <a:path w="2419451" h="2456296">
                <a:moveTo>
                  <a:pt x="0" y="0"/>
                </a:moveTo>
                <a:lnTo>
                  <a:pt x="2419451" y="0"/>
                </a:lnTo>
                <a:lnTo>
                  <a:pt x="2419451" y="2456296"/>
                </a:lnTo>
                <a:lnTo>
                  <a:pt x="0" y="245629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 rot="2245428">
            <a:off x="2958499" y="-769727"/>
            <a:ext cx="2609726" cy="2528172"/>
          </a:xfrm>
          <a:custGeom>
            <a:avLst/>
            <a:gdLst/>
            <a:ahLst/>
            <a:cxnLst/>
            <a:rect l="l" t="t" r="r" b="b"/>
            <a:pathLst>
              <a:path w="2609726" h="2528172">
                <a:moveTo>
                  <a:pt x="0" y="0"/>
                </a:moveTo>
                <a:lnTo>
                  <a:pt x="2609726" y="0"/>
                </a:lnTo>
                <a:lnTo>
                  <a:pt x="2609726" y="2528172"/>
                </a:lnTo>
                <a:lnTo>
                  <a:pt x="0" y="252817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-8991770">
            <a:off x="-528162" y="-110075"/>
            <a:ext cx="2846938" cy="2277551"/>
          </a:xfrm>
          <a:custGeom>
            <a:avLst/>
            <a:gdLst/>
            <a:ahLst/>
            <a:cxnLst/>
            <a:rect l="l" t="t" r="r" b="b"/>
            <a:pathLst>
              <a:path w="2846938" h="2277551">
                <a:moveTo>
                  <a:pt x="0" y="0"/>
                </a:moveTo>
                <a:lnTo>
                  <a:pt x="2846939" y="0"/>
                </a:lnTo>
                <a:lnTo>
                  <a:pt x="2846939" y="2277550"/>
                </a:lnTo>
                <a:lnTo>
                  <a:pt x="0" y="22775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1028700" y="1312816"/>
            <a:ext cx="15874321" cy="18821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60"/>
              </a:lnSpc>
            </a:pPr>
            <a:r>
              <a:rPr lang="en-US" sz="99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ROLE OF THE HIGH SCHOOL COUNSELOR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17914" y="6206134"/>
            <a:ext cx="3960978" cy="2860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Schedule Questions</a:t>
            </a:r>
          </a:p>
          <a:p>
            <a:pPr algn="ctr">
              <a:lnSpc>
                <a:spcPts val="439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Registration Decisions</a:t>
            </a:r>
          </a:p>
          <a:p>
            <a:pPr algn="ctr">
              <a:lnSpc>
                <a:spcPts val="439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Academic Success Skills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180146" y="6206134"/>
            <a:ext cx="3960978" cy="3276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Career Options</a:t>
            </a:r>
          </a:p>
          <a:p>
            <a:pPr algn="ctr">
              <a:lnSpc>
                <a:spcPts val="439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Post- Secondary</a:t>
            </a:r>
          </a:p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Planning</a:t>
            </a:r>
          </a:p>
          <a:p>
            <a:pPr algn="ctr">
              <a:lnSpc>
                <a:spcPts val="384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384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942377" y="6618884"/>
            <a:ext cx="3960978" cy="230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Problem Solving Skills</a:t>
            </a:r>
          </a:p>
          <a:p>
            <a:pPr algn="ctr">
              <a:lnSpc>
                <a:spcPts val="439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ctr">
              <a:lnSpc>
                <a:spcPts val="4399"/>
              </a:lnSpc>
            </a:pPr>
            <a:r>
              <a:rPr lang="en-US" sz="3999" spc="95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Conflict Resolution</a:t>
            </a:r>
          </a:p>
          <a:p>
            <a:pPr algn="ctr">
              <a:lnSpc>
                <a:spcPts val="4399"/>
              </a:lnSpc>
            </a:pPr>
            <a:endParaRPr lang="en-US" sz="3999" spc="95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66594" y="6054893"/>
            <a:ext cx="7864198" cy="2381250"/>
            <a:chOff x="0" y="0"/>
            <a:chExt cx="2071229" cy="6271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71229" cy="627161"/>
            </a:xfrm>
            <a:custGeom>
              <a:avLst/>
              <a:gdLst/>
              <a:ahLst/>
              <a:cxnLst/>
              <a:rect l="l" t="t" r="r" b="b"/>
              <a:pathLst>
                <a:path w="2071229" h="627161">
                  <a:moveTo>
                    <a:pt x="73834" y="0"/>
                  </a:moveTo>
                  <a:lnTo>
                    <a:pt x="1997395" y="0"/>
                  </a:lnTo>
                  <a:cubicBezTo>
                    <a:pt x="2016977" y="0"/>
                    <a:pt x="2035757" y="7779"/>
                    <a:pt x="2049604" y="21625"/>
                  </a:cubicBezTo>
                  <a:cubicBezTo>
                    <a:pt x="2063450" y="35472"/>
                    <a:pt x="2071229" y="54252"/>
                    <a:pt x="2071229" y="73834"/>
                  </a:cubicBezTo>
                  <a:lnTo>
                    <a:pt x="2071229" y="553327"/>
                  </a:lnTo>
                  <a:cubicBezTo>
                    <a:pt x="2071229" y="594104"/>
                    <a:pt x="2038172" y="627161"/>
                    <a:pt x="1997395" y="627161"/>
                  </a:cubicBezTo>
                  <a:lnTo>
                    <a:pt x="73834" y="627161"/>
                  </a:lnTo>
                  <a:cubicBezTo>
                    <a:pt x="33057" y="627161"/>
                    <a:pt x="0" y="594104"/>
                    <a:pt x="0" y="553327"/>
                  </a:cubicBezTo>
                  <a:lnTo>
                    <a:pt x="0" y="73834"/>
                  </a:lnTo>
                  <a:cubicBezTo>
                    <a:pt x="0" y="33057"/>
                    <a:pt x="33057" y="0"/>
                    <a:pt x="73834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2071229" cy="731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66594" y="3365835"/>
            <a:ext cx="7864198" cy="2381250"/>
            <a:chOff x="0" y="0"/>
            <a:chExt cx="2071229" cy="6271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71229" cy="627161"/>
            </a:xfrm>
            <a:custGeom>
              <a:avLst/>
              <a:gdLst/>
              <a:ahLst/>
              <a:cxnLst/>
              <a:rect l="l" t="t" r="r" b="b"/>
              <a:pathLst>
                <a:path w="2071229" h="627161">
                  <a:moveTo>
                    <a:pt x="73834" y="0"/>
                  </a:moveTo>
                  <a:lnTo>
                    <a:pt x="1997395" y="0"/>
                  </a:lnTo>
                  <a:cubicBezTo>
                    <a:pt x="2016977" y="0"/>
                    <a:pt x="2035757" y="7779"/>
                    <a:pt x="2049604" y="21625"/>
                  </a:cubicBezTo>
                  <a:cubicBezTo>
                    <a:pt x="2063450" y="35472"/>
                    <a:pt x="2071229" y="54252"/>
                    <a:pt x="2071229" y="73834"/>
                  </a:cubicBezTo>
                  <a:lnTo>
                    <a:pt x="2071229" y="553327"/>
                  </a:lnTo>
                  <a:cubicBezTo>
                    <a:pt x="2071229" y="594104"/>
                    <a:pt x="2038172" y="627161"/>
                    <a:pt x="1997395" y="627161"/>
                  </a:cubicBezTo>
                  <a:lnTo>
                    <a:pt x="73834" y="627161"/>
                  </a:lnTo>
                  <a:cubicBezTo>
                    <a:pt x="33057" y="627161"/>
                    <a:pt x="0" y="594104"/>
                    <a:pt x="0" y="553327"/>
                  </a:cubicBezTo>
                  <a:lnTo>
                    <a:pt x="0" y="73834"/>
                  </a:lnTo>
                  <a:cubicBezTo>
                    <a:pt x="0" y="33057"/>
                    <a:pt x="33057" y="0"/>
                    <a:pt x="73834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2071229" cy="731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357208" y="3365835"/>
            <a:ext cx="7864198" cy="2381250"/>
            <a:chOff x="0" y="0"/>
            <a:chExt cx="2071229" cy="6271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71229" cy="627161"/>
            </a:xfrm>
            <a:custGeom>
              <a:avLst/>
              <a:gdLst/>
              <a:ahLst/>
              <a:cxnLst/>
              <a:rect l="l" t="t" r="r" b="b"/>
              <a:pathLst>
                <a:path w="2071229" h="627161">
                  <a:moveTo>
                    <a:pt x="73834" y="0"/>
                  </a:moveTo>
                  <a:lnTo>
                    <a:pt x="1997395" y="0"/>
                  </a:lnTo>
                  <a:cubicBezTo>
                    <a:pt x="2016977" y="0"/>
                    <a:pt x="2035757" y="7779"/>
                    <a:pt x="2049604" y="21625"/>
                  </a:cubicBezTo>
                  <a:cubicBezTo>
                    <a:pt x="2063450" y="35472"/>
                    <a:pt x="2071229" y="54252"/>
                    <a:pt x="2071229" y="73834"/>
                  </a:cubicBezTo>
                  <a:lnTo>
                    <a:pt x="2071229" y="553327"/>
                  </a:lnTo>
                  <a:cubicBezTo>
                    <a:pt x="2071229" y="594104"/>
                    <a:pt x="2038172" y="627161"/>
                    <a:pt x="1997395" y="627161"/>
                  </a:cubicBezTo>
                  <a:lnTo>
                    <a:pt x="73834" y="627161"/>
                  </a:lnTo>
                  <a:cubicBezTo>
                    <a:pt x="33057" y="627161"/>
                    <a:pt x="0" y="594104"/>
                    <a:pt x="0" y="553327"/>
                  </a:cubicBezTo>
                  <a:lnTo>
                    <a:pt x="0" y="73834"/>
                  </a:lnTo>
                  <a:cubicBezTo>
                    <a:pt x="0" y="33057"/>
                    <a:pt x="33057" y="0"/>
                    <a:pt x="73834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04775"/>
              <a:ext cx="2071229" cy="731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95102" y="6054893"/>
            <a:ext cx="7864198" cy="2381250"/>
            <a:chOff x="0" y="0"/>
            <a:chExt cx="2071229" cy="6271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71229" cy="627161"/>
            </a:xfrm>
            <a:custGeom>
              <a:avLst/>
              <a:gdLst/>
              <a:ahLst/>
              <a:cxnLst/>
              <a:rect l="l" t="t" r="r" b="b"/>
              <a:pathLst>
                <a:path w="2071229" h="627161">
                  <a:moveTo>
                    <a:pt x="73834" y="0"/>
                  </a:moveTo>
                  <a:lnTo>
                    <a:pt x="1997395" y="0"/>
                  </a:lnTo>
                  <a:cubicBezTo>
                    <a:pt x="2016977" y="0"/>
                    <a:pt x="2035757" y="7779"/>
                    <a:pt x="2049604" y="21625"/>
                  </a:cubicBezTo>
                  <a:cubicBezTo>
                    <a:pt x="2063450" y="35472"/>
                    <a:pt x="2071229" y="54252"/>
                    <a:pt x="2071229" y="73834"/>
                  </a:cubicBezTo>
                  <a:lnTo>
                    <a:pt x="2071229" y="553327"/>
                  </a:lnTo>
                  <a:cubicBezTo>
                    <a:pt x="2071229" y="594104"/>
                    <a:pt x="2038172" y="627161"/>
                    <a:pt x="1997395" y="627161"/>
                  </a:cubicBezTo>
                  <a:lnTo>
                    <a:pt x="73834" y="627161"/>
                  </a:lnTo>
                  <a:cubicBezTo>
                    <a:pt x="33057" y="627161"/>
                    <a:pt x="0" y="594104"/>
                    <a:pt x="0" y="553327"/>
                  </a:cubicBezTo>
                  <a:lnTo>
                    <a:pt x="0" y="73834"/>
                  </a:lnTo>
                  <a:cubicBezTo>
                    <a:pt x="0" y="33057"/>
                    <a:pt x="33057" y="0"/>
                    <a:pt x="73834" y="0"/>
                  </a:cubicBezTo>
                  <a:close/>
                </a:path>
              </a:pathLst>
            </a:custGeom>
            <a:ln w="95250" cap="rnd">
              <a:solidFill>
                <a:srgbClr val="FFFFFF"/>
              </a:solidFill>
              <a:prstDash val="sysDot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04775"/>
              <a:ext cx="2071229" cy="7319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395102" y="6393030"/>
            <a:ext cx="7864198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Credits: 1 credit per class (except for</a:t>
            </a:r>
          </a:p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Economics /Government .5 credits</a:t>
            </a:r>
          </a:p>
          <a:p>
            <a:pPr algn="ctr">
              <a:lnSpc>
                <a:spcPts val="5399"/>
              </a:lnSpc>
            </a:pPr>
            <a:endParaRPr lang="en-US" sz="4499" spc="107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638390" y="3784935"/>
            <a:ext cx="6644818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CORE classes: English, Math, Science &amp; Social Studies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20676" y="6061410"/>
            <a:ext cx="7080247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Block Schedule:</a:t>
            </a:r>
          </a:p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*4 classes each semester</a:t>
            </a:r>
          </a:p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*Credit awarded in December &amp; May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38388" y="3446798"/>
            <a:ext cx="6377627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99"/>
              </a:lnSpc>
            </a:pPr>
            <a:r>
              <a:rPr lang="en-US" sz="4499" spc="107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Elective classes: World Language, Career Tech, Fine Arts, PE &amp; some academic areas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556258" y="1166678"/>
            <a:ext cx="11175484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HIGH SCHOOL CLASSES</a:t>
            </a:r>
          </a:p>
        </p:txBody>
      </p:sp>
      <p:sp>
        <p:nvSpPr>
          <p:cNvPr id="20" name="Freeform 20"/>
          <p:cNvSpPr/>
          <p:nvPr/>
        </p:nvSpPr>
        <p:spPr>
          <a:xfrm>
            <a:off x="2371041" y="235331"/>
            <a:ext cx="3129832" cy="2546901"/>
          </a:xfrm>
          <a:custGeom>
            <a:avLst/>
            <a:gdLst/>
            <a:ahLst/>
            <a:cxnLst/>
            <a:rect l="l" t="t" r="r" b="b"/>
            <a:pathLst>
              <a:path w="3129832" h="2546901">
                <a:moveTo>
                  <a:pt x="0" y="0"/>
                </a:moveTo>
                <a:lnTo>
                  <a:pt x="3129832" y="0"/>
                </a:lnTo>
                <a:lnTo>
                  <a:pt x="3129832" y="2546900"/>
                </a:lnTo>
                <a:lnTo>
                  <a:pt x="0" y="25469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1806102">
            <a:off x="-78771" y="-219321"/>
            <a:ext cx="2214941" cy="3362340"/>
          </a:xfrm>
          <a:custGeom>
            <a:avLst/>
            <a:gdLst/>
            <a:ahLst/>
            <a:cxnLst/>
            <a:rect l="l" t="t" r="r" b="b"/>
            <a:pathLst>
              <a:path w="2214941" h="3362340">
                <a:moveTo>
                  <a:pt x="0" y="0"/>
                </a:moveTo>
                <a:lnTo>
                  <a:pt x="2214942" y="0"/>
                </a:lnTo>
                <a:lnTo>
                  <a:pt x="2214942" y="3362340"/>
                </a:lnTo>
                <a:lnTo>
                  <a:pt x="0" y="3362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-6317237">
            <a:off x="7822303" y="-844627"/>
            <a:ext cx="1772419" cy="3801434"/>
          </a:xfrm>
          <a:custGeom>
            <a:avLst/>
            <a:gdLst/>
            <a:ahLst/>
            <a:cxnLst/>
            <a:rect l="l" t="t" r="r" b="b"/>
            <a:pathLst>
              <a:path w="1772419" h="3801434">
                <a:moveTo>
                  <a:pt x="0" y="0"/>
                </a:moveTo>
                <a:lnTo>
                  <a:pt x="1772419" y="0"/>
                </a:lnTo>
                <a:lnTo>
                  <a:pt x="1772419" y="3801434"/>
                </a:lnTo>
                <a:lnTo>
                  <a:pt x="0" y="38014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1640430" y="-662314"/>
            <a:ext cx="4270288" cy="2530146"/>
          </a:xfrm>
          <a:custGeom>
            <a:avLst/>
            <a:gdLst/>
            <a:ahLst/>
            <a:cxnLst/>
            <a:rect l="l" t="t" r="r" b="b"/>
            <a:pathLst>
              <a:path w="4270288" h="2530146">
                <a:moveTo>
                  <a:pt x="0" y="0"/>
                </a:moveTo>
                <a:lnTo>
                  <a:pt x="4270288" y="0"/>
                </a:lnTo>
                <a:lnTo>
                  <a:pt x="4270288" y="2530145"/>
                </a:lnTo>
                <a:lnTo>
                  <a:pt x="0" y="25301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 rot="3625321">
            <a:off x="15901416" y="-408950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631106" y="8755230"/>
            <a:ext cx="16628194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HS credit earned in middle school will be on transcript but NOT calculated in GPA.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4193279" y="1058993"/>
            <a:ext cx="9119699" cy="230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</a:pPr>
            <a:r>
              <a:rPr lang="en-US" sz="12000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CREDIT SYSTEM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30719" y="3278318"/>
            <a:ext cx="12561995" cy="646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8361" lvl="1" indent="-464181" algn="l">
              <a:lnSpc>
                <a:spcPts val="5159"/>
              </a:lnSpc>
              <a:buFont typeface="Arial"/>
              <a:buChar char="•"/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If a student fails an </a:t>
            </a:r>
            <a:r>
              <a:rPr lang="en-US" sz="4299" u="sng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academic</a:t>
            </a: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course needed for graduation, they will repeat that class before receiving credit. </a:t>
            </a:r>
          </a:p>
          <a:p>
            <a:pPr marL="928361" lvl="1" indent="-464181" algn="l">
              <a:lnSpc>
                <a:spcPts val="5159"/>
              </a:lnSpc>
              <a:buFont typeface="Arial"/>
              <a:buChar char="•"/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If a student fails a course needed for promotion, the student </a:t>
            </a:r>
          </a:p>
          <a:p>
            <a:pPr algn="l">
              <a:lnSpc>
                <a:spcPts val="5159"/>
              </a:lnSpc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      will be retained and place in the appropriate homeroom. </a:t>
            </a:r>
          </a:p>
          <a:p>
            <a:pPr marL="928361" lvl="1" indent="-464181" algn="l">
              <a:lnSpc>
                <a:spcPts val="5159"/>
              </a:lnSpc>
              <a:buFont typeface="Arial"/>
              <a:buChar char="•"/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Failing grades will:</a:t>
            </a:r>
          </a:p>
          <a:p>
            <a:pPr algn="l">
              <a:lnSpc>
                <a:spcPts val="5159"/>
              </a:lnSpc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           - Appear on the transcript forever.</a:t>
            </a:r>
          </a:p>
          <a:p>
            <a:pPr algn="l">
              <a:lnSpc>
                <a:spcPts val="5159"/>
              </a:lnSpc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           - Will </a:t>
            </a:r>
            <a:r>
              <a:rPr lang="en-US" sz="4299" u="sng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not</a:t>
            </a: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be removed even after the course is repeated </a:t>
            </a:r>
          </a:p>
          <a:p>
            <a:pPr algn="l">
              <a:lnSpc>
                <a:spcPts val="5159"/>
              </a:lnSpc>
            </a:pPr>
            <a:r>
              <a:rPr lang="en-US" sz="4299" spc="103">
                <a:solidFill>
                  <a:srgbClr val="FFFFFF"/>
                </a:solidFill>
                <a:latin typeface="Ballpoint"/>
                <a:ea typeface="Ballpoint"/>
                <a:cs typeface="Ballpoint"/>
                <a:sym typeface="Ballpoint"/>
              </a:rPr>
              <a:t>               and passed.</a:t>
            </a:r>
          </a:p>
          <a:p>
            <a:pPr algn="l">
              <a:lnSpc>
                <a:spcPts val="4799"/>
              </a:lnSpc>
            </a:pPr>
            <a:endParaRPr lang="en-US" sz="4299" spc="103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  <a:p>
            <a:pPr algn="l">
              <a:lnSpc>
                <a:spcPts val="4799"/>
              </a:lnSpc>
            </a:pPr>
            <a:endParaRPr lang="en-US" sz="4299" spc="103">
              <a:solidFill>
                <a:srgbClr val="FFFFFF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5" name="Freeform 5"/>
          <p:cNvSpPr/>
          <p:nvPr/>
        </p:nvSpPr>
        <p:spPr>
          <a:xfrm rot="-1358198">
            <a:off x="-601818" y="3825626"/>
            <a:ext cx="3126103" cy="3635003"/>
          </a:xfrm>
          <a:custGeom>
            <a:avLst/>
            <a:gdLst/>
            <a:ahLst/>
            <a:cxnLst/>
            <a:rect l="l" t="t" r="r" b="b"/>
            <a:pathLst>
              <a:path w="3126103" h="3635003">
                <a:moveTo>
                  <a:pt x="0" y="0"/>
                </a:moveTo>
                <a:lnTo>
                  <a:pt x="3126103" y="0"/>
                </a:lnTo>
                <a:lnTo>
                  <a:pt x="3126103" y="3635004"/>
                </a:lnTo>
                <a:lnTo>
                  <a:pt x="0" y="36350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-407012" y="-47538"/>
            <a:ext cx="3774617" cy="3822397"/>
          </a:xfrm>
          <a:custGeom>
            <a:avLst/>
            <a:gdLst/>
            <a:ahLst/>
            <a:cxnLst/>
            <a:rect l="l" t="t" r="r" b="b"/>
            <a:pathLst>
              <a:path w="3774617" h="3822397">
                <a:moveTo>
                  <a:pt x="0" y="0"/>
                </a:moveTo>
                <a:lnTo>
                  <a:pt x="3774618" y="0"/>
                </a:lnTo>
                <a:lnTo>
                  <a:pt x="3774618" y="3822398"/>
                </a:lnTo>
                <a:lnTo>
                  <a:pt x="0" y="38223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-2154300">
            <a:off x="3597941" y="-740047"/>
            <a:ext cx="3913174" cy="2954447"/>
          </a:xfrm>
          <a:custGeom>
            <a:avLst/>
            <a:gdLst/>
            <a:ahLst/>
            <a:cxnLst/>
            <a:rect l="l" t="t" r="r" b="b"/>
            <a:pathLst>
              <a:path w="3913174" h="2954447">
                <a:moveTo>
                  <a:pt x="0" y="0"/>
                </a:moveTo>
                <a:lnTo>
                  <a:pt x="3913175" y="0"/>
                </a:lnTo>
                <a:lnTo>
                  <a:pt x="3913175" y="2954447"/>
                </a:lnTo>
                <a:lnTo>
                  <a:pt x="0" y="29544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2002085">
            <a:off x="15771827" y="4318060"/>
            <a:ext cx="2974946" cy="2997427"/>
          </a:xfrm>
          <a:custGeom>
            <a:avLst/>
            <a:gdLst/>
            <a:ahLst/>
            <a:cxnLst/>
            <a:rect l="l" t="t" r="r" b="b"/>
            <a:pathLst>
              <a:path w="2974946" h="2997427">
                <a:moveTo>
                  <a:pt x="0" y="0"/>
                </a:moveTo>
                <a:lnTo>
                  <a:pt x="2974946" y="0"/>
                </a:lnTo>
                <a:lnTo>
                  <a:pt x="2974946" y="2997426"/>
                </a:lnTo>
                <a:lnTo>
                  <a:pt x="0" y="299742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4814850" y="9066721"/>
            <a:ext cx="4329150" cy="2440558"/>
          </a:xfrm>
          <a:custGeom>
            <a:avLst/>
            <a:gdLst/>
            <a:ahLst/>
            <a:cxnLst/>
            <a:rect l="l" t="t" r="r" b="b"/>
            <a:pathLst>
              <a:path w="4329150" h="2440558">
                <a:moveTo>
                  <a:pt x="0" y="0"/>
                </a:moveTo>
                <a:lnTo>
                  <a:pt x="4329150" y="0"/>
                </a:lnTo>
                <a:lnTo>
                  <a:pt x="4329150" y="2440558"/>
                </a:lnTo>
                <a:lnTo>
                  <a:pt x="0" y="24405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407012" y="8207963"/>
            <a:ext cx="4270288" cy="2530146"/>
          </a:xfrm>
          <a:custGeom>
            <a:avLst/>
            <a:gdLst/>
            <a:ahLst/>
            <a:cxnLst/>
            <a:rect l="l" t="t" r="r" b="b"/>
            <a:pathLst>
              <a:path w="4270288" h="2530146">
                <a:moveTo>
                  <a:pt x="0" y="0"/>
                </a:moveTo>
                <a:lnTo>
                  <a:pt x="4270289" y="0"/>
                </a:lnTo>
                <a:lnTo>
                  <a:pt x="4270289" y="2530146"/>
                </a:lnTo>
                <a:lnTo>
                  <a:pt x="0" y="253014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8716094">
            <a:off x="9568814" y="-774029"/>
            <a:ext cx="4145024" cy="2787529"/>
          </a:xfrm>
          <a:custGeom>
            <a:avLst/>
            <a:gdLst/>
            <a:ahLst/>
            <a:cxnLst/>
            <a:rect l="l" t="t" r="r" b="b"/>
            <a:pathLst>
              <a:path w="4145024" h="2787529">
                <a:moveTo>
                  <a:pt x="0" y="0"/>
                </a:moveTo>
                <a:lnTo>
                  <a:pt x="4145024" y="0"/>
                </a:lnTo>
                <a:lnTo>
                  <a:pt x="4145024" y="2787529"/>
                </a:lnTo>
                <a:lnTo>
                  <a:pt x="0" y="2787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rot="1698235">
            <a:off x="15118611" y="8107938"/>
            <a:ext cx="3146289" cy="2300724"/>
          </a:xfrm>
          <a:custGeom>
            <a:avLst/>
            <a:gdLst/>
            <a:ahLst/>
            <a:cxnLst/>
            <a:rect l="l" t="t" r="r" b="b"/>
            <a:pathLst>
              <a:path w="3146289" h="2300724">
                <a:moveTo>
                  <a:pt x="0" y="0"/>
                </a:moveTo>
                <a:lnTo>
                  <a:pt x="3146290" y="0"/>
                </a:lnTo>
                <a:lnTo>
                  <a:pt x="3146290" y="2300724"/>
                </a:lnTo>
                <a:lnTo>
                  <a:pt x="0" y="23007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-908407">
            <a:off x="14562477" y="-526528"/>
            <a:ext cx="4258558" cy="3811409"/>
          </a:xfrm>
          <a:custGeom>
            <a:avLst/>
            <a:gdLst/>
            <a:ahLst/>
            <a:cxnLst/>
            <a:rect l="l" t="t" r="r" b="b"/>
            <a:pathLst>
              <a:path w="4258558" h="3811409">
                <a:moveTo>
                  <a:pt x="0" y="0"/>
                </a:moveTo>
                <a:lnTo>
                  <a:pt x="4258558" y="0"/>
                </a:lnTo>
                <a:lnTo>
                  <a:pt x="4258558" y="3811409"/>
                </a:lnTo>
                <a:lnTo>
                  <a:pt x="0" y="38114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 rot="3625321">
            <a:off x="10609545" y="7638645"/>
            <a:ext cx="2715768" cy="4114800"/>
          </a:xfrm>
          <a:custGeom>
            <a:avLst/>
            <a:gdLst/>
            <a:ahLst/>
            <a:cxnLst/>
            <a:rect l="l" t="t" r="r" b="b"/>
            <a:pathLst>
              <a:path w="2715768" h="4114800">
                <a:moveTo>
                  <a:pt x="0" y="0"/>
                </a:moveTo>
                <a:lnTo>
                  <a:pt x="2715768" y="0"/>
                </a:lnTo>
                <a:lnTo>
                  <a:pt x="27157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737</Words>
  <Application>Microsoft Office PowerPoint</Application>
  <PresentationFormat>Custom</PresentationFormat>
  <Paragraphs>162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Ballpoint</vt:lpstr>
      <vt:lpstr>Arial</vt:lpstr>
      <vt:lpstr>Calibri</vt:lpstr>
      <vt:lpstr>Canva Sans</vt:lpstr>
      <vt:lpstr>Canva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ome</dc:title>
  <dc:creator>Landon Odom</dc:creator>
  <cp:lastModifiedBy>Landon Odom</cp:lastModifiedBy>
  <cp:revision>2</cp:revision>
  <dcterms:created xsi:type="dcterms:W3CDTF">2006-08-16T00:00:00Z</dcterms:created>
  <dcterms:modified xsi:type="dcterms:W3CDTF">2026-08-19T18:24:26Z</dcterms:modified>
  <dc:identifier>DAHSfIIHDXk</dc:identifier>
</cp:coreProperties>
</file>