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4" r:id="rId8"/>
    <p:sldId id="265" r:id="rId9"/>
    <p:sldId id="266" r:id="rId10"/>
    <p:sldId id="262" r:id="rId11"/>
    <p:sldId id="267" r:id="rId12"/>
    <p:sldId id="263" r:id="rId13"/>
    <p:sldId id="272"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60"/>
  </p:normalViewPr>
  <p:slideViewPr>
    <p:cSldViewPr snapToGrid="0">
      <p:cViewPr varScale="1">
        <p:scale>
          <a:sx n="116" d="100"/>
          <a:sy n="116" d="100"/>
        </p:scale>
        <p:origin x="224"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B3BD9D7-0249-407E-9E9B-15915267035A}" type="datetimeFigureOut">
              <a:rPr lang="en-US" smtClean="0"/>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351635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3BD9D7-0249-407E-9E9B-15915267035A}" type="datetimeFigureOut">
              <a:rPr lang="en-US" smtClean="0"/>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2024761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3BD9D7-0249-407E-9E9B-15915267035A}" type="datetimeFigureOut">
              <a:rPr lang="en-US" smtClean="0"/>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1588656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3BD9D7-0249-407E-9E9B-15915267035A}" type="datetimeFigureOut">
              <a:rPr lang="en-US" smtClean="0"/>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194662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B3BD9D7-0249-407E-9E9B-15915267035A}" type="datetimeFigureOut">
              <a:rPr lang="en-US" smtClean="0"/>
              <a:t>11/15/22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3281350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3BD9D7-0249-407E-9E9B-15915267035A}" type="datetimeFigureOut">
              <a:rPr lang="en-US" smtClean="0"/>
              <a:t>11/15/22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357567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3BD9D7-0249-407E-9E9B-15915267035A}" type="datetimeFigureOut">
              <a:rPr lang="en-US" smtClean="0"/>
              <a:t>11/15/22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4200897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3BD9D7-0249-407E-9E9B-15915267035A}" type="datetimeFigureOut">
              <a:rPr lang="en-US" smtClean="0"/>
              <a:t>11/15/22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210066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BD9D7-0249-407E-9E9B-15915267035A}" type="datetimeFigureOut">
              <a:rPr lang="en-US" smtClean="0"/>
              <a:t>11/15/22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91445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3BD9D7-0249-407E-9E9B-15915267035A}" type="datetimeFigureOut">
              <a:rPr lang="en-US" smtClean="0"/>
              <a:t>11/15/22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2355903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3BD9D7-0249-407E-9E9B-15915267035A}" type="datetimeFigureOut">
              <a:rPr lang="en-US" smtClean="0"/>
              <a:t>11/15/22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03E10-B4F1-49FD-A3D4-92C212DF2FE8}" type="slidenum">
              <a:rPr lang="en-US" smtClean="0"/>
              <a:t>‹#›</a:t>
            </a:fld>
            <a:endParaRPr lang="en-US"/>
          </a:p>
        </p:txBody>
      </p:sp>
    </p:spTree>
    <p:extLst>
      <p:ext uri="{BB962C8B-B14F-4D97-AF65-F5344CB8AC3E}">
        <p14:creationId xmlns:p14="http://schemas.microsoft.com/office/powerpoint/2010/main" val="1182170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BD9D7-0249-407E-9E9B-15915267035A}" type="datetimeFigureOut">
              <a:rPr lang="en-US" smtClean="0"/>
              <a:t>11/15/22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03E10-B4F1-49FD-A3D4-92C212DF2FE8}" type="slidenum">
              <a:rPr lang="en-US" smtClean="0"/>
              <a:t>‹#›</a:t>
            </a:fld>
            <a:endParaRPr lang="en-US"/>
          </a:p>
        </p:txBody>
      </p:sp>
    </p:spTree>
    <p:extLst>
      <p:ext uri="{BB962C8B-B14F-4D97-AF65-F5344CB8AC3E}">
        <p14:creationId xmlns:p14="http://schemas.microsoft.com/office/powerpoint/2010/main" val="3884609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ctrTitle"/>
          </p:nvPr>
        </p:nvSpPr>
        <p:spPr>
          <a:xfrm>
            <a:off x="1338392" y="44854"/>
            <a:ext cx="9144000" cy="1760561"/>
          </a:xfrm>
        </p:spPr>
        <p:txBody>
          <a:bodyPr/>
          <a:lstStyle/>
          <a:p>
            <a:pPr algn="l"/>
            <a:r>
              <a:rPr lang="en-US" b="1" dirty="0"/>
              <a:t>Campbell High School’s</a:t>
            </a:r>
          </a:p>
        </p:txBody>
      </p:sp>
      <p:sp>
        <p:nvSpPr>
          <p:cNvPr id="3" name="Subtitle 2"/>
          <p:cNvSpPr>
            <a:spLocks noGrp="1"/>
          </p:cNvSpPr>
          <p:nvPr>
            <p:ph type="subTitle" idx="1"/>
          </p:nvPr>
        </p:nvSpPr>
        <p:spPr>
          <a:xfrm>
            <a:off x="1338392" y="2208079"/>
            <a:ext cx="9144000" cy="1525699"/>
          </a:xfrm>
        </p:spPr>
        <p:txBody>
          <a:bodyPr>
            <a:noAutofit/>
          </a:bodyPr>
          <a:lstStyle/>
          <a:p>
            <a:pPr algn="l"/>
            <a:r>
              <a:rPr lang="en-US" sz="4400" dirty="0"/>
              <a:t>Fine Arts Diploma Seal Requirements</a:t>
            </a:r>
          </a:p>
          <a:p>
            <a:pPr algn="l"/>
            <a:r>
              <a:rPr lang="en-US" sz="4400" dirty="0"/>
              <a:t>FADS</a:t>
            </a:r>
          </a:p>
        </p:txBody>
      </p:sp>
      <p:pic>
        <p:nvPicPr>
          <p:cNvPr id="1026" name="Picture 2" descr="Image result for gado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2537" y="4587752"/>
            <a:ext cx="2867855" cy="15256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AB6BCF3F-85E5-4A4A-9122-10A72BED84A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11131" y="3573451"/>
            <a:ext cx="2120900" cy="2540000"/>
          </a:xfrm>
          <a:prstGeom prst="rect">
            <a:avLst/>
          </a:prstGeom>
        </p:spPr>
      </p:pic>
    </p:spTree>
    <p:extLst>
      <p:ext uri="{BB962C8B-B14F-4D97-AF65-F5344CB8AC3E}">
        <p14:creationId xmlns:p14="http://schemas.microsoft.com/office/powerpoint/2010/main" val="192952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a:xfrm>
            <a:off x="723899" y="430213"/>
            <a:ext cx="10744200" cy="1325563"/>
          </a:xfrm>
        </p:spPr>
        <p:txBody>
          <a:bodyPr/>
          <a:lstStyle/>
          <a:p>
            <a:r>
              <a:rPr lang="en-US" b="1" dirty="0"/>
              <a:t>CCSD Approved Courses for Creative Industries</a:t>
            </a:r>
          </a:p>
        </p:txBody>
      </p:sp>
      <p:sp>
        <p:nvSpPr>
          <p:cNvPr id="3" name="Content Placeholder 2"/>
          <p:cNvSpPr>
            <a:spLocks noGrp="1"/>
          </p:cNvSpPr>
          <p:nvPr>
            <p:ph idx="1"/>
          </p:nvPr>
        </p:nvSpPr>
        <p:spPr>
          <a:xfrm>
            <a:off x="838200" y="2815771"/>
            <a:ext cx="5969000" cy="3634242"/>
          </a:xfrm>
        </p:spPr>
        <p:txBody>
          <a:bodyPr>
            <a:noAutofit/>
          </a:bodyPr>
          <a:lstStyle/>
          <a:p>
            <a:r>
              <a:rPr lang="en-US" b="1" dirty="0"/>
              <a:t>CTAE: </a:t>
            </a:r>
            <a:endParaRPr lang="en-US" dirty="0"/>
          </a:p>
          <a:p>
            <a:r>
              <a:rPr lang="en-US" dirty="0"/>
              <a:t>Intro to Digital Technology</a:t>
            </a:r>
          </a:p>
          <a:p>
            <a:r>
              <a:rPr lang="en-US" dirty="0"/>
              <a:t>Intro to Graphics and Design</a:t>
            </a:r>
          </a:p>
          <a:p>
            <a:r>
              <a:rPr lang="en-US" dirty="0"/>
              <a:t>Audio and Video Technology and Film</a:t>
            </a:r>
          </a:p>
          <a:p>
            <a:r>
              <a:rPr lang="en-US" dirty="0"/>
              <a:t> Marketing Principles </a:t>
            </a:r>
          </a:p>
          <a:p>
            <a:pPr marL="0" indent="0">
              <a:buNone/>
            </a:pPr>
            <a:r>
              <a:rPr lang="en-US" b="1" dirty="0"/>
              <a:t>No Substitutions can be made to this list.</a:t>
            </a:r>
          </a:p>
        </p:txBody>
      </p:sp>
      <p:sp>
        <p:nvSpPr>
          <p:cNvPr id="6" name="Content Placeholder 2"/>
          <p:cNvSpPr txBox="1">
            <a:spLocks/>
          </p:cNvSpPr>
          <p:nvPr/>
        </p:nvSpPr>
        <p:spPr>
          <a:xfrm>
            <a:off x="220638" y="1755776"/>
            <a:ext cx="11750723" cy="97062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i="1" dirty="0"/>
              <a:t>Pre-approved Creative Industries Focus Courses are published on the GADOE Fine Arts website at: </a:t>
            </a:r>
            <a:r>
              <a:rPr lang="en-US" dirty="0"/>
              <a:t>GaDOE.org/fine-arts </a:t>
            </a:r>
            <a:r>
              <a:rPr lang="en-US" i="1" dirty="0"/>
              <a:t>that your school offers; no rationale needed. Or a fourth fine arts course </a:t>
            </a:r>
            <a:endParaRPr lang="en-US" dirty="0"/>
          </a:p>
        </p:txBody>
      </p:sp>
      <p:sp>
        <p:nvSpPr>
          <p:cNvPr id="7" name="Content Placeholder 2"/>
          <p:cNvSpPr txBox="1">
            <a:spLocks/>
          </p:cNvSpPr>
          <p:nvPr/>
        </p:nvSpPr>
        <p:spPr>
          <a:xfrm>
            <a:off x="6941457" y="3574367"/>
            <a:ext cx="4640943" cy="26087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IMPORTANT NOTE: </a:t>
            </a:r>
            <a:r>
              <a:rPr lang="en-US" dirty="0"/>
              <a:t>The fourth fine arts course may come from any fine arts disciplines listed above.</a:t>
            </a:r>
          </a:p>
        </p:txBody>
      </p:sp>
    </p:spTree>
    <p:extLst>
      <p:ext uri="{BB962C8B-B14F-4D97-AF65-F5344CB8AC3E}">
        <p14:creationId xmlns:p14="http://schemas.microsoft.com/office/powerpoint/2010/main" val="2963395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p:txBody>
          <a:bodyPr/>
          <a:lstStyle/>
          <a:p>
            <a:r>
              <a:rPr lang="en-US" b="1" dirty="0"/>
              <a:t>Community Service</a:t>
            </a:r>
          </a:p>
        </p:txBody>
      </p:sp>
      <p:sp>
        <p:nvSpPr>
          <p:cNvPr id="3" name="Content Placeholder 2"/>
          <p:cNvSpPr>
            <a:spLocks noGrp="1"/>
          </p:cNvSpPr>
          <p:nvPr>
            <p:ph idx="1"/>
          </p:nvPr>
        </p:nvSpPr>
        <p:spPr/>
        <p:txBody>
          <a:bodyPr/>
          <a:lstStyle/>
          <a:p>
            <a:r>
              <a:rPr lang="en-US" b="1" dirty="0"/>
              <a:t>Community Arts Partnerships </a:t>
            </a:r>
            <a:endParaRPr lang="en-US" dirty="0"/>
          </a:p>
          <a:p>
            <a:r>
              <a:rPr lang="en-US" dirty="0"/>
              <a:t>To achieve a Fine Arts Diploma Seal, students must share their talents and industry knowledge by providing at least 20 hours of fine arts related community service and presenting a capstone presentation on their experiences. </a:t>
            </a:r>
          </a:p>
          <a:p>
            <a:pPr lvl="1"/>
            <a:r>
              <a:rPr lang="en-US" dirty="0"/>
              <a:t> </a:t>
            </a:r>
            <a:r>
              <a:rPr lang="en-US" sz="2800" dirty="0"/>
              <a:t>Community Service hours should be logged on the district Campbell HS FADS Community Service Form. Please see your FADS Advisor regarding these forms. The community service forms are available electronically.</a:t>
            </a:r>
            <a:endParaRPr lang="en-US" dirty="0"/>
          </a:p>
        </p:txBody>
      </p:sp>
    </p:spTree>
    <p:extLst>
      <p:ext uri="{BB962C8B-B14F-4D97-AF65-F5344CB8AC3E}">
        <p14:creationId xmlns:p14="http://schemas.microsoft.com/office/powerpoint/2010/main" val="3262439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a:xfrm>
            <a:off x="822278" y="0"/>
            <a:ext cx="10515600" cy="1325563"/>
          </a:xfrm>
        </p:spPr>
        <p:txBody>
          <a:bodyPr/>
          <a:lstStyle/>
          <a:p>
            <a:r>
              <a:rPr lang="en-US" b="1" dirty="0"/>
              <a:t>CHS Approved FADS Capstone Projects</a:t>
            </a:r>
          </a:p>
        </p:txBody>
      </p:sp>
      <p:sp>
        <p:nvSpPr>
          <p:cNvPr id="3" name="Content Placeholder 2"/>
          <p:cNvSpPr>
            <a:spLocks noGrp="1"/>
          </p:cNvSpPr>
          <p:nvPr>
            <p:ph idx="1"/>
          </p:nvPr>
        </p:nvSpPr>
        <p:spPr>
          <a:xfrm>
            <a:off x="333829" y="1524001"/>
            <a:ext cx="11553371" cy="5167086"/>
          </a:xfrm>
        </p:spPr>
        <p:txBody>
          <a:bodyPr>
            <a:normAutofit fontScale="55000" lnSpcReduction="20000"/>
          </a:bodyPr>
          <a:lstStyle/>
          <a:p>
            <a:r>
              <a:rPr lang="en-US" b="1" dirty="0"/>
              <a:t>Description of the Senior Capstone Presentation </a:t>
            </a:r>
            <a:endParaRPr lang="en-US" dirty="0"/>
          </a:p>
          <a:p>
            <a:r>
              <a:rPr lang="en-US" dirty="0"/>
              <a:t>• Designed specifically for Fine Arts Diploma Seal senior candidates, the focus of the Fine Arts Capstone Project is to showcase the knowledge gained in the following areas: </a:t>
            </a:r>
          </a:p>
          <a:p>
            <a:r>
              <a:rPr lang="en-US" b="1" dirty="0"/>
              <a:t>Approved Fine Arts Pathway courses </a:t>
            </a:r>
            <a:endParaRPr lang="en-US" dirty="0"/>
          </a:p>
          <a:p>
            <a:r>
              <a:rPr lang="en-US" b="1" dirty="0"/>
              <a:t>Fine Arts themed extracurricular activities and experiences </a:t>
            </a:r>
          </a:p>
          <a:p>
            <a:r>
              <a:rPr lang="en-US" b="1" dirty="0"/>
              <a:t>Community service related to the student’s Fine Arts Pathway </a:t>
            </a:r>
            <a:endParaRPr lang="en-US" dirty="0"/>
          </a:p>
          <a:p>
            <a:r>
              <a:rPr lang="en-US" dirty="0"/>
              <a:t>The Fine Arts Capstone Presentation will be a collection of the student’s art experiences through course work, community service and extracurricular activities. Students will choose from a variety of formats or have the option of proposing a unique format of their own. Each  FADS Candidate will complete a Research Paper and Presentation.</a:t>
            </a:r>
          </a:p>
          <a:p>
            <a:r>
              <a:rPr lang="en-US" sz="2500" b="1" u="sng" dirty="0"/>
              <a:t>The Research Paper</a:t>
            </a:r>
            <a:endParaRPr lang="en-US" sz="2500" b="1" dirty="0"/>
          </a:p>
          <a:p>
            <a:pPr lvl="0"/>
            <a:r>
              <a:rPr lang="en-US" sz="2500" dirty="0"/>
              <a:t>3-5 page research paper on a topic related to your concentrated area</a:t>
            </a:r>
          </a:p>
          <a:p>
            <a:pPr lvl="0"/>
            <a:r>
              <a:rPr lang="en-US" sz="2500" dirty="0"/>
              <a:t>The research paper must be typed</a:t>
            </a:r>
          </a:p>
          <a:p>
            <a:pPr lvl="0"/>
            <a:r>
              <a:rPr lang="en-US" sz="2500" dirty="0"/>
              <a:t>MLA format must be used when typing your paper</a:t>
            </a:r>
          </a:p>
          <a:p>
            <a:pPr lvl="0"/>
            <a:r>
              <a:rPr lang="en-US" sz="2500" dirty="0"/>
              <a:t>All pages, except the cover page, must be numbered</a:t>
            </a:r>
          </a:p>
          <a:p>
            <a:pPr lvl="0"/>
            <a:r>
              <a:rPr lang="en-US" sz="2500" dirty="0"/>
              <a:t>Paper must be double spaced and 12 point font</a:t>
            </a:r>
          </a:p>
          <a:p>
            <a:pPr lvl="0"/>
            <a:r>
              <a:rPr lang="en-US" sz="2500" dirty="0"/>
              <a:t>Must include broad and specific details on the topic chosen</a:t>
            </a:r>
          </a:p>
          <a:p>
            <a:pPr lvl="0"/>
            <a:r>
              <a:rPr lang="en-US" sz="2500" dirty="0"/>
              <a:t>Must include a Cover Page and a Works Cited/Reference page</a:t>
            </a:r>
          </a:p>
          <a:p>
            <a:pPr lvl="0"/>
            <a:r>
              <a:rPr lang="en-US" sz="2500" dirty="0"/>
              <a:t>NO PLAGARISM WILL BE ACCEPTED</a:t>
            </a:r>
          </a:p>
          <a:p>
            <a:r>
              <a:rPr lang="en-US" sz="2500" b="1" dirty="0"/>
              <a:t>Anyone caught plagiarizing will not be allowed to complete the Fine Arts Diploma Seal project. Therefore, they will not be awarded the Fine Arts Diploma Seal on their Diploma. They will also face disciplinary action. </a:t>
            </a:r>
            <a:endParaRPr lang="en-US" sz="2500" dirty="0"/>
          </a:p>
          <a:p>
            <a:endParaRPr lang="en-US" dirty="0"/>
          </a:p>
        </p:txBody>
      </p:sp>
      <p:sp>
        <p:nvSpPr>
          <p:cNvPr id="6" name="Content Placeholder 2"/>
          <p:cNvSpPr txBox="1">
            <a:spLocks/>
          </p:cNvSpPr>
          <p:nvPr/>
        </p:nvSpPr>
        <p:spPr>
          <a:xfrm>
            <a:off x="224973" y="939470"/>
            <a:ext cx="11553370" cy="9706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a:t>*Students should work with their FADS Advisor to plan and present their Capstone Project*</a:t>
            </a:r>
          </a:p>
        </p:txBody>
      </p:sp>
    </p:spTree>
    <p:extLst>
      <p:ext uri="{BB962C8B-B14F-4D97-AF65-F5344CB8AC3E}">
        <p14:creationId xmlns:p14="http://schemas.microsoft.com/office/powerpoint/2010/main" val="148169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6">
            <a:extLst>
              <a:ext uri="{FF2B5EF4-FFF2-40B4-BE49-F238E27FC236}">
                <a16:creationId xmlns:a16="http://schemas.microsoft.com/office/drawing/2014/main" id="{B2C437D0-2B46-4146-906B-AA4FFFB5A19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4" name="Picture 3" descr="7">
            <a:extLst>
              <a:ext uri="{FF2B5EF4-FFF2-40B4-BE49-F238E27FC236}">
                <a16:creationId xmlns:a16="http://schemas.microsoft.com/office/drawing/2014/main" id="{0E31E0F6-ECDF-BB4B-8A08-6BE2A733758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a:extLst>
              <a:ext uri="{FF2B5EF4-FFF2-40B4-BE49-F238E27FC236}">
                <a16:creationId xmlns:a16="http://schemas.microsoft.com/office/drawing/2014/main" id="{251A9C3D-B27B-6146-A232-49885938044C}"/>
              </a:ext>
            </a:extLst>
          </p:cNvPr>
          <p:cNvSpPr>
            <a:spLocks noGrp="1"/>
          </p:cNvSpPr>
          <p:nvPr>
            <p:ph type="title"/>
          </p:nvPr>
        </p:nvSpPr>
        <p:spPr/>
        <p:txBody>
          <a:bodyPr/>
          <a:lstStyle/>
          <a:p>
            <a:r>
              <a:rPr lang="en-US" b="1" dirty="0"/>
              <a:t>CHS Approved Capstone Presentations</a:t>
            </a:r>
          </a:p>
        </p:txBody>
      </p:sp>
      <p:sp>
        <p:nvSpPr>
          <p:cNvPr id="3" name="Content Placeholder 2">
            <a:extLst>
              <a:ext uri="{FF2B5EF4-FFF2-40B4-BE49-F238E27FC236}">
                <a16:creationId xmlns:a16="http://schemas.microsoft.com/office/drawing/2014/main" id="{3E97B8AE-56AF-9540-A026-0127593CAE44}"/>
              </a:ext>
            </a:extLst>
          </p:cNvPr>
          <p:cNvSpPr>
            <a:spLocks noGrp="1"/>
          </p:cNvSpPr>
          <p:nvPr>
            <p:ph idx="1"/>
          </p:nvPr>
        </p:nvSpPr>
        <p:spPr>
          <a:xfrm>
            <a:off x="838200" y="1294228"/>
            <a:ext cx="10515600" cy="5359790"/>
          </a:xfrm>
        </p:spPr>
        <p:txBody>
          <a:bodyPr/>
          <a:lstStyle/>
          <a:p>
            <a:pPr marL="0" indent="0">
              <a:buNone/>
            </a:pPr>
            <a:r>
              <a:rPr lang="en-US" sz="2000" dirty="0"/>
              <a:t>Pre-developed formats include: </a:t>
            </a:r>
          </a:p>
          <a:p>
            <a:r>
              <a:rPr lang="en-US" sz="2000" dirty="0"/>
              <a:t>Exhibition of reflective art pieces with an artist statement or artist talk </a:t>
            </a:r>
          </a:p>
          <a:p>
            <a:r>
              <a:rPr lang="en-US" sz="2000" dirty="0"/>
              <a:t>Written and performance of a piece of reflective music with artist statement </a:t>
            </a:r>
          </a:p>
          <a:p>
            <a:r>
              <a:rPr lang="en-US" sz="2000" dirty="0"/>
              <a:t>Choreographed dance performance with artist statement </a:t>
            </a:r>
          </a:p>
          <a:p>
            <a:r>
              <a:rPr lang="en-US" sz="2000" dirty="0"/>
              <a:t>One-act play, written and directed by student </a:t>
            </a:r>
          </a:p>
          <a:p>
            <a:r>
              <a:rPr lang="en-US" sz="2000" dirty="0"/>
              <a:t>Short Film-Approximately 4-6 minutes in length </a:t>
            </a:r>
          </a:p>
          <a:p>
            <a:r>
              <a:rPr lang="en-US" sz="2000" dirty="0"/>
              <a:t>Short Play/Dialogue-Approximately 3, 000 words </a:t>
            </a:r>
          </a:p>
          <a:p>
            <a:r>
              <a:rPr lang="en-US" sz="2000" dirty="0"/>
              <a:t>Lecture Recital-Approximately 4-6 minutes in length</a:t>
            </a:r>
          </a:p>
          <a:p>
            <a:r>
              <a:rPr lang="en-US" sz="2000" dirty="0"/>
              <a:t>Interview-Approximately 4-6 minutes in length </a:t>
            </a:r>
          </a:p>
          <a:p>
            <a:r>
              <a:rPr lang="en-US" sz="2000" dirty="0"/>
              <a:t>PowerPoint Presentation – 10-20 slides along with 1,500 word report or presentation of 4-6 minutes </a:t>
            </a:r>
          </a:p>
          <a:p>
            <a:r>
              <a:rPr lang="en-US" sz="2000" dirty="0"/>
              <a:t>Photographic Presentation – 15-20 images with a 1,500 word report or a presentation of 4-6 minutes </a:t>
            </a:r>
          </a:p>
          <a:p>
            <a:pPr marL="0" indent="0">
              <a:buNone/>
            </a:pPr>
            <a:r>
              <a:rPr lang="en-US" dirty="0"/>
              <a:t>*Presentations should be 4-6 minutes in length*</a:t>
            </a:r>
          </a:p>
        </p:txBody>
      </p:sp>
    </p:spTree>
    <p:extLst>
      <p:ext uri="{BB962C8B-B14F-4D97-AF65-F5344CB8AC3E}">
        <p14:creationId xmlns:p14="http://schemas.microsoft.com/office/powerpoint/2010/main" val="3539433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p:txBody>
          <a:bodyPr/>
          <a:lstStyle/>
          <a:p>
            <a:r>
              <a:rPr lang="en-US" b="1" dirty="0"/>
              <a:t>CHS FADS Capstone Presentation</a:t>
            </a:r>
          </a:p>
        </p:txBody>
      </p:sp>
      <p:sp>
        <p:nvSpPr>
          <p:cNvPr id="3" name="Content Placeholder 2"/>
          <p:cNvSpPr>
            <a:spLocks noGrp="1"/>
          </p:cNvSpPr>
          <p:nvPr>
            <p:ph idx="1"/>
          </p:nvPr>
        </p:nvSpPr>
        <p:spPr>
          <a:xfrm>
            <a:off x="275771" y="1553028"/>
            <a:ext cx="11756572" cy="5152571"/>
          </a:xfrm>
        </p:spPr>
        <p:txBody>
          <a:bodyPr>
            <a:normAutofit fontScale="62500" lnSpcReduction="20000"/>
          </a:bodyPr>
          <a:lstStyle/>
          <a:p>
            <a:r>
              <a:rPr lang="en-US" b="1" dirty="0"/>
              <a:t>Guiding questions to consider when creating the Capstone Presentation: </a:t>
            </a:r>
            <a:endParaRPr lang="en-US" dirty="0"/>
          </a:p>
          <a:p>
            <a:r>
              <a:rPr lang="en-US" i="1" dirty="0"/>
              <a:t>Reflecting on fine arts experiences </a:t>
            </a:r>
            <a:endParaRPr lang="en-US" dirty="0"/>
          </a:p>
          <a:p>
            <a:r>
              <a:rPr lang="en-US" dirty="0"/>
              <a:t>Students may use the following questions to guide their projects: </a:t>
            </a:r>
          </a:p>
          <a:p>
            <a:pPr lvl="1"/>
            <a:r>
              <a:rPr lang="en-US" dirty="0"/>
              <a:t>What insights have you had during and since you completed your arts experiences that have changed your thinking (social, political, scientific, philosophical etc.)? </a:t>
            </a:r>
          </a:p>
          <a:p>
            <a:pPr lvl="1"/>
            <a:r>
              <a:rPr lang="en-US" dirty="0"/>
              <a:t>How well do you feel your education (arts experiences) prepared you to become a more engaged member of society? </a:t>
            </a:r>
          </a:p>
          <a:p>
            <a:pPr lvl="1"/>
            <a:r>
              <a:rPr lang="en-US" dirty="0"/>
              <a:t>To what degree do you think the artistic skills learned throughout your years at high school will benefit you as a student, professional, and as a human being in general? </a:t>
            </a:r>
          </a:p>
          <a:p>
            <a:pPr lvl="1"/>
            <a:r>
              <a:rPr lang="en-US" dirty="0"/>
              <a:t>What do you think will make you stand out from others in the work place after living through these experiences? </a:t>
            </a:r>
          </a:p>
          <a:p>
            <a:pPr lvl="1"/>
            <a:r>
              <a:rPr lang="en-US" dirty="0"/>
              <a:t>What advice do you have for future students and teachers to prepare to obtain the Fine Arts Diploma Seal? Why should they strive to pursue it? </a:t>
            </a:r>
          </a:p>
          <a:p>
            <a:r>
              <a:rPr lang="en-US" b="1" dirty="0"/>
              <a:t>Evaluation </a:t>
            </a:r>
            <a:endParaRPr lang="en-US" dirty="0"/>
          </a:p>
          <a:p>
            <a:r>
              <a:rPr lang="en-US" dirty="0"/>
              <a:t>The Senior Capstone presentation is one of the requirements to receive the Fine Arts Diploma Seal on the graduation diploma. Evaluation of each student’s FADS Capstone will be conducted by selected faculty and community members, and will include a thorough review and assessment of the reflection performance or exhibition and presentation given. </a:t>
            </a:r>
          </a:p>
          <a:p>
            <a:r>
              <a:rPr lang="en-US" b="1" dirty="0"/>
              <a:t>Capstone Review Committee </a:t>
            </a:r>
            <a:endParaRPr lang="en-US" dirty="0"/>
          </a:p>
          <a:p>
            <a:r>
              <a:rPr lang="en-US" dirty="0"/>
              <a:t>A Capstone Project Rubric will be provided. FADS candidates will present their capstone projects before their peers during the spring.</a:t>
            </a:r>
          </a:p>
          <a:p>
            <a:endParaRPr lang="en-US" dirty="0"/>
          </a:p>
        </p:txBody>
      </p:sp>
    </p:spTree>
    <p:extLst>
      <p:ext uri="{BB962C8B-B14F-4D97-AF65-F5344CB8AC3E}">
        <p14:creationId xmlns:p14="http://schemas.microsoft.com/office/powerpoint/2010/main" val="1362717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a:xfrm>
            <a:off x="822278" y="263525"/>
            <a:ext cx="10515600" cy="1325563"/>
          </a:xfrm>
        </p:spPr>
        <p:txBody>
          <a:bodyPr/>
          <a:lstStyle/>
          <a:p>
            <a:r>
              <a:rPr lang="en-US" b="1" dirty="0"/>
              <a:t>CCSD FADS FAQs</a:t>
            </a:r>
          </a:p>
        </p:txBody>
      </p:sp>
      <p:sp>
        <p:nvSpPr>
          <p:cNvPr id="3" name="Content Placeholder 2"/>
          <p:cNvSpPr>
            <a:spLocks noGrp="1"/>
          </p:cNvSpPr>
          <p:nvPr>
            <p:ph idx="1"/>
          </p:nvPr>
        </p:nvSpPr>
        <p:spPr>
          <a:xfrm>
            <a:off x="406400" y="1320800"/>
            <a:ext cx="11466286" cy="5355771"/>
          </a:xfrm>
        </p:spPr>
        <p:txBody>
          <a:bodyPr>
            <a:normAutofit fontScale="85000" lnSpcReduction="20000"/>
          </a:bodyPr>
          <a:lstStyle/>
          <a:p>
            <a:r>
              <a:rPr lang="en-US" b="1" i="1" dirty="0"/>
              <a:t>Do the three fine arts courses have to be in the same subject area? </a:t>
            </a:r>
          </a:p>
          <a:p>
            <a:r>
              <a:rPr lang="en-US" dirty="0"/>
              <a:t>Yes. A pathway includes three courses in music, theatre, or visual art. </a:t>
            </a:r>
          </a:p>
          <a:p>
            <a:r>
              <a:rPr lang="en-US" b="1" i="1" dirty="0"/>
              <a:t>How long should the rationale be for non-approved Creative Skills Focus courses? </a:t>
            </a:r>
            <a:endParaRPr lang="en-US" dirty="0"/>
          </a:p>
          <a:p>
            <a:r>
              <a:rPr lang="en-US" dirty="0"/>
              <a:t>Please explain in a paragraph how the curriculum of the course addresses and supports creative industry skills or fine arts mastery. </a:t>
            </a:r>
          </a:p>
          <a:p>
            <a:r>
              <a:rPr lang="en-US" b="1" i="1" dirty="0"/>
              <a:t>What should the Capstone Presentation entail? </a:t>
            </a:r>
          </a:p>
          <a:p>
            <a:r>
              <a:rPr lang="en-US" dirty="0"/>
              <a:t>Students should give a presentation in the format of their choice to report and reflect on the fine arts experiences in which they have engaged. We encourage creative ideas for the presentations (e.g., art, performance, journal reading, video, presentation). </a:t>
            </a:r>
          </a:p>
          <a:p>
            <a:r>
              <a:rPr lang="en-US" b="1" i="1" dirty="0"/>
              <a:t>Can the Capstone Presentation be part of a regular Senior Project presentation? </a:t>
            </a:r>
            <a:endParaRPr lang="en-US" dirty="0"/>
          </a:p>
          <a:p>
            <a:r>
              <a:rPr lang="en-US" dirty="0"/>
              <a:t>Yes. Schools need to ensure that students interested in the seal reflect on fine arts skills and creative industry competencies during the senior project presentation. </a:t>
            </a:r>
          </a:p>
        </p:txBody>
      </p:sp>
    </p:spTree>
    <p:extLst>
      <p:ext uri="{BB962C8B-B14F-4D97-AF65-F5344CB8AC3E}">
        <p14:creationId xmlns:p14="http://schemas.microsoft.com/office/powerpoint/2010/main" val="494636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a:xfrm>
            <a:off x="822278" y="307068"/>
            <a:ext cx="10515600" cy="1325563"/>
          </a:xfrm>
        </p:spPr>
        <p:txBody>
          <a:bodyPr/>
          <a:lstStyle/>
          <a:p>
            <a:r>
              <a:rPr lang="en-US" b="1" dirty="0"/>
              <a:t>CCSD FADS FAQs</a:t>
            </a:r>
          </a:p>
        </p:txBody>
      </p:sp>
      <p:sp>
        <p:nvSpPr>
          <p:cNvPr id="3" name="Content Placeholder 2"/>
          <p:cNvSpPr>
            <a:spLocks noGrp="1"/>
          </p:cNvSpPr>
          <p:nvPr>
            <p:ph idx="1"/>
          </p:nvPr>
        </p:nvSpPr>
        <p:spPr>
          <a:xfrm>
            <a:off x="406400" y="1320800"/>
            <a:ext cx="11466286" cy="5355771"/>
          </a:xfrm>
        </p:spPr>
        <p:txBody>
          <a:bodyPr>
            <a:normAutofit fontScale="92500" lnSpcReduction="20000"/>
          </a:bodyPr>
          <a:lstStyle/>
          <a:p>
            <a:r>
              <a:rPr lang="en-US" b="1" i="1" dirty="0"/>
              <a:t>Do memberships to the National Art Honor Society, National Thespian Society or the Tri M count as extracurricular </a:t>
            </a:r>
            <a:r>
              <a:rPr lang="en-US" b="1" dirty="0"/>
              <a:t>activities? </a:t>
            </a:r>
            <a:endParaRPr lang="en-US" dirty="0"/>
          </a:p>
          <a:p>
            <a:r>
              <a:rPr lang="en-US" dirty="0"/>
              <a:t>Membership alone does not count but the activities that students undertake do qualify. </a:t>
            </a:r>
          </a:p>
          <a:p>
            <a:r>
              <a:rPr lang="en-US" b="1" i="1" dirty="0"/>
              <a:t>Can a CTAE course count for one of the three required fine arts courses for Pathway completion required for the Fine Arts Diploma Seal? </a:t>
            </a:r>
            <a:endParaRPr lang="en-US" dirty="0"/>
          </a:p>
          <a:p>
            <a:r>
              <a:rPr lang="en-US" dirty="0"/>
              <a:t>The Fine Arts Diploma Seal encourages schools and students to engage in a fine arts pathway with a creative industry skills focus course. Many CTAE courses satisfy the creative industries focus coursework but cannot be used in substitution for a Fine Arts Pathway. Ideally, students would complete a Fine Arts pathway and the requirements for the creative industry skills could be completed through and additional fine arts course or a CTAE Arts, AV, or Architecture CTAE courses. </a:t>
            </a:r>
          </a:p>
          <a:p>
            <a:endParaRPr lang="en-US" dirty="0"/>
          </a:p>
        </p:txBody>
      </p:sp>
    </p:spTree>
    <p:extLst>
      <p:ext uri="{BB962C8B-B14F-4D97-AF65-F5344CB8AC3E}">
        <p14:creationId xmlns:p14="http://schemas.microsoft.com/office/powerpoint/2010/main" val="262882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a:extLst>
              <a:ext uri="{FF2B5EF4-FFF2-40B4-BE49-F238E27FC236}">
                <a16:creationId xmlns:a16="http://schemas.microsoft.com/office/drawing/2014/main" id="{7197412D-5E92-4D45-99D4-4B4A95271FE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a:extLst>
              <a:ext uri="{FF2B5EF4-FFF2-40B4-BE49-F238E27FC236}">
                <a16:creationId xmlns:a16="http://schemas.microsoft.com/office/drawing/2014/main" id="{ABF0DAB3-58E3-8440-B6FB-B2CAD8675A4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a:extLst>
              <a:ext uri="{FF2B5EF4-FFF2-40B4-BE49-F238E27FC236}">
                <a16:creationId xmlns:a16="http://schemas.microsoft.com/office/drawing/2014/main" id="{31850B7A-6F79-C444-B081-EA8312C865F1}"/>
              </a:ext>
            </a:extLst>
          </p:cNvPr>
          <p:cNvSpPr>
            <a:spLocks noGrp="1"/>
          </p:cNvSpPr>
          <p:nvPr>
            <p:ph type="title"/>
          </p:nvPr>
        </p:nvSpPr>
        <p:spPr>
          <a:xfrm>
            <a:off x="838200" y="365125"/>
            <a:ext cx="10515600" cy="5444832"/>
          </a:xfrm>
        </p:spPr>
        <p:txBody>
          <a:bodyPr>
            <a:normAutofit/>
          </a:bodyPr>
          <a:lstStyle/>
          <a:p>
            <a:pPr algn="ctr"/>
            <a:r>
              <a:rPr lang="en-US" sz="7200" b="1" dirty="0"/>
              <a:t>For any specific questions please email Dr. Pittman</a:t>
            </a:r>
            <a:br>
              <a:rPr lang="en-US" sz="7200" b="1" dirty="0"/>
            </a:br>
            <a:r>
              <a:rPr lang="en-US" sz="6000" b="1" dirty="0"/>
              <a:t>chantae.pittman@cobbk12.org</a:t>
            </a:r>
            <a:endParaRPr lang="en-US" sz="7200" b="1" dirty="0"/>
          </a:p>
        </p:txBody>
      </p:sp>
    </p:spTree>
    <p:extLst>
      <p:ext uri="{BB962C8B-B14F-4D97-AF65-F5344CB8AC3E}">
        <p14:creationId xmlns:p14="http://schemas.microsoft.com/office/powerpoint/2010/main" val="74693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sp>
        <p:nvSpPr>
          <p:cNvPr id="2" name="Title 1"/>
          <p:cNvSpPr>
            <a:spLocks noGrp="1"/>
          </p:cNvSpPr>
          <p:nvPr>
            <p:ph type="title"/>
          </p:nvPr>
        </p:nvSpPr>
        <p:spPr/>
        <p:txBody>
          <a:bodyPr/>
          <a:lstStyle/>
          <a:p>
            <a:r>
              <a:rPr lang="en-US" b="1" dirty="0"/>
              <a:t>Fine Arts Diploma Seal - FADS</a:t>
            </a:r>
          </a:p>
        </p:txBody>
      </p:sp>
      <p:sp>
        <p:nvSpPr>
          <p:cNvPr id="3" name="Content Placeholder 2"/>
          <p:cNvSpPr>
            <a:spLocks noGrp="1"/>
          </p:cNvSpPr>
          <p:nvPr>
            <p:ph idx="1"/>
          </p:nvPr>
        </p:nvSpPr>
        <p:spPr>
          <a:xfrm>
            <a:off x="785883" y="1751856"/>
            <a:ext cx="5905500" cy="5032376"/>
          </a:xfrm>
        </p:spPr>
        <p:txBody>
          <a:bodyPr>
            <a:normAutofit/>
          </a:bodyPr>
          <a:lstStyle/>
          <a:p>
            <a:r>
              <a:rPr lang="en-US" dirty="0"/>
              <a:t>The Fine Arts Diploma Seal is awarded to graduating high school students who complete a Georgia Fine Arts Pathway and engage in creative industry focus courses, extra-curricular activities, and experiences that foster fine arts mastery.</a:t>
            </a:r>
          </a:p>
          <a:p>
            <a:r>
              <a:rPr lang="en-US" dirty="0"/>
              <a:t>The diploma seal is a signal to employers and higher education institutions that a student is prepared to participate in the creative economy.</a:t>
            </a:r>
          </a:p>
        </p:txBody>
      </p:sp>
      <p:sp>
        <p:nvSpPr>
          <p:cNvPr id="6" name="Content Placeholder 2"/>
          <p:cNvSpPr txBox="1">
            <a:spLocks/>
          </p:cNvSpPr>
          <p:nvPr/>
        </p:nvSpPr>
        <p:spPr>
          <a:xfrm>
            <a:off x="7165075" y="3794076"/>
            <a:ext cx="4553234" cy="2942681"/>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creative industries are a $62.5 billion dollar industry for Georgia’s economy.  Employing more than 200,000 artists, actors, dancers, musicians, and administrative staff.</a:t>
            </a:r>
          </a:p>
          <a:p>
            <a:r>
              <a:rPr lang="en-US" dirty="0"/>
              <a:t>The goal of this seal is to produce students who are prepared for college and careers in these fine arts related career fields.</a:t>
            </a:r>
          </a:p>
        </p:txBody>
      </p:sp>
      <p:sp>
        <p:nvSpPr>
          <p:cNvPr id="7" name="TextBox 6"/>
          <p:cNvSpPr txBox="1"/>
          <p:nvPr/>
        </p:nvSpPr>
        <p:spPr>
          <a:xfrm>
            <a:off x="7305817" y="1390463"/>
            <a:ext cx="4271749" cy="400110"/>
          </a:xfrm>
          <a:prstGeom prst="rect">
            <a:avLst/>
          </a:prstGeom>
          <a:noFill/>
        </p:spPr>
        <p:txBody>
          <a:bodyPr wrap="square" rtlCol="0">
            <a:spAutoFit/>
          </a:bodyPr>
          <a:lstStyle/>
          <a:p>
            <a:pPr algn="ctr"/>
            <a:r>
              <a:rPr lang="en-US" sz="2000" b="1" dirty="0"/>
              <a:t>Georgia’s Creative Economy</a:t>
            </a:r>
          </a:p>
        </p:txBody>
      </p:sp>
      <p:pic>
        <p:nvPicPr>
          <p:cNvPr id="4098"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5949" y="1829607"/>
            <a:ext cx="3571969" cy="1807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46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sp>
        <p:nvSpPr>
          <p:cNvPr id="2" name="Title 1"/>
          <p:cNvSpPr>
            <a:spLocks noGrp="1"/>
          </p:cNvSpPr>
          <p:nvPr>
            <p:ph type="title"/>
          </p:nvPr>
        </p:nvSpPr>
        <p:spPr>
          <a:xfrm>
            <a:off x="368491" y="365125"/>
            <a:ext cx="11450470" cy="1325563"/>
          </a:xfrm>
        </p:spPr>
        <p:txBody>
          <a:bodyPr>
            <a:normAutofit/>
          </a:bodyPr>
          <a:lstStyle/>
          <a:p>
            <a:r>
              <a:rPr lang="en-US" sz="4000" b="1" dirty="0"/>
              <a:t>Components Needed for the Fine Arts Diploma Seal</a:t>
            </a:r>
          </a:p>
        </p:txBody>
      </p:sp>
      <p:sp>
        <p:nvSpPr>
          <p:cNvPr id="3" name="Content Placeholder 2"/>
          <p:cNvSpPr>
            <a:spLocks noGrp="1"/>
          </p:cNvSpPr>
          <p:nvPr>
            <p:ph idx="1"/>
          </p:nvPr>
        </p:nvSpPr>
        <p:spPr>
          <a:xfrm>
            <a:off x="532263" y="1690688"/>
            <a:ext cx="3684895" cy="4983067"/>
          </a:xfrm>
        </p:spPr>
        <p:txBody>
          <a:bodyPr>
            <a:normAutofit lnSpcReduction="10000"/>
          </a:bodyPr>
          <a:lstStyle/>
          <a:p>
            <a:r>
              <a:rPr lang="en-US" b="1" dirty="0"/>
              <a:t>Completion of a Fine Arts Pathway</a:t>
            </a:r>
            <a:endParaRPr lang="en-US" dirty="0"/>
          </a:p>
          <a:p>
            <a:r>
              <a:rPr lang="en-US" dirty="0"/>
              <a:t>A Fine Arts Pathway consists of a minimum of </a:t>
            </a:r>
            <a:r>
              <a:rPr lang="en-US" i="1" dirty="0"/>
              <a:t>three courses</a:t>
            </a:r>
            <a:r>
              <a:rPr lang="en-US" dirty="0"/>
              <a:t> in one of the fine arts subject areas.  These areas include music, theatre and visual arts.  Pathway completion denotes mastery in one art form.</a:t>
            </a:r>
          </a:p>
        </p:txBody>
      </p:sp>
      <p:sp>
        <p:nvSpPr>
          <p:cNvPr id="6" name="Content Placeholder 2"/>
          <p:cNvSpPr txBox="1">
            <a:spLocks/>
          </p:cNvSpPr>
          <p:nvPr/>
        </p:nvSpPr>
        <p:spPr>
          <a:xfrm>
            <a:off x="4251278" y="1690688"/>
            <a:ext cx="3684895" cy="498306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Creative Industry Skill Focus Course or additional (4th) Fine Arts Course</a:t>
            </a:r>
            <a:endParaRPr lang="en-US" dirty="0"/>
          </a:p>
          <a:p>
            <a:r>
              <a:rPr lang="en-US" dirty="0"/>
              <a:t>One credit is required in either a CTAE course that provides a creative industry skill focus for students or a </a:t>
            </a:r>
            <a:r>
              <a:rPr lang="en-US" b="1" dirty="0"/>
              <a:t>fourth</a:t>
            </a:r>
            <a:r>
              <a:rPr lang="en-US" dirty="0"/>
              <a:t> fine arts course, and two fine arts related extracurricular activities.  A list of the approved courses can be found in this presentation.</a:t>
            </a:r>
          </a:p>
        </p:txBody>
      </p:sp>
      <p:sp>
        <p:nvSpPr>
          <p:cNvPr id="7" name="Content Placeholder 2"/>
          <p:cNvSpPr txBox="1">
            <a:spLocks/>
          </p:cNvSpPr>
          <p:nvPr/>
        </p:nvSpPr>
        <p:spPr>
          <a:xfrm>
            <a:off x="8134066" y="1690688"/>
            <a:ext cx="3684895" cy="498306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Community Arts Partnerships</a:t>
            </a:r>
          </a:p>
          <a:p>
            <a:r>
              <a:rPr lang="en-US" dirty="0"/>
              <a:t>To achieve a Fine Arts Diploma Seal, students share their talent and industry knowledge by providing at least </a:t>
            </a:r>
            <a:r>
              <a:rPr lang="en-US" b="1" dirty="0"/>
              <a:t>20</a:t>
            </a:r>
            <a:r>
              <a:rPr lang="en-US" dirty="0"/>
              <a:t> hours of arts related community service and presenting a capstone presentation on their experiences.</a:t>
            </a:r>
          </a:p>
        </p:txBody>
      </p:sp>
    </p:spTree>
    <p:extLst>
      <p:ext uri="{BB962C8B-B14F-4D97-AF65-F5344CB8AC3E}">
        <p14:creationId xmlns:p14="http://schemas.microsoft.com/office/powerpoint/2010/main" val="1097861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a:xfrm>
            <a:off x="838200" y="365125"/>
            <a:ext cx="10515600" cy="1682039"/>
          </a:xfrm>
        </p:spPr>
        <p:txBody>
          <a:bodyPr/>
          <a:lstStyle/>
          <a:p>
            <a:r>
              <a:rPr lang="en-US" b="1" dirty="0"/>
              <a:t>Cobb County Schools Fine Art Pathways include:</a:t>
            </a:r>
          </a:p>
        </p:txBody>
      </p:sp>
      <p:sp>
        <p:nvSpPr>
          <p:cNvPr id="3" name="Content Placeholder 2"/>
          <p:cNvSpPr>
            <a:spLocks noGrp="1"/>
          </p:cNvSpPr>
          <p:nvPr>
            <p:ph idx="1"/>
          </p:nvPr>
        </p:nvSpPr>
        <p:spPr>
          <a:xfrm>
            <a:off x="838200" y="2292823"/>
            <a:ext cx="10515600" cy="3884139"/>
          </a:xfrm>
        </p:spPr>
        <p:txBody>
          <a:bodyPr>
            <a:normAutofit/>
          </a:bodyPr>
          <a:lstStyle/>
          <a:p>
            <a:r>
              <a:rPr lang="en-US" sz="4000" dirty="0"/>
              <a:t>INSTRUMENTAL MUSIC </a:t>
            </a:r>
          </a:p>
          <a:p>
            <a:r>
              <a:rPr lang="en-US" sz="4000" dirty="0"/>
              <a:t>VOCAL MUSIC </a:t>
            </a:r>
          </a:p>
          <a:p>
            <a:r>
              <a:rPr lang="en-US" sz="4000" dirty="0"/>
              <a:t>THEATRE</a:t>
            </a:r>
          </a:p>
          <a:p>
            <a:r>
              <a:rPr lang="en-US" sz="4000" dirty="0"/>
              <a:t>VISUAL ARTS</a:t>
            </a:r>
          </a:p>
        </p:txBody>
      </p:sp>
    </p:spTree>
    <p:extLst>
      <p:ext uri="{BB962C8B-B14F-4D97-AF65-F5344CB8AC3E}">
        <p14:creationId xmlns:p14="http://schemas.microsoft.com/office/powerpoint/2010/main" val="1983014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p:txBody>
          <a:bodyPr/>
          <a:lstStyle/>
          <a:p>
            <a:r>
              <a:rPr lang="en-US" b="1" dirty="0"/>
              <a:t>FADS Course Work Required:</a:t>
            </a:r>
          </a:p>
        </p:txBody>
      </p:sp>
      <p:sp>
        <p:nvSpPr>
          <p:cNvPr id="3" name="Content Placeholder 2"/>
          <p:cNvSpPr>
            <a:spLocks noGrp="1"/>
          </p:cNvSpPr>
          <p:nvPr>
            <p:ph idx="1"/>
          </p:nvPr>
        </p:nvSpPr>
        <p:spPr/>
        <p:txBody>
          <a:bodyPr/>
          <a:lstStyle/>
          <a:p>
            <a:r>
              <a:rPr lang="en-US" dirty="0"/>
              <a:t>3 Courses in your Fine Arts Pathway</a:t>
            </a:r>
          </a:p>
          <a:p>
            <a:r>
              <a:rPr lang="en-US" dirty="0"/>
              <a:t>A fourth course in any Fine Arts class or an approved Creative Industries Course.</a:t>
            </a:r>
          </a:p>
          <a:p>
            <a:endParaRPr lang="en-US" dirty="0"/>
          </a:p>
        </p:txBody>
      </p:sp>
    </p:spTree>
    <p:extLst>
      <p:ext uri="{BB962C8B-B14F-4D97-AF65-F5344CB8AC3E}">
        <p14:creationId xmlns:p14="http://schemas.microsoft.com/office/powerpoint/2010/main" val="3085028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p:txBody>
          <a:bodyPr/>
          <a:lstStyle/>
          <a:p>
            <a:r>
              <a:rPr lang="en-US" dirty="0"/>
              <a:t>Cobb County Schools Approved Courses for Instrumental Music (Band)</a:t>
            </a:r>
          </a:p>
        </p:txBody>
      </p:sp>
      <p:sp>
        <p:nvSpPr>
          <p:cNvPr id="3" name="Content Placeholder 2"/>
          <p:cNvSpPr>
            <a:spLocks noGrp="1"/>
          </p:cNvSpPr>
          <p:nvPr>
            <p:ph idx="1"/>
          </p:nvPr>
        </p:nvSpPr>
        <p:spPr>
          <a:xfrm>
            <a:off x="218363" y="1690689"/>
            <a:ext cx="11750723" cy="1502887"/>
          </a:xfrm>
        </p:spPr>
        <p:txBody>
          <a:bodyPr>
            <a:normAutofit fontScale="77500" lnSpcReduction="20000"/>
          </a:bodyPr>
          <a:lstStyle/>
          <a:p>
            <a:pPr algn="ctr"/>
            <a:r>
              <a:rPr lang="en-US" dirty="0"/>
              <a:t>It is important to note that 3 classes are considered the minimum for an Instrumental Music Pathway (state course prefix numbers 53 and 54) and that one of those classes must be at </a:t>
            </a:r>
            <a:r>
              <a:rPr lang="en-US" u="sng" dirty="0"/>
              <a:t>level 2</a:t>
            </a:r>
            <a:r>
              <a:rPr lang="en-US" dirty="0"/>
              <a:t> or higher.  Students are encouraged to take additional courses in order to be college and career ready.</a:t>
            </a:r>
          </a:p>
          <a:p>
            <a:pPr algn="ctr"/>
            <a:r>
              <a:rPr lang="en-US" dirty="0"/>
              <a:t>Music Appreciation courses </a:t>
            </a:r>
            <a:r>
              <a:rPr lang="en-US" u="sng" dirty="0"/>
              <a:t>are not accepted</a:t>
            </a:r>
            <a:r>
              <a:rPr lang="en-US" dirty="0"/>
              <a:t> by the DOE as a class towards </a:t>
            </a:r>
            <a:r>
              <a:rPr lang="en-US" i="1" dirty="0"/>
              <a:t>any</a:t>
            </a:r>
            <a:r>
              <a:rPr lang="en-US" dirty="0"/>
              <a:t> Music Pathway completion.</a:t>
            </a:r>
          </a:p>
        </p:txBody>
      </p:sp>
      <p:sp>
        <p:nvSpPr>
          <p:cNvPr id="6" name="Content Placeholder 2"/>
          <p:cNvSpPr txBox="1">
            <a:spLocks/>
          </p:cNvSpPr>
          <p:nvPr/>
        </p:nvSpPr>
        <p:spPr>
          <a:xfrm>
            <a:off x="1351129" y="3203955"/>
            <a:ext cx="4558352" cy="347662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Beginning Band Pathway</a:t>
            </a:r>
          </a:p>
          <a:p>
            <a:pPr lvl="1"/>
            <a:r>
              <a:rPr lang="en-US" sz="2000" dirty="0"/>
              <a:t>Beginning Band I- 53.0361000</a:t>
            </a:r>
          </a:p>
          <a:p>
            <a:pPr lvl="1"/>
            <a:r>
              <a:rPr lang="en-US" sz="2000" dirty="0"/>
              <a:t>Beginning Band II- 53.0362000</a:t>
            </a:r>
          </a:p>
          <a:p>
            <a:pPr lvl="1"/>
            <a:r>
              <a:rPr lang="en-US" sz="2000" dirty="0"/>
              <a:t>Beginning Band III- 53.0363000</a:t>
            </a:r>
          </a:p>
          <a:p>
            <a:pPr lvl="1"/>
            <a:r>
              <a:rPr lang="en-US" sz="2000" dirty="0"/>
              <a:t>Beginning Band IV- 53.0364000</a:t>
            </a:r>
          </a:p>
          <a:p>
            <a:pPr marL="457200" lvl="1" indent="0">
              <a:buNone/>
            </a:pPr>
            <a:endParaRPr lang="en-US" sz="2000" dirty="0"/>
          </a:p>
          <a:p>
            <a:r>
              <a:rPr lang="en-US" sz="2000" dirty="0"/>
              <a:t>Mastery Band Pathway</a:t>
            </a:r>
          </a:p>
          <a:p>
            <a:pPr lvl="1"/>
            <a:r>
              <a:rPr lang="en-US" sz="2000" dirty="0"/>
              <a:t>Mastery Band I- 53.0391000</a:t>
            </a:r>
          </a:p>
          <a:p>
            <a:pPr lvl="1"/>
            <a:r>
              <a:rPr lang="en-US" sz="2000" dirty="0"/>
              <a:t>Mastery Band II- 53.0392000</a:t>
            </a:r>
          </a:p>
          <a:p>
            <a:pPr lvl="1"/>
            <a:r>
              <a:rPr lang="en-US" sz="2000" dirty="0"/>
              <a:t>Mastery Band III- 53.0393000</a:t>
            </a:r>
          </a:p>
          <a:p>
            <a:pPr lvl="1"/>
            <a:r>
              <a:rPr lang="en-US" sz="2000" dirty="0"/>
              <a:t>Mastery Band IV- 53.0394000</a:t>
            </a:r>
          </a:p>
          <a:p>
            <a:pPr lvl="1"/>
            <a:endParaRPr lang="en-US" sz="1200" dirty="0"/>
          </a:p>
        </p:txBody>
      </p:sp>
      <p:sp>
        <p:nvSpPr>
          <p:cNvPr id="7" name="Content Placeholder 2"/>
          <p:cNvSpPr txBox="1">
            <a:spLocks/>
          </p:cNvSpPr>
          <p:nvPr/>
        </p:nvSpPr>
        <p:spPr>
          <a:xfrm>
            <a:off x="6359857" y="3203955"/>
            <a:ext cx="4993943" cy="34766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Advanced Band Pathway</a:t>
            </a:r>
          </a:p>
          <a:p>
            <a:pPr lvl="1"/>
            <a:r>
              <a:rPr lang="en-US" sz="2000" dirty="0"/>
              <a:t>Advanced Band I- 53.0381000</a:t>
            </a:r>
          </a:p>
          <a:p>
            <a:pPr lvl="1"/>
            <a:r>
              <a:rPr lang="en-US" sz="2000" dirty="0"/>
              <a:t>Advanced Band II- 53.0382000</a:t>
            </a:r>
          </a:p>
          <a:p>
            <a:pPr lvl="1"/>
            <a:r>
              <a:rPr lang="en-US" sz="2000" dirty="0"/>
              <a:t>Advanced Band III- 53.0383000</a:t>
            </a:r>
          </a:p>
          <a:p>
            <a:pPr lvl="1"/>
            <a:r>
              <a:rPr lang="en-US" sz="2000" dirty="0"/>
              <a:t>Advanced Band IV- 53.0384000</a:t>
            </a:r>
          </a:p>
        </p:txBody>
      </p:sp>
    </p:spTree>
    <p:extLst>
      <p:ext uri="{BB962C8B-B14F-4D97-AF65-F5344CB8AC3E}">
        <p14:creationId xmlns:p14="http://schemas.microsoft.com/office/powerpoint/2010/main" val="136828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p:txBody>
          <a:bodyPr/>
          <a:lstStyle/>
          <a:p>
            <a:r>
              <a:rPr lang="en-US" dirty="0"/>
              <a:t>Cobb County Schools Approved Courses for Vocal Music (Chorus)</a:t>
            </a:r>
          </a:p>
        </p:txBody>
      </p:sp>
      <p:sp>
        <p:nvSpPr>
          <p:cNvPr id="3" name="Content Placeholder 2"/>
          <p:cNvSpPr>
            <a:spLocks noGrp="1"/>
          </p:cNvSpPr>
          <p:nvPr>
            <p:ph idx="1"/>
          </p:nvPr>
        </p:nvSpPr>
        <p:spPr>
          <a:xfrm>
            <a:off x="218363" y="1690689"/>
            <a:ext cx="11750723" cy="1502887"/>
          </a:xfrm>
        </p:spPr>
        <p:txBody>
          <a:bodyPr>
            <a:normAutofit fontScale="77500" lnSpcReduction="20000"/>
          </a:bodyPr>
          <a:lstStyle/>
          <a:p>
            <a:pPr algn="ctr"/>
            <a:r>
              <a:rPr lang="en-US" dirty="0"/>
              <a:t>It is important to note that 3 classes are considered the minimum for a Vocal Music Pathway (state course prefix numbers 53 and 54) and that one of those classes must be at </a:t>
            </a:r>
            <a:r>
              <a:rPr lang="en-US" u="sng" dirty="0"/>
              <a:t>level 2</a:t>
            </a:r>
            <a:r>
              <a:rPr lang="en-US" dirty="0"/>
              <a:t> or higher.  Students are encouraged to take additional courses in order to be college and career ready.</a:t>
            </a:r>
          </a:p>
          <a:p>
            <a:pPr algn="ctr"/>
            <a:r>
              <a:rPr lang="en-US" dirty="0"/>
              <a:t>Music Appreciation courses </a:t>
            </a:r>
            <a:r>
              <a:rPr lang="en-US" u="sng" dirty="0"/>
              <a:t>are not accepted</a:t>
            </a:r>
            <a:r>
              <a:rPr lang="en-US" dirty="0"/>
              <a:t> by the DOE as a class towards </a:t>
            </a:r>
            <a:r>
              <a:rPr lang="en-US" i="1" dirty="0"/>
              <a:t>any</a:t>
            </a:r>
            <a:r>
              <a:rPr lang="en-US" dirty="0"/>
              <a:t> Music Pathway completion.</a:t>
            </a:r>
          </a:p>
        </p:txBody>
      </p:sp>
      <p:sp>
        <p:nvSpPr>
          <p:cNvPr id="6" name="Content Placeholder 2"/>
          <p:cNvSpPr txBox="1">
            <a:spLocks/>
          </p:cNvSpPr>
          <p:nvPr/>
        </p:nvSpPr>
        <p:spPr>
          <a:xfrm>
            <a:off x="1351129" y="3203955"/>
            <a:ext cx="4558352" cy="347662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Women’s Intermediate Chorus Pathway</a:t>
            </a:r>
          </a:p>
          <a:p>
            <a:pPr lvl="1"/>
            <a:r>
              <a:rPr lang="en-US" sz="1800" dirty="0"/>
              <a:t>Beginning Women’s I- 54.0241000</a:t>
            </a:r>
          </a:p>
          <a:p>
            <a:pPr lvl="1"/>
            <a:r>
              <a:rPr lang="en-US" sz="1800" dirty="0"/>
              <a:t>Intermediate Women’s II- 54.0252000</a:t>
            </a:r>
          </a:p>
          <a:p>
            <a:pPr lvl="1"/>
            <a:r>
              <a:rPr lang="en-US" sz="1800" dirty="0"/>
              <a:t>Intermediate Women’s III- 54.0253000</a:t>
            </a:r>
          </a:p>
          <a:p>
            <a:pPr lvl="1"/>
            <a:r>
              <a:rPr lang="en-US" sz="1800" dirty="0"/>
              <a:t>Intermediate Women’s IV- 54.0254000</a:t>
            </a:r>
          </a:p>
          <a:p>
            <a:pPr lvl="1"/>
            <a:r>
              <a:rPr lang="en-US" sz="1800" dirty="0"/>
              <a:t>AP Music Theory- 53.023000</a:t>
            </a:r>
            <a:endParaRPr lang="en-US" sz="1200" dirty="0"/>
          </a:p>
          <a:p>
            <a:r>
              <a:rPr lang="en-US" sz="2400" dirty="0"/>
              <a:t>Women’s Advanced Chorus Pathway</a:t>
            </a:r>
          </a:p>
          <a:p>
            <a:pPr lvl="1"/>
            <a:r>
              <a:rPr lang="en-US" sz="1800" dirty="0"/>
              <a:t>Beginning Women’s I- 54.0241000</a:t>
            </a:r>
          </a:p>
          <a:p>
            <a:pPr lvl="1"/>
            <a:r>
              <a:rPr lang="en-US" sz="1800" dirty="0"/>
              <a:t>Advanced Women’s II- 54.0262000</a:t>
            </a:r>
          </a:p>
          <a:p>
            <a:pPr lvl="1"/>
            <a:r>
              <a:rPr lang="en-US" sz="1800" dirty="0"/>
              <a:t>Advanced Women’s III- 54.0263000</a:t>
            </a:r>
          </a:p>
          <a:p>
            <a:pPr lvl="1"/>
            <a:r>
              <a:rPr lang="en-US" sz="1800" dirty="0"/>
              <a:t>Advanced Women’s IV- 54.0264000</a:t>
            </a:r>
          </a:p>
          <a:p>
            <a:pPr lvl="1"/>
            <a:r>
              <a:rPr lang="en-US" sz="1800" dirty="0"/>
              <a:t>AP Music Theory- 53.023000</a:t>
            </a:r>
            <a:endParaRPr lang="en-US" sz="1200" dirty="0"/>
          </a:p>
          <a:p>
            <a:pPr marL="457200" lvl="1" indent="0">
              <a:buNone/>
            </a:pPr>
            <a:endParaRPr lang="en-US" sz="1800" dirty="0"/>
          </a:p>
        </p:txBody>
      </p:sp>
      <p:sp>
        <p:nvSpPr>
          <p:cNvPr id="7" name="Content Placeholder 2"/>
          <p:cNvSpPr txBox="1">
            <a:spLocks/>
          </p:cNvSpPr>
          <p:nvPr/>
        </p:nvSpPr>
        <p:spPr>
          <a:xfrm>
            <a:off x="6359857" y="3203955"/>
            <a:ext cx="4993943" cy="34766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Men’s Chorus Pathway</a:t>
            </a:r>
          </a:p>
          <a:p>
            <a:pPr lvl="1"/>
            <a:r>
              <a:rPr lang="en-US" sz="1600" dirty="0"/>
              <a:t>Beginning Men’s I- 54.0271000</a:t>
            </a:r>
          </a:p>
          <a:p>
            <a:pPr lvl="1"/>
            <a:r>
              <a:rPr lang="en-US" sz="1600" dirty="0"/>
              <a:t>Intermediate Men’s II- 54.0282000</a:t>
            </a:r>
          </a:p>
          <a:p>
            <a:pPr lvl="1"/>
            <a:r>
              <a:rPr lang="en-US" sz="1600" dirty="0"/>
              <a:t>Intermediate Men’s III- 54.0283000</a:t>
            </a:r>
          </a:p>
          <a:p>
            <a:pPr lvl="1"/>
            <a:r>
              <a:rPr lang="en-US" sz="1600" dirty="0"/>
              <a:t>Advanced Men’s IV- 54.0294000</a:t>
            </a:r>
          </a:p>
          <a:p>
            <a:pPr lvl="1"/>
            <a:r>
              <a:rPr lang="en-US" sz="1600" dirty="0"/>
              <a:t>AP Music Theory- 53.023000</a:t>
            </a:r>
            <a:endParaRPr lang="en-US" sz="1100" dirty="0"/>
          </a:p>
          <a:p>
            <a:pPr lvl="1"/>
            <a:endParaRPr lang="en-US" sz="1600" dirty="0"/>
          </a:p>
          <a:p>
            <a:pPr lvl="1"/>
            <a:endParaRPr lang="en-US" sz="2000" dirty="0"/>
          </a:p>
        </p:txBody>
      </p:sp>
    </p:spTree>
    <p:extLst>
      <p:ext uri="{BB962C8B-B14F-4D97-AF65-F5344CB8AC3E}">
        <p14:creationId xmlns:p14="http://schemas.microsoft.com/office/powerpoint/2010/main" val="2588642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p:txBody>
          <a:bodyPr/>
          <a:lstStyle/>
          <a:p>
            <a:r>
              <a:rPr lang="en-US" dirty="0"/>
              <a:t>Cobb County Schools Approved Courses for Theatre</a:t>
            </a:r>
          </a:p>
        </p:txBody>
      </p:sp>
      <p:sp>
        <p:nvSpPr>
          <p:cNvPr id="3" name="Content Placeholder 2"/>
          <p:cNvSpPr>
            <a:spLocks noGrp="1"/>
          </p:cNvSpPr>
          <p:nvPr>
            <p:ph idx="1"/>
          </p:nvPr>
        </p:nvSpPr>
        <p:spPr>
          <a:xfrm>
            <a:off x="218363" y="1690690"/>
            <a:ext cx="11750723" cy="970624"/>
          </a:xfrm>
        </p:spPr>
        <p:txBody>
          <a:bodyPr>
            <a:normAutofit fontScale="85000" lnSpcReduction="10000"/>
          </a:bodyPr>
          <a:lstStyle/>
          <a:p>
            <a:pPr algn="ctr"/>
            <a:r>
              <a:rPr lang="en-US" dirty="0"/>
              <a:t>It is important to note that 3 classes are considered the minimum for a Theatre Pathway (state course prefix numbers 52) and that one of those classes must be at </a:t>
            </a:r>
            <a:r>
              <a:rPr lang="en-US" u="sng" dirty="0"/>
              <a:t>level 2</a:t>
            </a:r>
            <a:r>
              <a:rPr lang="en-US" dirty="0"/>
              <a:t> or higher.  Students are encouraged to take additional courses in order to be college and career ready.</a:t>
            </a:r>
          </a:p>
        </p:txBody>
      </p:sp>
      <p:sp>
        <p:nvSpPr>
          <p:cNvPr id="6" name="Content Placeholder 2"/>
          <p:cNvSpPr txBox="1">
            <a:spLocks/>
          </p:cNvSpPr>
          <p:nvPr/>
        </p:nvSpPr>
        <p:spPr>
          <a:xfrm>
            <a:off x="941696" y="3203955"/>
            <a:ext cx="5199797" cy="34766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Theatre Acting Pathway</a:t>
            </a:r>
          </a:p>
          <a:p>
            <a:pPr lvl="1"/>
            <a:r>
              <a:rPr lang="en-US" dirty="0"/>
              <a:t>Drama Fundamentals I- 52.021000</a:t>
            </a:r>
          </a:p>
          <a:p>
            <a:pPr lvl="1"/>
            <a:r>
              <a:rPr lang="en-US" dirty="0"/>
              <a:t>Acting I- 52.061000</a:t>
            </a:r>
          </a:p>
          <a:p>
            <a:pPr lvl="1"/>
            <a:r>
              <a:rPr lang="en-US" dirty="0"/>
              <a:t>Acting II- 52.062000</a:t>
            </a:r>
          </a:p>
          <a:p>
            <a:pPr marL="457200" lvl="1" indent="0">
              <a:buNone/>
            </a:pPr>
            <a:endParaRPr lang="en-US" sz="1800" dirty="0"/>
          </a:p>
        </p:txBody>
      </p:sp>
      <p:sp>
        <p:nvSpPr>
          <p:cNvPr id="7" name="Content Placeholder 2"/>
          <p:cNvSpPr txBox="1">
            <a:spLocks/>
          </p:cNvSpPr>
          <p:nvPr/>
        </p:nvSpPr>
        <p:spPr>
          <a:xfrm>
            <a:off x="6359857" y="3203955"/>
            <a:ext cx="5240740" cy="34766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Technical Theatre Pathway</a:t>
            </a:r>
          </a:p>
          <a:p>
            <a:pPr lvl="1"/>
            <a:r>
              <a:rPr lang="en-US" dirty="0"/>
              <a:t>Drama Fundamentals I- 52.021000</a:t>
            </a:r>
          </a:p>
          <a:p>
            <a:pPr lvl="1"/>
            <a:r>
              <a:rPr lang="en-US" dirty="0"/>
              <a:t>Technical Theatre I- 52.04100</a:t>
            </a:r>
          </a:p>
          <a:p>
            <a:pPr lvl="1"/>
            <a:r>
              <a:rPr lang="en-US" dirty="0"/>
              <a:t>Technical Theatre II- 52.04200 </a:t>
            </a:r>
          </a:p>
          <a:p>
            <a:pPr lvl="1"/>
            <a:endParaRPr lang="en-US" sz="2000" dirty="0"/>
          </a:p>
        </p:txBody>
      </p:sp>
    </p:spTree>
    <p:extLst>
      <p:ext uri="{BB962C8B-B14F-4D97-AF65-F5344CB8AC3E}">
        <p14:creationId xmlns:p14="http://schemas.microsoft.com/office/powerpoint/2010/main" val="221349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2997" y="0"/>
            <a:ext cx="4249003" cy="6858000"/>
          </a:xfrm>
          <a:prstGeom prst="rect">
            <a:avLst/>
          </a:prstGeom>
          <a:noFill/>
          <a:ln>
            <a:noFill/>
          </a:ln>
        </p:spPr>
      </p:pic>
      <p:pic>
        <p:nvPicPr>
          <p:cNvPr id="5" name="Picture 4" descr="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4217158" cy="6858000"/>
          </a:xfrm>
          <a:prstGeom prst="rect">
            <a:avLst/>
          </a:prstGeom>
          <a:noFill/>
          <a:ln>
            <a:noFill/>
          </a:ln>
        </p:spPr>
      </p:pic>
      <p:sp>
        <p:nvSpPr>
          <p:cNvPr id="2" name="Title 1"/>
          <p:cNvSpPr>
            <a:spLocks noGrp="1"/>
          </p:cNvSpPr>
          <p:nvPr>
            <p:ph type="title"/>
          </p:nvPr>
        </p:nvSpPr>
        <p:spPr/>
        <p:txBody>
          <a:bodyPr/>
          <a:lstStyle/>
          <a:p>
            <a:r>
              <a:rPr lang="en-US" dirty="0"/>
              <a:t>Cobb County Schools Approved Courses for Visual Arts</a:t>
            </a:r>
          </a:p>
        </p:txBody>
      </p:sp>
      <p:sp>
        <p:nvSpPr>
          <p:cNvPr id="3" name="Content Placeholder 2"/>
          <p:cNvSpPr>
            <a:spLocks noGrp="1"/>
          </p:cNvSpPr>
          <p:nvPr>
            <p:ph idx="1"/>
          </p:nvPr>
        </p:nvSpPr>
        <p:spPr>
          <a:xfrm>
            <a:off x="218363" y="1690689"/>
            <a:ext cx="11750723" cy="1502887"/>
          </a:xfrm>
        </p:spPr>
        <p:txBody>
          <a:bodyPr>
            <a:normAutofit fontScale="85000" lnSpcReduction="20000"/>
          </a:bodyPr>
          <a:lstStyle/>
          <a:p>
            <a:pPr algn="ctr"/>
            <a:r>
              <a:rPr lang="en-US" dirty="0"/>
              <a:t>It is important to note that 3 classes are considered the minimum for a Visual Art Pathway (state course prefix numbers 50) and that one of those classes must be at </a:t>
            </a:r>
            <a:r>
              <a:rPr lang="en-US" u="sng" dirty="0"/>
              <a:t>level 2</a:t>
            </a:r>
            <a:r>
              <a:rPr lang="en-US" dirty="0"/>
              <a:t> or higher.  Students are encouraged to take additional courses in order to be college and career ready.</a:t>
            </a:r>
          </a:p>
          <a:p>
            <a:pPr algn="ctr"/>
            <a:r>
              <a:rPr lang="en-US" i="1" dirty="0"/>
              <a:t>Visual Arts Comprehensive I is the required prerequisite for ALL Visual Art Pathways in the State of Georgia.</a:t>
            </a:r>
          </a:p>
        </p:txBody>
      </p:sp>
      <p:sp>
        <p:nvSpPr>
          <p:cNvPr id="6" name="Content Placeholder 2"/>
          <p:cNvSpPr txBox="1">
            <a:spLocks/>
          </p:cNvSpPr>
          <p:nvPr/>
        </p:nvSpPr>
        <p:spPr>
          <a:xfrm>
            <a:off x="356250" y="3193576"/>
            <a:ext cx="4039736" cy="347662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Visual Arts Drawing &amp; Painting Pathway</a:t>
            </a:r>
          </a:p>
          <a:p>
            <a:pPr lvl="1"/>
            <a:r>
              <a:rPr lang="en-US" sz="1800" dirty="0"/>
              <a:t>Visual Arts Comprehensive I- 50.0211000</a:t>
            </a:r>
          </a:p>
          <a:p>
            <a:pPr lvl="1"/>
            <a:r>
              <a:rPr lang="en-US" sz="1800" dirty="0"/>
              <a:t>Drawing &amp; Painting I- 50.0313000</a:t>
            </a:r>
          </a:p>
          <a:p>
            <a:pPr lvl="1"/>
            <a:r>
              <a:rPr lang="en-US" sz="1800" dirty="0"/>
              <a:t>Drawing &amp; Painting II- 50.0314000</a:t>
            </a:r>
          </a:p>
          <a:p>
            <a:pPr lvl="1"/>
            <a:r>
              <a:rPr lang="en-US" sz="1800" dirty="0"/>
              <a:t>AP Art History- 50.0921000 OR</a:t>
            </a:r>
          </a:p>
          <a:p>
            <a:pPr lvl="1"/>
            <a:r>
              <a:rPr lang="en-US" sz="1800" dirty="0"/>
              <a:t>AP Studio Art:</a:t>
            </a:r>
          </a:p>
          <a:p>
            <a:pPr lvl="2"/>
            <a:r>
              <a:rPr lang="en-US" sz="1900" dirty="0"/>
              <a:t>2-D Portfolio- 50.0813000 OR</a:t>
            </a:r>
          </a:p>
          <a:p>
            <a:pPr lvl="2"/>
            <a:r>
              <a:rPr lang="en-US" sz="1900" dirty="0"/>
              <a:t>Drawing Portfolio- 50.0811000</a:t>
            </a:r>
            <a:endParaRPr lang="en-US" sz="2400" dirty="0"/>
          </a:p>
          <a:p>
            <a:pPr marL="457200" lvl="1" indent="0">
              <a:buNone/>
            </a:pPr>
            <a:endParaRPr lang="en-US" sz="1800" dirty="0"/>
          </a:p>
        </p:txBody>
      </p:sp>
      <p:sp>
        <p:nvSpPr>
          <p:cNvPr id="8" name="Content Placeholder 2"/>
          <p:cNvSpPr txBox="1">
            <a:spLocks/>
          </p:cNvSpPr>
          <p:nvPr/>
        </p:nvSpPr>
        <p:spPr>
          <a:xfrm>
            <a:off x="4121624" y="3193576"/>
            <a:ext cx="4039736" cy="347662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Visual Arts Comprehensive Pathway</a:t>
            </a:r>
          </a:p>
          <a:p>
            <a:pPr lvl="1"/>
            <a:r>
              <a:rPr lang="en-US" sz="1800" dirty="0"/>
              <a:t>Visual Arts Comprehensive I- 50.0211000</a:t>
            </a:r>
          </a:p>
          <a:p>
            <a:pPr lvl="1"/>
            <a:r>
              <a:rPr lang="en-US" sz="1800" dirty="0"/>
              <a:t>Visual Arts Comprehensive II- 50.0212000</a:t>
            </a:r>
          </a:p>
          <a:p>
            <a:pPr lvl="1"/>
            <a:r>
              <a:rPr lang="en-US" sz="1800" dirty="0"/>
              <a:t>AP Art History- 50.0921000 OR</a:t>
            </a:r>
          </a:p>
          <a:p>
            <a:pPr lvl="1"/>
            <a:r>
              <a:rPr lang="en-US" sz="1800" dirty="0"/>
              <a:t>AP Studio Art:</a:t>
            </a:r>
          </a:p>
          <a:p>
            <a:pPr lvl="2"/>
            <a:r>
              <a:rPr lang="en-US" sz="1900" dirty="0"/>
              <a:t>2-D Portfolio- 50.0813000 OR</a:t>
            </a:r>
          </a:p>
          <a:p>
            <a:pPr lvl="2"/>
            <a:r>
              <a:rPr lang="en-US" sz="1900" dirty="0"/>
              <a:t>Drawing Portfolio- 50.0811000</a:t>
            </a:r>
            <a:endParaRPr lang="en-US" sz="2400" dirty="0"/>
          </a:p>
          <a:p>
            <a:pPr marL="457200" lvl="1" indent="0">
              <a:buNone/>
            </a:pPr>
            <a:endParaRPr lang="en-US" sz="1800" dirty="0"/>
          </a:p>
        </p:txBody>
      </p:sp>
      <p:sp>
        <p:nvSpPr>
          <p:cNvPr id="9" name="Content Placeholder 2"/>
          <p:cNvSpPr txBox="1">
            <a:spLocks/>
          </p:cNvSpPr>
          <p:nvPr/>
        </p:nvSpPr>
        <p:spPr>
          <a:xfrm>
            <a:off x="7942997" y="3193576"/>
            <a:ext cx="4039736" cy="34766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Visual Arts Ceramics Pathway</a:t>
            </a:r>
          </a:p>
          <a:p>
            <a:pPr lvl="1"/>
            <a:r>
              <a:rPr lang="en-US" sz="1800" dirty="0"/>
              <a:t>Visual Arts Comprehensive I- 50.0211000</a:t>
            </a:r>
          </a:p>
          <a:p>
            <a:pPr lvl="1"/>
            <a:r>
              <a:rPr lang="en-US" sz="1800" dirty="0"/>
              <a:t>Ceramics/ Pottery I- 50.0411000</a:t>
            </a:r>
          </a:p>
          <a:p>
            <a:pPr lvl="1"/>
            <a:r>
              <a:rPr lang="en-US" sz="1800" dirty="0"/>
              <a:t>Ceramics/ Pottery II- 50.0412000</a:t>
            </a:r>
          </a:p>
          <a:p>
            <a:pPr lvl="1"/>
            <a:r>
              <a:rPr lang="en-US" sz="1800" dirty="0"/>
              <a:t>AP Art History- 50.0921000 OR</a:t>
            </a:r>
          </a:p>
          <a:p>
            <a:pPr lvl="1"/>
            <a:r>
              <a:rPr lang="en-US" sz="1800" dirty="0"/>
              <a:t>AP Studio Art 3</a:t>
            </a:r>
            <a:r>
              <a:rPr lang="en-US" sz="1900" dirty="0"/>
              <a:t>-D Portfolio- 50.0814000</a:t>
            </a:r>
            <a:endParaRPr lang="en-US" sz="1800" dirty="0"/>
          </a:p>
        </p:txBody>
      </p:sp>
    </p:spTree>
    <p:extLst>
      <p:ext uri="{BB962C8B-B14F-4D97-AF65-F5344CB8AC3E}">
        <p14:creationId xmlns:p14="http://schemas.microsoft.com/office/powerpoint/2010/main" val="1891528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1962</TotalTime>
  <Words>1986</Words>
  <Application>Microsoft Macintosh PowerPoint</Application>
  <PresentationFormat>Widescreen</PresentationFormat>
  <Paragraphs>170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Campbell High School’s</vt:lpstr>
      <vt:lpstr>Fine Arts Diploma Seal - FADS</vt:lpstr>
      <vt:lpstr>Components Needed for the Fine Arts Diploma Seal</vt:lpstr>
      <vt:lpstr>Cobb County Schools Fine Art Pathways include:</vt:lpstr>
      <vt:lpstr>FADS Course Work Required:</vt:lpstr>
      <vt:lpstr>Cobb County Schools Approved Courses for Instrumental Music (Band)</vt:lpstr>
      <vt:lpstr>Cobb County Schools Approved Courses for Vocal Music (Chorus)</vt:lpstr>
      <vt:lpstr>Cobb County Schools Approved Courses for Theatre</vt:lpstr>
      <vt:lpstr>Cobb County Schools Approved Courses for Visual Arts</vt:lpstr>
      <vt:lpstr>CCSD Approved Courses for Creative Industries</vt:lpstr>
      <vt:lpstr>Community Service</vt:lpstr>
      <vt:lpstr>CHS Approved FADS Capstone Projects</vt:lpstr>
      <vt:lpstr>CHS Approved Capstone Presentations</vt:lpstr>
      <vt:lpstr>CHS FADS Capstone Presentation</vt:lpstr>
      <vt:lpstr>CCSD FADS FAQs</vt:lpstr>
      <vt:lpstr>CCSD FADS FAQs</vt:lpstr>
      <vt:lpstr>For any specific questions please email Dr. Pittman chantae.pittman@cobbk12.org</vt:lpstr>
    </vt:vector>
  </TitlesOfParts>
  <Company>NCSS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 County Schools</dc:title>
  <dc:creator>Alexandrea Boyington</dc:creator>
  <cp:lastModifiedBy>Chantae Pittman</cp:lastModifiedBy>
  <cp:revision>29</cp:revision>
  <dcterms:created xsi:type="dcterms:W3CDTF">2018-11-09T14:40:59Z</dcterms:created>
  <dcterms:modified xsi:type="dcterms:W3CDTF">2022-11-15T16:04:42Z</dcterms:modified>
</cp:coreProperties>
</file>