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1" r:id="rId9"/>
    <p:sldId id="260" r:id="rId10"/>
    <p:sldId id="264" r:id="rId11"/>
    <p:sldId id="265" r:id="rId12"/>
    <p:sldId id="266" r:id="rId13"/>
    <p:sldId id="267" r:id="rId14"/>
    <p:sldId id="263" r:id="rId15"/>
    <p:sldId id="272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71" autoAdjust="0"/>
    <p:restoredTop sz="94660"/>
  </p:normalViewPr>
  <p:slideViewPr>
    <p:cSldViewPr snapToGrid="0">
      <p:cViewPr varScale="1">
        <p:scale>
          <a:sx n="74" d="100"/>
          <a:sy n="74" d="100"/>
        </p:scale>
        <p:origin x="27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BD9D7-0249-407E-9E9B-15915267035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03E10-B4F1-49FD-A3D4-92C212DF2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52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BD9D7-0249-407E-9E9B-15915267035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03E10-B4F1-49FD-A3D4-92C212DF2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622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BD9D7-0249-407E-9E9B-15915267035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03E10-B4F1-49FD-A3D4-92C212DF2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350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BD9D7-0249-407E-9E9B-15915267035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03E10-B4F1-49FD-A3D4-92C212DF2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672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BD9D7-0249-407E-9E9B-15915267035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03E10-B4F1-49FD-A3D4-92C212DF2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897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BD9D7-0249-407E-9E9B-15915267035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03E10-B4F1-49FD-A3D4-92C212DF2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65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BD9D7-0249-407E-9E9B-15915267035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03E10-B4F1-49FD-A3D4-92C212DF2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459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BD9D7-0249-407E-9E9B-15915267035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03E10-B4F1-49FD-A3D4-92C212DF2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903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BD9D7-0249-407E-9E9B-15915267035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03E10-B4F1-49FD-A3D4-92C212DF2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170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BD9D7-0249-407E-9E9B-15915267035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03E10-B4F1-49FD-A3D4-92C212DF2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761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BD9D7-0249-407E-9E9B-15915267035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03E10-B4F1-49FD-A3D4-92C212DF2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656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BD9D7-0249-407E-9E9B-15915267035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03E10-B4F1-49FD-A3D4-92C212DF2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609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chantae.pittman@cobbk12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0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47104"/>
            <a:ext cx="12192000" cy="310896"/>
          </a:xfrm>
          <a:prstGeom prst="rect">
            <a:avLst/>
          </a:prstGeom>
          <a:solidFill>
            <a:srgbClr val="14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40080" y="777240"/>
            <a:ext cx="128016" cy="4297680"/>
          </a:xfrm>
          <a:prstGeom prst="rect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0789920" y="914400"/>
            <a:ext cx="685800" cy="685800"/>
          </a:xfrm>
          <a:prstGeom prst="rect">
            <a:avLst/>
          </a:prstGeom>
          <a:solidFill>
            <a:srgbClr val="26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966960" y="4800600"/>
            <a:ext cx="960120" cy="960120"/>
          </a:xfrm>
          <a:prstGeom prst="rect">
            <a:avLst/>
          </a:prstGeom>
          <a:solidFill>
            <a:srgbClr val="DF6F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1143000"/>
            <a:ext cx="941832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FFFFFF"/>
                </a:solidFill>
                <a:latin typeface="Aptos Display"/>
              </a:defRPr>
            </a:pPr>
            <a:r>
              <a:t>FINE ARTS</a:t>
            </a:r>
          </a:p>
          <a:p>
            <a:pPr>
              <a:defRPr sz="4800" b="1">
                <a:solidFill>
                  <a:srgbClr val="F1B52D"/>
                </a:solidFill>
                <a:latin typeface="Aptos Display"/>
              </a:defRPr>
            </a:pPr>
            <a:r>
              <a:t>DIPLOMA SEAL</a:t>
            </a:r>
          </a:p>
          <a:p>
            <a:pPr>
              <a:defRPr sz="2000">
                <a:solidFill>
                  <a:srgbClr val="FFFFFF"/>
                </a:solidFill>
                <a:latin typeface="Aptos"/>
              </a:defRPr>
            </a:pPr>
            <a:r>
              <a:t>Campbell High School • FADS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3977639"/>
            <a:ext cx="80467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Your art. Your pathway. Your impact.</a:t>
            </a:r>
          </a:p>
          <a:p>
            <a:pPr>
              <a:defRPr sz="1600">
                <a:solidFill>
                  <a:srgbClr val="D7E2EE"/>
                </a:solidFill>
                <a:latin typeface="Aptos"/>
              </a:defRPr>
            </a:pPr>
            <a:r>
              <a:t>Requirements • Service • Capstone</a:t>
            </a:r>
          </a:p>
        </p:txBody>
      </p:sp>
    </p:spTree>
    <p:extLst>
      <p:ext uri="{BB962C8B-B14F-4D97-AF65-F5344CB8AC3E}">
        <p14:creationId xmlns:p14="http://schemas.microsoft.com/office/powerpoint/2010/main" val="1929526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47104"/>
            <a:ext cx="12192000" cy="310896"/>
          </a:xfrm>
          <a:prstGeom prst="rect">
            <a:avLst/>
          </a:prstGeom>
          <a:solidFill>
            <a:srgbClr val="14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38912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052"/>
                </a:solidFill>
                <a:latin typeface="Aptos Display"/>
              </a:defRPr>
            </a:pPr>
            <a:r>
              <a:t>What is the Fine Arts Diploma Seal?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078992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45C94"/>
                </a:solidFill>
                <a:latin typeface="Aptos"/>
              </a:defRPr>
            </a:pPr>
            <a:r>
              <a:t>Recognition for students who go beyond participation to demonstrate fine arts mastery.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600200"/>
            <a:ext cx="3429000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600200"/>
            <a:ext cx="73152" cy="4251960"/>
          </a:xfrm>
          <a:prstGeom prst="rect">
            <a:avLst/>
          </a:prstGeom>
          <a:solidFill>
            <a:srgbClr val="245C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76479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45C94"/>
                </a:solidFill>
                <a:latin typeface="Aptos Display"/>
              </a:defRPr>
            </a:pPr>
            <a:r>
              <a:t>MASTER YOUR ART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258568"/>
            <a:ext cx="3017520" cy="3447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A2D32"/>
                </a:solidFill>
                <a:latin typeface="Aptos"/>
              </a:defRPr>
            </a:pPr>
            <a:r>
              <a:t>Complete a Georgia Fine Arts Pathway.</a:t>
            </a:r>
          </a:p>
          <a:p>
            <a:pPr>
              <a:spcAft>
                <a:spcPts val="500"/>
              </a:spcAft>
              <a:defRPr sz="1500">
                <a:solidFill>
                  <a:srgbClr val="2A2D32"/>
                </a:solidFill>
                <a:latin typeface="Aptos"/>
              </a:defRPr>
            </a:pPr>
            <a:r>
              <a:t>Engage in creative-industry coursework, extracurricular activities, and experiences.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0832" y="1600200"/>
            <a:ext cx="3429000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70832" y="1600200"/>
            <a:ext cx="73152" cy="4251960"/>
          </a:xfrm>
          <a:prstGeom prst="rect">
            <a:avLst/>
          </a:prstGeom>
          <a:solidFill>
            <a:srgbClr val="26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99432" y="176479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6919B"/>
                </a:solidFill>
                <a:latin typeface="Aptos Display"/>
              </a:defRPr>
            </a:pPr>
            <a:r>
              <a:t>SIGNAL READINESS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2" y="2258568"/>
            <a:ext cx="3017520" cy="3447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A2D32"/>
                </a:solidFill>
                <a:latin typeface="Aptos"/>
              </a:defRPr>
            </a:pPr>
            <a:r>
              <a:t>The seal signals to colleges and employers that you are prepared to participate in the creative economy.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18704" y="1600200"/>
            <a:ext cx="3429000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918704" y="1600200"/>
            <a:ext cx="73152" cy="4251960"/>
          </a:xfrm>
          <a:prstGeom prst="rect">
            <a:avLst/>
          </a:prstGeom>
          <a:solidFill>
            <a:srgbClr val="DF6F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147304" y="1764792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F6F28"/>
                </a:solidFill>
                <a:latin typeface="Aptos Display"/>
              </a:defRPr>
            </a:pPr>
            <a:r>
              <a:t>THINK BIG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47304" y="2258568"/>
            <a:ext cx="3017520" cy="3447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2A2D32"/>
                </a:solidFill>
                <a:latin typeface="Aptos"/>
              </a:defRPr>
            </a:pPr>
            <a:r>
              <a:t>Georgia’s creative industries represent a $62.5B economy and employ more than 200,000 people.</a:t>
            </a:r>
          </a:p>
          <a:p>
            <a:pPr>
              <a:spcAft>
                <a:spcPts val="500"/>
              </a:spcAft>
              <a:defRPr sz="1400">
                <a:solidFill>
                  <a:srgbClr val="2A2D32"/>
                </a:solidFill>
                <a:latin typeface="Aptos"/>
              </a:defRPr>
            </a:pPr>
            <a:r>
              <a:t>The goal: prepare students for college and fine-arts-related careers.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1480" y="6592824"/>
            <a:ext cx="6400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FFFFFF"/>
                </a:solidFill>
                <a:latin typeface="Aptos"/>
              </a:defRPr>
            </a:pPr>
            <a:r>
              <a:t>CAMPBELL HIGH SCHOOL  •  FINE ARTS DIPLOMA SEAL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97640" y="6592824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09466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47104"/>
            <a:ext cx="12192000" cy="310896"/>
          </a:xfrm>
          <a:prstGeom prst="rect">
            <a:avLst/>
          </a:prstGeom>
          <a:solidFill>
            <a:srgbClr val="14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38912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052"/>
                </a:solidFill>
                <a:latin typeface="Aptos Display"/>
              </a:defRPr>
            </a:pPr>
            <a:r>
              <a:t>The FADS 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078992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45C94"/>
                </a:solidFill>
                <a:latin typeface="Aptos"/>
              </a:defRPr>
            </a:pPr>
            <a:r>
              <a:t>Four checkpoints take you from pathway student to diploma seal recipient.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74519"/>
            <a:ext cx="242316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245C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3 courses in one fine arts pathway</a:t>
            </a:r>
          </a:p>
          <a:p>
            <a:pPr algn="ctr"/>
            <a:endParaRPr sz="1200" dirty="0"/>
          </a:p>
        </p:txBody>
      </p:sp>
      <p:sp>
        <p:nvSpPr>
          <p:cNvPr id="7" name="Oval 6"/>
          <p:cNvSpPr/>
          <p:nvPr/>
        </p:nvSpPr>
        <p:spPr>
          <a:xfrm>
            <a:off x="1353312" y="1508760"/>
            <a:ext cx="1005840" cy="1005840"/>
          </a:xfrm>
          <a:prstGeom prst="ellipse">
            <a:avLst/>
          </a:prstGeom>
          <a:solidFill>
            <a:srgbClr val="245C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9445" y="2743200"/>
            <a:ext cx="111357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43052"/>
                </a:solidFill>
              </a:defRPr>
            </a:pPr>
            <a:r>
              <a:rPr dirty="0"/>
              <a:t>PATHWAY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456432" y="1874519"/>
            <a:ext cx="242316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2691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4169664" y="1508760"/>
            <a:ext cx="1005840" cy="1005840"/>
          </a:xfrm>
          <a:prstGeom prst="ellipse">
            <a:avLst/>
          </a:prstGeom>
          <a:solidFill>
            <a:srgbClr val="26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71545" y="2743200"/>
            <a:ext cx="2202078" cy="8617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43052"/>
                </a:solidFill>
              </a:defRPr>
            </a:pPr>
            <a:r>
              <a:rPr dirty="0"/>
              <a:t>4TH COURSE</a:t>
            </a:r>
            <a:endParaRPr lang="en-US" dirty="0"/>
          </a:p>
          <a:p>
            <a:pPr algn="ctr">
              <a:defRPr sz="1800" b="1">
                <a:solidFill>
                  <a:srgbClr val="143052"/>
                </a:solidFill>
              </a:defRPr>
            </a:pPr>
            <a:endParaRPr dirty="0"/>
          </a:p>
          <a:p>
            <a:pPr algn="ctr">
              <a:defRPr sz="1400">
                <a:solidFill>
                  <a:srgbClr val="2A2D32"/>
                </a:solidFill>
              </a:defRPr>
            </a:pPr>
            <a:r>
              <a:rPr dirty="0"/>
              <a:t>1 additional Fine Arts credit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72784" y="1874519"/>
            <a:ext cx="242316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F6F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2A2D32"/>
                </a:solidFill>
              </a:defRPr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A2D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fine-arts extracurricular activities + 20 service hours</a:t>
            </a:r>
          </a:p>
          <a:p>
            <a:pPr algn="ctr"/>
            <a:endParaRPr sz="1400" dirty="0"/>
          </a:p>
        </p:txBody>
      </p:sp>
      <p:sp>
        <p:nvSpPr>
          <p:cNvPr id="13" name="Oval 12"/>
          <p:cNvSpPr/>
          <p:nvPr/>
        </p:nvSpPr>
        <p:spPr>
          <a:xfrm>
            <a:off x="6986016" y="1508760"/>
            <a:ext cx="1005840" cy="1005840"/>
          </a:xfrm>
          <a:prstGeom prst="ellipse">
            <a:avLst/>
          </a:prstGeom>
          <a:solidFill>
            <a:srgbClr val="DF6F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496" y="2743200"/>
            <a:ext cx="181088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43052"/>
                </a:solidFill>
              </a:defRPr>
            </a:pPr>
            <a:r>
              <a:rPr dirty="0"/>
              <a:t>ENGAGE + SERVE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089136" y="1874519"/>
            <a:ext cx="242316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F1B5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2A2D32"/>
                </a:solidFill>
              </a:defRPr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A2D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Reflect on and present your Fine Arts experiences</a:t>
            </a:r>
          </a:p>
          <a:p>
            <a:pPr algn="ctr"/>
            <a:endParaRPr sz="1200" dirty="0"/>
          </a:p>
        </p:txBody>
      </p:sp>
      <p:sp>
        <p:nvSpPr>
          <p:cNvPr id="16" name="Oval 15"/>
          <p:cNvSpPr/>
          <p:nvPr/>
        </p:nvSpPr>
        <p:spPr>
          <a:xfrm>
            <a:off x="9802368" y="1508760"/>
            <a:ext cx="1005840" cy="1005840"/>
          </a:xfrm>
          <a:prstGeom prst="ellipse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03424" y="2743200"/>
            <a:ext cx="120372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43052"/>
                </a:solidFill>
              </a:defRPr>
            </a:pPr>
            <a:r>
              <a:rPr dirty="0"/>
              <a:t>CAPSTONE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1480" y="6592824"/>
            <a:ext cx="6400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FFFFFF"/>
                </a:solidFill>
                <a:latin typeface="Aptos"/>
              </a:defRPr>
            </a:pPr>
            <a:r>
              <a:t>CAMPBELL HIGH SCHOOL  •  FINE ARTS DIPLOMA SEAL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97640" y="6592824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97861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47104"/>
            <a:ext cx="12192000" cy="310896"/>
          </a:xfrm>
          <a:prstGeom prst="rect">
            <a:avLst/>
          </a:prstGeom>
          <a:solidFill>
            <a:srgbClr val="14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38912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052"/>
                </a:solidFill>
                <a:latin typeface="Aptos Display"/>
              </a:defRPr>
            </a:pPr>
            <a:r>
              <a:t>Choose Your Fine Arts Pathway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078992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45C94"/>
                </a:solidFill>
                <a:latin typeface="Aptos"/>
              </a:defRPr>
            </a:pPr>
            <a:r>
              <a:t>Cobb County Schools Fine Arts pathways represented in this presentation.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920240"/>
            <a:ext cx="1993392" cy="3063240"/>
          </a:xfrm>
          <a:prstGeom prst="roundRect">
            <a:avLst/>
          </a:prstGeom>
          <a:solidFill>
            <a:srgbClr val="245C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FFFFFF"/>
                </a:solidFill>
              </a:defRPr>
            </a:pPr>
            <a:r>
              <a:rPr dirty="0"/>
              <a:t>INSTRUMENTAL</a:t>
            </a:r>
            <a:br>
              <a:rPr dirty="0"/>
            </a:br>
            <a:r>
              <a:rPr dirty="0"/>
              <a:t>MUSIC</a:t>
            </a:r>
          </a:p>
          <a:p>
            <a:br>
              <a:rPr dirty="0"/>
            </a:br>
            <a:r>
              <a:rPr dirty="0"/>
              <a:t>BAND</a:t>
            </a:r>
            <a:endParaRPr lang="en-US" dirty="0"/>
          </a:p>
          <a:p>
            <a:r>
              <a:rPr lang="en-US" dirty="0"/>
              <a:t>ORCHESTRA</a:t>
            </a: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2852928" y="1920240"/>
            <a:ext cx="1993392" cy="3063240"/>
          </a:xfrm>
          <a:prstGeom prst="roundRect">
            <a:avLst/>
          </a:prstGeom>
          <a:solidFill>
            <a:srgbClr val="26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FFFFFF"/>
                </a:solidFill>
              </a:defRPr>
            </a:pPr>
            <a:r>
              <a:t>VOCAL</a:t>
            </a:r>
            <a:br/>
            <a:r>
              <a:t>MUSIC</a:t>
            </a:r>
          </a:p>
          <a:p>
            <a:br/>
            <a:r>
              <a:t>CHORUS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38928" y="1920240"/>
            <a:ext cx="1993392" cy="3063240"/>
          </a:xfrm>
          <a:prstGeom prst="roundRect">
            <a:avLst/>
          </a:prstGeom>
          <a:solidFill>
            <a:srgbClr val="DF6F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FFFFFF"/>
                </a:solidFill>
              </a:defRPr>
            </a:pPr>
            <a:r>
              <a:rPr dirty="0"/>
              <a:t>THEATRE</a:t>
            </a:r>
          </a:p>
          <a:p>
            <a:br>
              <a:rPr dirty="0"/>
            </a:br>
            <a:r>
              <a:rPr dirty="0"/>
              <a:t>ACTING + TECH</a:t>
            </a:r>
            <a:endParaRPr lang="en-US" dirty="0"/>
          </a:p>
          <a:p>
            <a:r>
              <a:rPr lang="en-US" dirty="0"/>
              <a:t>DANCE</a:t>
            </a: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7424927" y="1920240"/>
            <a:ext cx="1993392" cy="3063240"/>
          </a:xfrm>
          <a:prstGeom prst="roundRect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FFFFFF"/>
                </a:solidFill>
              </a:defRPr>
            </a:pPr>
            <a:r>
              <a:t>VISUAL</a:t>
            </a:r>
            <a:br/>
            <a:r>
              <a:t>ARTS</a:t>
            </a:r>
          </a:p>
          <a:p>
            <a:br/>
            <a:r>
              <a:t>STUDIO PATHWAYS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710928" y="1920240"/>
            <a:ext cx="1993392" cy="3063240"/>
          </a:xfrm>
          <a:prstGeom prst="roundRect">
            <a:avLst/>
          </a:prstGeom>
          <a:solidFill>
            <a:srgbClr val="14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FFFFFF"/>
                </a:solidFill>
              </a:defRPr>
            </a:pPr>
            <a:r>
              <a:rPr dirty="0"/>
              <a:t>MUSIC</a:t>
            </a:r>
            <a:br>
              <a:rPr dirty="0"/>
            </a:br>
            <a:r>
              <a:rPr dirty="0"/>
              <a:t>TECH</a:t>
            </a:r>
          </a:p>
          <a:p>
            <a:br>
              <a:rPr dirty="0"/>
            </a:br>
            <a:r>
              <a:rPr dirty="0"/>
              <a:t>PATHWAY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" y="6592824"/>
            <a:ext cx="6400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FFFFFF"/>
                </a:solidFill>
                <a:latin typeface="Aptos"/>
              </a:defRPr>
            </a:pPr>
            <a:r>
              <a:t>CAMPBELL HIGH SCHOOL  •  FINE ARTS DIPLOMA SEAL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97640" y="6592824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83014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47104"/>
            <a:ext cx="12192000" cy="310896"/>
          </a:xfrm>
          <a:prstGeom prst="rect">
            <a:avLst/>
          </a:prstGeom>
          <a:solidFill>
            <a:srgbClr val="14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38912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052"/>
                </a:solidFill>
                <a:latin typeface="Aptos Display"/>
              </a:defRPr>
            </a:pPr>
            <a:r>
              <a:t>Coursework: The Simple Version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828800"/>
            <a:ext cx="4800600" cy="3108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14400" y="1828800"/>
            <a:ext cx="73152" cy="3108960"/>
          </a:xfrm>
          <a:prstGeom prst="rect">
            <a:avLst/>
          </a:prstGeom>
          <a:solidFill>
            <a:srgbClr val="245C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43000" y="1993392"/>
            <a:ext cx="4389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45C94"/>
                </a:solidFill>
                <a:latin typeface="Aptos Display"/>
              </a:defRPr>
            </a:pPr>
            <a:r>
              <a:t>3 PATHWAY COURSES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487168"/>
            <a:ext cx="4389120" cy="2304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>
                <a:solidFill>
                  <a:srgbClr val="2A2D32"/>
                </a:solidFill>
                <a:latin typeface="Aptos"/>
              </a:defRPr>
            </a:pPr>
            <a:r>
              <a:t>Complete three courses in your Fine Arts pathway.</a:t>
            </a:r>
          </a:p>
          <a:p>
            <a:pPr>
              <a:spcAft>
                <a:spcPts val="500"/>
              </a:spcAft>
              <a:defRPr sz="1800">
                <a:solidFill>
                  <a:srgbClr val="2A2D32"/>
                </a:solidFill>
                <a:latin typeface="Aptos"/>
              </a:defRPr>
            </a:pPr>
            <a:r>
              <a:t>Your pathway courses establish concentrated study in one art form.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46520" y="1828800"/>
            <a:ext cx="4800600" cy="3108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446520" y="1828800"/>
            <a:ext cx="73152" cy="3108960"/>
          </a:xfrm>
          <a:prstGeom prst="rect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75120" y="1993392"/>
            <a:ext cx="4389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F1B52D"/>
                </a:solidFill>
                <a:latin typeface="Aptos Display"/>
              </a:defRPr>
            </a:pPr>
            <a:r>
              <a:t>+ 1 FINE ARTS COURSE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2487168"/>
            <a:ext cx="4389120" cy="2304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>
                <a:solidFill>
                  <a:srgbClr val="2A2D32"/>
                </a:solidFill>
                <a:latin typeface="Aptos"/>
              </a:defRPr>
            </a:pPr>
            <a:r>
              <a:t>Complete one additional credit in any Fine Arts class.</a:t>
            </a:r>
          </a:p>
          <a:p>
            <a:pPr>
              <a:spcAft>
                <a:spcPts val="500"/>
              </a:spcAft>
              <a:defRPr sz="1800">
                <a:solidFill>
                  <a:srgbClr val="2A2D32"/>
                </a:solidFill>
                <a:latin typeface="Aptos"/>
              </a:defRPr>
            </a:pPr>
            <a:r>
              <a:t>Think of it as breadth beyond your primary pathway.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80" y="6592824"/>
            <a:ext cx="6400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FFFFFF"/>
                </a:solidFill>
                <a:latin typeface="Aptos"/>
              </a:defRPr>
            </a:pPr>
            <a:r>
              <a:t>CAMPBELL HIGH SCHOOL  •  FINE ARTS DIPLOMA SEAL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97640" y="6592824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085028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47104"/>
            <a:ext cx="12192000" cy="310896"/>
          </a:xfrm>
          <a:prstGeom prst="rect">
            <a:avLst/>
          </a:prstGeom>
          <a:solidFill>
            <a:srgbClr val="14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38912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052"/>
                </a:solidFill>
                <a:latin typeface="Aptos Display"/>
              </a:defRPr>
            </a:pPr>
            <a:r>
              <a:t>Approved Courses: Instrumental Music (Band)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078992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45C94"/>
                </a:solidFill>
                <a:latin typeface="Aptos"/>
              </a:defRPr>
            </a:pPr>
            <a:r>
              <a:t>3 classes minimum • one must be Level 2+ • Music Appreciation does not count toward a Music Pathway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600200"/>
            <a:ext cx="350520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600200"/>
            <a:ext cx="73152" cy="4526280"/>
          </a:xfrm>
          <a:prstGeom prst="rect">
            <a:avLst/>
          </a:prstGeom>
          <a:solidFill>
            <a:srgbClr val="245C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764792"/>
            <a:ext cx="3093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45C94"/>
                </a:solidFill>
                <a:latin typeface="Aptos Display"/>
              </a:defRPr>
            </a:pPr>
            <a:r>
              <a:t>Beginning Band Pathway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258568"/>
            <a:ext cx="3093720" cy="372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Intermediate Band I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Intermediate Band II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Intermediate Band III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Intermediate Band IV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8160" y="1600200"/>
            <a:ext cx="350520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28160" y="1600200"/>
            <a:ext cx="73152" cy="4526280"/>
          </a:xfrm>
          <a:prstGeom prst="rect">
            <a:avLst/>
          </a:prstGeom>
          <a:solidFill>
            <a:srgbClr val="26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56760" y="1764792"/>
            <a:ext cx="3093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6919B"/>
                </a:solidFill>
                <a:latin typeface="Aptos Display"/>
              </a:defRPr>
            </a:pPr>
            <a:r>
              <a:t>Mastery Band Pathway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6760" y="2258568"/>
            <a:ext cx="3093720" cy="372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Mastery Band I – 53.0391000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Mastery Band II – 53.0392000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Mastery Band III – 53.0393000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Mastery Band IV – 53.0394000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1960" y="1600200"/>
            <a:ext cx="350520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61960" y="1600200"/>
            <a:ext cx="73152" cy="4526280"/>
          </a:xfrm>
          <a:prstGeom prst="rect">
            <a:avLst/>
          </a:prstGeom>
          <a:solidFill>
            <a:srgbClr val="DF6F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90560" y="1764792"/>
            <a:ext cx="3093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F6F28"/>
                </a:solidFill>
                <a:latin typeface="Aptos Display"/>
              </a:defRPr>
            </a:pPr>
            <a:r>
              <a:t>Advanced Band Pathway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0560" y="2258568"/>
            <a:ext cx="3093720" cy="372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Advanced Band I – 53.0381000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Advanced Band II – 53.0382000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Advanced Band III – 53.0383000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Advanced Band IV – 53.0384000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1480" y="6592824"/>
            <a:ext cx="6400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FFFFFF"/>
                </a:solidFill>
                <a:latin typeface="Aptos"/>
              </a:defRPr>
            </a:pPr>
            <a:r>
              <a:t>CAMPBELL HIGH SCHOOL  •  FINE ARTS DIPLOMA SEAL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97640" y="6592824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368289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47104"/>
            <a:ext cx="12192000" cy="310896"/>
          </a:xfrm>
          <a:prstGeom prst="rect">
            <a:avLst/>
          </a:prstGeom>
          <a:solidFill>
            <a:srgbClr val="14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38912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052"/>
                </a:solidFill>
                <a:latin typeface="Aptos Display"/>
              </a:defRPr>
            </a:pPr>
            <a:r>
              <a:t>Approved Courses: Vocal Music (Chorus)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078992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45C94"/>
                </a:solidFill>
                <a:latin typeface="Aptos"/>
              </a:defRPr>
            </a:pPr>
            <a:r>
              <a:t>3 classes minimum • one must be Level 2+ • Music Appreciation does not count toward a Music Pathway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600200"/>
            <a:ext cx="350520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600200"/>
            <a:ext cx="73152" cy="4526280"/>
          </a:xfrm>
          <a:prstGeom prst="rect">
            <a:avLst/>
          </a:prstGeom>
          <a:solidFill>
            <a:srgbClr val="245C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764792"/>
            <a:ext cx="335309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45C94"/>
                </a:solidFill>
                <a:latin typeface="Aptos Display"/>
              </a:defRPr>
            </a:pPr>
            <a:r>
              <a:rPr sz="1600" dirty="0"/>
              <a:t>Intermediate Treble Chorus Pathway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258568"/>
            <a:ext cx="3093720" cy="372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Beginning Treble I – 54.0241000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Beginning Treble II – 54.0242000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Intermediate Treble I – 54.0251000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Intermediate Treble II – 54.0252000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8160" y="1600200"/>
            <a:ext cx="350520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28160" y="1600200"/>
            <a:ext cx="73152" cy="4526280"/>
          </a:xfrm>
          <a:prstGeom prst="rect">
            <a:avLst/>
          </a:prstGeom>
          <a:solidFill>
            <a:srgbClr val="26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56760" y="1764792"/>
            <a:ext cx="3093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6919B"/>
                </a:solidFill>
                <a:latin typeface="Aptos Display"/>
              </a:defRPr>
            </a:pPr>
            <a:r>
              <a:t>Advanced Treble Chorus Pathway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6760" y="2258568"/>
            <a:ext cx="3093720" cy="372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Beginning Treble I – 54.0241000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Beginning Treble II – 54.0242000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Advanced Women’s I – 54.0261000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Advanced Women’s II – 54.0262000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1960" y="1600200"/>
            <a:ext cx="350520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61960" y="1600200"/>
            <a:ext cx="73152" cy="4526280"/>
          </a:xfrm>
          <a:prstGeom prst="rect">
            <a:avLst/>
          </a:prstGeom>
          <a:solidFill>
            <a:srgbClr val="DF6F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90560" y="1764792"/>
            <a:ext cx="3093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F6F28"/>
                </a:solidFill>
                <a:latin typeface="Aptos Display"/>
              </a:defRPr>
            </a:pPr>
            <a:r>
              <a:t>Tenor-Bass Chorus Pathway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0560" y="2258568"/>
            <a:ext cx="3093720" cy="372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Beginning Tenor-Bass I – 54.0271000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Beginning Tenor-Bass II – 54.0272000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Intermediate Tenor-Bass I – 54.0281000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Intermediate Tenor-Bass II – 54.0282000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Advanced Tenor-Bass I – 54.0291000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Advanced Tenor-Bass II – 54.0292000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1480" y="6592824"/>
            <a:ext cx="6400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FFFFFF"/>
                </a:solidFill>
                <a:latin typeface="Aptos"/>
              </a:defRPr>
            </a:pPr>
            <a:r>
              <a:t>CAMPBELL HIGH SCHOOL  •  FINE ARTS DIPLOMA SEAL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97640" y="6592824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  <a:latin typeface="Aptos"/>
              </a:defRPr>
            </a:pPr>
            <a: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588642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47104"/>
            <a:ext cx="12192000" cy="310896"/>
          </a:xfrm>
          <a:prstGeom prst="rect">
            <a:avLst/>
          </a:prstGeom>
          <a:solidFill>
            <a:srgbClr val="14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38912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052"/>
                </a:solidFill>
                <a:latin typeface="Aptos Display"/>
              </a:defRPr>
            </a:pPr>
            <a:r>
              <a:t>Approved Courses: Theatre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078992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45C94"/>
                </a:solidFill>
                <a:latin typeface="Aptos"/>
              </a:defRPr>
            </a:pPr>
            <a:r>
              <a:t>3 classes minimum • one must be Level 2+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600200"/>
            <a:ext cx="537210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600200"/>
            <a:ext cx="73152" cy="4526280"/>
          </a:xfrm>
          <a:prstGeom prst="rect">
            <a:avLst/>
          </a:prstGeom>
          <a:solidFill>
            <a:srgbClr val="245C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764792"/>
            <a:ext cx="49606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45C94"/>
                </a:solidFill>
                <a:latin typeface="Aptos Display"/>
              </a:defRPr>
            </a:pPr>
            <a:r>
              <a:t>Theatre Acting Pathway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258568"/>
            <a:ext cx="4960620" cy="372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Drama Fundamentals I – 52.021000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Acting I – 52.061000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Acting II – 52.062000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5060" y="1600200"/>
            <a:ext cx="537210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95060" y="1600200"/>
            <a:ext cx="73152" cy="4526280"/>
          </a:xfrm>
          <a:prstGeom prst="rect">
            <a:avLst/>
          </a:prstGeom>
          <a:solidFill>
            <a:srgbClr val="26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23660" y="1764792"/>
            <a:ext cx="49606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6919B"/>
                </a:solidFill>
                <a:latin typeface="Aptos Display"/>
              </a:defRPr>
            </a:pPr>
            <a:r>
              <a:t>Technical Theatre Pathway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3660" y="2258568"/>
            <a:ext cx="4960620" cy="372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Drama Fundamentals I – 52.021000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Technical Theatre I – 52.04100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Technical Theatre II – 52.04200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6592824"/>
            <a:ext cx="6400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FFFFFF"/>
                </a:solidFill>
                <a:latin typeface="Aptos"/>
              </a:defRPr>
            </a:pPr>
            <a:r>
              <a:t>CAMPBELL HIGH SCHOOL  •  FINE ARTS DIPLOMA SEAL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597640" y="6592824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  <a:latin typeface="Aptos"/>
              </a:defRPr>
            </a:pPr>
            <a: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213491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47104"/>
            <a:ext cx="12192000" cy="310896"/>
          </a:xfrm>
          <a:prstGeom prst="rect">
            <a:avLst/>
          </a:prstGeom>
          <a:solidFill>
            <a:srgbClr val="14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38912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052"/>
                </a:solidFill>
                <a:latin typeface="Aptos Display"/>
              </a:defRPr>
            </a:pPr>
            <a:r>
              <a:t>Approved Courses: Visual Arts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078992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45C94"/>
                </a:solidFill>
                <a:latin typeface="Aptos"/>
              </a:defRPr>
            </a:pPr>
            <a:r>
              <a:t>3 classes minimum • one must be Level 2+ • Visual Arts Comprehensive I is required for all Visual Art pathways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600200"/>
            <a:ext cx="350520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600200"/>
            <a:ext cx="73152" cy="4526280"/>
          </a:xfrm>
          <a:prstGeom prst="rect">
            <a:avLst/>
          </a:prstGeom>
          <a:solidFill>
            <a:srgbClr val="245C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764792"/>
            <a:ext cx="3093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45C94"/>
                </a:solidFill>
                <a:latin typeface="Aptos Display"/>
              </a:defRPr>
            </a:pPr>
            <a:r>
              <a:t>Drawing &amp; Painting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258568"/>
            <a:ext cx="3093720" cy="372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200">
                <a:solidFill>
                  <a:srgbClr val="2A2D32"/>
                </a:solidFill>
                <a:latin typeface="Aptos"/>
              </a:defRPr>
            </a:pPr>
            <a:r>
              <a:t>Visual Arts Comprehensive I – 50.0211000</a:t>
            </a:r>
          </a:p>
          <a:p>
            <a:pPr>
              <a:spcAft>
                <a:spcPts val="500"/>
              </a:spcAft>
              <a:defRPr sz="1200">
                <a:solidFill>
                  <a:srgbClr val="2A2D32"/>
                </a:solidFill>
                <a:latin typeface="Aptos"/>
              </a:defRPr>
            </a:pPr>
            <a:r>
              <a:t>Drawing &amp; Painting I – 50.0313000</a:t>
            </a:r>
          </a:p>
          <a:p>
            <a:pPr>
              <a:spcAft>
                <a:spcPts val="500"/>
              </a:spcAft>
              <a:defRPr sz="1200">
                <a:solidFill>
                  <a:srgbClr val="2A2D32"/>
                </a:solidFill>
                <a:latin typeface="Aptos"/>
              </a:defRPr>
            </a:pPr>
            <a:r>
              <a:t>Drawing &amp; Painting II – 50.0314000</a:t>
            </a:r>
          </a:p>
          <a:p>
            <a:pPr>
              <a:spcAft>
                <a:spcPts val="500"/>
              </a:spcAft>
              <a:defRPr sz="1200">
                <a:solidFill>
                  <a:srgbClr val="2A2D32"/>
                </a:solidFill>
                <a:latin typeface="Aptos"/>
              </a:defRPr>
            </a:pPr>
            <a:r>
              <a:t>AP Art History – 50.0921000 OR AP Studio Art: 2-D Portfolio – 50.0813000 OR Drawing Portfolio – 50.0811000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8160" y="1600200"/>
            <a:ext cx="350520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28160" y="1600200"/>
            <a:ext cx="73152" cy="4526280"/>
          </a:xfrm>
          <a:prstGeom prst="rect">
            <a:avLst/>
          </a:prstGeom>
          <a:solidFill>
            <a:srgbClr val="26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56760" y="1764792"/>
            <a:ext cx="3093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6919B"/>
                </a:solidFill>
                <a:latin typeface="Aptos Display"/>
              </a:defRPr>
            </a:pPr>
            <a:r>
              <a:t>Visual Arts Comprehensive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6760" y="2258568"/>
            <a:ext cx="3093720" cy="372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200">
                <a:solidFill>
                  <a:srgbClr val="2A2D32"/>
                </a:solidFill>
                <a:latin typeface="Aptos"/>
              </a:defRPr>
            </a:pPr>
            <a:r>
              <a:t>Visual Arts Comprehensive I – 50.0211000</a:t>
            </a:r>
          </a:p>
          <a:p>
            <a:pPr>
              <a:spcAft>
                <a:spcPts val="500"/>
              </a:spcAft>
              <a:defRPr sz="1200">
                <a:solidFill>
                  <a:srgbClr val="2A2D32"/>
                </a:solidFill>
                <a:latin typeface="Aptos"/>
              </a:defRPr>
            </a:pPr>
            <a:r>
              <a:t>Visual Arts Comprehensive II – 50.0212000</a:t>
            </a:r>
          </a:p>
          <a:p>
            <a:pPr>
              <a:spcAft>
                <a:spcPts val="500"/>
              </a:spcAft>
              <a:defRPr sz="1200">
                <a:solidFill>
                  <a:srgbClr val="2A2D32"/>
                </a:solidFill>
                <a:latin typeface="Aptos"/>
              </a:defRPr>
            </a:pPr>
            <a:r>
              <a:t>AP Art History – 50.0921000 OR AP Studio Art: 2-D Portfolio – 50.0813000 OR Drawing Portfolio – 50.0811000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1960" y="1600200"/>
            <a:ext cx="350520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61960" y="1600200"/>
            <a:ext cx="73152" cy="4526280"/>
          </a:xfrm>
          <a:prstGeom prst="rect">
            <a:avLst/>
          </a:prstGeom>
          <a:solidFill>
            <a:srgbClr val="DF6F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90560" y="1764792"/>
            <a:ext cx="3093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F6F28"/>
                </a:solidFill>
                <a:latin typeface="Aptos Display"/>
              </a:defRPr>
            </a:pPr>
            <a:r>
              <a:t>Ceramics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0560" y="2258568"/>
            <a:ext cx="3093720" cy="372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200">
                <a:solidFill>
                  <a:srgbClr val="2A2D32"/>
                </a:solidFill>
                <a:latin typeface="Aptos"/>
              </a:defRPr>
            </a:pPr>
            <a:r>
              <a:t>Visual Arts Comprehensive I – 50.0211000</a:t>
            </a:r>
          </a:p>
          <a:p>
            <a:pPr>
              <a:spcAft>
                <a:spcPts val="500"/>
              </a:spcAft>
              <a:defRPr sz="1200">
                <a:solidFill>
                  <a:srgbClr val="2A2D32"/>
                </a:solidFill>
                <a:latin typeface="Aptos"/>
              </a:defRPr>
            </a:pPr>
            <a:r>
              <a:t>Ceramics/Pottery I – 50.0411000</a:t>
            </a:r>
          </a:p>
          <a:p>
            <a:pPr>
              <a:spcAft>
                <a:spcPts val="500"/>
              </a:spcAft>
              <a:defRPr sz="1200">
                <a:solidFill>
                  <a:srgbClr val="2A2D32"/>
                </a:solidFill>
                <a:latin typeface="Aptos"/>
              </a:defRPr>
            </a:pPr>
            <a:r>
              <a:t>Ceramics/Pottery II – 50.0412000</a:t>
            </a:r>
          </a:p>
          <a:p>
            <a:pPr>
              <a:spcAft>
                <a:spcPts val="500"/>
              </a:spcAft>
              <a:defRPr sz="1200">
                <a:solidFill>
                  <a:srgbClr val="2A2D32"/>
                </a:solidFill>
                <a:latin typeface="Aptos"/>
              </a:defRPr>
            </a:pPr>
            <a:r>
              <a:t>AP Art History – 50.0921000 OR AP Studio Art 3-D Portfolio – 50.0814000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1480" y="6592824"/>
            <a:ext cx="6400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FFFFFF"/>
                </a:solidFill>
                <a:latin typeface="Aptos"/>
              </a:defRPr>
            </a:pPr>
            <a:r>
              <a:t>CAMPBELL HIGH SCHOOL  •  FINE ARTS DIPLOMA SEAL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97640" y="6592824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  <a:latin typeface="Aptos"/>
              </a:defRPr>
            </a:pPr>
            <a: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891528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47104"/>
            <a:ext cx="12192000" cy="310896"/>
          </a:xfrm>
          <a:prstGeom prst="rect">
            <a:avLst/>
          </a:prstGeom>
          <a:solidFill>
            <a:srgbClr val="14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38912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052"/>
                </a:solidFill>
                <a:latin typeface="Aptos Display"/>
              </a:defRPr>
            </a:pPr>
            <a:r>
              <a:t>Community Service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078992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45C94"/>
                </a:solidFill>
                <a:latin typeface="Aptos"/>
              </a:defRPr>
            </a:pPr>
            <a:r>
              <a:t>Use your art to serve. Document the impact.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283464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0" b="1">
                <a:solidFill>
                  <a:srgbClr val="F1B52D"/>
                </a:solidFill>
                <a:latin typeface="Aptos Display"/>
              </a:defRPr>
            </a:pPr>
            <a:r>
              <a:t>20</a:t>
            </a:r>
          </a:p>
          <a:p>
            <a:pPr algn="ctr">
              <a:defRPr sz="2300" b="1">
                <a:solidFill>
                  <a:srgbClr val="143052"/>
                </a:solidFill>
              </a:defRPr>
            </a:pPr>
            <a:r>
              <a:t>HOURS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40480" y="1600200"/>
            <a:ext cx="7406640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840480" y="1600200"/>
            <a:ext cx="73152" cy="4114800"/>
          </a:xfrm>
          <a:prstGeom prst="rect">
            <a:avLst/>
          </a:prstGeom>
          <a:solidFill>
            <a:srgbClr val="26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069080" y="1764792"/>
            <a:ext cx="69951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6919B"/>
                </a:solidFill>
                <a:latin typeface="Aptos Display"/>
              </a:defRPr>
            </a:pPr>
            <a:r>
              <a:t>COMMUNITY ARTS PARTNERSHIP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69080" y="2258568"/>
            <a:ext cx="6995160" cy="3310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700">
                <a:solidFill>
                  <a:srgbClr val="2A2D32"/>
                </a:solidFill>
                <a:latin typeface="Aptos"/>
              </a:defRPr>
            </a:pPr>
            <a:r>
              <a:t>Share your talent and industry knowledge through at least 20 hours of fine-arts-related community service.</a:t>
            </a:r>
          </a:p>
          <a:p>
            <a:pPr>
              <a:spcAft>
                <a:spcPts val="500"/>
              </a:spcAft>
              <a:defRPr sz="1700">
                <a:solidFill>
                  <a:srgbClr val="2A2D32"/>
                </a:solidFill>
                <a:latin typeface="Aptos"/>
              </a:defRPr>
            </a:pPr>
            <a:r>
              <a:t>Log your hours on the Campbell HS FADS Community Service Form.</a:t>
            </a:r>
          </a:p>
          <a:p>
            <a:pPr>
              <a:spcAft>
                <a:spcPts val="500"/>
              </a:spcAft>
              <a:defRPr sz="1700">
                <a:solidFill>
                  <a:srgbClr val="2A2D32"/>
                </a:solidFill>
                <a:latin typeface="Aptos"/>
              </a:defRPr>
            </a:pPr>
            <a:r>
              <a:t>See your FADS Advisor for the electronic form and guidance.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" y="6592824"/>
            <a:ext cx="6400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FFFFFF"/>
                </a:solidFill>
                <a:latin typeface="Aptos"/>
              </a:defRPr>
            </a:pPr>
            <a:r>
              <a:t>CAMPBELL HIGH SCHOOL  •  FINE ARTS DIPLOMA SEAL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97640" y="6592824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  <a:latin typeface="Aptos"/>
              </a:defRPr>
            </a:pPr>
            <a: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262439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47104"/>
            <a:ext cx="12192000" cy="310896"/>
          </a:xfrm>
          <a:prstGeom prst="rect">
            <a:avLst/>
          </a:prstGeom>
          <a:solidFill>
            <a:srgbClr val="14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38912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052"/>
                </a:solidFill>
                <a:latin typeface="Aptos Display"/>
              </a:defRPr>
            </a:pPr>
            <a:r>
              <a:t>Senior Capstone: Tell the Story of Your Art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078992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45C94"/>
                </a:solidFill>
                <a:latin typeface="Aptos"/>
              </a:defRPr>
            </a:pPr>
            <a:r>
              <a:t>Your capstone brings together coursework, experiences, and service.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508760"/>
            <a:ext cx="3657600" cy="2834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508760"/>
            <a:ext cx="73152" cy="2834640"/>
          </a:xfrm>
          <a:prstGeom prst="rect">
            <a:avLst/>
          </a:prstGeom>
          <a:solidFill>
            <a:srgbClr val="245C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673352"/>
            <a:ext cx="3246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45C94"/>
                </a:solidFill>
                <a:latin typeface="Aptos Display"/>
              </a:defRPr>
            </a:pPr>
            <a:r>
              <a:t>SHOWCASE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167128"/>
            <a:ext cx="3246120" cy="2029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A2D32"/>
                </a:solidFill>
                <a:latin typeface="Aptos"/>
              </a:defRPr>
            </a:pPr>
            <a:r>
              <a:t>Approved Fine Arts Pathway courses</a:t>
            </a:r>
          </a:p>
          <a:p>
            <a:pPr>
              <a:spcAft>
                <a:spcPts val="500"/>
              </a:spcAft>
              <a:defRPr sz="1500">
                <a:solidFill>
                  <a:srgbClr val="2A2D32"/>
                </a:solidFill>
                <a:latin typeface="Aptos"/>
              </a:defRPr>
            </a:pPr>
            <a:r>
              <a:t>Fine Arts extracurricular activities and experiences</a:t>
            </a:r>
          </a:p>
          <a:p>
            <a:pPr>
              <a:spcAft>
                <a:spcPts val="500"/>
              </a:spcAft>
              <a:defRPr sz="1500">
                <a:solidFill>
                  <a:srgbClr val="2A2D32"/>
                </a:solidFill>
                <a:latin typeface="Aptos"/>
              </a:defRPr>
            </a:pPr>
            <a:r>
              <a:t>Community service connected to your pathway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508760"/>
            <a:ext cx="3383280" cy="2834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34840" y="1508760"/>
            <a:ext cx="73152" cy="2834640"/>
          </a:xfrm>
          <a:prstGeom prst="rect">
            <a:avLst/>
          </a:prstGeom>
          <a:solidFill>
            <a:srgbClr val="26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63440" y="1673352"/>
            <a:ext cx="2971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6919B"/>
                </a:solidFill>
                <a:latin typeface="Aptos Display"/>
              </a:defRPr>
            </a:pPr>
            <a:r>
              <a:t>CHOOSE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2167128"/>
            <a:ext cx="2971800" cy="2029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A2D32"/>
                </a:solidFill>
                <a:latin typeface="Aptos"/>
              </a:defRPr>
            </a:pPr>
            <a:r>
              <a:t>Complete a Research Paper OR a Presentation.</a:t>
            </a:r>
          </a:p>
          <a:p>
            <a:pPr>
              <a:spcAft>
                <a:spcPts val="500"/>
              </a:spcAft>
              <a:defRPr sz="1500">
                <a:solidFill>
                  <a:srgbClr val="2A2D32"/>
                </a:solidFill>
                <a:latin typeface="Aptos"/>
              </a:defRPr>
            </a:pPr>
            <a:r>
              <a:t>Work with your FADS Advisor to plan your capstone.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01000" y="1508760"/>
            <a:ext cx="3337560" cy="2834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01000" y="1508760"/>
            <a:ext cx="73152" cy="2834640"/>
          </a:xfrm>
          <a:prstGeom prst="rect">
            <a:avLst/>
          </a:prstGeom>
          <a:solidFill>
            <a:srgbClr val="DF6F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0" y="1673352"/>
            <a:ext cx="2926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F6F28"/>
                </a:solidFill>
                <a:latin typeface="Aptos Display"/>
              </a:defRPr>
            </a:pPr>
            <a:r>
              <a:t>RESEARCH PAPER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2167128"/>
            <a:ext cx="2926080" cy="2029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3–5 pages • typed • MLA format • double-spaced • 12 pt font</a:t>
            </a:r>
          </a:p>
          <a:p>
            <a:pPr>
              <a:spcAft>
                <a:spcPts val="500"/>
              </a:spcAft>
              <a:defRPr sz="1300">
                <a:solidFill>
                  <a:srgbClr val="2A2D32"/>
                </a:solidFill>
                <a:latin typeface="Aptos"/>
              </a:defRPr>
            </a:pPr>
            <a:r>
              <a:t>Cover page + Works Cited/Reference page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4617720"/>
            <a:ext cx="10424160" cy="1051560"/>
          </a:xfrm>
          <a:prstGeom prst="roundRect">
            <a:avLst/>
          </a:prstGeom>
          <a:solidFill>
            <a:srgbClr val="FFF6D6"/>
          </a:solidFill>
          <a:ln>
            <a:solidFill>
              <a:srgbClr val="F1B5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43052"/>
                </a:solidFill>
              </a:defRPr>
            </a:pPr>
            <a:r>
              <a:rPr dirty="0"/>
              <a:t>ACADEMIC INTEGRITY</a:t>
            </a:r>
            <a:endParaRPr lang="en-US" dirty="0"/>
          </a:p>
          <a:p>
            <a:pPr algn="ctr">
              <a:defRPr sz="1400" b="1">
                <a:solidFill>
                  <a:srgbClr val="143052"/>
                </a:solidFill>
              </a:defRPr>
            </a:pPr>
            <a:endParaRPr dirty="0"/>
          </a:p>
          <a:p>
            <a:pPr algn="ctr">
              <a:defRPr sz="1200">
                <a:solidFill>
                  <a:srgbClr val="2A2D32"/>
                </a:solidFill>
              </a:defRPr>
            </a:pPr>
            <a:r>
              <a:rPr lang="en-US" dirty="0"/>
              <a:t>P</a:t>
            </a:r>
            <a:r>
              <a:rPr dirty="0"/>
              <a:t>lagiarism or use of AI will not be accepted for the research paper.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1480" y="6592824"/>
            <a:ext cx="6400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FFFFFF"/>
                </a:solidFill>
                <a:latin typeface="Aptos"/>
              </a:defRPr>
            </a:pPr>
            <a:r>
              <a:t>CAMPBELL HIGH SCHOOL  •  FINE ARTS DIPLOMA SEAL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597640" y="6592824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  <a:latin typeface="Aptos"/>
              </a:defRPr>
            </a:pPr>
            <a: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481699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47104"/>
            <a:ext cx="12192000" cy="310896"/>
          </a:xfrm>
          <a:prstGeom prst="rect">
            <a:avLst/>
          </a:prstGeom>
          <a:solidFill>
            <a:srgbClr val="14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38912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052"/>
                </a:solidFill>
                <a:latin typeface="Aptos Display"/>
              </a:defRPr>
            </a:pPr>
            <a:r>
              <a:t>Capstone Presentation Formats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078992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45C94"/>
                </a:solidFill>
                <a:latin typeface="Aptos"/>
              </a:defRPr>
            </a:pPr>
            <a:r>
              <a:t>Choose a format that best communicates your artistic growth.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508760"/>
            <a:ext cx="342900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245C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2A2D32"/>
                </a:solidFill>
              </a:defRPr>
            </a:pPr>
            <a:r>
              <a:t>Reflective art exhibition + artist statement/talk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16552" y="1508760"/>
            <a:ext cx="342900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2691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2A2D32"/>
                </a:solidFill>
              </a:defRPr>
            </a:pPr>
            <a:r>
              <a:t>Choreographed dance + artist statement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38744" y="1508760"/>
            <a:ext cx="342900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F6F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2A2D32"/>
                </a:solidFill>
              </a:defRPr>
            </a:pPr>
            <a:r>
              <a:t>One-act play written + directed by student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834639"/>
            <a:ext cx="342900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245C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2A2D32"/>
                </a:solidFill>
              </a:defRPr>
            </a:pPr>
            <a:r>
              <a:t>Short film • 4–6 min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16552" y="2834639"/>
            <a:ext cx="342900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2691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2A2D32"/>
                </a:solidFill>
              </a:defRPr>
            </a:pPr>
            <a:r>
              <a:t>Short play/dialogue • ~3,000 words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38744" y="2834639"/>
            <a:ext cx="342900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F6F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2A2D32"/>
                </a:solidFill>
              </a:defRPr>
            </a:pPr>
            <a:r>
              <a:t>Lecture recital • 4–6 min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4160520"/>
            <a:ext cx="342900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245C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2A2D32"/>
                </a:solidFill>
              </a:defRPr>
            </a:pPr>
            <a:r>
              <a:t>Interview • 4–6 min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16552" y="4160520"/>
            <a:ext cx="342900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2691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2A2D32"/>
                </a:solidFill>
              </a:defRPr>
            </a:pPr>
            <a:r>
              <a:t>PowerPoint • 10–20 slides + report OR 4–6 min presentation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38744" y="4160520"/>
            <a:ext cx="342900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F6F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2A2D32"/>
                </a:solidFill>
              </a:defRPr>
            </a:pPr>
            <a:r>
              <a:t>Photographic presentation • 15–20 images + report OR 4–6 min presentation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" y="6592824"/>
            <a:ext cx="6400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FFFFFF"/>
                </a:solidFill>
                <a:latin typeface="Aptos"/>
              </a:defRPr>
            </a:pPr>
            <a:r>
              <a:t>CAMPBELL HIGH SCHOOL  •  FINE ARTS DIPLOMA SEAL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597640" y="6592824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  <a:latin typeface="Aptos"/>
              </a:defRPr>
            </a:pPr>
            <a: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539433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47104"/>
            <a:ext cx="12192000" cy="310896"/>
          </a:xfrm>
          <a:prstGeom prst="rect">
            <a:avLst/>
          </a:prstGeom>
          <a:solidFill>
            <a:srgbClr val="14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38912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052"/>
                </a:solidFill>
                <a:latin typeface="Aptos Display"/>
              </a:defRPr>
            </a:pPr>
            <a:r>
              <a:t>Capstone Reflection: What Will You Say?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078992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45C94"/>
                </a:solidFill>
                <a:latin typeface="Aptos"/>
              </a:defRPr>
            </a:pPr>
            <a:r>
              <a:t>Use these questions to move beyond a résumé of activities.</a:t>
            </a:r>
          </a:p>
        </p:txBody>
      </p:sp>
      <p:sp>
        <p:nvSpPr>
          <p:cNvPr id="6" name="Oval 5"/>
          <p:cNvSpPr/>
          <p:nvPr/>
        </p:nvSpPr>
        <p:spPr>
          <a:xfrm>
            <a:off x="685800" y="1417320"/>
            <a:ext cx="502920" cy="502920"/>
          </a:xfrm>
          <a:prstGeom prst="ellipse">
            <a:avLst/>
          </a:prstGeom>
          <a:solidFill>
            <a:srgbClr val="245C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389888"/>
            <a:ext cx="96012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A2D32"/>
                </a:solidFill>
              </a:defRPr>
            </a:pPr>
            <a:r>
              <a:t>How have your arts experiences changed your thinking?</a:t>
            </a:r>
          </a:p>
        </p:txBody>
      </p:sp>
      <p:sp>
        <p:nvSpPr>
          <p:cNvPr id="8" name="Oval 7"/>
          <p:cNvSpPr/>
          <p:nvPr/>
        </p:nvSpPr>
        <p:spPr>
          <a:xfrm>
            <a:off x="685800" y="2240280"/>
            <a:ext cx="502920" cy="502920"/>
          </a:xfrm>
          <a:prstGeom prst="ellipse">
            <a:avLst/>
          </a:prstGeom>
          <a:solidFill>
            <a:srgbClr val="26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2212848"/>
            <a:ext cx="96012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A2D32"/>
                </a:solidFill>
              </a:defRPr>
            </a:pPr>
            <a:r>
              <a:t>How did your arts education prepare you to engage with society?</a:t>
            </a:r>
          </a:p>
        </p:txBody>
      </p:sp>
      <p:sp>
        <p:nvSpPr>
          <p:cNvPr id="10" name="Oval 9"/>
          <p:cNvSpPr/>
          <p:nvPr/>
        </p:nvSpPr>
        <p:spPr>
          <a:xfrm>
            <a:off x="685800" y="3063240"/>
            <a:ext cx="502920" cy="502920"/>
          </a:xfrm>
          <a:prstGeom prst="ellipse">
            <a:avLst/>
          </a:prstGeom>
          <a:solidFill>
            <a:srgbClr val="DF6F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3035808"/>
            <a:ext cx="96012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A2D32"/>
                </a:solidFill>
              </a:defRPr>
            </a:pPr>
            <a:r>
              <a:t>How will your artistic skills benefit you as a student, professional, and human being?</a:t>
            </a:r>
          </a:p>
        </p:txBody>
      </p:sp>
      <p:sp>
        <p:nvSpPr>
          <p:cNvPr id="12" name="Oval 11"/>
          <p:cNvSpPr/>
          <p:nvPr/>
        </p:nvSpPr>
        <p:spPr>
          <a:xfrm>
            <a:off x="685800" y="3886200"/>
            <a:ext cx="502920" cy="502920"/>
          </a:xfrm>
          <a:prstGeom prst="ellipse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20" y="3858768"/>
            <a:ext cx="96012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A2D32"/>
                </a:solidFill>
              </a:defRPr>
            </a:pPr>
            <a:r>
              <a:t>What will make you stand out in the workplace because of these experiences?</a:t>
            </a:r>
          </a:p>
        </p:txBody>
      </p:sp>
      <p:sp>
        <p:nvSpPr>
          <p:cNvPr id="14" name="Oval 13"/>
          <p:cNvSpPr/>
          <p:nvPr/>
        </p:nvSpPr>
        <p:spPr>
          <a:xfrm>
            <a:off x="685800" y="4709160"/>
            <a:ext cx="502920" cy="502920"/>
          </a:xfrm>
          <a:prstGeom prst="ellipse">
            <a:avLst/>
          </a:prstGeom>
          <a:solidFill>
            <a:srgbClr val="14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4681728"/>
            <a:ext cx="96012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A2D32"/>
                </a:solidFill>
              </a:defRPr>
            </a:pPr>
            <a:r>
              <a:t>What advice would you give future FADS candidates—and why should they pursue the seal?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5532120"/>
            <a:ext cx="10515600" cy="685800"/>
          </a:xfrm>
          <a:prstGeom prst="roundRect">
            <a:avLst/>
          </a:prstGeom>
          <a:solidFill>
            <a:srgbClr val="14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Evaluation: selected faculty/community reviewers • rubric provided • presentation to peers during spring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" y="6592824"/>
            <a:ext cx="6400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FFFFFF"/>
                </a:solidFill>
                <a:latin typeface="Aptos"/>
              </a:defRPr>
            </a:pPr>
            <a:r>
              <a:t>CAMPBELL HIGH SCHOOL  •  FINE ARTS DIPLOMA SEAL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97640" y="6592824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  <a:latin typeface="Aptos"/>
              </a:defRPr>
            </a:pPr>
            <a: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362717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47104"/>
            <a:ext cx="12192000" cy="310896"/>
          </a:xfrm>
          <a:prstGeom prst="rect">
            <a:avLst/>
          </a:prstGeom>
          <a:solidFill>
            <a:srgbClr val="14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38912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052"/>
                </a:solidFill>
                <a:latin typeface="Aptos Display"/>
              </a:defRPr>
            </a:pPr>
            <a:r>
              <a:t>FADS FAQs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078992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45C94"/>
                </a:solidFill>
                <a:latin typeface="Aptos"/>
              </a:defRPr>
            </a:pPr>
            <a:r>
              <a:t>Quick answers to the questions students ask most.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63040"/>
            <a:ext cx="525780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63040"/>
            <a:ext cx="73152" cy="4343400"/>
          </a:xfrm>
          <a:prstGeom prst="rect">
            <a:avLst/>
          </a:prstGeom>
          <a:solidFill>
            <a:srgbClr val="245C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62763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45C94"/>
                </a:solidFill>
                <a:latin typeface="Aptos Display"/>
              </a:defRPr>
            </a:pPr>
            <a:r>
              <a:t>DO THE 3 PATHWAY COURSES HAVE TO MATCH?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121408"/>
            <a:ext cx="4846320" cy="3538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700">
                <a:solidFill>
                  <a:srgbClr val="2A2D32"/>
                </a:solidFill>
                <a:latin typeface="Aptos"/>
              </a:defRPr>
            </a:pPr>
            <a:r>
              <a:t>Yes. A pathway includes three courses in the same discipline: music, theatre, or visual arts.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63040"/>
            <a:ext cx="5257800" cy="4343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463040"/>
            <a:ext cx="73152" cy="4343400"/>
          </a:xfrm>
          <a:prstGeom prst="rect">
            <a:avLst/>
          </a:prstGeom>
          <a:solidFill>
            <a:srgbClr val="26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46520" y="1627632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6919B"/>
                </a:solidFill>
                <a:latin typeface="Aptos Display"/>
              </a:defRPr>
            </a:pPr>
            <a:r>
              <a:t>WHAT ABOUT THE CAPSTONE?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121408"/>
            <a:ext cx="4846320" cy="1605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A2D32"/>
                </a:solidFill>
                <a:latin typeface="Aptos"/>
              </a:defRPr>
            </a:pPr>
            <a:r>
              <a:rPr lang="en-US" dirty="0"/>
              <a:t>S</a:t>
            </a:r>
            <a:r>
              <a:rPr dirty="0"/>
              <a:t>tudents may record and upload their capstone by May 1 for flexibility.</a:t>
            </a:r>
          </a:p>
          <a:p>
            <a:pPr>
              <a:spcAft>
                <a:spcPts val="500"/>
              </a:spcAft>
              <a:defRPr sz="1500">
                <a:solidFill>
                  <a:srgbClr val="2A2D32"/>
                </a:solidFill>
                <a:latin typeface="Aptos"/>
              </a:defRPr>
            </a:pPr>
            <a:r>
              <a:rPr dirty="0"/>
              <a:t>Students may still present live if necessary.</a:t>
            </a:r>
          </a:p>
          <a:p>
            <a:pPr>
              <a:spcAft>
                <a:spcPts val="500"/>
              </a:spcAft>
              <a:defRPr sz="1500">
                <a:solidFill>
                  <a:srgbClr val="2A2D32"/>
                </a:solidFill>
                <a:latin typeface="Aptos"/>
              </a:defRPr>
            </a:pPr>
            <a:r>
              <a:rPr dirty="0"/>
              <a:t>A regular Senior Project may count if the presentation includes reflection on fine arts skills and creative-industry competencies</a:t>
            </a:r>
            <a:r>
              <a:rPr lang="en-US" dirty="0"/>
              <a:t> i.e. Comparative Studies (IB Art)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411480" y="6592824"/>
            <a:ext cx="6400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FFFFFF"/>
                </a:solidFill>
                <a:latin typeface="Aptos"/>
              </a:defRPr>
            </a:pPr>
            <a:r>
              <a:t>CAMPBELL HIGH SCHOOL  •  FINE ARTS DIPLOMA SEAL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597640" y="6592824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  <a:latin typeface="Aptos"/>
              </a:defRPr>
            </a:pPr>
            <a: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94636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47104"/>
            <a:ext cx="12192000" cy="310896"/>
          </a:xfrm>
          <a:prstGeom prst="rect">
            <a:avLst/>
          </a:prstGeom>
          <a:solidFill>
            <a:srgbClr val="14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438912"/>
            <a:ext cx="108813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052"/>
                </a:solidFill>
                <a:latin typeface="Aptos Display"/>
              </a:defRPr>
            </a:pPr>
            <a:r>
              <a:t>FADS FAQ: Honor Society Membership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078992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245C94"/>
                </a:solidFill>
                <a:latin typeface="Aptos"/>
              </a:defRPr>
            </a:pPr>
            <a:r>
              <a:t>Membership matters—but participation is what counts.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08760"/>
            <a:ext cx="10424160" cy="1280160"/>
          </a:xfrm>
          <a:prstGeom prst="roundRect">
            <a:avLst/>
          </a:prstGeom>
          <a:solidFill>
            <a:srgbClr val="E7F0F8"/>
          </a:solidFill>
          <a:ln>
            <a:solidFill>
              <a:srgbClr val="245C9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143052"/>
                </a:solidFill>
              </a:defRPr>
            </a:pPr>
            <a:r>
              <a:t>Does membership in National Art Honor Society, National Thespian Society, or Tri-M Music Honor Society count as an extracurricular activity?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34440" y="3154680"/>
            <a:ext cx="429768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234440" y="3154680"/>
            <a:ext cx="73152" cy="2057400"/>
          </a:xfrm>
          <a:prstGeom prst="rect">
            <a:avLst/>
          </a:prstGeom>
          <a:solidFill>
            <a:srgbClr val="DF6F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463040" y="3319272"/>
            <a:ext cx="3886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DF6F28"/>
                </a:solidFill>
                <a:latin typeface="Aptos Display"/>
              </a:defRPr>
            </a:pPr>
            <a:r>
              <a:t>MEMBERSHIP ALONE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3813048"/>
            <a:ext cx="3886200" cy="1252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>
                <a:solidFill>
                  <a:srgbClr val="2A2D32"/>
                </a:solidFill>
                <a:latin typeface="Aptos"/>
              </a:defRPr>
            </a:pPr>
            <a:r>
              <a:t>does not count as the extracurricular activity.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46520" y="3154680"/>
            <a:ext cx="429768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446520" y="3154680"/>
            <a:ext cx="73152" cy="2057400"/>
          </a:xfrm>
          <a:prstGeom prst="rect">
            <a:avLst/>
          </a:prstGeom>
          <a:solidFill>
            <a:srgbClr val="269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675120" y="3319272"/>
            <a:ext cx="3886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26919B"/>
                </a:solidFill>
                <a:latin typeface="Aptos Display"/>
              </a:defRPr>
            </a:pPr>
            <a:r>
              <a:t>ACTIVE PARTICIPATION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5120" y="3813048"/>
            <a:ext cx="3886200" cy="1252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A2D32"/>
                </a:solidFill>
                <a:latin typeface="Aptos"/>
              </a:defRPr>
            </a:pPr>
            <a:r>
              <a:t>Activities undertaken through those groups may qualify.</a:t>
            </a:r>
          </a:p>
          <a:p>
            <a:pPr>
              <a:spcAft>
                <a:spcPts val="500"/>
              </a:spcAft>
              <a:defRPr sz="1500">
                <a:solidFill>
                  <a:srgbClr val="2A2D32"/>
                </a:solidFill>
                <a:latin typeface="Aptos"/>
              </a:defRPr>
            </a:pPr>
            <a:r>
              <a:t>Community service with those groups may count toward FADS hours.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" y="6592824"/>
            <a:ext cx="64008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FFFFFF"/>
                </a:solidFill>
                <a:latin typeface="Aptos"/>
              </a:defRPr>
            </a:pPr>
            <a:r>
              <a:t>CAMPBELL HIGH SCHOOL  •  FINE ARTS DIPLOMA SEAL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597640" y="6592824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  <a:latin typeface="Aptos"/>
              </a:defRPr>
            </a:pPr>
            <a: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62882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0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F1B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47104"/>
            <a:ext cx="12192000" cy="310896"/>
          </a:xfrm>
          <a:prstGeom prst="rect">
            <a:avLst/>
          </a:prstGeom>
          <a:solidFill>
            <a:srgbClr val="14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05840" y="1143000"/>
            <a:ext cx="1014984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 b="1">
                <a:solidFill>
                  <a:srgbClr val="F1B52D"/>
                </a:solidFill>
                <a:latin typeface="Aptos Display"/>
              </a:defRPr>
            </a:pPr>
            <a:r>
              <a:t>READY TO EARN YOUR SEAL?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7559" y="2514600"/>
            <a:ext cx="9826408" cy="23852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solidFill>
                  <a:srgbClr val="FFFFFF"/>
                </a:solidFill>
              </a:defRPr>
            </a:pPr>
            <a:r>
              <a:rPr dirty="0"/>
              <a:t>Start with your pathway. Track your service. Stay connected with your FADS Advisor.</a:t>
            </a:r>
          </a:p>
          <a:p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Questions?</a:t>
            </a:r>
            <a:r>
              <a:rPr lang="en-US" dirty="0">
                <a:solidFill>
                  <a:schemeClr val="bg1"/>
                </a:solidFill>
              </a:rPr>
              <a:t> Email Dr. Pittman</a:t>
            </a:r>
          </a:p>
          <a:p>
            <a:pPr algn="ctr">
              <a:defRPr sz="2200" b="1">
                <a:solidFill>
                  <a:srgbClr val="FFFFFF"/>
                </a:solidFill>
              </a:defRPr>
            </a:pPr>
            <a:r>
              <a:rPr dirty="0"/>
              <a:t>Dr. Chantae D. Pittman</a:t>
            </a:r>
          </a:p>
          <a:p>
            <a:pPr algn="ctr">
              <a:defRPr sz="1700">
                <a:solidFill>
                  <a:srgbClr val="F1B52D"/>
                </a:solidFill>
              </a:defRPr>
            </a:pPr>
            <a:r>
              <a:rPr dirty="0">
                <a:hlinkClick r:id="rId2"/>
              </a:rPr>
              <a:t>chantae.pittman@cobbk12.org</a:t>
            </a:r>
            <a:endParaRPr lang="en-US" dirty="0"/>
          </a:p>
          <a:p>
            <a:pPr algn="ctr">
              <a:defRPr sz="1700">
                <a:solidFill>
                  <a:srgbClr val="F1B52D"/>
                </a:solidFill>
              </a:defRPr>
            </a:pPr>
            <a:endParaRPr lang="en-US" dirty="0"/>
          </a:p>
          <a:p>
            <a:pPr algn="ctr">
              <a:defRPr sz="1700">
                <a:solidFill>
                  <a:srgbClr val="F1B52D"/>
                </a:solidFill>
              </a:defRPr>
            </a:pPr>
            <a:r>
              <a:rPr lang="en-US" dirty="0">
                <a:solidFill>
                  <a:schemeClr val="bg1"/>
                </a:solidFill>
              </a:rPr>
              <a:t>Scan the QR code if you are ready to apply! Applications are due January 31</a:t>
            </a:r>
            <a:r>
              <a:rPr lang="en-US" baseline="30000" dirty="0">
                <a:solidFill>
                  <a:schemeClr val="bg1"/>
                </a:solidFill>
              </a:rPr>
              <a:t>st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algn="ctr">
              <a:defRPr sz="1700">
                <a:solidFill>
                  <a:srgbClr val="F1B52D"/>
                </a:solidFill>
              </a:defRPr>
            </a:pPr>
            <a:endParaRPr dirty="0"/>
          </a:p>
        </p:txBody>
      </p:sp>
      <p:pic>
        <p:nvPicPr>
          <p:cNvPr id="7" name="Picture 6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99EA202C-F113-A52B-EDB4-0BF3EEF59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700" y="4807204"/>
            <a:ext cx="1752600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933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42198DA8CA4A4AADDDB8E6BC9D88F2" ma:contentTypeVersion="14" ma:contentTypeDescription="Create a new document." ma:contentTypeScope="" ma:versionID="5b9d4eb6814474088630e1883598a26a">
  <xsd:schema xmlns:xsd="http://www.w3.org/2001/XMLSchema" xmlns:xs="http://www.w3.org/2001/XMLSchema" xmlns:p="http://schemas.microsoft.com/office/2006/metadata/properties" xmlns:ns2="0747ea39-c91e-45d8-a918-48a817a873bb" xmlns:ns3="c07cc427-9c9d-4aff-8105-cac27a251810" targetNamespace="http://schemas.microsoft.com/office/2006/metadata/properties" ma:root="true" ma:fieldsID="9575da21fdfc1397233ba2243eae8be8" ns2:_="" ns3:_="">
    <xsd:import namespace="0747ea39-c91e-45d8-a918-48a817a873bb"/>
    <xsd:import namespace="c07cc427-9c9d-4aff-8105-cac27a2518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47ea39-c91e-45d8-a918-48a817a873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b2358ff1-2e0e-433d-bfb0-121866fdb5d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7cc427-9c9d-4aff-8105-cac27a251810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a51c28e4-1226-49ad-9c8f-57c8c02e4d1e}" ma:internalName="TaxCatchAll" ma:showField="CatchAllData" ma:web="c07cc427-9c9d-4aff-8105-cac27a2518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747ea39-c91e-45d8-a918-48a817a873bb">
      <Terms xmlns="http://schemas.microsoft.com/office/infopath/2007/PartnerControls"/>
    </lcf76f155ced4ddcb4097134ff3c332f>
    <TaxCatchAll xmlns="c07cc427-9c9d-4aff-8105-cac27a25181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114593-F81F-453B-8F90-1C081449E1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47ea39-c91e-45d8-a918-48a817a873bb"/>
    <ds:schemaRef ds:uri="c07cc427-9c9d-4aff-8105-cac27a2518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4E84D48-AC19-4207-873F-5DD7C47A3B04}">
  <ds:schemaRefs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0747ea39-c91e-45d8-a918-48a817a873bb"/>
    <ds:schemaRef ds:uri="http://purl.org/dc/dcmitype/"/>
    <ds:schemaRef ds:uri="http://www.w3.org/XML/1998/namespace"/>
    <ds:schemaRef ds:uri="http://schemas.openxmlformats.org/package/2006/metadata/core-properties"/>
    <ds:schemaRef ds:uri="c07cc427-9c9d-4aff-8105-cac27a251810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B91A08B-B275-4D98-A4E6-1A07E233D8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2034</TotalTime>
  <Words>1330</Words>
  <Application>Microsoft Office PowerPoint</Application>
  <PresentationFormat>Widescreen</PresentationFormat>
  <Paragraphs>211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NCSS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Newton County Schools</dc:title>
  <dc:creator>Alexandrea Boyington</dc:creator>
  <cp:lastModifiedBy>Carlton Williams</cp:lastModifiedBy>
  <cp:revision>89</cp:revision>
  <dcterms:created xsi:type="dcterms:W3CDTF">2018-11-09T14:40:59Z</dcterms:created>
  <dcterms:modified xsi:type="dcterms:W3CDTF">2026-09-17T14:30:35Z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0x0101007342198DA8CA4A4AADDDB8E6BC9D88F2</vt:lpwstr>
  </property>
  <property fmtid="{D5CDD505-2E9C-101B-9397-08002B2CF9AE}" pid="3" name="MediaServiceImageTags">
    <vt:lpwstr/>
  </property>
</Properties>
</file>