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8"/>
  </p:notesMasterIdLst>
  <p:sldIdLst>
    <p:sldId id="303" r:id="rId2"/>
    <p:sldId id="981" r:id="rId3"/>
    <p:sldId id="296" r:id="rId4"/>
    <p:sldId id="982" r:id="rId5"/>
    <p:sldId id="265" r:id="rId6"/>
    <p:sldId id="272" r:id="rId7"/>
    <p:sldId id="314" r:id="rId8"/>
    <p:sldId id="300" r:id="rId9"/>
    <p:sldId id="260" r:id="rId10"/>
    <p:sldId id="316" r:id="rId11"/>
    <p:sldId id="302" r:id="rId12"/>
    <p:sldId id="978" r:id="rId13"/>
    <p:sldId id="980" r:id="rId14"/>
    <p:sldId id="977" r:id="rId15"/>
    <p:sldId id="985" r:id="rId16"/>
    <p:sldId id="984" r:id="rId17"/>
    <p:sldId id="258" r:id="rId18"/>
    <p:sldId id="976" r:id="rId19"/>
    <p:sldId id="299" r:id="rId20"/>
    <p:sldId id="256" r:id="rId21"/>
    <p:sldId id="298" r:id="rId22"/>
    <p:sldId id="983" r:id="rId23"/>
    <p:sldId id="987" r:id="rId24"/>
    <p:sldId id="988" r:id="rId25"/>
    <p:sldId id="989" r:id="rId26"/>
    <p:sldId id="9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BB4964-7EA8-6322-724A-1CFE09261ED4}" name="Kendrick Kirkland" initials="KK" userId="S::kendrick.kirkland@cobbk12.org::0b69710a-2590-4e44-a781-d7473554cf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F3F"/>
    <a:srgbClr val="050875"/>
    <a:srgbClr val="F2C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B32CC-3EB0-4D3E-9CBB-495CD47C3287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70D1CE0-1657-485D-97F7-116DD88E4CF4}">
      <dgm:prSet/>
      <dgm:spPr/>
      <dgm:t>
        <a:bodyPr/>
        <a:lstStyle/>
        <a:p>
          <a:r>
            <a:rPr lang="en-US"/>
            <a:t>Charge your CCSD laptop every night and leave the charger at home.</a:t>
          </a:r>
        </a:p>
      </dgm:t>
    </dgm:pt>
    <dgm:pt modelId="{512E2053-460B-4068-902C-953E14796449}" type="parTrans" cxnId="{9C02E155-AFCB-4602-A499-3E010970C04E}">
      <dgm:prSet/>
      <dgm:spPr/>
      <dgm:t>
        <a:bodyPr/>
        <a:lstStyle/>
        <a:p>
          <a:endParaRPr lang="en-US"/>
        </a:p>
      </dgm:t>
    </dgm:pt>
    <dgm:pt modelId="{BDDEACF5-5E6B-42AE-8DD4-F399DF20FC71}" type="sibTrans" cxnId="{9C02E155-AFCB-4602-A499-3E010970C04E}">
      <dgm:prSet/>
      <dgm:spPr/>
      <dgm:t>
        <a:bodyPr/>
        <a:lstStyle/>
        <a:p>
          <a:endParaRPr lang="en-US"/>
        </a:p>
      </dgm:t>
    </dgm:pt>
    <dgm:pt modelId="{FBBEC250-5682-4B03-B94D-687B940CBB50}">
      <dgm:prSet/>
      <dgm:spPr/>
      <dgm:t>
        <a:bodyPr/>
        <a:lstStyle/>
        <a:p>
          <a:r>
            <a:rPr lang="en-US"/>
            <a:t>If you have an issue with your CCSD laptop, visit the media center for help before school or </a:t>
          </a:r>
          <a:r>
            <a:rPr lang="en-US" u="sng"/>
            <a:t>ask for a pass from your teacher </a:t>
          </a:r>
          <a:r>
            <a:rPr lang="en-US"/>
            <a:t>to visit the library.</a:t>
          </a:r>
        </a:p>
      </dgm:t>
    </dgm:pt>
    <dgm:pt modelId="{711FAAA6-34A9-45B0-8CF8-CCCB1BA8EA04}" type="parTrans" cxnId="{8CEF2FD8-026B-4ABF-AF5F-DF137026D20E}">
      <dgm:prSet/>
      <dgm:spPr/>
      <dgm:t>
        <a:bodyPr/>
        <a:lstStyle/>
        <a:p>
          <a:endParaRPr lang="en-US"/>
        </a:p>
      </dgm:t>
    </dgm:pt>
    <dgm:pt modelId="{07ABEB45-9CB8-404A-873E-272593806FED}" type="sibTrans" cxnId="{8CEF2FD8-026B-4ABF-AF5F-DF137026D20E}">
      <dgm:prSet/>
      <dgm:spPr/>
      <dgm:t>
        <a:bodyPr/>
        <a:lstStyle/>
        <a:p>
          <a:endParaRPr lang="en-US"/>
        </a:p>
      </dgm:t>
    </dgm:pt>
    <dgm:pt modelId="{141D9F9A-7481-4A37-8CA0-5439056D4929}">
      <dgm:prSet/>
      <dgm:spPr/>
      <dgm:t>
        <a:bodyPr/>
        <a:lstStyle/>
        <a:p>
          <a:r>
            <a:rPr lang="en-US"/>
            <a:t>Always use the case while transporting the laptop.</a:t>
          </a:r>
        </a:p>
      </dgm:t>
    </dgm:pt>
    <dgm:pt modelId="{9B4F8D54-F171-4C84-B483-00EFACD74428}" type="parTrans" cxnId="{A4CBAA0B-6D89-4481-A7C2-30D1E8A61B06}">
      <dgm:prSet/>
      <dgm:spPr/>
      <dgm:t>
        <a:bodyPr/>
        <a:lstStyle/>
        <a:p>
          <a:endParaRPr lang="en-US"/>
        </a:p>
      </dgm:t>
    </dgm:pt>
    <dgm:pt modelId="{676810B5-E9B9-421D-91ED-DF9DE5BCBB84}" type="sibTrans" cxnId="{A4CBAA0B-6D89-4481-A7C2-30D1E8A61B06}">
      <dgm:prSet/>
      <dgm:spPr/>
      <dgm:t>
        <a:bodyPr/>
        <a:lstStyle/>
        <a:p>
          <a:endParaRPr lang="en-US"/>
        </a:p>
      </dgm:t>
    </dgm:pt>
    <dgm:pt modelId="{D850114B-50D1-4FE5-98E4-D8C763F6EF8E}">
      <dgm:prSet/>
      <dgm:spPr/>
      <dgm:t>
        <a:bodyPr/>
        <a:lstStyle/>
        <a:p>
          <a:r>
            <a:rPr lang="en-US"/>
            <a:t>CCSD policies for damaged laptops have changed.</a:t>
          </a:r>
        </a:p>
      </dgm:t>
    </dgm:pt>
    <dgm:pt modelId="{46421C20-CD52-4EDF-BF9B-1B04C61A7932}" type="parTrans" cxnId="{861198D7-68C9-4634-A806-94A3C5757F5B}">
      <dgm:prSet/>
      <dgm:spPr/>
      <dgm:t>
        <a:bodyPr/>
        <a:lstStyle/>
        <a:p>
          <a:endParaRPr lang="en-US"/>
        </a:p>
      </dgm:t>
    </dgm:pt>
    <dgm:pt modelId="{587512BD-025C-433D-A19C-557BF5C7F70E}" type="sibTrans" cxnId="{861198D7-68C9-4634-A806-94A3C5757F5B}">
      <dgm:prSet/>
      <dgm:spPr/>
      <dgm:t>
        <a:bodyPr/>
        <a:lstStyle/>
        <a:p>
          <a:endParaRPr lang="en-US"/>
        </a:p>
      </dgm:t>
    </dgm:pt>
    <dgm:pt modelId="{C2329E16-BE29-4D4C-80F2-B186AA009327}">
      <dgm:prSet/>
      <dgm:spPr/>
      <dgm:t>
        <a:bodyPr/>
        <a:lstStyle/>
        <a:p>
          <a:r>
            <a:rPr lang="en-US" b="1" u="sng"/>
            <a:t>YOU</a:t>
          </a:r>
          <a:r>
            <a:rPr lang="en-US"/>
            <a:t> are responsible for the CCSD laptop checked out to you.</a:t>
          </a:r>
        </a:p>
      </dgm:t>
    </dgm:pt>
    <dgm:pt modelId="{08545D41-A12E-487C-B221-508458BD12B1}" type="parTrans" cxnId="{D4FC0E12-964C-42CA-A4E2-A0E92300823C}">
      <dgm:prSet/>
      <dgm:spPr/>
      <dgm:t>
        <a:bodyPr/>
        <a:lstStyle/>
        <a:p>
          <a:endParaRPr lang="en-US"/>
        </a:p>
      </dgm:t>
    </dgm:pt>
    <dgm:pt modelId="{A9A693AD-054C-469D-BDCC-6AE3E2743FFD}" type="sibTrans" cxnId="{D4FC0E12-964C-42CA-A4E2-A0E92300823C}">
      <dgm:prSet/>
      <dgm:spPr/>
      <dgm:t>
        <a:bodyPr/>
        <a:lstStyle/>
        <a:p>
          <a:endParaRPr lang="en-US"/>
        </a:p>
      </dgm:t>
    </dgm:pt>
    <dgm:pt modelId="{D74488A4-E2A9-4C81-AE56-822F8C3F756C}" type="pres">
      <dgm:prSet presAssocID="{8ABB32CC-3EB0-4D3E-9CBB-495CD47C3287}" presName="diagram" presStyleCnt="0">
        <dgm:presLayoutVars>
          <dgm:dir/>
          <dgm:resizeHandles val="exact"/>
        </dgm:presLayoutVars>
      </dgm:prSet>
      <dgm:spPr/>
    </dgm:pt>
    <dgm:pt modelId="{6D416467-7625-48AF-A555-157D1001C437}" type="pres">
      <dgm:prSet presAssocID="{670D1CE0-1657-485D-97F7-116DD88E4CF4}" presName="node" presStyleLbl="node1" presStyleIdx="0" presStyleCnt="5">
        <dgm:presLayoutVars>
          <dgm:bulletEnabled val="1"/>
        </dgm:presLayoutVars>
      </dgm:prSet>
      <dgm:spPr/>
    </dgm:pt>
    <dgm:pt modelId="{6C9A5C1D-58C5-4609-BFDC-5E6C5FC88FD2}" type="pres">
      <dgm:prSet presAssocID="{BDDEACF5-5E6B-42AE-8DD4-F399DF20FC71}" presName="sibTrans" presStyleCnt="0"/>
      <dgm:spPr/>
    </dgm:pt>
    <dgm:pt modelId="{306CEFDA-866B-4F1C-9DC0-FB17203B2744}" type="pres">
      <dgm:prSet presAssocID="{FBBEC250-5682-4B03-B94D-687B940CBB50}" presName="node" presStyleLbl="node1" presStyleIdx="1" presStyleCnt="5">
        <dgm:presLayoutVars>
          <dgm:bulletEnabled val="1"/>
        </dgm:presLayoutVars>
      </dgm:prSet>
      <dgm:spPr/>
    </dgm:pt>
    <dgm:pt modelId="{9B58E2D2-2EBE-408F-9F0D-C79942833EA7}" type="pres">
      <dgm:prSet presAssocID="{07ABEB45-9CB8-404A-873E-272593806FED}" presName="sibTrans" presStyleCnt="0"/>
      <dgm:spPr/>
    </dgm:pt>
    <dgm:pt modelId="{9006411A-6A1F-4D53-8013-B12C39F9539B}" type="pres">
      <dgm:prSet presAssocID="{141D9F9A-7481-4A37-8CA0-5439056D4929}" presName="node" presStyleLbl="node1" presStyleIdx="2" presStyleCnt="5" custLinFactNeighborX="-3376" custLinFactNeighborY="-944">
        <dgm:presLayoutVars>
          <dgm:bulletEnabled val="1"/>
        </dgm:presLayoutVars>
      </dgm:prSet>
      <dgm:spPr/>
    </dgm:pt>
    <dgm:pt modelId="{4A96DA24-3B77-42D3-906D-06DE18D18021}" type="pres">
      <dgm:prSet presAssocID="{676810B5-E9B9-421D-91ED-DF9DE5BCBB84}" presName="sibTrans" presStyleCnt="0"/>
      <dgm:spPr/>
    </dgm:pt>
    <dgm:pt modelId="{382D052E-FCC5-4596-8C65-8BCD0C11682A}" type="pres">
      <dgm:prSet presAssocID="{D850114B-50D1-4FE5-98E4-D8C763F6EF8E}" presName="node" presStyleLbl="node1" presStyleIdx="3" presStyleCnt="5">
        <dgm:presLayoutVars>
          <dgm:bulletEnabled val="1"/>
        </dgm:presLayoutVars>
      </dgm:prSet>
      <dgm:spPr/>
    </dgm:pt>
    <dgm:pt modelId="{40553D67-A84E-44F5-864E-C5D102724177}" type="pres">
      <dgm:prSet presAssocID="{587512BD-025C-433D-A19C-557BF5C7F70E}" presName="sibTrans" presStyleCnt="0"/>
      <dgm:spPr/>
    </dgm:pt>
    <dgm:pt modelId="{A193C0DA-89BE-4C8A-9B15-2E1706184E79}" type="pres">
      <dgm:prSet presAssocID="{C2329E16-BE29-4D4C-80F2-B186AA009327}" presName="node" presStyleLbl="node1" presStyleIdx="4" presStyleCnt="5">
        <dgm:presLayoutVars>
          <dgm:bulletEnabled val="1"/>
        </dgm:presLayoutVars>
      </dgm:prSet>
      <dgm:spPr/>
    </dgm:pt>
  </dgm:ptLst>
  <dgm:cxnLst>
    <dgm:cxn modelId="{C230FD00-1EA5-43D9-9D3F-D6E1FD5472FC}" type="presOf" srcId="{C2329E16-BE29-4D4C-80F2-B186AA009327}" destId="{A193C0DA-89BE-4C8A-9B15-2E1706184E79}" srcOrd="0" destOrd="0" presId="urn:microsoft.com/office/officeart/2005/8/layout/default"/>
    <dgm:cxn modelId="{A4CBAA0B-6D89-4481-A7C2-30D1E8A61B06}" srcId="{8ABB32CC-3EB0-4D3E-9CBB-495CD47C3287}" destId="{141D9F9A-7481-4A37-8CA0-5439056D4929}" srcOrd="2" destOrd="0" parTransId="{9B4F8D54-F171-4C84-B483-00EFACD74428}" sibTransId="{676810B5-E9B9-421D-91ED-DF9DE5BCBB84}"/>
    <dgm:cxn modelId="{D4FC0E12-964C-42CA-A4E2-A0E92300823C}" srcId="{8ABB32CC-3EB0-4D3E-9CBB-495CD47C3287}" destId="{C2329E16-BE29-4D4C-80F2-B186AA009327}" srcOrd="4" destOrd="0" parTransId="{08545D41-A12E-487C-B221-508458BD12B1}" sibTransId="{A9A693AD-054C-469D-BDCC-6AE3E2743FFD}"/>
    <dgm:cxn modelId="{1A27D245-2958-4A5B-9677-625585504682}" type="presOf" srcId="{FBBEC250-5682-4B03-B94D-687B940CBB50}" destId="{306CEFDA-866B-4F1C-9DC0-FB17203B2744}" srcOrd="0" destOrd="0" presId="urn:microsoft.com/office/officeart/2005/8/layout/default"/>
    <dgm:cxn modelId="{9C02E155-AFCB-4602-A499-3E010970C04E}" srcId="{8ABB32CC-3EB0-4D3E-9CBB-495CD47C3287}" destId="{670D1CE0-1657-485D-97F7-116DD88E4CF4}" srcOrd="0" destOrd="0" parTransId="{512E2053-460B-4068-902C-953E14796449}" sibTransId="{BDDEACF5-5E6B-42AE-8DD4-F399DF20FC71}"/>
    <dgm:cxn modelId="{D7429E81-E8F7-4DF6-B22A-47AD5547AF98}" type="presOf" srcId="{141D9F9A-7481-4A37-8CA0-5439056D4929}" destId="{9006411A-6A1F-4D53-8013-B12C39F9539B}" srcOrd="0" destOrd="0" presId="urn:microsoft.com/office/officeart/2005/8/layout/default"/>
    <dgm:cxn modelId="{F5AC6591-5C65-428A-9C1B-C5E383039983}" type="presOf" srcId="{D850114B-50D1-4FE5-98E4-D8C763F6EF8E}" destId="{382D052E-FCC5-4596-8C65-8BCD0C11682A}" srcOrd="0" destOrd="0" presId="urn:microsoft.com/office/officeart/2005/8/layout/default"/>
    <dgm:cxn modelId="{861198D7-68C9-4634-A806-94A3C5757F5B}" srcId="{8ABB32CC-3EB0-4D3E-9CBB-495CD47C3287}" destId="{D850114B-50D1-4FE5-98E4-D8C763F6EF8E}" srcOrd="3" destOrd="0" parTransId="{46421C20-CD52-4EDF-BF9B-1B04C61A7932}" sibTransId="{587512BD-025C-433D-A19C-557BF5C7F70E}"/>
    <dgm:cxn modelId="{8CEF2FD8-026B-4ABF-AF5F-DF137026D20E}" srcId="{8ABB32CC-3EB0-4D3E-9CBB-495CD47C3287}" destId="{FBBEC250-5682-4B03-B94D-687B940CBB50}" srcOrd="1" destOrd="0" parTransId="{711FAAA6-34A9-45B0-8CF8-CCCB1BA8EA04}" sibTransId="{07ABEB45-9CB8-404A-873E-272593806FED}"/>
    <dgm:cxn modelId="{C1C622F9-D356-4A6A-9CFC-A0E0743F480A}" type="presOf" srcId="{8ABB32CC-3EB0-4D3E-9CBB-495CD47C3287}" destId="{D74488A4-E2A9-4C81-AE56-822F8C3F756C}" srcOrd="0" destOrd="0" presId="urn:microsoft.com/office/officeart/2005/8/layout/default"/>
    <dgm:cxn modelId="{AC8079FF-6AB4-4E0C-883F-5FDF2B555C97}" type="presOf" srcId="{670D1CE0-1657-485D-97F7-116DD88E4CF4}" destId="{6D416467-7625-48AF-A555-157D1001C437}" srcOrd="0" destOrd="0" presId="urn:microsoft.com/office/officeart/2005/8/layout/default"/>
    <dgm:cxn modelId="{2790F184-FA94-453A-B574-DE1ED5832BAD}" type="presParOf" srcId="{D74488A4-E2A9-4C81-AE56-822F8C3F756C}" destId="{6D416467-7625-48AF-A555-157D1001C437}" srcOrd="0" destOrd="0" presId="urn:microsoft.com/office/officeart/2005/8/layout/default"/>
    <dgm:cxn modelId="{88538FD7-3742-4B1D-BBDF-B0B0A6E1F2D4}" type="presParOf" srcId="{D74488A4-E2A9-4C81-AE56-822F8C3F756C}" destId="{6C9A5C1D-58C5-4609-BFDC-5E6C5FC88FD2}" srcOrd="1" destOrd="0" presId="urn:microsoft.com/office/officeart/2005/8/layout/default"/>
    <dgm:cxn modelId="{6648828B-43A2-40DD-83CC-AAB203D6408A}" type="presParOf" srcId="{D74488A4-E2A9-4C81-AE56-822F8C3F756C}" destId="{306CEFDA-866B-4F1C-9DC0-FB17203B2744}" srcOrd="2" destOrd="0" presId="urn:microsoft.com/office/officeart/2005/8/layout/default"/>
    <dgm:cxn modelId="{ACFDC72E-40CB-4A87-A93D-567DC40D38AA}" type="presParOf" srcId="{D74488A4-E2A9-4C81-AE56-822F8C3F756C}" destId="{9B58E2D2-2EBE-408F-9F0D-C79942833EA7}" srcOrd="3" destOrd="0" presId="urn:microsoft.com/office/officeart/2005/8/layout/default"/>
    <dgm:cxn modelId="{F19FCAA5-EB8B-402A-A410-92FCD0CE0C0D}" type="presParOf" srcId="{D74488A4-E2A9-4C81-AE56-822F8C3F756C}" destId="{9006411A-6A1F-4D53-8013-B12C39F9539B}" srcOrd="4" destOrd="0" presId="urn:microsoft.com/office/officeart/2005/8/layout/default"/>
    <dgm:cxn modelId="{E7F0714A-1191-49A2-BF03-0CF91A43A2AE}" type="presParOf" srcId="{D74488A4-E2A9-4C81-AE56-822F8C3F756C}" destId="{4A96DA24-3B77-42D3-906D-06DE18D18021}" srcOrd="5" destOrd="0" presId="urn:microsoft.com/office/officeart/2005/8/layout/default"/>
    <dgm:cxn modelId="{8245AD43-7794-45F3-9E37-A5113CA4CB0F}" type="presParOf" srcId="{D74488A4-E2A9-4C81-AE56-822F8C3F756C}" destId="{382D052E-FCC5-4596-8C65-8BCD0C11682A}" srcOrd="6" destOrd="0" presId="urn:microsoft.com/office/officeart/2005/8/layout/default"/>
    <dgm:cxn modelId="{A1E4284A-E5A5-4D82-A2AA-017EB143CB30}" type="presParOf" srcId="{D74488A4-E2A9-4C81-AE56-822F8C3F756C}" destId="{40553D67-A84E-44F5-864E-C5D102724177}" srcOrd="7" destOrd="0" presId="urn:microsoft.com/office/officeart/2005/8/layout/default"/>
    <dgm:cxn modelId="{FFBE12A3-932F-4A73-B6A7-ABCF11443DA8}" type="presParOf" srcId="{D74488A4-E2A9-4C81-AE56-822F8C3F756C}" destId="{A193C0DA-89BE-4C8A-9B15-2E1706184E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03F4E-87B0-4C4B-86AF-136D5F448705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8EF8E1C-7CAE-4DEC-8B67-F3D563AB6636}">
      <dgm:prSet custT="1"/>
      <dgm:spPr/>
      <dgm:t>
        <a:bodyPr/>
        <a:lstStyle/>
        <a:p>
          <a:r>
            <a:rPr lang="en-US" sz="2200" b="1" dirty="0"/>
            <a:t>Any</a:t>
          </a:r>
          <a:r>
            <a:rPr lang="en-US" sz="2200" b="1" baseline="0" dirty="0"/>
            <a:t> vaping offense = </a:t>
          </a:r>
          <a:r>
            <a:rPr lang="en-US" sz="2200" b="1" dirty="0"/>
            <a:t>can’t attend athletic events or school events for remainder of school year</a:t>
          </a:r>
          <a:r>
            <a:rPr lang="en-US" sz="2200" b="1" baseline="0" dirty="0"/>
            <a:t> </a:t>
          </a:r>
          <a:endParaRPr lang="en-US" sz="2200" b="1" dirty="0"/>
        </a:p>
      </dgm:t>
    </dgm:pt>
    <dgm:pt modelId="{4361AE82-68AC-427B-A01B-8447F150CFAA}" type="parTrans" cxnId="{EA9D7005-8643-40F8-BD17-6AB73D13590D}">
      <dgm:prSet/>
      <dgm:spPr/>
      <dgm:t>
        <a:bodyPr/>
        <a:lstStyle/>
        <a:p>
          <a:endParaRPr lang="en-US"/>
        </a:p>
      </dgm:t>
    </dgm:pt>
    <dgm:pt modelId="{CAF5E5D0-5052-4763-9DBF-A8F69505EEA6}" type="sibTrans" cxnId="{EA9D7005-8643-40F8-BD17-6AB73D13590D}">
      <dgm:prSet/>
      <dgm:spPr/>
      <dgm:t>
        <a:bodyPr/>
        <a:lstStyle/>
        <a:p>
          <a:endParaRPr lang="en-US"/>
        </a:p>
      </dgm:t>
    </dgm:pt>
    <dgm:pt modelId="{40136404-136F-4B57-9A61-8B6EE6521E28}">
      <dgm:prSet custT="1"/>
      <dgm:spPr/>
      <dgm:t>
        <a:bodyPr/>
        <a:lstStyle/>
        <a:p>
          <a:r>
            <a:rPr lang="en-US" sz="2200" b="1" dirty="0"/>
            <a:t>ISS or OSS = No attendance during those suspension days</a:t>
          </a:r>
        </a:p>
      </dgm:t>
    </dgm:pt>
    <dgm:pt modelId="{895DBEBB-3B65-4E70-B631-FDA237F5E3BD}" type="parTrans" cxnId="{6B92E0A2-2F77-44AF-9838-A69317B36BFF}">
      <dgm:prSet/>
      <dgm:spPr/>
      <dgm:t>
        <a:bodyPr/>
        <a:lstStyle/>
        <a:p>
          <a:endParaRPr lang="en-US"/>
        </a:p>
      </dgm:t>
    </dgm:pt>
    <dgm:pt modelId="{89FB25E9-0EDE-41C7-9A3A-7E2D7FB0F1FC}" type="sibTrans" cxnId="{6B92E0A2-2F77-44AF-9838-A69317B36BFF}">
      <dgm:prSet/>
      <dgm:spPr/>
      <dgm:t>
        <a:bodyPr/>
        <a:lstStyle/>
        <a:p>
          <a:endParaRPr lang="en-US"/>
        </a:p>
      </dgm:t>
    </dgm:pt>
    <dgm:pt modelId="{BE8320F5-9062-4694-BDC3-D12C68F969F1}">
      <dgm:prSet custT="1"/>
      <dgm:spPr/>
      <dgm:t>
        <a:bodyPr/>
        <a:lstStyle/>
        <a:p>
          <a:r>
            <a:rPr lang="en-US" sz="2200" b="1" dirty="0"/>
            <a:t>10 days OSS or more = can’t attend athletic events or school events for remainder of school year</a:t>
          </a:r>
        </a:p>
      </dgm:t>
    </dgm:pt>
    <dgm:pt modelId="{7A45F7D5-376F-4054-B7FF-79E4D22C49C6}" type="parTrans" cxnId="{EA70ABF1-4CC8-4988-9EF4-9E0A55F2E236}">
      <dgm:prSet/>
      <dgm:spPr/>
      <dgm:t>
        <a:bodyPr/>
        <a:lstStyle/>
        <a:p>
          <a:endParaRPr lang="en-US"/>
        </a:p>
      </dgm:t>
    </dgm:pt>
    <dgm:pt modelId="{DED8CEA1-84F2-43C1-822D-588B37FE9A5B}" type="sibTrans" cxnId="{EA70ABF1-4CC8-4988-9EF4-9E0A55F2E236}">
      <dgm:prSet/>
      <dgm:spPr/>
      <dgm:t>
        <a:bodyPr/>
        <a:lstStyle/>
        <a:p>
          <a:endParaRPr lang="en-US"/>
        </a:p>
      </dgm:t>
    </dgm:pt>
    <dgm:pt modelId="{4B204729-F2DD-4519-8069-522D78426B38}">
      <dgm:prSet custT="1"/>
      <dgm:spPr/>
      <dgm:t>
        <a:bodyPr/>
        <a:lstStyle/>
        <a:p>
          <a:r>
            <a:rPr lang="en-US" sz="2200" b="1" dirty="0"/>
            <a:t>15</a:t>
          </a:r>
          <a:r>
            <a:rPr lang="en-US" sz="2200" b="1" baseline="30000" dirty="0"/>
            <a:t>th</a:t>
          </a:r>
          <a:r>
            <a:rPr lang="en-US" sz="2200" b="1" dirty="0"/>
            <a:t> Tardy = lose parking for remainder of the semester  </a:t>
          </a:r>
        </a:p>
        <a:p>
          <a:r>
            <a:rPr lang="en-US" sz="2200" b="1" dirty="0"/>
            <a:t>(no refunds)</a:t>
          </a:r>
        </a:p>
      </dgm:t>
    </dgm:pt>
    <dgm:pt modelId="{737FD2AD-95F8-45F1-9AE4-5E7C564EB593}" type="parTrans" cxnId="{BA3CC4E7-0FBF-4652-929F-B8801CDA1444}">
      <dgm:prSet/>
      <dgm:spPr/>
      <dgm:t>
        <a:bodyPr/>
        <a:lstStyle/>
        <a:p>
          <a:endParaRPr lang="en-US"/>
        </a:p>
      </dgm:t>
    </dgm:pt>
    <dgm:pt modelId="{381F9E2F-7F23-4696-9C08-75E6856FA2D8}" type="sibTrans" cxnId="{BA3CC4E7-0FBF-4652-929F-B8801CDA1444}">
      <dgm:prSet/>
      <dgm:spPr/>
      <dgm:t>
        <a:bodyPr/>
        <a:lstStyle/>
        <a:p>
          <a:endParaRPr lang="en-US"/>
        </a:p>
      </dgm:t>
    </dgm:pt>
    <dgm:pt modelId="{21168B1E-EB24-426E-9F22-A13CFBA0E0DA}" type="pres">
      <dgm:prSet presAssocID="{F1503F4E-87B0-4C4B-86AF-136D5F4487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18515D-2409-4489-9DBF-DBD6E7BD706F}" type="pres">
      <dgm:prSet presAssocID="{68EF8E1C-7CAE-4DEC-8B67-F3D563AB6636}" presName="hierRoot1" presStyleCnt="0"/>
      <dgm:spPr/>
    </dgm:pt>
    <dgm:pt modelId="{9FEDF036-5162-412B-A215-A26ABF2EE664}" type="pres">
      <dgm:prSet presAssocID="{68EF8E1C-7CAE-4DEC-8B67-F3D563AB6636}" presName="composite" presStyleCnt="0"/>
      <dgm:spPr/>
    </dgm:pt>
    <dgm:pt modelId="{5FE6F2FB-08DF-4FA0-9955-A48B0C5D115F}" type="pres">
      <dgm:prSet presAssocID="{68EF8E1C-7CAE-4DEC-8B67-F3D563AB6636}" presName="background" presStyleLbl="node0" presStyleIdx="0" presStyleCnt="4"/>
      <dgm:spPr/>
    </dgm:pt>
    <dgm:pt modelId="{F90971A2-1B56-4D2E-B76A-7BE4FD0D560E}" type="pres">
      <dgm:prSet presAssocID="{68EF8E1C-7CAE-4DEC-8B67-F3D563AB6636}" presName="text" presStyleLbl="fgAcc0" presStyleIdx="0" presStyleCnt="4" custScaleX="109430" custScaleY="243967" custLinFactNeighborX="0" custLinFactNeighborY="-54363">
        <dgm:presLayoutVars>
          <dgm:chPref val="3"/>
        </dgm:presLayoutVars>
      </dgm:prSet>
      <dgm:spPr/>
    </dgm:pt>
    <dgm:pt modelId="{4F7399E0-D43F-4586-B399-BE4CF4B8D969}" type="pres">
      <dgm:prSet presAssocID="{68EF8E1C-7CAE-4DEC-8B67-F3D563AB6636}" presName="hierChild2" presStyleCnt="0"/>
      <dgm:spPr/>
    </dgm:pt>
    <dgm:pt modelId="{C9CA258F-87AD-4E8A-BA8E-2CCE4A3621EE}" type="pres">
      <dgm:prSet presAssocID="{40136404-136F-4B57-9A61-8B6EE6521E28}" presName="hierRoot1" presStyleCnt="0"/>
      <dgm:spPr/>
    </dgm:pt>
    <dgm:pt modelId="{A367A269-14A2-49CA-BE63-DDD2CC67389F}" type="pres">
      <dgm:prSet presAssocID="{40136404-136F-4B57-9A61-8B6EE6521E28}" presName="composite" presStyleCnt="0"/>
      <dgm:spPr/>
    </dgm:pt>
    <dgm:pt modelId="{4DDAC19A-23CC-4B51-9CCF-B64342BA452A}" type="pres">
      <dgm:prSet presAssocID="{40136404-136F-4B57-9A61-8B6EE6521E28}" presName="background" presStyleLbl="node0" presStyleIdx="1" presStyleCnt="4"/>
      <dgm:spPr/>
    </dgm:pt>
    <dgm:pt modelId="{4DF96B4C-CD9C-422F-BEA2-1D12C2FD7A40}" type="pres">
      <dgm:prSet presAssocID="{40136404-136F-4B57-9A61-8B6EE6521E28}" presName="text" presStyleLbl="fgAcc0" presStyleIdx="1" presStyleCnt="4" custScaleX="120889" custScaleY="242182" custLinFactNeighborX="-1387" custLinFactNeighborY="-52751">
        <dgm:presLayoutVars>
          <dgm:chPref val="3"/>
        </dgm:presLayoutVars>
      </dgm:prSet>
      <dgm:spPr/>
    </dgm:pt>
    <dgm:pt modelId="{805366FB-EA8C-4379-9540-BE66AFD81FA7}" type="pres">
      <dgm:prSet presAssocID="{40136404-136F-4B57-9A61-8B6EE6521E28}" presName="hierChild2" presStyleCnt="0"/>
      <dgm:spPr/>
    </dgm:pt>
    <dgm:pt modelId="{73C864EC-A6E1-4FCB-A05F-32442B06E6DF}" type="pres">
      <dgm:prSet presAssocID="{4B204729-F2DD-4519-8069-522D78426B38}" presName="hierRoot1" presStyleCnt="0"/>
      <dgm:spPr/>
    </dgm:pt>
    <dgm:pt modelId="{02CDE87A-04BF-4F19-B945-5BB0556076F6}" type="pres">
      <dgm:prSet presAssocID="{4B204729-F2DD-4519-8069-522D78426B38}" presName="composite" presStyleCnt="0"/>
      <dgm:spPr/>
    </dgm:pt>
    <dgm:pt modelId="{BF3E1B5D-04E3-4F16-82A2-92375BD6FDD2}" type="pres">
      <dgm:prSet presAssocID="{4B204729-F2DD-4519-8069-522D78426B38}" presName="background" presStyleLbl="node0" presStyleIdx="2" presStyleCnt="4"/>
      <dgm:spPr/>
    </dgm:pt>
    <dgm:pt modelId="{4C8EF465-EBF9-437F-A4EC-398953C1730E}" type="pres">
      <dgm:prSet presAssocID="{4B204729-F2DD-4519-8069-522D78426B38}" presName="text" presStyleLbl="fgAcc0" presStyleIdx="2" presStyleCnt="4" custScaleX="113730" custScaleY="239025" custLinFactNeighborX="1737" custLinFactNeighborY="-54497">
        <dgm:presLayoutVars>
          <dgm:chPref val="3"/>
        </dgm:presLayoutVars>
      </dgm:prSet>
      <dgm:spPr/>
    </dgm:pt>
    <dgm:pt modelId="{AD93E41F-8F30-4C42-8F11-5C6462D30A1B}" type="pres">
      <dgm:prSet presAssocID="{4B204729-F2DD-4519-8069-522D78426B38}" presName="hierChild2" presStyleCnt="0"/>
      <dgm:spPr/>
    </dgm:pt>
    <dgm:pt modelId="{BF489301-CC1D-4C6A-949B-CB168ED6AE51}" type="pres">
      <dgm:prSet presAssocID="{BE8320F5-9062-4694-BDC3-D12C68F969F1}" presName="hierRoot1" presStyleCnt="0"/>
      <dgm:spPr/>
    </dgm:pt>
    <dgm:pt modelId="{17A81E66-8D99-4562-AEEB-A884F08CD546}" type="pres">
      <dgm:prSet presAssocID="{BE8320F5-9062-4694-BDC3-D12C68F969F1}" presName="composite" presStyleCnt="0"/>
      <dgm:spPr/>
    </dgm:pt>
    <dgm:pt modelId="{00D746B4-A602-4FD6-A933-7DE8A190F114}" type="pres">
      <dgm:prSet presAssocID="{BE8320F5-9062-4694-BDC3-D12C68F969F1}" presName="background" presStyleLbl="node0" presStyleIdx="3" presStyleCnt="4"/>
      <dgm:spPr/>
    </dgm:pt>
    <dgm:pt modelId="{F8097819-7DA4-4049-898A-BDD77B99FA34}" type="pres">
      <dgm:prSet presAssocID="{BE8320F5-9062-4694-BDC3-D12C68F969F1}" presName="text" presStyleLbl="fgAcc0" presStyleIdx="3" presStyleCnt="4" custScaleX="108574" custScaleY="239382" custLinFactNeighborX="1387" custLinFactNeighborY="-53627">
        <dgm:presLayoutVars>
          <dgm:chPref val="3"/>
        </dgm:presLayoutVars>
      </dgm:prSet>
      <dgm:spPr/>
    </dgm:pt>
    <dgm:pt modelId="{4D44DB46-88D0-4C11-9C87-0E4D1A0BC489}" type="pres">
      <dgm:prSet presAssocID="{BE8320F5-9062-4694-BDC3-D12C68F969F1}" presName="hierChild2" presStyleCnt="0"/>
      <dgm:spPr/>
    </dgm:pt>
  </dgm:ptLst>
  <dgm:cxnLst>
    <dgm:cxn modelId="{EA9D7005-8643-40F8-BD17-6AB73D13590D}" srcId="{F1503F4E-87B0-4C4B-86AF-136D5F448705}" destId="{68EF8E1C-7CAE-4DEC-8B67-F3D563AB6636}" srcOrd="0" destOrd="0" parTransId="{4361AE82-68AC-427B-A01B-8447F150CFAA}" sibTransId="{CAF5E5D0-5052-4763-9DBF-A8F69505EEA6}"/>
    <dgm:cxn modelId="{0BE2BF58-D56A-42EB-B2A7-F0389C406184}" type="presOf" srcId="{F1503F4E-87B0-4C4B-86AF-136D5F448705}" destId="{21168B1E-EB24-426E-9F22-A13CFBA0E0DA}" srcOrd="0" destOrd="0" presId="urn:microsoft.com/office/officeart/2005/8/layout/hierarchy1"/>
    <dgm:cxn modelId="{1A2A757B-3361-4B7C-AF83-198C82D640F6}" type="presOf" srcId="{BE8320F5-9062-4694-BDC3-D12C68F969F1}" destId="{F8097819-7DA4-4049-898A-BDD77B99FA34}" srcOrd="0" destOrd="0" presId="urn:microsoft.com/office/officeart/2005/8/layout/hierarchy1"/>
    <dgm:cxn modelId="{CCD95694-A416-424F-8866-062BC91BB75C}" type="presOf" srcId="{40136404-136F-4B57-9A61-8B6EE6521E28}" destId="{4DF96B4C-CD9C-422F-BEA2-1D12C2FD7A40}" srcOrd="0" destOrd="0" presId="urn:microsoft.com/office/officeart/2005/8/layout/hierarchy1"/>
    <dgm:cxn modelId="{08456BA2-150D-434B-8F96-28504B7B4AF3}" type="presOf" srcId="{68EF8E1C-7CAE-4DEC-8B67-F3D563AB6636}" destId="{F90971A2-1B56-4D2E-B76A-7BE4FD0D560E}" srcOrd="0" destOrd="0" presId="urn:microsoft.com/office/officeart/2005/8/layout/hierarchy1"/>
    <dgm:cxn modelId="{6B92E0A2-2F77-44AF-9838-A69317B36BFF}" srcId="{F1503F4E-87B0-4C4B-86AF-136D5F448705}" destId="{40136404-136F-4B57-9A61-8B6EE6521E28}" srcOrd="1" destOrd="0" parTransId="{895DBEBB-3B65-4E70-B631-FDA237F5E3BD}" sibTransId="{89FB25E9-0EDE-41C7-9A3A-7E2D7FB0F1FC}"/>
    <dgm:cxn modelId="{6E69EFC8-0F89-4DAC-B502-5DBBEB03324D}" type="presOf" srcId="{4B204729-F2DD-4519-8069-522D78426B38}" destId="{4C8EF465-EBF9-437F-A4EC-398953C1730E}" srcOrd="0" destOrd="0" presId="urn:microsoft.com/office/officeart/2005/8/layout/hierarchy1"/>
    <dgm:cxn modelId="{BA3CC4E7-0FBF-4652-929F-B8801CDA1444}" srcId="{F1503F4E-87B0-4C4B-86AF-136D5F448705}" destId="{4B204729-F2DD-4519-8069-522D78426B38}" srcOrd="2" destOrd="0" parTransId="{737FD2AD-95F8-45F1-9AE4-5E7C564EB593}" sibTransId="{381F9E2F-7F23-4696-9C08-75E6856FA2D8}"/>
    <dgm:cxn modelId="{EA70ABF1-4CC8-4988-9EF4-9E0A55F2E236}" srcId="{F1503F4E-87B0-4C4B-86AF-136D5F448705}" destId="{BE8320F5-9062-4694-BDC3-D12C68F969F1}" srcOrd="3" destOrd="0" parTransId="{7A45F7D5-376F-4054-B7FF-79E4D22C49C6}" sibTransId="{DED8CEA1-84F2-43C1-822D-588B37FE9A5B}"/>
    <dgm:cxn modelId="{91FB971B-E37D-471B-A8ED-B8714758FEF2}" type="presParOf" srcId="{21168B1E-EB24-426E-9F22-A13CFBA0E0DA}" destId="{DC18515D-2409-4489-9DBF-DBD6E7BD706F}" srcOrd="0" destOrd="0" presId="urn:microsoft.com/office/officeart/2005/8/layout/hierarchy1"/>
    <dgm:cxn modelId="{51ED41B3-AECB-45AC-89BB-825114E8C625}" type="presParOf" srcId="{DC18515D-2409-4489-9DBF-DBD6E7BD706F}" destId="{9FEDF036-5162-412B-A215-A26ABF2EE664}" srcOrd="0" destOrd="0" presId="urn:microsoft.com/office/officeart/2005/8/layout/hierarchy1"/>
    <dgm:cxn modelId="{5A6408A1-D85D-4722-A645-3AE55E0E2844}" type="presParOf" srcId="{9FEDF036-5162-412B-A215-A26ABF2EE664}" destId="{5FE6F2FB-08DF-4FA0-9955-A48B0C5D115F}" srcOrd="0" destOrd="0" presId="urn:microsoft.com/office/officeart/2005/8/layout/hierarchy1"/>
    <dgm:cxn modelId="{FBAA8615-6906-4B11-A36A-DF73E83E5064}" type="presParOf" srcId="{9FEDF036-5162-412B-A215-A26ABF2EE664}" destId="{F90971A2-1B56-4D2E-B76A-7BE4FD0D560E}" srcOrd="1" destOrd="0" presId="urn:microsoft.com/office/officeart/2005/8/layout/hierarchy1"/>
    <dgm:cxn modelId="{CB8F0C40-FC24-4507-8194-726696491527}" type="presParOf" srcId="{DC18515D-2409-4489-9DBF-DBD6E7BD706F}" destId="{4F7399E0-D43F-4586-B399-BE4CF4B8D969}" srcOrd="1" destOrd="0" presId="urn:microsoft.com/office/officeart/2005/8/layout/hierarchy1"/>
    <dgm:cxn modelId="{06599EA5-C86A-4EAD-BE63-E66B089A7B04}" type="presParOf" srcId="{21168B1E-EB24-426E-9F22-A13CFBA0E0DA}" destId="{C9CA258F-87AD-4E8A-BA8E-2CCE4A3621EE}" srcOrd="1" destOrd="0" presId="urn:microsoft.com/office/officeart/2005/8/layout/hierarchy1"/>
    <dgm:cxn modelId="{019098CC-4829-4AF9-BD40-FC6A8C04E72E}" type="presParOf" srcId="{C9CA258F-87AD-4E8A-BA8E-2CCE4A3621EE}" destId="{A367A269-14A2-49CA-BE63-DDD2CC67389F}" srcOrd="0" destOrd="0" presId="urn:microsoft.com/office/officeart/2005/8/layout/hierarchy1"/>
    <dgm:cxn modelId="{A60FB8CD-9106-41D6-9D1B-8A9983C4C11F}" type="presParOf" srcId="{A367A269-14A2-49CA-BE63-DDD2CC67389F}" destId="{4DDAC19A-23CC-4B51-9CCF-B64342BA452A}" srcOrd="0" destOrd="0" presId="urn:microsoft.com/office/officeart/2005/8/layout/hierarchy1"/>
    <dgm:cxn modelId="{EBB82B92-D101-4ECA-9DB6-7D3FC3CCE372}" type="presParOf" srcId="{A367A269-14A2-49CA-BE63-DDD2CC67389F}" destId="{4DF96B4C-CD9C-422F-BEA2-1D12C2FD7A40}" srcOrd="1" destOrd="0" presId="urn:microsoft.com/office/officeart/2005/8/layout/hierarchy1"/>
    <dgm:cxn modelId="{82AAE3BB-E4BE-4CFF-AC20-E7A61B668D76}" type="presParOf" srcId="{C9CA258F-87AD-4E8A-BA8E-2CCE4A3621EE}" destId="{805366FB-EA8C-4379-9540-BE66AFD81FA7}" srcOrd="1" destOrd="0" presId="urn:microsoft.com/office/officeart/2005/8/layout/hierarchy1"/>
    <dgm:cxn modelId="{F4EFFAAF-2160-4938-9029-9A5580665548}" type="presParOf" srcId="{21168B1E-EB24-426E-9F22-A13CFBA0E0DA}" destId="{73C864EC-A6E1-4FCB-A05F-32442B06E6DF}" srcOrd="2" destOrd="0" presId="urn:microsoft.com/office/officeart/2005/8/layout/hierarchy1"/>
    <dgm:cxn modelId="{2536370D-5073-4538-88AB-CE659CAB6CFD}" type="presParOf" srcId="{73C864EC-A6E1-4FCB-A05F-32442B06E6DF}" destId="{02CDE87A-04BF-4F19-B945-5BB0556076F6}" srcOrd="0" destOrd="0" presId="urn:microsoft.com/office/officeart/2005/8/layout/hierarchy1"/>
    <dgm:cxn modelId="{D44900B1-1CBE-44E6-988D-A47040169368}" type="presParOf" srcId="{02CDE87A-04BF-4F19-B945-5BB0556076F6}" destId="{BF3E1B5D-04E3-4F16-82A2-92375BD6FDD2}" srcOrd="0" destOrd="0" presId="urn:microsoft.com/office/officeart/2005/8/layout/hierarchy1"/>
    <dgm:cxn modelId="{814865AE-5FA5-4CB3-8C42-CE152D25DBDB}" type="presParOf" srcId="{02CDE87A-04BF-4F19-B945-5BB0556076F6}" destId="{4C8EF465-EBF9-437F-A4EC-398953C1730E}" srcOrd="1" destOrd="0" presId="urn:microsoft.com/office/officeart/2005/8/layout/hierarchy1"/>
    <dgm:cxn modelId="{3D4B8CEE-49A4-42DA-BA6B-E52AC0E7D1C4}" type="presParOf" srcId="{73C864EC-A6E1-4FCB-A05F-32442B06E6DF}" destId="{AD93E41F-8F30-4C42-8F11-5C6462D30A1B}" srcOrd="1" destOrd="0" presId="urn:microsoft.com/office/officeart/2005/8/layout/hierarchy1"/>
    <dgm:cxn modelId="{E60280B0-7B34-413A-BE5A-F3BCBADDD454}" type="presParOf" srcId="{21168B1E-EB24-426E-9F22-A13CFBA0E0DA}" destId="{BF489301-CC1D-4C6A-949B-CB168ED6AE51}" srcOrd="3" destOrd="0" presId="urn:microsoft.com/office/officeart/2005/8/layout/hierarchy1"/>
    <dgm:cxn modelId="{239E601A-691E-4E12-82A9-510C7305C97C}" type="presParOf" srcId="{BF489301-CC1D-4C6A-949B-CB168ED6AE51}" destId="{17A81E66-8D99-4562-AEEB-A884F08CD546}" srcOrd="0" destOrd="0" presId="urn:microsoft.com/office/officeart/2005/8/layout/hierarchy1"/>
    <dgm:cxn modelId="{A5D6F59A-2603-4156-8486-3A2AD0E71CF8}" type="presParOf" srcId="{17A81E66-8D99-4562-AEEB-A884F08CD546}" destId="{00D746B4-A602-4FD6-A933-7DE8A190F114}" srcOrd="0" destOrd="0" presId="urn:microsoft.com/office/officeart/2005/8/layout/hierarchy1"/>
    <dgm:cxn modelId="{BD022DF8-8615-4C84-AE4C-DCC6B26B7305}" type="presParOf" srcId="{17A81E66-8D99-4562-AEEB-A884F08CD546}" destId="{F8097819-7DA4-4049-898A-BDD77B99FA34}" srcOrd="1" destOrd="0" presId="urn:microsoft.com/office/officeart/2005/8/layout/hierarchy1"/>
    <dgm:cxn modelId="{761146C5-436A-4103-915C-483B9AABB8B9}" type="presParOf" srcId="{BF489301-CC1D-4C6A-949B-CB168ED6AE51}" destId="{4D44DB46-88D0-4C11-9C87-0E4D1A0BC4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16467-7625-48AF-A555-157D1001C437}">
      <dsp:nvSpPr>
        <dsp:cNvPr id="0" name=""/>
        <dsp:cNvSpPr/>
      </dsp:nvSpPr>
      <dsp:spPr>
        <a:xfrm>
          <a:off x="0" y="179301"/>
          <a:ext cx="3394483" cy="20366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Charge your CCSD laptop every night and leave the charger at home.</a:t>
          </a:r>
        </a:p>
      </dsp:txBody>
      <dsp:txXfrm>
        <a:off x="0" y="179301"/>
        <a:ext cx="3394483" cy="2036690"/>
      </dsp:txXfrm>
    </dsp:sp>
    <dsp:sp modelId="{306CEFDA-866B-4F1C-9DC0-FB17203B2744}">
      <dsp:nvSpPr>
        <dsp:cNvPr id="0" name=""/>
        <dsp:cNvSpPr/>
      </dsp:nvSpPr>
      <dsp:spPr>
        <a:xfrm>
          <a:off x="3733931" y="179301"/>
          <a:ext cx="3394483" cy="20366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you have an issue with your CCSD laptop, visit the media center for help before school or </a:t>
          </a:r>
          <a:r>
            <a:rPr lang="en-US" sz="2000" u="sng" kern="1200"/>
            <a:t>ask for a pass from your teacher </a:t>
          </a:r>
          <a:r>
            <a:rPr lang="en-US" sz="2000" kern="1200"/>
            <a:t>to visit the library.</a:t>
          </a:r>
        </a:p>
      </dsp:txBody>
      <dsp:txXfrm>
        <a:off x="3733931" y="179301"/>
        <a:ext cx="3394483" cy="2036690"/>
      </dsp:txXfrm>
    </dsp:sp>
    <dsp:sp modelId="{9006411A-6A1F-4D53-8013-B12C39F9539B}">
      <dsp:nvSpPr>
        <dsp:cNvPr id="0" name=""/>
        <dsp:cNvSpPr/>
      </dsp:nvSpPr>
      <dsp:spPr>
        <a:xfrm>
          <a:off x="7353265" y="160074"/>
          <a:ext cx="3394483" cy="20366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Always use the case while transporting the laptop.</a:t>
          </a:r>
        </a:p>
      </dsp:txBody>
      <dsp:txXfrm>
        <a:off x="7353265" y="160074"/>
        <a:ext cx="3394483" cy="2036690"/>
      </dsp:txXfrm>
    </dsp:sp>
    <dsp:sp modelId="{382D052E-FCC5-4596-8C65-8BCD0C11682A}">
      <dsp:nvSpPr>
        <dsp:cNvPr id="0" name=""/>
        <dsp:cNvSpPr/>
      </dsp:nvSpPr>
      <dsp:spPr>
        <a:xfrm>
          <a:off x="1866965" y="2555439"/>
          <a:ext cx="3394483" cy="20366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CCSD policies for damaged laptops have changed.</a:t>
          </a:r>
        </a:p>
      </dsp:txBody>
      <dsp:txXfrm>
        <a:off x="1866965" y="2555439"/>
        <a:ext cx="3394483" cy="2036690"/>
      </dsp:txXfrm>
    </dsp:sp>
    <dsp:sp modelId="{A193C0DA-89BE-4C8A-9B15-2E1706184E79}">
      <dsp:nvSpPr>
        <dsp:cNvPr id="0" name=""/>
        <dsp:cNvSpPr/>
      </dsp:nvSpPr>
      <dsp:spPr>
        <a:xfrm>
          <a:off x="5600897" y="2555439"/>
          <a:ext cx="3394483" cy="20366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/>
            <a:t>YOU</a:t>
          </a:r>
          <a:r>
            <a:rPr lang="en-US" sz="2000" kern="1200"/>
            <a:t> are responsible for the CCSD laptop checked out to you.</a:t>
          </a:r>
        </a:p>
      </dsp:txBody>
      <dsp:txXfrm>
        <a:off x="5600897" y="2555439"/>
        <a:ext cx="3394483" cy="2036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F2FB-08DF-4FA0-9955-A48B0C5D115F}">
      <dsp:nvSpPr>
        <dsp:cNvPr id="0" name=""/>
        <dsp:cNvSpPr/>
      </dsp:nvSpPr>
      <dsp:spPr>
        <a:xfrm>
          <a:off x="339" y="-225417"/>
          <a:ext cx="2336911" cy="3308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0971A2-1B56-4D2E-B76A-7BE4FD0D560E}">
      <dsp:nvSpPr>
        <dsp:cNvPr id="0" name=""/>
        <dsp:cNvSpPr/>
      </dsp:nvSpPr>
      <dsp:spPr>
        <a:xfrm>
          <a:off x="237620" y="0"/>
          <a:ext cx="2336911" cy="3308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Any</a:t>
          </a:r>
          <a:r>
            <a:rPr lang="en-US" sz="2200" b="1" kern="1200" baseline="0" dirty="0"/>
            <a:t> vaping offense = </a:t>
          </a:r>
          <a:r>
            <a:rPr lang="en-US" sz="2200" b="1" kern="1200" dirty="0"/>
            <a:t>can’t attend athletic events or school events for remainder of school year</a:t>
          </a:r>
          <a:r>
            <a:rPr lang="en-US" sz="2200" b="1" kern="1200" baseline="0" dirty="0"/>
            <a:t> </a:t>
          </a:r>
          <a:endParaRPr lang="en-US" sz="2200" b="1" kern="1200" dirty="0"/>
        </a:p>
      </dsp:txBody>
      <dsp:txXfrm>
        <a:off x="306066" y="68446"/>
        <a:ext cx="2200019" cy="3171452"/>
      </dsp:txXfrm>
    </dsp:sp>
    <dsp:sp modelId="{4DDAC19A-23CC-4B51-9CCF-B64342BA452A}">
      <dsp:nvSpPr>
        <dsp:cNvPr id="0" name=""/>
        <dsp:cNvSpPr/>
      </dsp:nvSpPr>
      <dsp:spPr>
        <a:xfrm>
          <a:off x="2782193" y="-225417"/>
          <a:ext cx="2581622" cy="32841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F96B4C-CD9C-422F-BEA2-1D12C2FD7A40}">
      <dsp:nvSpPr>
        <dsp:cNvPr id="0" name=""/>
        <dsp:cNvSpPr/>
      </dsp:nvSpPr>
      <dsp:spPr>
        <a:xfrm>
          <a:off x="3019474" y="0"/>
          <a:ext cx="2581622" cy="3284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ISS or OSS = No attendance during those suspension days</a:t>
          </a:r>
        </a:p>
      </dsp:txBody>
      <dsp:txXfrm>
        <a:off x="3095087" y="75613"/>
        <a:ext cx="2430396" cy="3132912"/>
      </dsp:txXfrm>
    </dsp:sp>
    <dsp:sp modelId="{BF3E1B5D-04E3-4F16-82A2-92375BD6FDD2}">
      <dsp:nvSpPr>
        <dsp:cNvPr id="0" name=""/>
        <dsp:cNvSpPr/>
      </dsp:nvSpPr>
      <dsp:spPr>
        <a:xfrm>
          <a:off x="5905092" y="-225417"/>
          <a:ext cx="2428739" cy="32413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8EF465-EBF9-437F-A4EC-398953C1730E}">
      <dsp:nvSpPr>
        <dsp:cNvPr id="0" name=""/>
        <dsp:cNvSpPr/>
      </dsp:nvSpPr>
      <dsp:spPr>
        <a:xfrm>
          <a:off x="6142373" y="0"/>
          <a:ext cx="2428739" cy="3241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15</a:t>
          </a:r>
          <a:r>
            <a:rPr lang="en-US" sz="2200" b="1" kern="1200" baseline="30000" dirty="0"/>
            <a:t>th</a:t>
          </a:r>
          <a:r>
            <a:rPr lang="en-US" sz="2200" b="1" kern="1200" dirty="0"/>
            <a:t> Tardy = lose parking for remainder of the semester 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(no refunds)</a:t>
          </a:r>
        </a:p>
      </dsp:txBody>
      <dsp:txXfrm>
        <a:off x="6213508" y="71135"/>
        <a:ext cx="2286469" cy="3099057"/>
      </dsp:txXfrm>
    </dsp:sp>
    <dsp:sp modelId="{00D746B4-A602-4FD6-A933-7DE8A190F114}">
      <dsp:nvSpPr>
        <dsp:cNvPr id="0" name=""/>
        <dsp:cNvSpPr/>
      </dsp:nvSpPr>
      <dsp:spPr>
        <a:xfrm>
          <a:off x="8771639" y="-225417"/>
          <a:ext cx="2318631" cy="32461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097819-7DA4-4049-898A-BDD77B99FA34}">
      <dsp:nvSpPr>
        <dsp:cNvPr id="0" name=""/>
        <dsp:cNvSpPr/>
      </dsp:nvSpPr>
      <dsp:spPr>
        <a:xfrm>
          <a:off x="9008920" y="0"/>
          <a:ext cx="2318631" cy="324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10 days OSS or more = can’t attend athletic events or school events for remainder of school year</a:t>
          </a:r>
        </a:p>
      </dsp:txBody>
      <dsp:txXfrm>
        <a:off x="9076830" y="67910"/>
        <a:ext cx="2182811" cy="311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51B9-F416-4F2D-9F9B-F1BEE7E81FD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621E5-3632-4384-85E9-2535EC992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5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6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92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5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2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0908D0F-3006-4126-9AE4-F85A94E25406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56DE5E2-58F0-4723-AFBF-85005877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23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68F95B-DF4C-DB06-B911-19911124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017" y="347421"/>
            <a:ext cx="4140013" cy="31046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6000" b="1" dirty="0"/>
              <a:t>WELCOME CLASS OF 2026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A05DE-7B15-9F1B-76E2-BC935EFC2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944" y="5390271"/>
            <a:ext cx="1073308" cy="983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220B0-05C5-17C9-2720-4FABC9D98E4A}"/>
              </a:ext>
            </a:extLst>
          </p:cNvPr>
          <p:cNvSpPr txBox="1"/>
          <p:nvPr/>
        </p:nvSpPr>
        <p:spPr>
          <a:xfrm>
            <a:off x="6886278" y="4112998"/>
            <a:ext cx="450475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0392">
              <a:spcAft>
                <a:spcPts val="600"/>
              </a:spcAft>
            </a:pPr>
            <a:r>
              <a:rPr lang="en-US"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US: </a:t>
            </a:r>
          </a:p>
          <a:p>
            <a:pPr algn="ctr" defTabSz="850392">
              <a:spcAft>
                <a:spcPts val="600"/>
              </a:spcAft>
            </a:pPr>
            <a:r>
              <a:rPr lang="en-US"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@Wheeler_High</a:t>
            </a:r>
            <a:endParaRPr lang="en-US" sz="3600" b="1"/>
          </a:p>
        </p:txBody>
      </p:sp>
      <p:pic>
        <p:nvPicPr>
          <p:cNvPr id="1030" name="Picture 6" descr="Instagram Png Logo Transparent">
            <a:extLst>
              <a:ext uri="{FF2B5EF4-FFF2-40B4-BE49-F238E27FC236}">
                <a16:creationId xmlns:a16="http://schemas.microsoft.com/office/drawing/2014/main" id="{58609B99-6075-0C93-59DF-998ACE00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39" y="5390271"/>
            <a:ext cx="941157" cy="94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and white logo with a cat head">
            <a:extLst>
              <a:ext uri="{FF2B5EF4-FFF2-40B4-BE49-F238E27FC236}">
                <a16:creationId xmlns:a16="http://schemas.microsoft.com/office/drawing/2014/main" id="{FAF77D7F-2A8E-DE9B-EAEB-B535F844C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" y="-62389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809F-3239-060A-C280-A11265B9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175679"/>
            <a:ext cx="5399288" cy="6519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/>
              <a:t>Hallway Passes/ Expectations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1B2AD-ABE6-BACE-C832-46D6B9C2958D}"/>
              </a:ext>
            </a:extLst>
          </p:cNvPr>
          <p:cNvSpPr txBox="1"/>
          <p:nvPr/>
        </p:nvSpPr>
        <p:spPr>
          <a:xfrm>
            <a:off x="186430" y="1153594"/>
            <a:ext cx="6271519" cy="55287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First 10, Last 10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No passes during instructional time; emergencies only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Hall pass is only used for the restroom &amp; vending machines; Students you will need a written BLUE PASS for any other location.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Emergencies only during 3rd block; Students should use restroom during lunch or during transition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ALL STUDENTS WILL REPORT TO 3</a:t>
            </a:r>
            <a:r>
              <a:rPr lang="en-US" sz="2000" baseline="30000"/>
              <a:t>rd</a:t>
            </a:r>
            <a:r>
              <a:rPr lang="en-US" sz="2000"/>
              <a:t> PERIOD BEFORE REPORTING TO LUNCH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28" name="Picture 27" descr="School corridor with lockers">
            <a:extLst>
              <a:ext uri="{FF2B5EF4-FFF2-40B4-BE49-F238E27FC236}">
                <a16:creationId xmlns:a16="http://schemas.microsoft.com/office/drawing/2014/main" id="{0A6A8178-6475-1CC0-E443-78327BE3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32" r="20969" b="-8"/>
          <a:stretch/>
        </p:blipFill>
        <p:spPr>
          <a:xfrm>
            <a:off x="6976549" y="175679"/>
            <a:ext cx="4997925" cy="62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7EE54E-458C-C0CD-E39C-0C8A2F1B8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rcRect r="1779" b="1"/>
          <a:stretch/>
        </p:blipFill>
        <p:spPr>
          <a:xfrm>
            <a:off x="-228579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9A88D-5756-45A4-B8F7-4E4F02C7E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4073"/>
            <a:ext cx="8676222" cy="11991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Checking IN/OUT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4DACB-2A41-4549-8942-2702A1621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826" y="1427757"/>
            <a:ext cx="10576553" cy="5057263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600"/>
              <a:t>All students who arrive late to school </a:t>
            </a:r>
            <a:r>
              <a:rPr lang="en-US" sz="2600" b="1"/>
              <a:t>MUST</a:t>
            </a:r>
            <a:r>
              <a:rPr lang="en-US" sz="2600"/>
              <a:t> check in at the attendance office.</a:t>
            </a:r>
          </a:p>
          <a:p>
            <a:pPr marL="1028700" lvl="1" indent="-571500"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600"/>
              <a:t>Unexcused tardies to school will be subject to disciplinary action based on tardy policy.</a:t>
            </a:r>
          </a:p>
          <a:p>
            <a:pPr lvl="1" algn="l">
              <a:lnSpc>
                <a:spcPct val="90000"/>
              </a:lnSpc>
              <a:buClr>
                <a:schemeClr val="tx1"/>
              </a:buClr>
            </a:pPr>
            <a:endParaRPr lang="en-US" sz="2600" b="1"/>
          </a:p>
          <a:p>
            <a:pPr marL="1485900" lvl="2" indent="-571500"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600" b="1"/>
              <a:t>6</a:t>
            </a:r>
            <a:r>
              <a:rPr lang="en-US" sz="2600" b="1" baseline="30000"/>
              <a:t>TH</a:t>
            </a:r>
            <a:r>
              <a:rPr lang="en-US" sz="2600" b="1"/>
              <a:t> Tardy - WARNING</a:t>
            </a:r>
          </a:p>
          <a:p>
            <a:pPr marL="1485900" lvl="2" indent="-571500"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600" b="1"/>
              <a:t>9th Tardy – 1 DAY ISS</a:t>
            </a:r>
          </a:p>
          <a:p>
            <a:pPr marL="1485900" lvl="2" indent="-571500"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600" b="1"/>
              <a:t>12</a:t>
            </a:r>
            <a:r>
              <a:rPr lang="en-US" sz="2600" b="1" baseline="30000"/>
              <a:t>th</a:t>
            </a:r>
            <a:r>
              <a:rPr lang="en-US" sz="2600" b="1"/>
              <a:t> Tardy – 2 DAYS ISS</a:t>
            </a:r>
          </a:p>
          <a:p>
            <a:pPr marL="1485900" lvl="2" indent="-571500"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600" b="1"/>
              <a:t>15</a:t>
            </a:r>
            <a:r>
              <a:rPr lang="en-US" sz="2600" b="1" baseline="30000"/>
              <a:t>TH</a:t>
            </a:r>
            <a:r>
              <a:rPr lang="en-US" sz="2600" b="1"/>
              <a:t> Tardy – 3 DAYS ISS </a:t>
            </a:r>
          </a:p>
          <a:p>
            <a:pPr marL="1485900" lvl="2" indent="-571500"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600" b="1"/>
              <a:t>18</a:t>
            </a:r>
            <a:r>
              <a:rPr lang="en-US" sz="2600" b="1" baseline="30000"/>
              <a:t>TH</a:t>
            </a:r>
            <a:r>
              <a:rPr lang="en-US" sz="2600" b="1"/>
              <a:t> + Tardy – 5 DAYS ISS</a:t>
            </a:r>
          </a:p>
          <a:p>
            <a:pPr lvl="1"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endParaRPr lang="en-US" sz="2600"/>
          </a:p>
          <a:p>
            <a:pPr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600"/>
              <a:t>Students can be checked out by the enrolling adult and/or those individuals listed in ParentVue.</a:t>
            </a:r>
          </a:p>
          <a:p>
            <a:pPr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endParaRPr lang="en-US" sz="2600"/>
          </a:p>
          <a:p>
            <a:pPr algn="l"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600"/>
              <a:t>Students </a:t>
            </a:r>
            <a:r>
              <a:rPr lang="en-US" sz="2600" b="1"/>
              <a:t>cannot</a:t>
            </a:r>
            <a:r>
              <a:rPr lang="en-US" sz="2600"/>
              <a:t> just leave campus. they </a:t>
            </a:r>
            <a:r>
              <a:rPr lang="en-US" sz="2600" b="1"/>
              <a:t>MUST</a:t>
            </a:r>
            <a:r>
              <a:rPr lang="en-US" sz="2600"/>
              <a:t> be checked out or will be subject to disciplinary action.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/>
              <a:buChar char="•"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2346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809F-3239-060A-C280-A11265B9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876" y="1685882"/>
            <a:ext cx="4038600" cy="14152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700" b="1"/>
              <a:t> </a:t>
            </a:r>
            <a:r>
              <a:rPr lang="en-US" sz="2700" b="1">
                <a:solidFill>
                  <a:schemeClr val="tx1"/>
                </a:solidFill>
              </a:rPr>
              <a:t>LAS Machine Locations</a:t>
            </a: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  <a:t>		café vending</a:t>
            </a: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  <a:t>		200 Hallway </a:t>
            </a: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  <a:t>		400 Hallway </a:t>
            </a: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  <a:t>		Attendance</a:t>
            </a: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  <a:t>		2000 Hallway</a:t>
            </a:r>
            <a:br>
              <a:rPr lang="en-US" sz="2700" b="1">
                <a:solidFill>
                  <a:schemeClr val="tx1"/>
                </a:solidFill>
                <a:ea typeface="Calibri Light"/>
                <a:cs typeface="Calibri Light"/>
              </a:rPr>
            </a:br>
            <a:br>
              <a:rPr lang="en-US" sz="2700" b="1">
                <a:ea typeface="Calibri Light"/>
                <a:cs typeface="Calibri Light"/>
              </a:rPr>
            </a:br>
            <a:br>
              <a:rPr lang="en-US" sz="2700" b="1"/>
            </a:br>
            <a:endParaRPr lang="en-US" sz="2700" b="1"/>
          </a:p>
        </p:txBody>
      </p:sp>
      <p:pic>
        <p:nvPicPr>
          <p:cNvPr id="4" name="Picture 3" descr="Free Images : hand, wheel, wall, line, circle, clock face, product ...">
            <a:extLst>
              <a:ext uri="{FF2B5EF4-FFF2-40B4-BE49-F238E27FC236}">
                <a16:creationId xmlns:a16="http://schemas.microsoft.com/office/drawing/2014/main" id="{CB557A19-7241-F7E1-C111-B3C2C5A0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26" r="8859"/>
          <a:stretch/>
        </p:blipFill>
        <p:spPr>
          <a:xfrm>
            <a:off x="0" y="10"/>
            <a:ext cx="7572605" cy="6857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71A6CA-8F69-FE29-7FA1-A7E3F0522901}"/>
              </a:ext>
            </a:extLst>
          </p:cNvPr>
          <p:cNvSpPr txBox="1">
            <a:spLocks/>
          </p:cNvSpPr>
          <p:nvPr/>
        </p:nvSpPr>
        <p:spPr>
          <a:xfrm>
            <a:off x="8272245" y="318465"/>
            <a:ext cx="4275108" cy="119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In danger of being tardy? </a:t>
            </a:r>
          </a:p>
        </p:txBody>
      </p:sp>
    </p:spTree>
    <p:extLst>
      <p:ext uri="{BB962C8B-B14F-4D97-AF65-F5344CB8AC3E}">
        <p14:creationId xmlns:p14="http://schemas.microsoft.com/office/powerpoint/2010/main" val="90929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A9CC-A343-D538-FE9F-F74F5018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15" y="208840"/>
            <a:ext cx="9905998" cy="14685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Loss of Privileges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B74108-2C15-C2C3-7677-BC5B5E30CD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593145"/>
              </p:ext>
            </p:extLst>
          </p:nvPr>
        </p:nvGraphicFramePr>
        <p:xfrm>
          <a:off x="381890" y="2405719"/>
          <a:ext cx="11327552" cy="398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043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364A33-FB3E-D4DE-F2CA-C2EC604F3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375" y="457710"/>
            <a:ext cx="6066350" cy="1321435"/>
          </a:xfrm>
          <a:noFill/>
        </p:spPr>
        <p:txBody>
          <a:bodyPr anchor="b"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92D050"/>
                </a:solidFill>
              </a:rPr>
              <a:t>TARDY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151AE-C3C0-8F15-0843-F0B3E20ED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827" y="2410873"/>
            <a:ext cx="6185205" cy="292956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Font typeface="Arial" panose="020B0504020202020204" pitchFamily="34" charset="0"/>
              <a:buChar char="•"/>
            </a:pPr>
            <a:r>
              <a:rPr lang="en-US" sz="3200">
                <a:cs typeface="Arial"/>
              </a:rPr>
              <a:t>Monday through Thursday next week!!</a:t>
            </a:r>
          </a:p>
          <a:p>
            <a:pPr marL="457200" indent="-457200" algn="l">
              <a:buFont typeface="Arial" panose="020B0504020202020204" pitchFamily="34" charset="0"/>
              <a:buChar char="•"/>
            </a:pPr>
            <a:r>
              <a:rPr lang="en-US" sz="3200">
                <a:cs typeface="Arial"/>
              </a:rPr>
              <a:t>All students that are PRESENT and NO TARDIES will receive a freeze pop on Friday!</a:t>
            </a:r>
          </a:p>
          <a:p>
            <a:pPr marL="457200" indent="-457200" algn="l">
              <a:buFont typeface="Arial" panose="020B0504020202020204" pitchFamily="34" charset="0"/>
              <a:buChar char="•"/>
            </a:pPr>
            <a:endParaRPr lang="en-US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3" descr="A yellow and blue circle with white letter w">
            <a:extLst>
              <a:ext uri="{FF2B5EF4-FFF2-40B4-BE49-F238E27FC236}">
                <a16:creationId xmlns:a16="http://schemas.microsoft.com/office/drawing/2014/main" id="{6630A606-14A0-6BBA-9853-0FF43508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33" y="968991"/>
            <a:ext cx="4920018" cy="49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9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BC96-2455-0667-E221-A752D31A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162" y="-189451"/>
            <a:ext cx="9905998" cy="1905000"/>
          </a:xfrm>
        </p:spPr>
        <p:txBody>
          <a:bodyPr>
            <a:normAutofit/>
          </a:bodyPr>
          <a:lstStyle/>
          <a:p>
            <a:r>
              <a:rPr lang="en-US" sz="6600" b="1"/>
              <a:t>Cell 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C9677-DC8F-A7EC-165E-58FC6CD1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76463"/>
            <a:ext cx="10253443" cy="4957894"/>
          </a:xfrm>
        </p:spPr>
        <p:txBody>
          <a:bodyPr>
            <a:normAutofit/>
          </a:bodyPr>
          <a:lstStyle/>
          <a:p>
            <a:pPr fontAlgn="base"/>
            <a:r>
              <a:rPr lang="en-US">
                <a:effectLst/>
              </a:rPr>
              <a:t>The limited use of personal electronic devices (PED’s) is permitted under the following guidelines between 8:20am – 3:30pm each school day: </a:t>
            </a:r>
          </a:p>
          <a:p>
            <a:pPr lvl="1" fontAlgn="base"/>
            <a:r>
              <a:rPr lang="en-US">
                <a:effectLst/>
              </a:rPr>
              <a:t>PED’s must be turned off at the start of each class period;</a:t>
            </a:r>
          </a:p>
          <a:p>
            <a:pPr lvl="1" fontAlgn="base"/>
            <a:r>
              <a:rPr lang="en-US">
                <a:effectLst/>
              </a:rPr>
              <a:t>PED’s must remain in bags or purses for the duration of each class period; </a:t>
            </a:r>
          </a:p>
          <a:p>
            <a:pPr lvl="1" fontAlgn="base"/>
            <a:r>
              <a:rPr lang="en-US">
                <a:effectLst/>
              </a:rPr>
              <a:t>PED’s are allowed in the cafeteria during lunch; </a:t>
            </a:r>
          </a:p>
          <a:p>
            <a:pPr lvl="1" fontAlgn="base"/>
            <a:r>
              <a:rPr lang="en-US">
                <a:effectLst/>
              </a:rPr>
              <a:t>PED’s are allowed in the hallways during class change; </a:t>
            </a:r>
          </a:p>
          <a:p>
            <a:pPr lvl="1" fontAlgn="base"/>
            <a:r>
              <a:rPr lang="en-US">
                <a:effectLst/>
              </a:rPr>
              <a:t>Students should not post to any social media outlet during the school day. </a:t>
            </a:r>
          </a:p>
          <a:p>
            <a:pPr lvl="1" fontAlgn="base"/>
            <a:r>
              <a:rPr lang="en-US">
                <a:effectLst/>
              </a:rPr>
              <a:t>PED’s may </a:t>
            </a:r>
            <a:r>
              <a:rPr lang="en-US" b="1">
                <a:effectLst/>
              </a:rPr>
              <a:t>NOT </a:t>
            </a:r>
            <a:r>
              <a:rPr lang="en-US">
                <a:effectLst/>
              </a:rPr>
              <a:t>be used to record fights or any other conduct which breaks school rules; students who use their PED’s in such a manner will be subject to discipline. </a:t>
            </a:r>
          </a:p>
          <a:p>
            <a:pPr fontAlgn="base"/>
            <a:r>
              <a:rPr lang="en-US" b="1">
                <a:effectLst/>
              </a:rPr>
              <a:t>Failure to follow the guidelines above will result in an immediate discipline referral.</a:t>
            </a:r>
            <a:r>
              <a:rPr lang="en-US">
                <a:effectLst/>
              </a:rPr>
              <a:t> </a:t>
            </a:r>
          </a:p>
          <a:p>
            <a:pPr marL="0" indent="0" fontAlgn="base">
              <a:buNone/>
            </a:pPr>
            <a:endParaRPr lang="en-US"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A0E0-0AB3-7EB0-128F-7070A528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5076826"/>
          </a:xfrm>
        </p:spPr>
        <p:txBody>
          <a:bodyPr anchor="ctr">
            <a:normAutofit/>
          </a:bodyPr>
          <a:lstStyle/>
          <a:p>
            <a:r>
              <a:rPr lang="en-US" sz="4000" b="1"/>
              <a:t>Student code of conduct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CCA5-789D-9C1B-6F2C-A3B5A59E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658" y="364751"/>
            <a:ext cx="6253751" cy="5659531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All discipline will be handled consistently and fairly.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Major offenses such as </a:t>
            </a:r>
            <a:r>
              <a:rPr lang="en-US" sz="2800" b="1"/>
              <a:t>fighting</a:t>
            </a:r>
            <a:r>
              <a:rPr lang="en-US" sz="2800"/>
              <a:t>, </a:t>
            </a:r>
            <a:r>
              <a:rPr lang="en-US" sz="2800" b="1"/>
              <a:t>drugs</a:t>
            </a:r>
            <a:r>
              <a:rPr lang="en-US" sz="2800"/>
              <a:t>, </a:t>
            </a:r>
            <a:r>
              <a:rPr lang="en-US" sz="2800" b="1"/>
              <a:t>alcohol</a:t>
            </a:r>
            <a:r>
              <a:rPr lang="en-US" sz="2800"/>
              <a:t>, and </a:t>
            </a:r>
            <a:r>
              <a:rPr lang="en-US" sz="2800" b="1"/>
              <a:t>weapons</a:t>
            </a:r>
            <a:r>
              <a:rPr lang="en-US" sz="2800"/>
              <a:t> will be an automatic 10-day OSS suspension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The second offense for the above violations is an automatic discipline hearing for alternative placement</a:t>
            </a:r>
          </a:p>
          <a:p>
            <a:pPr marL="0" indent="0">
              <a:buNone/>
            </a:pPr>
            <a:endParaRPr lang="en-US" sz="2800" b="1"/>
          </a:p>
          <a:p>
            <a:r>
              <a:rPr lang="en-US" sz="2800" b="1"/>
              <a:t>Fighting, drugs, alcohol, and weapons are cumulative for grades    8 – 12</a:t>
            </a:r>
            <a:r>
              <a:rPr lang="en-US" sz="2800" b="1" baseline="30000"/>
              <a:t>th</a:t>
            </a:r>
            <a:r>
              <a:rPr lang="en-US" sz="2800" b="1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113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yellow and blue chart with text&#10;&#10;Description automatically generated">
            <a:extLst>
              <a:ext uri="{FF2B5EF4-FFF2-40B4-BE49-F238E27FC236}">
                <a16:creationId xmlns:a16="http://schemas.microsoft.com/office/drawing/2014/main" id="{1D0B9468-5BE0-09B6-13D8-E2AF3DB9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0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blue tiger head&#10;&#10;Description automatically generated">
            <a:extLst>
              <a:ext uri="{FF2B5EF4-FFF2-40B4-BE49-F238E27FC236}">
                <a16:creationId xmlns:a16="http://schemas.microsoft.com/office/drawing/2014/main" id="{4B4E1020-1FCD-79D7-C8CB-D9E6D1591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6396253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F6D0D-3643-BC06-9B84-B8F01D51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754" y="389725"/>
            <a:ext cx="4214995" cy="60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2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D957B43B-3433-D6E6-67E8-9618EDF64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-35859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CE563-4A4A-BE55-9E33-8FFB7C12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347" y="1704971"/>
            <a:ext cx="3268101" cy="32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2DE98-11D7-4729-83EB-032F7068319E}"/>
              </a:ext>
            </a:extLst>
          </p:cNvPr>
          <p:cNvSpPr txBox="1"/>
          <p:nvPr/>
        </p:nvSpPr>
        <p:spPr>
          <a:xfrm>
            <a:off x="841248" y="256032"/>
            <a:ext cx="10506456" cy="101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WHS Administration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E0C73-5F63-CFDF-72C0-48A84A2BB309}"/>
              </a:ext>
            </a:extLst>
          </p:cNvPr>
          <p:cNvSpPr txBox="1"/>
          <p:nvPr/>
        </p:nvSpPr>
        <p:spPr>
          <a:xfrm>
            <a:off x="264226" y="3478018"/>
            <a:ext cx="4041711" cy="13003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43584">
              <a:spcAft>
                <a:spcPts val="600"/>
              </a:spcAft>
            </a:pPr>
            <a:r>
              <a:rPr lang="en-US" sz="2450" b="1" kern="1200">
                <a:latin typeface="+mn-lt"/>
                <a:ea typeface="+mn-ea"/>
                <a:cs typeface="Calibri"/>
              </a:rPr>
              <a:t>Dr. Megan Ostrowski</a:t>
            </a:r>
            <a:r>
              <a:rPr lang="en-US" sz="2450" b="1">
                <a:cs typeface="Calibri"/>
              </a:rPr>
              <a:t> </a:t>
            </a:r>
            <a:r>
              <a:rPr lang="en-US" sz="2450" b="1" err="1">
                <a:cs typeface="Calibri"/>
              </a:rPr>
              <a:t>Ndongi</a:t>
            </a:r>
            <a:endParaRPr lang="en-US" sz="2450" b="1">
              <a:cs typeface="Calibri"/>
            </a:endParaRPr>
          </a:p>
          <a:p>
            <a:pPr algn="ctr" defTabSz="1243584">
              <a:spcAft>
                <a:spcPts val="600"/>
              </a:spcAft>
            </a:pPr>
            <a:r>
              <a:rPr lang="en-US" sz="2450" b="1" kern="1200">
                <a:latin typeface="+mn-lt"/>
                <a:ea typeface="+mn-ea"/>
                <a:cs typeface="Calibri"/>
              </a:rPr>
              <a:t>(H – </a:t>
            </a:r>
            <a:r>
              <a:rPr lang="en-US" sz="2450" b="1">
                <a:cs typeface="Calibri"/>
              </a:rPr>
              <a:t>K)</a:t>
            </a:r>
            <a:endParaRPr lang="en-US" sz="2450" b="1" kern="1200">
              <a:latin typeface="+mn-lt"/>
              <a:ea typeface="+mn-ea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2AD09E-0C0E-EAB2-1A5F-18CB8E613333}"/>
              </a:ext>
            </a:extLst>
          </p:cNvPr>
          <p:cNvSpPr txBox="1"/>
          <p:nvPr/>
        </p:nvSpPr>
        <p:spPr>
          <a:xfrm>
            <a:off x="879470" y="1903808"/>
            <a:ext cx="2811224" cy="12993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43584">
              <a:spcAft>
                <a:spcPts val="600"/>
              </a:spcAft>
            </a:pPr>
            <a:r>
              <a:rPr lang="en-US" sz="2448" b="1" kern="1200">
                <a:latin typeface="+mn-lt"/>
                <a:ea typeface="+mn-ea"/>
                <a:cs typeface="Calibri"/>
              </a:rPr>
              <a:t>Dr. Sara Fetterman</a:t>
            </a:r>
          </a:p>
          <a:p>
            <a:pPr algn="ctr" defTabSz="1243584">
              <a:spcAft>
                <a:spcPts val="600"/>
              </a:spcAft>
            </a:pPr>
            <a:r>
              <a:rPr lang="en-US" sz="2448" b="1">
                <a:cs typeface="Calibri"/>
              </a:rPr>
              <a:t>Principal</a:t>
            </a:r>
            <a:endParaRPr lang="en-US" b="1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9C3AF-8888-077F-CE89-8A9FC233D4BC}"/>
              </a:ext>
            </a:extLst>
          </p:cNvPr>
          <p:cNvSpPr txBox="1"/>
          <p:nvPr/>
        </p:nvSpPr>
        <p:spPr>
          <a:xfrm>
            <a:off x="699685" y="5042300"/>
            <a:ext cx="3031221" cy="13763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43584">
              <a:spcAft>
                <a:spcPts val="600"/>
              </a:spcAft>
            </a:pPr>
            <a:r>
              <a:rPr lang="en-US" sz="2448" b="1">
                <a:cs typeface="Calibri"/>
              </a:rPr>
              <a:t>Mr.</a:t>
            </a:r>
            <a:r>
              <a:rPr lang="en-US" sz="2448" b="1" kern="1200">
                <a:latin typeface="+mn-lt"/>
                <a:ea typeface="+mn-ea"/>
                <a:cs typeface="Calibri"/>
              </a:rPr>
              <a:t> Barry Bowdre</a:t>
            </a:r>
          </a:p>
          <a:p>
            <a:pPr algn="ctr" defTabSz="1243584">
              <a:spcAft>
                <a:spcPts val="600"/>
              </a:spcAft>
            </a:pPr>
            <a:r>
              <a:rPr lang="en-US" sz="2448" b="1">
                <a:cs typeface="Calibri"/>
              </a:rPr>
              <a:t>Athletic Director</a:t>
            </a:r>
          </a:p>
          <a:p>
            <a:pPr algn="ctr" defTabSz="1243584">
              <a:spcAft>
                <a:spcPts val="600"/>
              </a:spcAft>
            </a:pPr>
            <a:r>
              <a:rPr lang="en-US" sz="2448" b="1">
                <a:cs typeface="Calibri"/>
              </a:rPr>
              <a:t>(T – Z)</a:t>
            </a:r>
            <a:endParaRPr lang="en-US" b="1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769620-FEF2-AC66-6591-B03D230B63B5}"/>
              </a:ext>
            </a:extLst>
          </p:cNvPr>
          <p:cNvSpPr txBox="1"/>
          <p:nvPr/>
        </p:nvSpPr>
        <p:spPr>
          <a:xfrm>
            <a:off x="4179023" y="3509682"/>
            <a:ext cx="3715297" cy="1276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43584">
              <a:spcAft>
                <a:spcPts val="600"/>
              </a:spcAft>
            </a:pPr>
            <a:r>
              <a:rPr lang="en-US" sz="2448" b="1" kern="1200">
                <a:latin typeface="+mn-lt"/>
                <a:ea typeface="+mn-ea"/>
                <a:cs typeface="Calibri"/>
              </a:rPr>
              <a:t>Dr. Amanda Shaw</a:t>
            </a:r>
          </a:p>
          <a:p>
            <a:pPr algn="ctr" defTabSz="1243584">
              <a:spcAft>
                <a:spcPts val="600"/>
              </a:spcAft>
            </a:pPr>
            <a:r>
              <a:rPr lang="en-US" sz="2448" b="1">
                <a:cs typeface="Calibri"/>
              </a:rPr>
              <a:t>(L – Q)</a:t>
            </a:r>
            <a:endParaRPr lang="en-US" sz="2448" b="1" kern="1200">
              <a:latin typeface="+mn-lt"/>
              <a:ea typeface="+mn-ea"/>
              <a:cs typeface="Calibri"/>
            </a:endParaRPr>
          </a:p>
          <a:p>
            <a:pPr algn="ctr" defTabSz="1243584">
              <a:spcAft>
                <a:spcPts val="600"/>
              </a:spcAft>
            </a:pPr>
            <a:endParaRPr lang="en-US" b="1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65FD9F-C3C7-61EA-9441-7C701BF7707D}"/>
              </a:ext>
            </a:extLst>
          </p:cNvPr>
          <p:cNvSpPr txBox="1"/>
          <p:nvPr/>
        </p:nvSpPr>
        <p:spPr>
          <a:xfrm>
            <a:off x="4300776" y="5042300"/>
            <a:ext cx="3593544" cy="12993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43584">
              <a:spcAft>
                <a:spcPts val="600"/>
              </a:spcAft>
            </a:pPr>
            <a:r>
              <a:rPr lang="en-US" sz="2448" b="1" kern="1200">
                <a:latin typeface="+mn-lt"/>
                <a:ea typeface="+mn-ea"/>
                <a:cs typeface="Calibri"/>
              </a:rPr>
              <a:t>Mr. Christopher Walstead</a:t>
            </a:r>
          </a:p>
          <a:p>
            <a:pPr algn="ctr" defTabSz="1243584">
              <a:spcAft>
                <a:spcPts val="600"/>
              </a:spcAft>
            </a:pPr>
            <a:r>
              <a:rPr lang="en-US" sz="2448" b="1" kern="1200">
                <a:latin typeface="+mn-lt"/>
                <a:ea typeface="+mn-ea"/>
                <a:cs typeface="Calibri"/>
              </a:rPr>
              <a:t>Magnet</a:t>
            </a:r>
            <a:endParaRPr lang="en-US" b="1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40D285-5904-3970-F444-81A47F68608D}"/>
              </a:ext>
            </a:extLst>
          </p:cNvPr>
          <p:cNvSpPr txBox="1"/>
          <p:nvPr/>
        </p:nvSpPr>
        <p:spPr>
          <a:xfrm>
            <a:off x="8432605" y="5042300"/>
            <a:ext cx="3169217" cy="1284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43584">
              <a:spcAft>
                <a:spcPts val="600"/>
              </a:spcAft>
            </a:pPr>
            <a:r>
              <a:rPr lang="en-US" sz="2448" b="1" kern="1200">
                <a:latin typeface="+mn-lt"/>
                <a:ea typeface="+mn-ea"/>
                <a:cs typeface="Calibri"/>
              </a:rPr>
              <a:t>Mr. Scott Greb</a:t>
            </a:r>
          </a:p>
          <a:p>
            <a:pPr algn="ctr" defTabSz="1243584">
              <a:spcAft>
                <a:spcPts val="600"/>
              </a:spcAft>
            </a:pPr>
            <a:r>
              <a:rPr lang="en-US" sz="2400" b="1">
                <a:cs typeface="Calibri"/>
              </a:rPr>
              <a:t>Support Services Administrator</a:t>
            </a:r>
            <a:endParaRPr lang="en-US" sz="2400" b="1" kern="1200">
              <a:latin typeface="+mn-lt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2EBBF-2736-9D86-5D93-0371F4A27BE1}"/>
              </a:ext>
            </a:extLst>
          </p:cNvPr>
          <p:cNvSpPr txBox="1"/>
          <p:nvPr/>
        </p:nvSpPr>
        <p:spPr>
          <a:xfrm>
            <a:off x="4410440" y="1920593"/>
            <a:ext cx="3235636" cy="12993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43584">
              <a:spcAft>
                <a:spcPts val="600"/>
              </a:spcAft>
            </a:pPr>
            <a:r>
              <a:rPr lang="en-US" sz="2448" b="1" kern="1200">
                <a:latin typeface="+mn-lt"/>
                <a:ea typeface="+mn-ea"/>
                <a:cs typeface="Calibri"/>
              </a:rPr>
              <a:t>Ms. Marrand</a:t>
            </a:r>
            <a:r>
              <a:rPr lang="en-US" sz="2448" b="1">
                <a:cs typeface="Calibri"/>
              </a:rPr>
              <a:t>a Edwards</a:t>
            </a:r>
          </a:p>
          <a:p>
            <a:pPr algn="ctr" defTabSz="1243584">
              <a:spcAft>
                <a:spcPts val="600"/>
              </a:spcAft>
            </a:pPr>
            <a:r>
              <a:rPr lang="en-US" sz="2448" b="1" kern="1200">
                <a:latin typeface="+mn-lt"/>
                <a:ea typeface="+mn-ea"/>
                <a:cs typeface="Calibri"/>
              </a:rPr>
              <a:t>(A – 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D37C1-B071-4412-E72F-5724827CE83B}"/>
              </a:ext>
            </a:extLst>
          </p:cNvPr>
          <p:cNvSpPr txBox="1"/>
          <p:nvPr/>
        </p:nvSpPr>
        <p:spPr>
          <a:xfrm>
            <a:off x="8407913" y="3532749"/>
            <a:ext cx="2953696" cy="9226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43584">
              <a:spcAft>
                <a:spcPts val="600"/>
              </a:spcAft>
            </a:pPr>
            <a:r>
              <a:rPr lang="en-US" sz="2448" b="1">
                <a:cs typeface="Calibri"/>
              </a:rPr>
              <a:t>Ms. Tanya Robson</a:t>
            </a:r>
          </a:p>
          <a:p>
            <a:pPr algn="ctr" defTabSz="1243584">
              <a:spcAft>
                <a:spcPts val="600"/>
              </a:spcAft>
            </a:pPr>
            <a:r>
              <a:rPr lang="en-US" sz="2448" b="1">
                <a:cs typeface="Calibri"/>
              </a:rPr>
              <a:t>(R – S) </a:t>
            </a:r>
            <a:endParaRPr lang="en-US" sz="2448" b="1" kern="1200">
              <a:latin typeface="+mn-lt"/>
              <a:ea typeface="+mn-ea"/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706D4C-60D9-D4AD-384D-10F6B3A36CB6}"/>
              </a:ext>
            </a:extLst>
          </p:cNvPr>
          <p:cNvCxnSpPr/>
          <p:nvPr/>
        </p:nvCxnSpPr>
        <p:spPr>
          <a:xfrm>
            <a:off x="671743" y="3311371"/>
            <a:ext cx="108485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DC9466-95A4-67A1-77A1-13A5BD0B3C55}"/>
              </a:ext>
            </a:extLst>
          </p:cNvPr>
          <p:cNvCxnSpPr/>
          <p:nvPr/>
        </p:nvCxnSpPr>
        <p:spPr>
          <a:xfrm>
            <a:off x="753309" y="4921710"/>
            <a:ext cx="108485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354EAB-22BF-1A6B-15BB-59EC1C505C82}"/>
              </a:ext>
            </a:extLst>
          </p:cNvPr>
          <p:cNvCxnSpPr>
            <a:cxnSpLocks/>
          </p:cNvCxnSpPr>
          <p:nvPr/>
        </p:nvCxnSpPr>
        <p:spPr>
          <a:xfrm flipV="1">
            <a:off x="4118483" y="2101150"/>
            <a:ext cx="17105" cy="4396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D52D93-21C5-E4EF-B696-07BEA1E30879}"/>
              </a:ext>
            </a:extLst>
          </p:cNvPr>
          <p:cNvCxnSpPr>
            <a:cxnSpLocks/>
          </p:cNvCxnSpPr>
          <p:nvPr/>
        </p:nvCxnSpPr>
        <p:spPr>
          <a:xfrm flipV="1">
            <a:off x="8142564" y="1982985"/>
            <a:ext cx="17105" cy="4396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7FFB48-EE28-9B30-FDB1-210915B26762}"/>
              </a:ext>
            </a:extLst>
          </p:cNvPr>
          <p:cNvSpPr txBox="1"/>
          <p:nvPr/>
        </p:nvSpPr>
        <p:spPr>
          <a:xfrm>
            <a:off x="8277314" y="1911232"/>
            <a:ext cx="3235636" cy="13763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43584">
              <a:spcAft>
                <a:spcPts val="600"/>
              </a:spcAft>
            </a:pPr>
            <a:r>
              <a:rPr lang="en-US" sz="2448" b="1" kern="1200">
                <a:latin typeface="+mn-lt"/>
                <a:ea typeface="+mn-ea"/>
                <a:cs typeface="Calibri"/>
              </a:rPr>
              <a:t>Ms. Ann </a:t>
            </a:r>
          </a:p>
          <a:p>
            <a:pPr algn="ctr" defTabSz="1243584">
              <a:spcAft>
                <a:spcPts val="600"/>
              </a:spcAft>
            </a:pPr>
            <a:r>
              <a:rPr lang="en-US" sz="2448" b="1" kern="1200">
                <a:latin typeface="+mn-lt"/>
                <a:ea typeface="+mn-ea"/>
                <a:cs typeface="Calibri"/>
              </a:rPr>
              <a:t>Nemeck</a:t>
            </a:r>
          </a:p>
          <a:p>
            <a:pPr algn="ctr" defTabSz="1243584">
              <a:spcAft>
                <a:spcPts val="600"/>
              </a:spcAft>
            </a:pPr>
            <a:r>
              <a:rPr lang="en-US" sz="2448" b="1">
                <a:cs typeface="Calibri"/>
              </a:rPr>
              <a:t>(D – G)</a:t>
            </a:r>
            <a:endParaRPr lang="en-US" sz="2448" b="1" kern="1200">
              <a:latin typeface="+mn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790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AD38139-ADFB-8F54-E49B-7832DBB48ACB}"/>
              </a:ext>
            </a:extLst>
          </p:cNvPr>
          <p:cNvSpPr txBox="1"/>
          <p:nvPr/>
        </p:nvSpPr>
        <p:spPr>
          <a:xfrm>
            <a:off x="2884535" y="2095846"/>
            <a:ext cx="723392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Row 204 - 244A Seniors &amp; Juniors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23D0E-6018-E597-2BFA-0F58CB0A47D2}"/>
              </a:ext>
            </a:extLst>
          </p:cNvPr>
          <p:cNvSpPr txBox="1"/>
          <p:nvPr/>
        </p:nvSpPr>
        <p:spPr>
          <a:xfrm>
            <a:off x="3301095" y="3378413"/>
            <a:ext cx="681736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Row 114 - 60 Seniors &amp; Juniors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BE160B-D255-BD95-3916-EB5A043F14FB}"/>
              </a:ext>
            </a:extLst>
          </p:cNvPr>
          <p:cNvSpPr txBox="1"/>
          <p:nvPr/>
        </p:nvSpPr>
        <p:spPr>
          <a:xfrm>
            <a:off x="3301095" y="3802869"/>
            <a:ext cx="681736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Row 104 - 57 Seniors &amp; Juniors: Dual Enrollment/Interns/Work -Based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99FBC3-94AC-2B79-BD7D-48CA1E119343}"/>
              </a:ext>
            </a:extLst>
          </p:cNvPr>
          <p:cNvSpPr txBox="1"/>
          <p:nvPr/>
        </p:nvSpPr>
        <p:spPr>
          <a:xfrm>
            <a:off x="2884535" y="2465178"/>
            <a:ext cx="723392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Row 203 - 158A Seniors &amp; Juniors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CE8C87-7BF4-672A-2D34-52CDBFA39D7F}"/>
              </a:ext>
            </a:extLst>
          </p:cNvPr>
          <p:cNvSpPr txBox="1"/>
          <p:nvPr/>
        </p:nvSpPr>
        <p:spPr>
          <a:xfrm>
            <a:off x="1985374" y="1287812"/>
            <a:ext cx="84328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  Row 300 - 243 Seniors &amp; Juniors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74A8B-DD64-93BD-F03E-E908B07BDC2C}"/>
              </a:ext>
            </a:extLst>
          </p:cNvPr>
          <p:cNvSpPr txBox="1"/>
          <p:nvPr/>
        </p:nvSpPr>
        <p:spPr>
          <a:xfrm>
            <a:off x="1985374" y="4984656"/>
            <a:ext cx="84328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Row 1 - 55 Seniors &amp; Juniors: Dual Enrollment/Interns/Work -Based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423B12-F230-4CA1-86BC-F551A3BFD4B3}"/>
              </a:ext>
            </a:extLst>
          </p:cNvPr>
          <p:cNvSpPr txBox="1"/>
          <p:nvPr/>
        </p:nvSpPr>
        <p:spPr>
          <a:xfrm>
            <a:off x="2986134" y="5713225"/>
            <a:ext cx="643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WHEELER STADIUM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0443D009-0B05-753A-C564-A4B36558CE84}"/>
              </a:ext>
            </a:extLst>
          </p:cNvPr>
          <p:cNvSpPr/>
          <p:nvPr/>
        </p:nvSpPr>
        <p:spPr>
          <a:xfrm>
            <a:off x="10899718" y="3531765"/>
            <a:ext cx="412836" cy="133844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A26C28-51FC-B901-A560-BC8A7940DA19}"/>
              </a:ext>
            </a:extLst>
          </p:cNvPr>
          <p:cNvSpPr txBox="1"/>
          <p:nvPr/>
        </p:nvSpPr>
        <p:spPr>
          <a:xfrm>
            <a:off x="10262311" y="5329933"/>
            <a:ext cx="162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MAIN ENTRANCE</a:t>
            </a:r>
          </a:p>
          <a:p>
            <a:pPr algn="ctr"/>
            <a:r>
              <a:rPr lang="en-US" b="1" dirty="0"/>
              <a:t>ENTER</a:t>
            </a:r>
          </a:p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07E80479-5E12-93E3-032A-5BA8ECDCD583}"/>
              </a:ext>
            </a:extLst>
          </p:cNvPr>
          <p:cNvSpPr/>
          <p:nvPr/>
        </p:nvSpPr>
        <p:spPr>
          <a:xfrm rot="3578957">
            <a:off x="1015789" y="2246462"/>
            <a:ext cx="384154" cy="2214034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2869CF-FA5F-438F-128D-3B1055622ED4}"/>
              </a:ext>
            </a:extLst>
          </p:cNvPr>
          <p:cNvSpPr txBox="1"/>
          <p:nvPr/>
        </p:nvSpPr>
        <p:spPr>
          <a:xfrm>
            <a:off x="525671" y="2736773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EXIT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1E288-465C-36BC-7A3D-82DBD3A948FA}"/>
              </a:ext>
            </a:extLst>
          </p:cNvPr>
          <p:cNvSpPr txBox="1"/>
          <p:nvPr/>
        </p:nvSpPr>
        <p:spPr>
          <a:xfrm>
            <a:off x="311395" y="5606932"/>
            <a:ext cx="1715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PAC BUILDING</a:t>
            </a:r>
            <a:endParaRPr lang="en-US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614B1-A552-4B4B-FD16-9075C0D92E82}"/>
              </a:ext>
            </a:extLst>
          </p:cNvPr>
          <p:cNvSpPr txBox="1"/>
          <p:nvPr/>
        </p:nvSpPr>
        <p:spPr>
          <a:xfrm>
            <a:off x="4701476" y="590777"/>
            <a:ext cx="3000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BACK END – FENCE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671DCA-B6AD-5775-C59C-416D134C2351}"/>
              </a:ext>
            </a:extLst>
          </p:cNvPr>
          <p:cNvSpPr/>
          <p:nvPr/>
        </p:nvSpPr>
        <p:spPr>
          <a:xfrm>
            <a:off x="1671241" y="3395028"/>
            <a:ext cx="1539319" cy="1058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Row 105-111</a:t>
            </a:r>
          </a:p>
          <a:p>
            <a:pPr algn="ctr"/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 Parking. </a:t>
            </a:r>
            <a:r>
              <a:rPr lang="en-US" sz="14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student parking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F3DEED-4D25-ED96-FBDA-F9F5E9320060}"/>
              </a:ext>
            </a:extLst>
          </p:cNvPr>
          <p:cNvSpPr/>
          <p:nvPr/>
        </p:nvSpPr>
        <p:spPr>
          <a:xfrm>
            <a:off x="155512" y="1287812"/>
            <a:ext cx="1763822" cy="1150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Row 301-310 </a:t>
            </a:r>
          </a:p>
          <a:p>
            <a:pPr algn="ctr"/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 - Mobile Carts/Wagons. NO student parking. </a:t>
            </a:r>
          </a:p>
          <a:p>
            <a:pPr algn="ctr"/>
            <a:endParaRPr lang="en-US" dirty="0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82FEF0A6-6FE4-097F-2B9C-6D425DA38D23}"/>
              </a:ext>
            </a:extLst>
          </p:cNvPr>
          <p:cNvSpPr/>
          <p:nvPr/>
        </p:nvSpPr>
        <p:spPr>
          <a:xfrm>
            <a:off x="10899718" y="1733597"/>
            <a:ext cx="412836" cy="133844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9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930BFA-65A6-1BCB-77C6-2E4331ADAEBC}"/>
              </a:ext>
            </a:extLst>
          </p:cNvPr>
          <p:cNvSpPr txBox="1"/>
          <p:nvPr/>
        </p:nvSpPr>
        <p:spPr>
          <a:xfrm>
            <a:off x="893272" y="3429000"/>
            <a:ext cx="10154337" cy="2880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n w="3175" cmpd="sng">
                  <a:noFill/>
                </a:ln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$40 - seniors</a:t>
            </a:r>
          </a:p>
          <a:p>
            <a:pPr algn="ctr"/>
            <a:r>
              <a:rPr lang="en-US" sz="2800" dirty="0"/>
              <a:t>Class Dues get you a class shirt and various treats and activities throughout the year. Make sure to follow your class on Instagram!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@WheelerWildcats2026</a:t>
            </a:r>
          </a:p>
        </p:txBody>
      </p:sp>
      <p:pic>
        <p:nvPicPr>
          <p:cNvPr id="6146" name="Picture 2" descr="Annual Dues – Burke High School — Charleston, SC">
            <a:extLst>
              <a:ext uri="{FF2B5EF4-FFF2-40B4-BE49-F238E27FC236}">
                <a16:creationId xmlns:a16="http://schemas.microsoft.com/office/drawing/2014/main" id="{9120326A-1471-444C-9EFF-449CBA829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/>
          <a:stretch/>
        </p:blipFill>
        <p:spPr bwMode="auto">
          <a:xfrm>
            <a:off x="2711334" y="435760"/>
            <a:ext cx="6769332" cy="2538499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nstagram Png Logo Transparent">
            <a:extLst>
              <a:ext uri="{FF2B5EF4-FFF2-40B4-BE49-F238E27FC236}">
                <a16:creationId xmlns:a16="http://schemas.microsoft.com/office/drawing/2014/main" id="{754461E3-A76B-AA84-3F9D-B59D7A9B2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09" y="5481736"/>
            <a:ext cx="941157" cy="94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4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AA58-9446-455A-9AC3-C3293CF0B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987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Student government association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850BE-21D3-97F7-B170-4BFE1D9C0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1964081"/>
            <a:ext cx="10296144" cy="4394047"/>
          </a:xfrm>
        </p:spPr>
        <p:txBody>
          <a:bodyPr>
            <a:normAutofit fontScale="92500"/>
          </a:bodyPr>
          <a:lstStyle/>
          <a:p>
            <a:r>
              <a:rPr lang="en-US" sz="2800" b="1">
                <a:effectLst/>
              </a:rPr>
              <a:t>45 open spots per grade level. </a:t>
            </a:r>
          </a:p>
          <a:p>
            <a:r>
              <a:rPr lang="en-US" sz="2800" b="1">
                <a:effectLst/>
              </a:rPr>
              <a:t>Applications will be available in mid to late August. Watch wildcat morning news and Instagram for dates and timelines. </a:t>
            </a:r>
          </a:p>
          <a:p>
            <a:r>
              <a:rPr lang="en-US" sz="2800" b="1">
                <a:effectLst/>
              </a:rPr>
              <a:t>To be eligible - No OSS or ISS discipline for the last two years. </a:t>
            </a:r>
          </a:p>
          <a:p>
            <a:r>
              <a:rPr lang="en-US" sz="2800" b="1">
                <a:effectLst/>
              </a:rPr>
              <a:t> Meets once per month in the morning </a:t>
            </a:r>
          </a:p>
          <a:p>
            <a:r>
              <a:rPr lang="en-US" sz="2800" b="1">
                <a:effectLst/>
              </a:rPr>
              <a:t>Plans events like homecoming, homecoming  parade, Shop with a Wildcat, Winterfest games, Winterfest court, and International Night.</a:t>
            </a:r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44FBAC-B2F0-0B81-9E56-7EACFA6E67A9}"/>
              </a:ext>
            </a:extLst>
          </p:cNvPr>
          <p:cNvGrpSpPr/>
          <p:nvPr/>
        </p:nvGrpSpPr>
        <p:grpSpPr>
          <a:xfrm>
            <a:off x="1549908" y="539433"/>
            <a:ext cx="983530" cy="983530"/>
            <a:chOff x="1394460" y="547503"/>
            <a:chExt cx="983530" cy="983530"/>
          </a:xfrm>
        </p:grpSpPr>
        <p:sp>
          <p:nvSpPr>
            <p:cNvPr id="6" name="Google Shape;104;p4">
              <a:extLst>
                <a:ext uri="{FF2B5EF4-FFF2-40B4-BE49-F238E27FC236}">
                  <a16:creationId xmlns:a16="http://schemas.microsoft.com/office/drawing/2014/main" id="{25897C2E-1CAD-FAE2-4DFD-A340A2B4B7EA}"/>
                </a:ext>
              </a:extLst>
            </p:cNvPr>
            <p:cNvSpPr/>
            <p:nvPr/>
          </p:nvSpPr>
          <p:spPr>
            <a:xfrm>
              <a:off x="1394460" y="547503"/>
              <a:ext cx="983530" cy="983530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;p4">
              <a:extLst>
                <a:ext uri="{FF2B5EF4-FFF2-40B4-BE49-F238E27FC236}">
                  <a16:creationId xmlns:a16="http://schemas.microsoft.com/office/drawing/2014/main" id="{849223E1-4D8B-0E6B-53BB-DE6EDBF51340}"/>
                </a:ext>
              </a:extLst>
            </p:cNvPr>
            <p:cNvSpPr/>
            <p:nvPr/>
          </p:nvSpPr>
          <p:spPr>
            <a:xfrm>
              <a:off x="1587954" y="803114"/>
              <a:ext cx="596541" cy="487673"/>
            </a:xfrm>
            <a:custGeom>
              <a:avLst/>
              <a:gdLst/>
              <a:ahLst/>
              <a:cxnLst/>
              <a:rect l="l" t="t" r="r" b="b"/>
              <a:pathLst>
                <a:path w="894812" h="731509" extrusionOk="0">
                  <a:moveTo>
                    <a:pt x="0" y="0"/>
                  </a:moveTo>
                  <a:lnTo>
                    <a:pt x="894812" y="0"/>
                  </a:lnTo>
                  <a:lnTo>
                    <a:pt x="894812" y="731509"/>
                  </a:lnTo>
                  <a:lnTo>
                    <a:pt x="0" y="7315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15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C738-3374-3A53-92AA-8F7EE9AC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332" y="80119"/>
            <a:ext cx="4952999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Senior Pictures</a:t>
            </a:r>
          </a:p>
        </p:txBody>
      </p:sp>
      <p:pic>
        <p:nvPicPr>
          <p:cNvPr id="6" name="Picture 5" descr="A collage of people wearing graduation gowns&#10;&#10;AI-generated content may be incorrect.">
            <a:extLst>
              <a:ext uri="{FF2B5EF4-FFF2-40B4-BE49-F238E27FC236}">
                <a16:creationId xmlns:a16="http://schemas.microsoft.com/office/drawing/2014/main" id="{D9A1EC7F-3707-B985-187F-A41ED634A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673" y="151001"/>
            <a:ext cx="5884577" cy="6463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69ED4-FC18-836C-50D4-8D51F28F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246" y="1985119"/>
            <a:ext cx="2743341" cy="45898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42F7AD-F353-26D9-558A-B1184322D181}"/>
              </a:ext>
            </a:extLst>
          </p:cNvPr>
          <p:cNvSpPr/>
          <p:nvPr/>
        </p:nvSpPr>
        <p:spPr>
          <a:xfrm>
            <a:off x="138418" y="2418526"/>
            <a:ext cx="3167743" cy="312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Last Day to be Pictured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November 1, 2025</a:t>
            </a:r>
          </a:p>
        </p:txBody>
      </p:sp>
    </p:spTree>
    <p:extLst>
      <p:ext uri="{BB962C8B-B14F-4D97-AF65-F5344CB8AC3E}">
        <p14:creationId xmlns:p14="http://schemas.microsoft.com/office/powerpoint/2010/main" val="1570375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7B10-BFE1-4A7B-7BFC-B25C52A5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650" y="181761"/>
            <a:ext cx="4094616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Yearbook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9CBD4-503D-702B-E705-B5DD4B6A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62" y="121682"/>
            <a:ext cx="5112762" cy="6614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6078A-9950-74B0-38D1-75852B111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50" y="2293424"/>
            <a:ext cx="4285378" cy="40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4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35184-4ECF-9F95-4C44-39F9C714B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yellow paw print with blue outline&#10;&#10;AI-generated content may be incorrect.">
            <a:extLst>
              <a:ext uri="{FF2B5EF4-FFF2-40B4-BE49-F238E27FC236}">
                <a16:creationId xmlns:a16="http://schemas.microsoft.com/office/drawing/2014/main" id="{8AA2B297-AB04-E02E-0459-DF8D717E0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3" b="20467"/>
          <a:stretch>
            <a:fillRect/>
          </a:stretch>
        </p:blipFill>
        <p:spPr bwMode="auto">
          <a:xfrm>
            <a:off x="-180344" y="12165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5025F-1BF9-5C43-FBC8-3A10D01E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Senior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461D-053C-E597-6C1A-4D06D02F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415" y="2234965"/>
            <a:ext cx="3535449" cy="3124201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US" sz="2400" b="1" dirty="0">
                <a:effectLst/>
              </a:rPr>
              <a:t>FALL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n-US" sz="2400" dirty="0">
                <a:effectLst/>
              </a:rPr>
              <a:t>Monthly Treats 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n-US" sz="2400" dirty="0">
                <a:effectLst/>
              </a:rPr>
              <a:t>Cap Decorating 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n-US" sz="2400" dirty="0">
                <a:effectLst/>
              </a:rPr>
              <a:t>Homecoming 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C99F89-CB1C-3019-8778-8188B8EF6EBD}"/>
              </a:ext>
            </a:extLst>
          </p:cNvPr>
          <p:cNvSpPr txBox="1">
            <a:spLocks/>
          </p:cNvSpPr>
          <p:nvPr/>
        </p:nvSpPr>
        <p:spPr>
          <a:xfrm>
            <a:off x="5876997" y="2499919"/>
            <a:ext cx="577950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</a:pPr>
            <a:r>
              <a:rPr lang="en-US" sz="2400" b="1" dirty="0">
                <a:effectLst/>
              </a:rPr>
              <a:t>SPRING</a:t>
            </a:r>
          </a:p>
          <a:p>
            <a:pPr marL="0" indent="0" fontAlgn="base">
              <a:lnSpc>
                <a:spcPct val="90000"/>
              </a:lnSpc>
              <a:buFont typeface="Arial"/>
              <a:buNone/>
            </a:pPr>
            <a:r>
              <a:rPr lang="en-US" sz="2400" dirty="0">
                <a:effectLst/>
              </a:rPr>
              <a:t>Monthly Treats</a:t>
            </a:r>
          </a:p>
          <a:p>
            <a:pPr marL="0" indent="0" fontAlgn="base">
              <a:lnSpc>
                <a:spcPct val="90000"/>
              </a:lnSpc>
              <a:buFont typeface="Arial"/>
              <a:buNone/>
            </a:pPr>
            <a:r>
              <a:rPr lang="en-US" sz="2400" dirty="0">
                <a:effectLst/>
              </a:rPr>
              <a:t>Cap &amp; Gown Pick Up</a:t>
            </a:r>
          </a:p>
          <a:p>
            <a:pPr marL="0" indent="0" fontAlgn="base">
              <a:lnSpc>
                <a:spcPct val="90000"/>
              </a:lnSpc>
              <a:buFont typeface="Arial"/>
              <a:buNone/>
            </a:pPr>
            <a:r>
              <a:rPr lang="en-US" sz="2400" dirty="0">
                <a:effectLst/>
              </a:rPr>
              <a:t>Senior Week: April 13-17, 2026</a:t>
            </a:r>
          </a:p>
          <a:p>
            <a:pPr marL="0" indent="0" fontAlgn="base">
              <a:lnSpc>
                <a:spcPct val="90000"/>
              </a:lnSpc>
              <a:buFont typeface="Arial"/>
              <a:buNone/>
            </a:pPr>
            <a:r>
              <a:rPr lang="en-US" sz="2400" dirty="0">
                <a:effectLst/>
              </a:rPr>
              <a:t>Senior Sunset: Tuesday, April 14</a:t>
            </a:r>
            <a:r>
              <a:rPr lang="en-US" sz="2400" baseline="30000" dirty="0">
                <a:effectLst/>
              </a:rPr>
              <a:t>th</a:t>
            </a:r>
            <a:r>
              <a:rPr lang="en-US" sz="2400" dirty="0">
                <a:effectLst/>
              </a:rPr>
              <a:t>, 2026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4843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blue tiger head&#10;&#10;AI-generated content may be incorrect.">
            <a:extLst>
              <a:ext uri="{FF2B5EF4-FFF2-40B4-BE49-F238E27FC236}">
                <a16:creationId xmlns:a16="http://schemas.microsoft.com/office/drawing/2014/main" id="{4AB193F2-33B7-9AD3-93EC-051E3C0703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4" b="21656"/>
          <a:stretch>
            <a:fillRect/>
          </a:stretch>
        </p:blipFill>
        <p:spPr>
          <a:xfrm>
            <a:off x="-349316" y="-4872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8A5D4-7796-C3FD-E675-250000A5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400" y="1411942"/>
            <a:ext cx="867622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Make it a great year, </a:t>
            </a:r>
            <a:br>
              <a:rPr lang="en-US" sz="66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6600" b="1" dirty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wildcats! </a:t>
            </a:r>
          </a:p>
        </p:txBody>
      </p:sp>
    </p:spTree>
    <p:extLst>
      <p:ext uri="{BB962C8B-B14F-4D97-AF65-F5344CB8AC3E}">
        <p14:creationId xmlns:p14="http://schemas.microsoft.com/office/powerpoint/2010/main" val="429451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2D4360-AE0B-CBD1-E7BB-AA941D4BC3A0}"/>
              </a:ext>
            </a:extLst>
          </p:cNvPr>
          <p:cNvSpPr txBox="1">
            <a:spLocks/>
          </p:cNvSpPr>
          <p:nvPr/>
        </p:nvSpPr>
        <p:spPr>
          <a:xfrm>
            <a:off x="1053006" y="0"/>
            <a:ext cx="10183596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Wheeler School Counseling Department </a:t>
            </a:r>
            <a:endParaRPr lang="en-US" sz="4000" kern="120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FDCD0-EE96-3993-E313-0AF94DB3CC63}"/>
              </a:ext>
            </a:extLst>
          </p:cNvPr>
          <p:cNvSpPr txBox="1"/>
          <p:nvPr/>
        </p:nvSpPr>
        <p:spPr>
          <a:xfrm>
            <a:off x="1519706" y="1077532"/>
            <a:ext cx="968491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400"/>
              <a:t>10</a:t>
            </a:r>
            <a:r>
              <a:rPr lang="en-US" sz="2400" baseline="30000"/>
              <a:t>th</a:t>
            </a:r>
            <a:r>
              <a:rPr lang="en-US" sz="2400"/>
              <a:t> – 12</a:t>
            </a:r>
            <a:r>
              <a:rPr lang="en-US" sz="2400" baseline="30000"/>
              <a:t>th</a:t>
            </a:r>
            <a:r>
              <a:rPr lang="en-US" sz="2400"/>
              <a:t> (including repeat 9</a:t>
            </a:r>
            <a:r>
              <a:rPr lang="en-US" sz="2400" baseline="30000"/>
              <a:t>th</a:t>
            </a:r>
            <a:r>
              <a:rPr lang="en-US" sz="2400"/>
              <a:t>) Grade students with last names: </a:t>
            </a:r>
          </a:p>
          <a:p>
            <a:endParaRPr lang="en-US" sz="240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/>
              <a:t>A – Co 			Jackie Edwards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/>
              <a:t>Com – He  	Stephanie Johnson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/>
              <a:t>Hi – Me  		Jari Christmas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/>
              <a:t>Mi – Sa  		Holly Nelson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/>
              <a:t>Sc – Z 			Kristie Richardson</a:t>
            </a:r>
          </a:p>
          <a:p>
            <a:endParaRPr lang="en-US" sz="2400"/>
          </a:p>
          <a:p>
            <a:r>
              <a:rPr lang="en-US" sz="2400"/>
              <a:t>All 1</a:t>
            </a:r>
            <a:r>
              <a:rPr lang="en-US" sz="2400" baseline="30000"/>
              <a:t>st</a:t>
            </a:r>
            <a:r>
              <a:rPr lang="en-US" sz="2400"/>
              <a:t> time 9</a:t>
            </a:r>
            <a:r>
              <a:rPr lang="en-US" sz="2400" baseline="30000"/>
              <a:t>th</a:t>
            </a:r>
            <a:r>
              <a:rPr lang="en-US" sz="2400"/>
              <a:t> Graders: 		Patrick Wright</a:t>
            </a:r>
          </a:p>
          <a:p>
            <a:endParaRPr lang="en-US" sz="2400"/>
          </a:p>
          <a:p>
            <a:r>
              <a:rPr lang="en-US" sz="2400"/>
              <a:t>Enrollment and Records:		Cory Neill</a:t>
            </a:r>
          </a:p>
          <a:p>
            <a:endParaRPr lang="en-US" sz="2400"/>
          </a:p>
          <a:p>
            <a:r>
              <a:rPr lang="en-US" sz="2400"/>
              <a:t>Counseling Clerk:  				Susan Acedo</a:t>
            </a:r>
          </a:p>
          <a:p>
            <a:r>
              <a:rPr lang="en-US" sz="2400"/>
              <a:t>Registrar:  						Megan Fanoe</a:t>
            </a:r>
          </a:p>
        </p:txBody>
      </p:sp>
    </p:spTree>
    <p:extLst>
      <p:ext uri="{BB962C8B-B14F-4D97-AF65-F5344CB8AC3E}">
        <p14:creationId xmlns:p14="http://schemas.microsoft.com/office/powerpoint/2010/main" val="112147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C4D15-A1D3-D25E-6438-AF1D202F0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992D62-2C81-0731-55A3-10FE19A3FD1A}"/>
              </a:ext>
            </a:extLst>
          </p:cNvPr>
          <p:cNvSpPr txBox="1">
            <a:spLocks/>
          </p:cNvSpPr>
          <p:nvPr/>
        </p:nvSpPr>
        <p:spPr>
          <a:xfrm>
            <a:off x="450761" y="0"/>
            <a:ext cx="11157397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92D050"/>
                </a:solidFill>
              </a:rPr>
              <a:t>When you get to Wheeler in the morning…</a:t>
            </a:r>
            <a:endParaRPr lang="en-US" sz="4000" kern="120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91426-1F0A-FB13-2C72-07116437AD3E}"/>
              </a:ext>
            </a:extLst>
          </p:cNvPr>
          <p:cNvSpPr txBox="1"/>
          <p:nvPr/>
        </p:nvSpPr>
        <p:spPr>
          <a:xfrm>
            <a:off x="1322230" y="1777285"/>
            <a:ext cx="96849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All students are to report to the café upon arrival and will be released at 8:00am. No wandering the 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Car riders are dropped off in front of the PAC.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If you arrive after 8:30am, you may be dropped off in front of Admin I since the PAC doors will be locked.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4643-3B5E-7097-9D16-0E276D39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74" y="2489915"/>
            <a:ext cx="3271879" cy="2919211"/>
          </a:xfrm>
        </p:spPr>
        <p:txBody>
          <a:bodyPr vert="horz" lIns="91440" tIns="45720" rIns="91440" bIns="45720" rtlCol="0" anchor="t">
            <a:noAutofit/>
          </a:bodyPr>
          <a:lstStyle/>
          <a:p>
            <a:br>
              <a:rPr lang="en-US" sz="3600" b="1" kern="1200">
                <a:solidFill>
                  <a:srgbClr val="92D050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YOUR BUS LANE NEVER CHANGES!!! </a:t>
            </a:r>
            <a:b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WHEELER HIGH SCHOOL &#10;2025-2026 &#10;SCHOOL &#10;RUN &#10;BUS &#10;DRIVER &#10;ROUTE # &#10;Lane &#10;1 &#10;1738 &#10;Theresia Greer &#10;4301 &#10;1 &#10;2 &#10;5037 &#10;James Majekodunmi &#10;4302 &#10;2 &#10;3 &#10;1689 &#10;Don Crenshaw &#10;4303 &#10;12 &#10;1904 &#10;Rashard Davis &#10;8038 (92) &#10;2158 (96) &#10;4 &#10;4304 &#10;7 &#10;17 16 15 14 13 12 11 10 &#10;1736 &#10;Shay Jones &#10;4305 &#10;8 &#10;1900 &#10;Deneen Harrison &#10;4306 &#10;10 &#10;2209 (93) &#10;2233 (94) &#10;6 &#10;7 &#10;1752 &#10;Jalasha Langston &#10;4307 &#10;4 &#10;1879 &#10;Francis Holton &#10;4308 &#10;10 &#10;1746 (91) &#10;00 &#10;2179 &#10;Jonathan Speights &#10;8019 (95) &#10;4309 &#10;3 &#10;10 &#10;2088 &#10;Latoya Cheatham &#10;4310 &#10;5 &#10;1737 (17) &#10;11 &#10;1722 &#10;Vacant &#10;4311 &#10;2 &#10;5040 (20) &#10;12 &#10;1910 &#10;Charles Porter &#10;4312 &#10;13 &#10;1706 (34) &#10;1868 (16) &#10;13 &#10;2132 &#10;Reginald Coble &#10;4313 &#10;1 &#10;1910 (12) &#10;5110 (19) &#10;1689 (03) &#10;14 &#10;5003 &#10;Elizabeth Treadwell &#10;4314 &#10;6 &#10;15 &#10;2131 &#10;Carol Baker &#10;4315 &#10;4 &#10;1716 (24) &#10;16 &#10;1868 &#10;Noel Reynoso &#10;4316 &#10;13 &#10;5107 (32) &#10;1913(33) &#10;17 &#10;1737 &#10;Mckinley Belcher &#10;4317 &#10;14 &#10;18 &#10;5113 &#10;Geneva Smallwood &#10;4318 &#10;9 &#10;1879 (08) &#10;1900 (06) &#10;1718 (25) &#10;Smoot &#10;19 &#10;5110 &#10;Steve Lowe &#10;4319 &#10;12 &#10;20 &#10;5040 &#10;Susan Harris &#10;4320 &#10;14 &#10;5113 (18) &#10;5083 (29) &#10;9 &#10;21 &#10;2036 &#10;John Sanders &#10;4321 &#10;3 &#10;1736 (05) &#10;5138 (22) &#10;00 &#10;22 &#10;5138 &#10;Iliana Machiz &#10;4322 &#10;1725 (23) &#10;8 &#10;23 &#10;1725 &#10;Rafael Piovesan &#10;4323 &#10;8 &#10;24 &#10;1716 &#10;Cesar Serna-Ramirez &#10;4324 &#10;12 &#10;1904 (04) &#10;8018 (27) &#10;7 &#10;25 &#10;1718 &#10;Vacant &#10;4325 &#10;10 &#10;5109 (31) &#10;5003 (14) &#10;26 &#10;2089 &#10;Vacant &#10;4326 &#10;6 &#10;27 &#10;8018 &#10;Lorian Smith &#10;4327 &#10;7 &#10;1911 (28) &#10;8020 (30) &#10;28 &#10;1911 &#10;Amber Franklin &#10;4328 &#10;6 &#10;29 &#10;5083 &#10;Claudette Petsch &#10;4329 &#10;2088 (10) &#10;2089 (26) &#10;5 &#10;Kenisha Speights &#10;2131 (15) &#10;30 &#10;8020 &#10;in &#10;4330 &#10;5 &#10;5109 &#10;Myrtle Toney &#10;A &#10;1752 (07) &#10;4 3 2 1 &#10;31 &#10;4331 &#10;6 &#10;2036 (21) &#10;32 &#10;5107 &#10;Ebony Brown &#10;4332 &#10;11 &#10;2179 (09) &#10;FOOTBALL FIELD &#10;33 &#10;1913 &#10;Rasheedah Anderson &#10;4333 &#10;11 &#10;1722 (11) &#10;34 &#10;1706 &#10;Vacant &#10;4334 &#10;13 &#10;5037 (02) &#10;91 &#10;1746 &#10;Rhonda Lucas &#10;4391 &#10;15 &#10;92 &#10;8038 &#10;Ida Davis &#10;17 &#10;1738 (01) &#10;2132 (13) &#10;4392 &#10;93 &#10;220 &#10;Demitrius Caldwell &#10;16 &#10;1 &#10;4393 &#10;94 &#10;2233 &#10;Wayne Adams &#10;4394 &#10;16 &#10;95 &#10;8019 &#10;Matthew Stevens &#10;4395 &#10;15 &#10;96 &#10;2158 &#10;John Dolbeare &#10;4396 &#10;17 &#10;AM &#10;PM &#10;Updated on 7/28/25 ">
            <a:extLst>
              <a:ext uri="{FF2B5EF4-FFF2-40B4-BE49-F238E27FC236}">
                <a16:creationId xmlns:a16="http://schemas.microsoft.com/office/drawing/2014/main" id="{97404E56-5118-4321-6BE9-A3CEAEDE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90" y="186518"/>
            <a:ext cx="4947561" cy="64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40773-7136-DDF2-5209-85CA19D4F5FD}"/>
              </a:ext>
            </a:extLst>
          </p:cNvPr>
          <p:cNvSpPr txBox="1"/>
          <p:nvPr/>
        </p:nvSpPr>
        <p:spPr>
          <a:xfrm>
            <a:off x="555828" y="871401"/>
            <a:ext cx="40746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92D050"/>
                </a:solidFill>
              </a:rPr>
              <a:t>When you leave Wheeler in the afternoon…</a:t>
            </a:r>
            <a:endParaRPr lang="en-US" sz="3200" kern="120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169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122639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StudentVue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521107-32E3-440A-A5A3-9766DECF2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704" y="399449"/>
            <a:ext cx="9006838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49DE597-4CFE-68EE-EE5F-5E41D5CB8F30}"/>
              </a:ext>
            </a:extLst>
          </p:cNvPr>
          <p:cNvSpPr txBox="1">
            <a:spLocks/>
          </p:cNvSpPr>
          <p:nvPr/>
        </p:nvSpPr>
        <p:spPr>
          <a:xfrm>
            <a:off x="1751012" y="5516211"/>
            <a:ext cx="8676222" cy="722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b="1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Issues? Ms. Davila </a:t>
            </a:r>
          </a:p>
        </p:txBody>
      </p:sp>
    </p:spTree>
    <p:extLst>
      <p:ext uri="{BB962C8B-B14F-4D97-AF65-F5344CB8AC3E}">
        <p14:creationId xmlns:p14="http://schemas.microsoft.com/office/powerpoint/2010/main" val="133571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5" y="214160"/>
            <a:ext cx="9905998" cy="14685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/>
              <a:t>Cobb County School District </a:t>
            </a:r>
            <a:br>
              <a:rPr lang="en-US" sz="3600" b="1"/>
            </a:br>
            <a:r>
              <a:rPr lang="en-US" sz="3600" b="1"/>
              <a:t>Laptop Reminders</a:t>
            </a:r>
          </a:p>
        </p:txBody>
      </p:sp>
      <p:graphicFrame>
        <p:nvGraphicFramePr>
          <p:cNvPr id="25" name="TextBox 4">
            <a:extLst>
              <a:ext uri="{FF2B5EF4-FFF2-40B4-BE49-F238E27FC236}">
                <a16:creationId xmlns:a16="http://schemas.microsoft.com/office/drawing/2014/main" id="{0725EF9B-A4A1-D092-46E9-F5E2FAF43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00364"/>
              </p:ext>
            </p:extLst>
          </p:nvPr>
        </p:nvGraphicFramePr>
        <p:xfrm>
          <a:off x="717630" y="1636295"/>
          <a:ext cx="10862347" cy="477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A5DC6-FED1-E27B-9FC3-6B1648532E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5E906-576E-4F49-837A-406459C49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0"/>
            <a:ext cx="8676222" cy="1283369"/>
          </a:xfrm>
        </p:spPr>
        <p:txBody>
          <a:bodyPr>
            <a:normAutofit/>
          </a:bodyPr>
          <a:lstStyle/>
          <a:p>
            <a:r>
              <a:rPr lang="en-US" b="1"/>
              <a:t>Visitors/Deliveries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81076-2799-4218-8EA2-ED56DBBAE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463" y="1828800"/>
            <a:ext cx="10118557" cy="458403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/>
              <a:t>Students </a:t>
            </a:r>
            <a:r>
              <a:rPr lang="en-US" sz="3200" b="1"/>
              <a:t>ARE NOT ALLOWED </a:t>
            </a:r>
            <a:r>
              <a:rPr lang="en-US" sz="3200"/>
              <a:t>to have visitors to campus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/>
              <a:t>Food Deliveries </a:t>
            </a:r>
            <a:r>
              <a:rPr lang="en-US" sz="3200" b="1"/>
              <a:t>ARE NOT ALLOWED </a:t>
            </a:r>
            <a:r>
              <a:rPr lang="en-US" sz="3200"/>
              <a:t>on campus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/>
              <a:t>Students </a:t>
            </a:r>
            <a:r>
              <a:rPr lang="en-US" sz="3200" b="1"/>
              <a:t>ARE NOT ALLOWED </a:t>
            </a:r>
            <a:r>
              <a:rPr lang="en-US" sz="3200"/>
              <a:t>to leave for lunch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/>
          </a:p>
          <a:p>
            <a:pPr marL="1028700" lvl="1" indent="-5715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/>
              <a:t>Any student leaving campus without permission is subject to disciplinary action.</a:t>
            </a:r>
          </a:p>
          <a:p>
            <a:pPr>
              <a:lnSpc>
                <a:spcPct val="90000"/>
              </a:lnSpc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6288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809F-3239-060A-C280-A11265B9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188920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Hallway Passes/ Expectations</a:t>
            </a:r>
            <a:endParaRPr lang="en-US" sz="4400" kern="120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2924D-609C-C03F-CEF0-2AF3E06A7E03}"/>
              </a:ext>
            </a:extLst>
          </p:cNvPr>
          <p:cNvSpPr txBox="1"/>
          <p:nvPr/>
        </p:nvSpPr>
        <p:spPr>
          <a:xfrm>
            <a:off x="1065666" y="1667564"/>
            <a:ext cx="4407353" cy="39177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2000's- Yellow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400's, 500's, Fine Arts- Orange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(Science Building)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100's , 200's - Purple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(Classic Building)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1000’s, Art, Transition hall - Pink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Arena- Green</a:t>
            </a:r>
            <a:r>
              <a:rPr lang="en-US" sz="200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</a:rPr>
              <a:t>Pass must match the restroom color – if not, you are out of area </a:t>
            </a:r>
          </a:p>
        </p:txBody>
      </p:sp>
      <p:pic>
        <p:nvPicPr>
          <p:cNvPr id="4" name="Picture 3" descr="A group of name tags with writing on them&#10;&#10;Description automatically generated">
            <a:extLst>
              <a:ext uri="{FF2B5EF4-FFF2-40B4-BE49-F238E27FC236}">
                <a16:creationId xmlns:a16="http://schemas.microsoft.com/office/drawing/2014/main" id="{EFD4C201-268D-C32E-5167-B0679063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31" y="1519761"/>
            <a:ext cx="5881373" cy="39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2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168</TotalTime>
  <Words>1186</Words>
  <Application>Microsoft Office PowerPoint</Application>
  <PresentationFormat>Widescreen</PresentationFormat>
  <Paragraphs>173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 YOUR BUS LANE NEVER CHANGES!!!   </vt:lpstr>
      <vt:lpstr>StudentVue</vt:lpstr>
      <vt:lpstr>Cobb County School District  Laptop Reminders</vt:lpstr>
      <vt:lpstr>Visitors/Deliveries</vt:lpstr>
      <vt:lpstr>Hallway Passes/ Expectations</vt:lpstr>
      <vt:lpstr>Hallway Passes/ Expectations</vt:lpstr>
      <vt:lpstr>Checking IN/OUT</vt:lpstr>
      <vt:lpstr> LAS Machine Locations    café vending    200 Hallway     400 Hallway     Attendance    2000 Hallway   </vt:lpstr>
      <vt:lpstr>Loss of Privileges</vt:lpstr>
      <vt:lpstr>TARDY CHALLENGE</vt:lpstr>
      <vt:lpstr>Cell phones</vt:lpstr>
      <vt:lpstr>Student code of conduct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government association</vt:lpstr>
      <vt:lpstr>Senior Pictures</vt:lpstr>
      <vt:lpstr>Yearbook</vt:lpstr>
      <vt:lpstr>Senior Events</vt:lpstr>
      <vt:lpstr>Make it a great year,  wildcats!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 Clark</dc:creator>
  <cp:lastModifiedBy>Amanda Shaw</cp:lastModifiedBy>
  <cp:revision>5</cp:revision>
  <dcterms:created xsi:type="dcterms:W3CDTF">2024-07-22T13:00:30Z</dcterms:created>
  <dcterms:modified xsi:type="dcterms:W3CDTF">2025-08-07T21:15:39Z</dcterms:modified>
</cp:coreProperties>
</file>