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8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85" r:id="rId11"/>
    <p:sldId id="263" r:id="rId12"/>
    <p:sldId id="280" r:id="rId13"/>
    <p:sldId id="264" r:id="rId14"/>
    <p:sldId id="281" r:id="rId15"/>
    <p:sldId id="284" r:id="rId16"/>
    <p:sldId id="282" r:id="rId17"/>
    <p:sldId id="283" r:id="rId18"/>
    <p:sldId id="266" r:id="rId19"/>
    <p:sldId id="267" r:id="rId20"/>
    <p:sldId id="278" r:id="rId21"/>
    <p:sldId id="270" r:id="rId22"/>
    <p:sldId id="271" r:id="rId23"/>
    <p:sldId id="273" r:id="rId24"/>
    <p:sldId id="274" r:id="rId25"/>
    <p:sldId id="277" r:id="rId26"/>
    <p:sldId id="289" r:id="rId27"/>
    <p:sldId id="290" r:id="rId28"/>
    <p:sldId id="279" r:id="rId29"/>
    <p:sldId id="27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9E364-F2FB-4B5D-A741-6D9516EC408E}" v="2" dt="2024-09-16T15:57:53.334"/>
    <p1510:client id="{699A4024-361D-BD0A-277A-8ED65349D087}" v="14" dt="2024-09-17T22:04:50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Brown" userId="S::julie.brown@cobbk12.org::707c3c1b-4bfd-40c6-99bb-bcecfe5f314f" providerId="AD" clId="Web-{699A4024-361D-BD0A-277A-8ED65349D087}"/>
    <pc:docChg chg="modSld">
      <pc:chgData name="Julie Brown" userId="S::julie.brown@cobbk12.org::707c3c1b-4bfd-40c6-99bb-bcecfe5f314f" providerId="AD" clId="Web-{699A4024-361D-BD0A-277A-8ED65349D087}" dt="2024-09-17T22:04:50.682" v="15" actId="20577"/>
      <pc:docMkLst>
        <pc:docMk/>
      </pc:docMkLst>
      <pc:sldChg chg="modSp">
        <pc:chgData name="Julie Brown" userId="S::julie.brown@cobbk12.org::707c3c1b-4bfd-40c6-99bb-bcecfe5f314f" providerId="AD" clId="Web-{699A4024-361D-BD0A-277A-8ED65349D087}" dt="2024-09-17T22:04:50.682" v="15" actId="20577"/>
        <pc:sldMkLst>
          <pc:docMk/>
          <pc:sldMk cId="3454808703" sldId="260"/>
        </pc:sldMkLst>
        <pc:spChg chg="mod">
          <ac:chgData name="Julie Brown" userId="S::julie.brown@cobbk12.org::707c3c1b-4bfd-40c6-99bb-bcecfe5f314f" providerId="AD" clId="Web-{699A4024-361D-BD0A-277A-8ED65349D087}" dt="2024-09-17T22:04:36.588" v="12" actId="20577"/>
          <ac:spMkLst>
            <pc:docMk/>
            <pc:sldMk cId="3454808703" sldId="260"/>
            <ac:spMk id="4" creationId="{81F6880E-E32F-4438-B94C-1770F2011097}"/>
          </ac:spMkLst>
        </pc:spChg>
        <pc:spChg chg="mod">
          <ac:chgData name="Julie Brown" userId="S::julie.brown@cobbk12.org::707c3c1b-4bfd-40c6-99bb-bcecfe5f314f" providerId="AD" clId="Web-{699A4024-361D-BD0A-277A-8ED65349D087}" dt="2024-09-17T22:04:50.682" v="15" actId="20577"/>
          <ac:spMkLst>
            <pc:docMk/>
            <pc:sldMk cId="3454808703" sldId="260"/>
            <ac:spMk id="6" creationId="{525A9737-36EE-456B-9E77-AE2B254E36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F41CA-5FAB-4136-A2E5-3B369CB97D0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D3BA4-ED70-4E03-8D84-6B30D1CF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1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D3BA4-ED70-4E03-8D84-6B30D1CF23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D3BA4-ED70-4E03-8D84-6B30D1CF23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6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9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5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663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94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5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13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0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7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5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1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5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0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9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3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7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27E0A-A276-4206-8142-8FC520D1D3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48217-9D71-4361-A49E-2ED6458C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0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ltonhigh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onhighcounseling.com/" TargetMode="External"/><Relationship Id="rId2" Type="http://schemas.openxmlformats.org/officeDocument/2006/relationships/hyperlink" Target="http://www.waltonhigh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9FCC-D285-496F-936A-0B570057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Please take this opportunity to complete the </a:t>
            </a:r>
            <a:r>
              <a:rPr lang="en-US" err="1"/>
              <a:t>cognia</a:t>
            </a:r>
            <a:r>
              <a:rPr lang="en-US"/>
              <a:t> parent survey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26250-C007-8B2B-D2C5-9FECA6076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308" y="2673004"/>
            <a:ext cx="2421384" cy="224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6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F773-2014-4FC2-BB2F-863D28C4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20" y="1601204"/>
            <a:ext cx="5594394" cy="1827796"/>
          </a:xfrm>
        </p:spPr>
        <p:txBody>
          <a:bodyPr>
            <a:normAutofit/>
          </a:bodyPr>
          <a:lstStyle/>
          <a:p>
            <a:r>
              <a:rPr lang="en-US" sz="2000"/>
              <a:t>Walton Website&gt;&gt;</a:t>
            </a:r>
            <a:br>
              <a:rPr lang="en-US" sz="2000"/>
            </a:br>
            <a:r>
              <a:rPr lang="en-US" sz="2000"/>
              <a:t>Students&gt;&gt;</a:t>
            </a:r>
            <a:br>
              <a:rPr lang="en-US" sz="2000"/>
            </a:br>
            <a:r>
              <a:rPr lang="en-US" sz="2000"/>
              <a:t>Student tutoring program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A36AD4-8513-4F1B-ACE5-8FDCAE10B7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2474" y="3784188"/>
            <a:ext cx="5594394" cy="2568693"/>
          </a:xfrm>
        </p:spPr>
      </p:pic>
      <p:pic>
        <p:nvPicPr>
          <p:cNvPr id="2050" name="Picture 2" descr="80,182 Tutor Stock Photos - Free &amp; Royalty-Free Stock Photos ...">
            <a:extLst>
              <a:ext uri="{FF2B5EF4-FFF2-40B4-BE49-F238E27FC236}">
                <a16:creationId xmlns:a16="http://schemas.microsoft.com/office/drawing/2014/main" id="{F9AEEC47-5A35-4915-8BBD-9371890BE1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59" y="2267738"/>
            <a:ext cx="4422416" cy="29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AFA8ABE-4E98-4C0E-8E45-4D57289F6967}"/>
              </a:ext>
            </a:extLst>
          </p:cNvPr>
          <p:cNvSpPr txBox="1">
            <a:spLocks/>
          </p:cNvSpPr>
          <p:nvPr/>
        </p:nvSpPr>
        <p:spPr>
          <a:xfrm>
            <a:off x="1066195" y="7620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Academic tutoring</a:t>
            </a:r>
          </a:p>
        </p:txBody>
      </p:sp>
    </p:spTree>
    <p:extLst>
      <p:ext uri="{BB962C8B-B14F-4D97-AF65-F5344CB8AC3E}">
        <p14:creationId xmlns:p14="http://schemas.microsoft.com/office/powerpoint/2010/main" val="289404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66C-AA75-40E1-82BA-D3ECC536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Academic Incentive for Final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FA33-3ECE-44A8-9C50-CB534F817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Final exams are scheduled 12/17 (Tu) – 12/20 (F) with zero period final exam on 12/16.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Students who have an A prior to the final exam, regardless of absences, may exempt their final exam for that class.  Students may exempt a maximum of 2 exams per semester.</a:t>
            </a:r>
          </a:p>
          <a:p>
            <a:pPr lvl="1"/>
            <a:r>
              <a:rPr lang="en-US"/>
              <a:t>Restrictions fall semester – cannot exempt EOC courses (Algebra and Biology) or AP courses (AP Human Geography and/or STEM APES)</a:t>
            </a:r>
          </a:p>
        </p:txBody>
      </p:sp>
    </p:spTree>
    <p:extLst>
      <p:ext uri="{BB962C8B-B14F-4D97-AF65-F5344CB8AC3E}">
        <p14:creationId xmlns:p14="http://schemas.microsoft.com/office/powerpoint/2010/main" val="301298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paper&#10;&#10;Description automatically generated">
            <a:extLst>
              <a:ext uri="{FF2B5EF4-FFF2-40B4-BE49-F238E27FC236}">
                <a16:creationId xmlns:a16="http://schemas.microsoft.com/office/drawing/2014/main" id="{8A7B40F9-9929-2E38-38BE-146AE3A05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8123" y="114756"/>
            <a:ext cx="6810697" cy="657523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AA9756-F967-7B47-2247-F6FE03E3C523}"/>
              </a:ext>
            </a:extLst>
          </p:cNvPr>
          <p:cNvSpPr txBox="1"/>
          <p:nvPr/>
        </p:nvSpPr>
        <p:spPr>
          <a:xfrm>
            <a:off x="1029605" y="695300"/>
            <a:ext cx="2043831" cy="269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cap="all">
                <a:latin typeface="Bookman Old Style"/>
              </a:rPr>
              <a:t>9</a:t>
            </a:r>
            <a:r>
              <a:rPr lang="en-US" sz="2400" b="1" cap="all" baseline="30000">
                <a:latin typeface="Bookman Old Style"/>
              </a:rPr>
              <a:t>th</a:t>
            </a:r>
            <a:r>
              <a:rPr lang="en-US" sz="3600" b="1" cap="all">
                <a:latin typeface="Bookman Old Style"/>
              </a:rPr>
              <a:t> </a:t>
            </a:r>
            <a:endParaRPr lang="en-US">
              <a:latin typeface="Rockwell" panose="02060603020205020403"/>
            </a:endParaRPr>
          </a:p>
          <a:p>
            <a:pPr algn="ctr"/>
            <a:r>
              <a:rPr lang="en-US" sz="3600" b="1" cap="all">
                <a:latin typeface="Bookman Old Style"/>
              </a:rPr>
              <a:t>Grade</a:t>
            </a:r>
            <a:r>
              <a:rPr lang="en-US" sz="3600">
                <a:latin typeface="Bookman Old Style"/>
              </a:rPr>
              <a:t>​</a:t>
            </a:r>
            <a:r>
              <a:rPr lang="en-US" sz="3600" b="1" cap="all">
                <a:latin typeface="Bookman Old Style"/>
              </a:rPr>
              <a:t>ELA</a:t>
            </a:r>
            <a:r>
              <a:rPr lang="en-US" sz="4800" b="1" cap="all">
                <a:latin typeface="Bookman Old Style"/>
              </a:rPr>
              <a:t> </a:t>
            </a:r>
            <a:r>
              <a:rPr lang="en-US" sz="4800">
                <a:latin typeface="Bookman Old Style"/>
              </a:rPr>
              <a:t>​</a:t>
            </a:r>
          </a:p>
          <a:p>
            <a:pPr algn="ctr"/>
            <a:endParaRPr lang="en-US" sz="4800">
              <a:latin typeface="Bookman Old Style"/>
            </a:endParaRPr>
          </a:p>
        </p:txBody>
      </p:sp>
      <p:pic>
        <p:nvPicPr>
          <p:cNvPr id="2" name="Picture 1" descr="A red cover with a pencil&#10;&#10;Description automatically generated">
            <a:extLst>
              <a:ext uri="{FF2B5EF4-FFF2-40B4-BE49-F238E27FC236}">
                <a16:creationId xmlns:a16="http://schemas.microsoft.com/office/drawing/2014/main" id="{73AC1F21-8EA0-0412-2BAB-D4C9F708E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77" y="3643815"/>
            <a:ext cx="2022041" cy="20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2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B83B-2893-4FEB-99B8-2D75D88E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en-US"/>
              <a:t>Honor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56EB-0E22-43C0-BD58-0FD0AD15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41523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800"/>
              <a:t>Academic integrity is expected on ALL assignments</a:t>
            </a:r>
          </a:p>
          <a:p>
            <a:pPr>
              <a:lnSpc>
                <a:spcPct val="110000"/>
              </a:lnSpc>
            </a:pPr>
            <a:r>
              <a:rPr lang="en-US" sz="1800"/>
              <a:t>Do your own work unless told to work together</a:t>
            </a:r>
          </a:p>
          <a:p>
            <a:pPr>
              <a:lnSpc>
                <a:spcPct val="110000"/>
              </a:lnSpc>
            </a:pPr>
            <a:r>
              <a:rPr lang="en-US" sz="1800"/>
              <a:t>Turn It In – plagiarism software</a:t>
            </a:r>
          </a:p>
          <a:p>
            <a:pPr>
              <a:lnSpc>
                <a:spcPct val="110000"/>
              </a:lnSpc>
            </a:pPr>
            <a:r>
              <a:rPr lang="en-US" sz="1800"/>
              <a:t>Use of Artificial Intelligence (AI)</a:t>
            </a:r>
          </a:p>
          <a:p>
            <a:pPr>
              <a:lnSpc>
                <a:spcPct val="110000"/>
              </a:lnSpc>
            </a:pPr>
            <a:r>
              <a:rPr lang="en-US" sz="1800"/>
              <a:t>Minor infraction = copying homework/classwork</a:t>
            </a:r>
          </a:p>
          <a:p>
            <a:pPr lvl="2">
              <a:lnSpc>
                <a:spcPct val="110000"/>
              </a:lnSpc>
            </a:pPr>
            <a:r>
              <a:rPr lang="en-US" sz="1800"/>
              <a:t>Zero on assignment</a:t>
            </a:r>
          </a:p>
          <a:p>
            <a:pPr lvl="2">
              <a:lnSpc>
                <a:spcPct val="110000"/>
              </a:lnSpc>
            </a:pPr>
            <a:r>
              <a:rPr lang="en-US" sz="1800"/>
              <a:t>N in conduct</a:t>
            </a:r>
          </a:p>
          <a:p>
            <a:pPr>
              <a:lnSpc>
                <a:spcPct val="110000"/>
              </a:lnSpc>
            </a:pPr>
            <a:r>
              <a:rPr lang="en-US" sz="1800"/>
              <a:t>Major infraction = 2</a:t>
            </a:r>
            <a:r>
              <a:rPr lang="en-US" sz="1800" baseline="30000"/>
              <a:t>nd</a:t>
            </a:r>
            <a:r>
              <a:rPr lang="en-US" sz="1800"/>
              <a:t> minor or any other violation (assessment, essay, project, etc.)</a:t>
            </a:r>
          </a:p>
          <a:p>
            <a:pPr lvl="2">
              <a:lnSpc>
                <a:spcPct val="110000"/>
              </a:lnSpc>
            </a:pPr>
            <a:r>
              <a:rPr lang="en-US" sz="1800"/>
              <a:t>Zero on assignment</a:t>
            </a:r>
          </a:p>
          <a:p>
            <a:pPr lvl="2">
              <a:lnSpc>
                <a:spcPct val="110000"/>
              </a:lnSpc>
            </a:pPr>
            <a:r>
              <a:rPr lang="en-US" sz="1800"/>
              <a:t>U in conduct</a:t>
            </a:r>
          </a:p>
          <a:p>
            <a:pPr lvl="2">
              <a:lnSpc>
                <a:spcPct val="110000"/>
              </a:lnSpc>
            </a:pPr>
            <a:r>
              <a:rPr lang="en-US" sz="1800"/>
              <a:t>Loss of final exam exemption</a:t>
            </a:r>
          </a:p>
          <a:p>
            <a:pPr marL="914400" lvl="2" indent="0">
              <a:lnSpc>
                <a:spcPct val="110000"/>
              </a:lnSpc>
              <a:buNone/>
            </a:pPr>
            <a:endParaRPr lang="en-US" sz="1800"/>
          </a:p>
          <a:p>
            <a:pPr lvl="2">
              <a:lnSpc>
                <a:spcPct val="110000"/>
              </a:lnSpc>
            </a:pPr>
            <a:endParaRPr lang="en-US" sz="1400"/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14929052-9A99-9A53-F8A9-3B6D1B7350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88" r="18364" b="-1"/>
          <a:stretch/>
        </p:blipFill>
        <p:spPr>
          <a:xfrm>
            <a:off x="20" y="10"/>
            <a:ext cx="463598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44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66C-AA75-40E1-82BA-D3ECC536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Grade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FA33-3ECE-44A8-9C50-CB534F817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/>
              <a:t>Many course options for 9</a:t>
            </a:r>
            <a:r>
              <a:rPr lang="en-US" baseline="30000"/>
              <a:t>th</a:t>
            </a:r>
            <a:r>
              <a:rPr lang="en-US"/>
              <a:t> grade math</a:t>
            </a:r>
          </a:p>
          <a:p>
            <a:pPr lvl="1"/>
            <a:r>
              <a:rPr lang="en-US"/>
              <a:t>Enhanced Honors Geometry, Honors Geometry, Geometry, Honors Algebra, Algebra, Support, Foundations</a:t>
            </a:r>
          </a:p>
          <a:p>
            <a:r>
              <a:rPr lang="en-US"/>
              <a:t>Different category weights; see course syllabus on CTLS</a:t>
            </a:r>
          </a:p>
          <a:p>
            <a:pPr lvl="1"/>
            <a:r>
              <a:rPr lang="en-US"/>
              <a:t>80% - 90% of course grade is based on items graded for accuracy</a:t>
            </a:r>
          </a:p>
          <a:p>
            <a:pPr lvl="1"/>
            <a:r>
              <a:rPr lang="en-US"/>
              <a:t>No assessment re-takes</a:t>
            </a:r>
          </a:p>
          <a:p>
            <a:r>
              <a:rPr lang="en-US"/>
              <a:t>Homework expectation</a:t>
            </a:r>
          </a:p>
          <a:p>
            <a:r>
              <a:rPr lang="en-US"/>
              <a:t>Calculator usage</a:t>
            </a:r>
          </a:p>
          <a:p>
            <a:r>
              <a:rPr lang="en-US"/>
              <a:t>All math teachers are available for extra help before/after school and during WEBs.  See the course syllabus for posted times.  Students can see other teachers who teach their course.</a:t>
            </a:r>
          </a:p>
          <a:p>
            <a:r>
              <a:rPr lang="en-US"/>
              <a:t>Online resources via CTLS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0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66C-AA75-40E1-82BA-D3ECC536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Grade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FA33-3ECE-44A8-9C50-CB534F817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3 levels of 9</a:t>
            </a:r>
            <a:r>
              <a:rPr lang="en-US" baseline="30000"/>
              <a:t>th</a:t>
            </a:r>
            <a:r>
              <a:rPr lang="en-US"/>
              <a:t> grade Bio – Honors Biology, Biology, Biology 93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A screenshot of a test&#10;&#10;Description automatically generated">
            <a:extLst>
              <a:ext uri="{FF2B5EF4-FFF2-40B4-BE49-F238E27FC236}">
                <a16:creationId xmlns:a16="http://schemas.microsoft.com/office/drawing/2014/main" id="{DC243BB5-5131-96C8-6973-78A326448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019425"/>
            <a:ext cx="3448050" cy="3257550"/>
          </a:xfrm>
          <a:prstGeom prst="rect">
            <a:avLst/>
          </a:prstGeom>
        </p:spPr>
      </p:pic>
      <p:pic>
        <p:nvPicPr>
          <p:cNvPr id="6" name="Picture 5" descr="A list of text on a white background&#10;&#10;Description automatically generated">
            <a:extLst>
              <a:ext uri="{FF2B5EF4-FFF2-40B4-BE49-F238E27FC236}">
                <a16:creationId xmlns:a16="http://schemas.microsoft.com/office/drawing/2014/main" id="{C1304D16-FA63-CFAA-C6CF-2FD25E7CF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662" y="2996045"/>
            <a:ext cx="3419475" cy="327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CE668A-2574-4912-82CF-C5824B165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74" y="2986520"/>
            <a:ext cx="34671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5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66C-AA75-40E1-82BA-D3ECC536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Grade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FA33-3ECE-44A8-9C50-CB534F817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STEM AP Environmental Science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A screenshot of a test&#10;&#10;Description automatically generated">
            <a:extLst>
              <a:ext uri="{FF2B5EF4-FFF2-40B4-BE49-F238E27FC236}">
                <a16:creationId xmlns:a16="http://schemas.microsoft.com/office/drawing/2014/main" id="{ECD2C9C3-122E-F9CF-5815-0941325C7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810" y="2694524"/>
            <a:ext cx="7436427" cy="36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1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66C-AA75-40E1-82BA-D3ECC536A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350" y="733425"/>
            <a:ext cx="3643150" cy="34956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/>
              <a:t>9</a:t>
            </a:r>
            <a:r>
              <a:rPr lang="en-US" sz="4000" baseline="30000"/>
              <a:t>th</a:t>
            </a:r>
            <a:r>
              <a:rPr lang="en-US" sz="4000"/>
              <a:t> Grade Social Studies</a:t>
            </a: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5BC51F77-AE74-4F38-B1DC-29475E38C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FCE87B8C-E5AA-4044-AB91-DDA3084B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D826D4-EB86-43D9-9E92-A0519815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" y="518922"/>
            <a:ext cx="8083550" cy="58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9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1FC9-6805-4118-8798-95C7BA9A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en-US"/>
              <a:t>High School Curriculum</a:t>
            </a:r>
          </a:p>
        </p:txBody>
      </p:sp>
      <p:pic>
        <p:nvPicPr>
          <p:cNvPr id="6146" name="Picture 2" descr="Walton High School - Gilbane">
            <a:extLst>
              <a:ext uri="{FF2B5EF4-FFF2-40B4-BE49-F238E27FC236}">
                <a16:creationId xmlns:a16="http://schemas.microsoft.com/office/drawing/2014/main" id="{BCF88578-6367-4A10-B675-F6DA3F48D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r="13841"/>
          <a:stretch/>
        </p:blipFill>
        <p:spPr bwMode="auto">
          <a:xfrm>
            <a:off x="20" y="10"/>
            <a:ext cx="46359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F0E9C3F-44C3-4132-B38B-1E7D861BA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3695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700"/>
              <a:t>Students register for next year’s courses in the spring</a:t>
            </a:r>
          </a:p>
          <a:p>
            <a:pPr>
              <a:lnSpc>
                <a:spcPct val="110000"/>
              </a:lnSpc>
            </a:pPr>
            <a:r>
              <a:rPr lang="en-US" sz="1700"/>
              <a:t>Classroom teacher will make recommendations for academic course placement</a:t>
            </a:r>
          </a:p>
          <a:p>
            <a:pPr>
              <a:lnSpc>
                <a:spcPct val="110000"/>
              </a:lnSpc>
            </a:pPr>
            <a:r>
              <a:rPr lang="en-US" sz="1700"/>
              <a:t>Honors and AP level courses focus on application and critical reading</a:t>
            </a:r>
          </a:p>
          <a:p>
            <a:pPr>
              <a:lnSpc>
                <a:spcPct val="110000"/>
              </a:lnSpc>
            </a:pPr>
            <a:r>
              <a:rPr lang="en-US" sz="1700"/>
              <a:t>Colleges ALWAYS favor higher level courses</a:t>
            </a:r>
          </a:p>
          <a:p>
            <a:pPr>
              <a:lnSpc>
                <a:spcPct val="110000"/>
              </a:lnSpc>
            </a:pPr>
            <a:r>
              <a:rPr lang="en-US" sz="1700"/>
              <a:t>Students/parents may choose to waive up or down one level</a:t>
            </a:r>
          </a:p>
          <a:p>
            <a:pPr>
              <a:lnSpc>
                <a:spcPct val="110000"/>
              </a:lnSpc>
            </a:pPr>
            <a:r>
              <a:rPr lang="en-US" sz="1700"/>
              <a:t>Reach for the maximum level of coursework that is APPROPRIATE based on teacher recommendation, student ability, student motivation, and extracurricular commitments</a:t>
            </a:r>
          </a:p>
          <a:p>
            <a:pPr>
              <a:lnSpc>
                <a:spcPct val="110000"/>
              </a:lnSpc>
            </a:pPr>
            <a:r>
              <a:rPr lang="en-US" sz="1700"/>
              <a:t>BALANCE!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700"/>
          </a:p>
        </p:txBody>
      </p:sp>
      <p:cxnSp>
        <p:nvCxnSpPr>
          <p:cNvPr id="6151" name="Straight Connector 6150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71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F959-1E39-4544-A0F2-C3F6DBE3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Grade Advisement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981F-89D7-46AC-84EC-457D68FB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en-US"/>
              <a:t>Spring semester</a:t>
            </a:r>
          </a:p>
          <a:p>
            <a:r>
              <a:rPr lang="en-US"/>
              <a:t>Students and parents attend small group presentation</a:t>
            </a:r>
          </a:p>
          <a:p>
            <a:r>
              <a:rPr lang="en-US"/>
              <a:t>Individual 1:1 meeting with a counselor</a:t>
            </a:r>
          </a:p>
          <a:p>
            <a:r>
              <a:rPr lang="en-US"/>
              <a:t>Utilize Naviance to create a four year “road map” for high school</a:t>
            </a:r>
          </a:p>
          <a:p>
            <a:r>
              <a:rPr lang="en-US"/>
              <a:t>Review academic placement, select electives, sign waivers</a:t>
            </a:r>
          </a:p>
        </p:txBody>
      </p:sp>
    </p:spTree>
    <p:extLst>
      <p:ext uri="{BB962C8B-B14F-4D97-AF65-F5344CB8AC3E}">
        <p14:creationId xmlns:p14="http://schemas.microsoft.com/office/powerpoint/2010/main" val="140290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E238-3ED6-4FAF-9F78-0B961CD79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620" y="1306071"/>
            <a:ext cx="5478379" cy="2663407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>
                <a:solidFill>
                  <a:srgbClr val="FFFFFF"/>
                </a:solidFill>
              </a:rPr>
              <a:t>Class of 2028</a:t>
            </a:r>
            <a:br>
              <a:rPr lang="en-US" sz="5400">
                <a:solidFill>
                  <a:srgbClr val="FFFFFF"/>
                </a:solidFill>
              </a:rPr>
            </a:br>
            <a:r>
              <a:rPr lang="en-US" sz="5400">
                <a:solidFill>
                  <a:srgbClr val="FFFFFF"/>
                </a:solidFill>
              </a:rPr>
              <a:t>Freshman Class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D864C-A79C-4815-A83E-AED079E11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620" y="4480319"/>
            <a:ext cx="5478380" cy="1860883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  <a:p>
            <a:pPr algn="l"/>
            <a:r>
              <a:rPr lang="en-US"/>
              <a:t>Educate, Inspire, Empower</a:t>
            </a:r>
          </a:p>
        </p:txBody>
      </p:sp>
      <p:pic>
        <p:nvPicPr>
          <p:cNvPr id="1026" name="Picture 2" descr="Walton High School Logo">
            <a:extLst>
              <a:ext uri="{FF2B5EF4-FFF2-40B4-BE49-F238E27FC236}">
                <a16:creationId xmlns:a16="http://schemas.microsoft.com/office/drawing/2014/main" id="{98ABE833-0E2D-484A-A601-544D29727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1723" y="2535784"/>
            <a:ext cx="1648572" cy="176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58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15BF-0E10-4D40-9AC8-74E2D9A4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PSAT – October 9</a:t>
            </a:r>
            <a:r>
              <a:rPr lang="en-US" baseline="30000"/>
              <a:t>th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328C6-6BBC-4BF3-92B7-3D23048A1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grade PSAT</a:t>
            </a:r>
          </a:p>
          <a:p>
            <a:pPr lvl="1"/>
            <a:r>
              <a:rPr lang="en-US"/>
              <a:t>Cost is covered by Walton High School</a:t>
            </a:r>
          </a:p>
          <a:p>
            <a:pPr lvl="1"/>
            <a:r>
              <a:rPr lang="en-US"/>
              <a:t>Any 9</a:t>
            </a:r>
            <a:r>
              <a:rPr lang="en-US" baseline="30000"/>
              <a:t>th</a:t>
            </a:r>
            <a:r>
              <a:rPr lang="en-US"/>
              <a:t> grade student in attendance on 10/9 will sit for the PSAT.</a:t>
            </a:r>
          </a:p>
          <a:p>
            <a:r>
              <a:rPr lang="en-US"/>
              <a:t>Great experience sitting for a high-stakes standardized test</a:t>
            </a:r>
          </a:p>
          <a:p>
            <a:r>
              <a:rPr lang="en-US"/>
              <a:t>Baseline for future planning</a:t>
            </a:r>
          </a:p>
          <a:p>
            <a:r>
              <a:rPr lang="en-US"/>
              <a:t>PSAT scores can be linked to Khan Academy for individualized practice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57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1C80-FFE4-4DCF-87DA-4B7699E4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444" y="609600"/>
            <a:ext cx="3113112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100"/>
              <a:t>College Applications – What to do now?</a:t>
            </a:r>
          </a:p>
        </p:txBody>
      </p:sp>
      <p:pic>
        <p:nvPicPr>
          <p:cNvPr id="7170" name="Picture 2" descr="1,162,092 College Stock Photos, Pictures &amp; Royalty-Free Images - iStock">
            <a:extLst>
              <a:ext uri="{FF2B5EF4-FFF2-40B4-BE49-F238E27FC236}">
                <a16:creationId xmlns:a16="http://schemas.microsoft.com/office/drawing/2014/main" id="{5579688C-BD80-4A07-A44E-DA2F665D62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r="25011" b="2"/>
          <a:stretch/>
        </p:blipFill>
        <p:spPr bwMode="auto">
          <a:xfrm>
            <a:off x="20" y="10"/>
            <a:ext cx="75529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02F7-CDF0-4CE3-8853-5561A8FFA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4444" y="2096064"/>
            <a:ext cx="3113112" cy="36951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Focus on coursework</a:t>
            </a:r>
          </a:p>
          <a:p>
            <a:r>
              <a:rPr lang="en-US" sz="1800"/>
              <a:t>Naviance</a:t>
            </a:r>
          </a:p>
          <a:p>
            <a:r>
              <a:rPr lang="en-US" sz="1800"/>
              <a:t>GPA - transcript</a:t>
            </a:r>
          </a:p>
          <a:p>
            <a:r>
              <a:rPr lang="en-US" sz="1800"/>
              <a:t>PSAT as prep for SAT</a:t>
            </a:r>
          </a:p>
        </p:txBody>
      </p:sp>
      <p:cxnSp>
        <p:nvCxnSpPr>
          <p:cNvPr id="7175" name="Straight Connector 7174">
            <a:extLst>
              <a:ext uri="{FF2B5EF4-FFF2-40B4-BE49-F238E27FC236}">
                <a16:creationId xmlns:a16="http://schemas.microsoft.com/office/drawing/2014/main" id="{A4F35239-EB86-4ACB-91DE-4989620C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148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8905-234E-4F94-AA85-F4D12A28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Walton Grade Point Average (GPA)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30A2E-E1BE-4E23-A57C-5EE2FCC5C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GPA determined by grades earned and quality points</a:t>
            </a:r>
          </a:p>
          <a:p>
            <a:pPr lvl="1"/>
            <a:r>
              <a:rPr lang="en-US"/>
              <a:t>A = 4	B = 3	C = 2	D = 1	F=0</a:t>
            </a:r>
          </a:p>
          <a:p>
            <a:pPr lvl="1"/>
            <a:r>
              <a:rPr lang="en-US"/>
              <a:t>Average</a:t>
            </a:r>
          </a:p>
          <a:p>
            <a:r>
              <a:rPr lang="en-US"/>
              <a:t>Honors classes earn extra .5 quality point</a:t>
            </a:r>
          </a:p>
          <a:p>
            <a:pPr lvl="1"/>
            <a:r>
              <a:rPr lang="en-US"/>
              <a:t>B in Honors Biology = 3.5</a:t>
            </a:r>
          </a:p>
          <a:p>
            <a:pPr lvl="1"/>
            <a:r>
              <a:rPr lang="en-US"/>
              <a:t>A in Honors 9</a:t>
            </a:r>
            <a:r>
              <a:rPr lang="en-US" baseline="30000"/>
              <a:t>th</a:t>
            </a:r>
            <a:r>
              <a:rPr lang="en-US"/>
              <a:t> Lit = 4.5</a:t>
            </a:r>
          </a:p>
          <a:p>
            <a:r>
              <a:rPr lang="en-US"/>
              <a:t>AP courses and World Languages 4 and higher earn extra 1.0 quality point</a:t>
            </a:r>
          </a:p>
          <a:p>
            <a:pPr lvl="1"/>
            <a:r>
              <a:rPr lang="en-US"/>
              <a:t>A in AP Human Geography = 5</a:t>
            </a:r>
          </a:p>
          <a:p>
            <a:pPr lvl="1"/>
            <a:r>
              <a:rPr lang="en-US"/>
              <a:t>C in AP Human Geography = 3</a:t>
            </a:r>
          </a:p>
          <a:p>
            <a:r>
              <a:rPr lang="en-US"/>
              <a:t>Walton Honors Graduate = cumulative 3.5 weighted GPA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9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6026EC98-F170-4A41-81E8-30BCC3041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548" y="0"/>
            <a:ext cx="11308178" cy="6895130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7234D13A-C68E-434D-A143-F567E75E9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804" y="846751"/>
            <a:ext cx="28630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WGPA=3.895</a:t>
            </a:r>
          </a:p>
          <a:p>
            <a:r>
              <a:rPr lang="en-US" altLang="en-US">
                <a:solidFill>
                  <a:srgbClr val="FF0000"/>
                </a:solidFill>
              </a:rPr>
              <a:t>Unweighted GPA = 3.579</a:t>
            </a:r>
          </a:p>
          <a:p>
            <a:r>
              <a:rPr lang="en-US" altLang="en-US">
                <a:solidFill>
                  <a:srgbClr val="FF0000"/>
                </a:solidFill>
              </a:rPr>
              <a:t>HOPE GPA = 3.583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D28C37-1B0C-4255-AF6E-6487CC5B2D38}"/>
              </a:ext>
            </a:extLst>
          </p:cNvPr>
          <p:cNvSpPr/>
          <p:nvPr/>
        </p:nvSpPr>
        <p:spPr>
          <a:xfrm>
            <a:off x="8417978" y="283201"/>
            <a:ext cx="766215" cy="5622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68320-E43B-4DB1-B18F-402F8B7209B2}"/>
              </a:ext>
            </a:extLst>
          </p:cNvPr>
          <p:cNvSpPr/>
          <p:nvPr/>
        </p:nvSpPr>
        <p:spPr>
          <a:xfrm>
            <a:off x="506027" y="1184917"/>
            <a:ext cx="887767" cy="24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56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90B7-E06C-4E33-92B3-9E641ADC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HOPE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EE9F-82BE-4DDC-B6E4-D377BFC4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36951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GPA = only core classes  </a:t>
            </a:r>
          </a:p>
          <a:p>
            <a:pPr lvl="1">
              <a:lnSpc>
                <a:spcPct val="110000"/>
              </a:lnSpc>
            </a:pPr>
            <a:r>
              <a:rPr lang="en-US"/>
              <a:t>All English/Language Arts</a:t>
            </a:r>
          </a:p>
          <a:p>
            <a:pPr lvl="1">
              <a:lnSpc>
                <a:spcPct val="110000"/>
              </a:lnSpc>
            </a:pPr>
            <a:r>
              <a:rPr lang="en-US"/>
              <a:t>All Math</a:t>
            </a:r>
          </a:p>
          <a:p>
            <a:pPr lvl="1">
              <a:lnSpc>
                <a:spcPct val="110000"/>
              </a:lnSpc>
            </a:pPr>
            <a:r>
              <a:rPr lang="en-US"/>
              <a:t>All Science</a:t>
            </a:r>
          </a:p>
          <a:p>
            <a:pPr lvl="1">
              <a:lnSpc>
                <a:spcPct val="110000"/>
              </a:lnSpc>
            </a:pPr>
            <a:r>
              <a:rPr lang="en-US"/>
              <a:t>All Social Studies</a:t>
            </a:r>
          </a:p>
          <a:p>
            <a:pPr lvl="1">
              <a:lnSpc>
                <a:spcPct val="110000"/>
              </a:lnSpc>
            </a:pPr>
            <a:r>
              <a:rPr lang="en-US"/>
              <a:t>All World Languages &amp; Latin</a:t>
            </a:r>
          </a:p>
          <a:p>
            <a:pPr lvl="1">
              <a:lnSpc>
                <a:spcPct val="110000"/>
              </a:lnSpc>
            </a:pPr>
            <a:r>
              <a:rPr lang="en-US"/>
              <a:t>All electives taken in core areas </a:t>
            </a:r>
          </a:p>
          <a:p>
            <a:pPr marL="0" indent="0">
              <a:lnSpc>
                <a:spcPct val="110000"/>
              </a:lnSpc>
              <a:buNone/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0.5 for AP and dual enrollment courses; no weight for honors</a:t>
            </a:r>
          </a:p>
          <a:p>
            <a:pPr>
              <a:lnSpc>
                <a:spcPct val="110000"/>
              </a:lnSpc>
            </a:pPr>
            <a:r>
              <a:rPr lang="en-US"/>
              <a:t>Course rigor requirements</a:t>
            </a:r>
          </a:p>
          <a:p>
            <a:pPr>
              <a:lnSpc>
                <a:spcPct val="110000"/>
              </a:lnSpc>
            </a:pPr>
            <a:r>
              <a:rPr lang="en-US"/>
              <a:t>www.gafutures.org</a:t>
            </a:r>
          </a:p>
          <a:p>
            <a:pPr lvl="1">
              <a:lnSpc>
                <a:spcPct val="110000"/>
              </a:lnSpc>
            </a:pPr>
            <a:endParaRPr lang="en-US"/>
          </a:p>
          <a:p>
            <a:pPr marL="457200" lvl="1" indent="0">
              <a:lnSpc>
                <a:spcPct val="110000"/>
              </a:lnSpc>
              <a:buNone/>
            </a:pPr>
            <a:endParaRPr lang="en-US"/>
          </a:p>
        </p:txBody>
      </p:sp>
      <p:pic>
        <p:nvPicPr>
          <p:cNvPr id="5124" name="Picture 4" descr="HOPE Program – Georgia Home Education Association">
            <a:extLst>
              <a:ext uri="{FF2B5EF4-FFF2-40B4-BE49-F238E27FC236}">
                <a16:creationId xmlns:a16="http://schemas.microsoft.com/office/drawing/2014/main" id="{492512CD-3ED0-4073-9427-F932BF5F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257" y="2346439"/>
            <a:ext cx="4833257" cy="3222171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15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3B5F-83BD-483C-A0A7-3FDA5662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Naviance and service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6ACFD-7A16-4BF3-BB87-2F4F607B8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Naviance is a delivery system and college/career search engine used throughout the year for various activities</a:t>
            </a:r>
          </a:p>
          <a:p>
            <a:pPr lvl="1"/>
            <a:r>
              <a:rPr lang="en-US"/>
              <a:t>To access Naviance, go to </a:t>
            </a:r>
            <a:r>
              <a:rPr lang="en-US">
                <a:hlinkClick r:id="rId2"/>
              </a:rPr>
              <a:t>www.waltonhigh.org</a:t>
            </a:r>
            <a:r>
              <a:rPr lang="en-US"/>
              <a:t> and click the diploma icon in the top right-hand corner and then use Office 365 credentials to login.</a:t>
            </a:r>
          </a:p>
          <a:p>
            <a:r>
              <a:rPr lang="en-US"/>
              <a:t>Service Hours</a:t>
            </a:r>
          </a:p>
          <a:p>
            <a:pPr lvl="1"/>
            <a:r>
              <a:rPr lang="en-US"/>
              <a:t>NOT required for graduation but students receive a service cord if they earn 180 hours</a:t>
            </a:r>
          </a:p>
          <a:p>
            <a:pPr lvl="1"/>
            <a:r>
              <a:rPr lang="en-US"/>
              <a:t>All service hours must be logged through </a:t>
            </a:r>
            <a:r>
              <a:rPr lang="en-US" err="1"/>
              <a:t>MobileServe</a:t>
            </a:r>
            <a:r>
              <a:rPr lang="en-US"/>
              <a:t> (directions on school counseling website)</a:t>
            </a:r>
          </a:p>
          <a:p>
            <a:pPr lvl="1"/>
            <a:r>
              <a:rPr lang="en-US"/>
              <a:t>Service hours must be logged the same year they are received.  Hours for 9</a:t>
            </a:r>
            <a:r>
              <a:rPr lang="en-US" baseline="30000"/>
              <a:t>th</a:t>
            </a:r>
            <a:r>
              <a:rPr lang="en-US"/>
              <a:t> graders began on 8/1 and 5/15 is the deadline for submissions this school year.</a:t>
            </a:r>
          </a:p>
        </p:txBody>
      </p:sp>
    </p:spTree>
    <p:extLst>
      <p:ext uri="{BB962C8B-B14F-4D97-AF65-F5344CB8AC3E}">
        <p14:creationId xmlns:p14="http://schemas.microsoft.com/office/powerpoint/2010/main" val="3775985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red banner with white text and a red and blue logo&#10;&#10;Description automatically generated">
            <a:extLst>
              <a:ext uri="{FF2B5EF4-FFF2-40B4-BE49-F238E27FC236}">
                <a16:creationId xmlns:a16="http://schemas.microsoft.com/office/drawing/2014/main" id="{483E1F0F-BBC7-89E5-16B5-D7CD70B29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36" y="0"/>
            <a:ext cx="4437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95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and a group of colorful circles&#10;&#10;Description automatically generated with medium confidence">
            <a:extLst>
              <a:ext uri="{FF2B5EF4-FFF2-40B4-BE49-F238E27FC236}">
                <a16:creationId xmlns:a16="http://schemas.microsoft.com/office/drawing/2014/main" id="{39DE3BE5-8387-E968-D0B7-2F0D2ACD1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46" y="643466"/>
            <a:ext cx="6652017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64023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B791-B4BF-4F2E-8362-48A44994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Stay informed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BDBF3-5B1F-4A5A-B22D-807472981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Walton website:  </a:t>
            </a:r>
            <a:r>
              <a:rPr lang="en-US">
                <a:hlinkClick r:id="rId2"/>
              </a:rPr>
              <a:t>www.waltonhigh.org</a:t>
            </a:r>
            <a:endParaRPr lang="en-US"/>
          </a:p>
          <a:p>
            <a:r>
              <a:rPr lang="en-US"/>
              <a:t>Counseling website:  </a:t>
            </a:r>
            <a:r>
              <a:rPr lang="en-US">
                <a:hlinkClick r:id="rId3"/>
              </a:rPr>
              <a:t>www.waltonhighcounseling.com</a:t>
            </a:r>
            <a:endParaRPr lang="en-US"/>
          </a:p>
          <a:p>
            <a:r>
              <a:rPr lang="en-US" err="1"/>
              <a:t>ParentVue</a:t>
            </a:r>
            <a:r>
              <a:rPr lang="en-US"/>
              <a:t> – review your settings!</a:t>
            </a:r>
          </a:p>
          <a:p>
            <a:r>
              <a:rPr lang="en-US"/>
              <a:t>Principal CTLS emails</a:t>
            </a:r>
          </a:p>
          <a:p>
            <a:r>
              <a:rPr lang="en-US"/>
              <a:t>PTSA eblasts</a:t>
            </a:r>
          </a:p>
          <a:p>
            <a:r>
              <a:rPr lang="en-US"/>
              <a:t>Walton Foundation 411</a:t>
            </a:r>
          </a:p>
          <a:p>
            <a:r>
              <a:rPr lang="en-US"/>
              <a:t>Social media</a:t>
            </a:r>
          </a:p>
        </p:txBody>
      </p:sp>
      <p:pic>
        <p:nvPicPr>
          <p:cNvPr id="9222" name="Picture 6" descr="48,654 Facebook Images, Stock Photos &amp; Vectors | Shutterstock">
            <a:extLst>
              <a:ext uri="{FF2B5EF4-FFF2-40B4-BE49-F238E27FC236}">
                <a16:creationId xmlns:a16="http://schemas.microsoft.com/office/drawing/2014/main" id="{AE2A8D27-8B2E-412F-BB9F-F5E9820B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40" y="3511203"/>
            <a:ext cx="5261309" cy="21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11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CEF3-6908-4A3D-8FD4-DCC7A5A3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for now…enjoy the ride!</a:t>
            </a:r>
          </a:p>
        </p:txBody>
      </p:sp>
      <p:pic>
        <p:nvPicPr>
          <p:cNvPr id="6" name="Content Placeholder 5" descr="A crowd of people in a stadium&#10;&#10;Description automatically generated">
            <a:extLst>
              <a:ext uri="{FF2B5EF4-FFF2-40B4-BE49-F238E27FC236}">
                <a16:creationId xmlns:a16="http://schemas.microsoft.com/office/drawing/2014/main" id="{6C4F0228-D10D-43B1-A065-548696142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3780" y="1936308"/>
            <a:ext cx="6657974" cy="422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8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1837CB0-4F29-4E03-BEC4-55C6733B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2BF5D-DA80-4289-BFF0-6EE0A5C5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91" y="628651"/>
            <a:ext cx="5080634" cy="3495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High School Graduation Requirements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771D68-E8BF-4D31-ADBB-CE99B19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5229225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4DBD54-1DE0-451E-9FDE-4116146F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5109182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A76C5BF-5D4D-4D07-8C4C-FAFADA5DA2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528412"/>
              </p:ext>
            </p:extLst>
          </p:nvPr>
        </p:nvGraphicFramePr>
        <p:xfrm>
          <a:off x="1141857" y="1301423"/>
          <a:ext cx="4450461" cy="42551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46568">
                  <a:extLst>
                    <a:ext uri="{9D8B030D-6E8A-4147-A177-3AD203B41FA5}">
                      <a16:colId xmlns:a16="http://schemas.microsoft.com/office/drawing/2014/main" val="497084323"/>
                    </a:ext>
                  </a:extLst>
                </a:gridCol>
                <a:gridCol w="2303893">
                  <a:extLst>
                    <a:ext uri="{9D8B030D-6E8A-4147-A177-3AD203B41FA5}">
                      <a16:colId xmlns:a16="http://schemas.microsoft.com/office/drawing/2014/main" val="135787951"/>
                    </a:ext>
                  </a:extLst>
                </a:gridCol>
              </a:tblGrid>
              <a:tr h="273650">
                <a:tc>
                  <a:txBody>
                    <a:bodyPr/>
                    <a:lstStyle/>
                    <a:p>
                      <a:r>
                        <a:rPr lang="en-US" sz="1200"/>
                        <a:t>Area of Study</a:t>
                      </a:r>
                    </a:p>
                  </a:txBody>
                  <a:tcPr marL="57671" marR="57671" marT="29286" marB="29286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Total Units Required</a:t>
                      </a:r>
                    </a:p>
                  </a:txBody>
                  <a:tcPr marL="57671" marR="57671" marT="29286" marB="29286"/>
                </a:tc>
                <a:extLst>
                  <a:ext uri="{0D108BD9-81ED-4DB2-BD59-A6C34878D82A}">
                    <a16:rowId xmlns:a16="http://schemas.microsoft.com/office/drawing/2014/main" val="2160342380"/>
                  </a:ext>
                </a:extLst>
              </a:tr>
              <a:tr h="452881">
                <a:tc>
                  <a:txBody>
                    <a:bodyPr/>
                    <a:lstStyle/>
                    <a:p>
                      <a:r>
                        <a:rPr lang="en-US" sz="1200"/>
                        <a:t>English/Language Arts</a:t>
                      </a:r>
                    </a:p>
                  </a:txBody>
                  <a:tcPr marL="57671" marR="57671" marT="29286" marB="29286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 – Must include 9</a:t>
                      </a:r>
                      <a:r>
                        <a:rPr lang="en-US" sz="1200" baseline="30000"/>
                        <a:t>th</a:t>
                      </a:r>
                      <a:r>
                        <a:rPr lang="en-US" sz="1200"/>
                        <a:t> Lit and American Lit</a:t>
                      </a:r>
                    </a:p>
                  </a:txBody>
                  <a:tcPr marL="57671" marR="57671" marT="29286" marB="29286"/>
                </a:tc>
                <a:extLst>
                  <a:ext uri="{0D108BD9-81ED-4DB2-BD59-A6C34878D82A}">
                    <a16:rowId xmlns:a16="http://schemas.microsoft.com/office/drawing/2014/main" val="888919390"/>
                  </a:ext>
                </a:extLst>
              </a:tr>
              <a:tr h="632112">
                <a:tc>
                  <a:txBody>
                    <a:bodyPr/>
                    <a:lstStyle/>
                    <a:p>
                      <a:r>
                        <a:rPr lang="en-US" sz="1200"/>
                        <a:t>Mathematics</a:t>
                      </a:r>
                    </a:p>
                  </a:txBody>
                  <a:tcPr marL="57671" marR="57671" marT="29286" marB="29286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 – Must include Algebra, Geometry, Advanced Algebra  and a 4th year of math </a:t>
                      </a:r>
                    </a:p>
                  </a:txBody>
                  <a:tcPr marL="57671" marR="57671" marT="29286" marB="29286"/>
                </a:tc>
                <a:extLst>
                  <a:ext uri="{0D108BD9-81ED-4DB2-BD59-A6C34878D82A}">
                    <a16:rowId xmlns:a16="http://schemas.microsoft.com/office/drawing/2014/main" val="1893390940"/>
                  </a:ext>
                </a:extLst>
              </a:tr>
              <a:tr h="990574">
                <a:tc>
                  <a:txBody>
                    <a:bodyPr/>
                    <a:lstStyle/>
                    <a:p>
                      <a:r>
                        <a:rPr lang="en-US" sz="1200"/>
                        <a:t>Science</a:t>
                      </a:r>
                    </a:p>
                  </a:txBody>
                  <a:tcPr marL="57671" marR="57671" marT="29286" marB="29286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 – Must include: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Physical Science or Physics, Biology, Chemistry or Environmental Science, and a 4</a:t>
                      </a:r>
                      <a:r>
                        <a:rPr lang="en-US" sz="1200" baseline="30000"/>
                        <a:t>th</a:t>
                      </a:r>
                      <a:r>
                        <a:rPr lang="en-US" sz="1200"/>
                        <a:t> year of science           </a:t>
                      </a:r>
                    </a:p>
                  </a:txBody>
                  <a:tcPr marL="57671" marR="57671" marT="29286" marB="29286"/>
                </a:tc>
                <a:extLst>
                  <a:ext uri="{0D108BD9-81ED-4DB2-BD59-A6C34878D82A}">
                    <a16:rowId xmlns:a16="http://schemas.microsoft.com/office/drawing/2014/main" val="4190398505"/>
                  </a:ext>
                </a:extLst>
              </a:tr>
              <a:tr h="452881">
                <a:tc>
                  <a:txBody>
                    <a:bodyPr/>
                    <a:lstStyle/>
                    <a:p>
                      <a:r>
                        <a:rPr lang="en-US" sz="1200"/>
                        <a:t>Social Studies</a:t>
                      </a:r>
                    </a:p>
                  </a:txBody>
                  <a:tcPr marL="57671" marR="57671" marT="29286" marB="29286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 – Must include Gov/Econ, US History, World History</a:t>
                      </a:r>
                    </a:p>
                  </a:txBody>
                  <a:tcPr marL="57671" marR="57671" marT="29286" marB="29286"/>
                </a:tc>
                <a:extLst>
                  <a:ext uri="{0D108BD9-81ED-4DB2-BD59-A6C34878D82A}">
                    <a16:rowId xmlns:a16="http://schemas.microsoft.com/office/drawing/2014/main" val="1056317478"/>
                  </a:ext>
                </a:extLst>
              </a:tr>
              <a:tr h="452881">
                <a:tc>
                  <a:txBody>
                    <a:bodyPr/>
                    <a:lstStyle/>
                    <a:p>
                      <a:r>
                        <a:rPr lang="en-US" sz="1200"/>
                        <a:t>CTAE and/or Fine Arts and/or World Language</a:t>
                      </a:r>
                    </a:p>
                  </a:txBody>
                  <a:tcPr marL="57671" marR="57671" marT="29286" marB="29286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</a:t>
                      </a:r>
                    </a:p>
                  </a:txBody>
                  <a:tcPr marL="57671" marR="57671" marT="29286" marB="29286"/>
                </a:tc>
                <a:extLst>
                  <a:ext uri="{0D108BD9-81ED-4DB2-BD59-A6C34878D82A}">
                    <a16:rowId xmlns:a16="http://schemas.microsoft.com/office/drawing/2014/main" val="2209376646"/>
                  </a:ext>
                </a:extLst>
              </a:tr>
              <a:tr h="452881">
                <a:tc>
                  <a:txBody>
                    <a:bodyPr/>
                    <a:lstStyle/>
                    <a:p>
                      <a:r>
                        <a:rPr lang="en-US" sz="1200"/>
                        <a:t>Health and Personal Fitness</a:t>
                      </a:r>
                    </a:p>
                  </a:txBody>
                  <a:tcPr marL="57671" marR="57671" marT="29286" marB="29286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 – 0.5 of Health and 0.5 of Personal Fitness</a:t>
                      </a:r>
                    </a:p>
                  </a:txBody>
                  <a:tcPr marL="57671" marR="57671" marT="29286" marB="29286"/>
                </a:tc>
                <a:extLst>
                  <a:ext uri="{0D108BD9-81ED-4DB2-BD59-A6C34878D82A}">
                    <a16:rowId xmlns:a16="http://schemas.microsoft.com/office/drawing/2014/main" val="2435322279"/>
                  </a:ext>
                </a:extLst>
              </a:tr>
              <a:tr h="273650">
                <a:tc>
                  <a:txBody>
                    <a:bodyPr/>
                    <a:lstStyle/>
                    <a:p>
                      <a:r>
                        <a:rPr lang="en-US" sz="1200"/>
                        <a:t>Electives</a:t>
                      </a:r>
                    </a:p>
                  </a:txBody>
                  <a:tcPr marL="57671" marR="57671" marT="29286" marB="29286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</a:t>
                      </a:r>
                    </a:p>
                  </a:txBody>
                  <a:tcPr marL="57671" marR="57671" marT="29286" marB="29286"/>
                </a:tc>
                <a:extLst>
                  <a:ext uri="{0D108BD9-81ED-4DB2-BD59-A6C34878D82A}">
                    <a16:rowId xmlns:a16="http://schemas.microsoft.com/office/drawing/2014/main" val="1422234012"/>
                  </a:ext>
                </a:extLst>
              </a:tr>
              <a:tr h="273650">
                <a:tc>
                  <a:txBody>
                    <a:bodyPr/>
                    <a:lstStyle/>
                    <a:p>
                      <a:r>
                        <a:rPr lang="en-US" sz="1200"/>
                        <a:t>TOTAL Required (minimum)</a:t>
                      </a:r>
                    </a:p>
                  </a:txBody>
                  <a:tcPr marL="57671" marR="57671" marT="29286" marB="29286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23</a:t>
                      </a:r>
                    </a:p>
                  </a:txBody>
                  <a:tcPr marL="57671" marR="57671" marT="29286" marB="29286"/>
                </a:tc>
                <a:extLst>
                  <a:ext uri="{0D108BD9-81ED-4DB2-BD59-A6C34878D82A}">
                    <a16:rowId xmlns:a16="http://schemas.microsoft.com/office/drawing/2014/main" val="371702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973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316E-E8DE-4FC6-8483-4FD33393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B4510-7576-4B74-B65F-FCE2F8A80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Each class passed in a semester earns ½ unit of credit.</a:t>
            </a:r>
          </a:p>
          <a:p>
            <a:r>
              <a:rPr lang="en-US"/>
              <a:t>10</a:t>
            </a:r>
            <a:r>
              <a:rPr lang="en-US" baseline="30000"/>
              <a:t>th</a:t>
            </a:r>
            <a:r>
              <a:rPr lang="en-US"/>
              <a:t> Grade Promotion Requirements:</a:t>
            </a:r>
          </a:p>
          <a:p>
            <a:pPr lvl="2"/>
            <a:r>
              <a:rPr lang="en-US"/>
              <a:t>5 Total Units (1 full math; 1 full science; 1 full English/Lang Arts)</a:t>
            </a:r>
          </a:p>
          <a:p>
            <a:pPr marL="914400" lvl="2" indent="0">
              <a:buNone/>
            </a:pPr>
            <a:endParaRPr lang="en-US"/>
          </a:p>
          <a:p>
            <a:r>
              <a:rPr lang="en-US"/>
              <a:t>11</a:t>
            </a:r>
            <a:r>
              <a:rPr lang="en-US" baseline="30000"/>
              <a:t>th</a:t>
            </a:r>
            <a:r>
              <a:rPr lang="en-US"/>
              <a:t> Grade Promotion Requirements:</a:t>
            </a:r>
          </a:p>
          <a:p>
            <a:pPr lvl="2"/>
            <a:r>
              <a:rPr lang="en-US"/>
              <a:t>10 Total Units (2 full math; 2 full science; 2 full English/Lang Arts)</a:t>
            </a:r>
          </a:p>
          <a:p>
            <a:pPr marL="914400" lvl="2" indent="0">
              <a:buNone/>
            </a:pPr>
            <a:endParaRPr lang="en-US"/>
          </a:p>
          <a:p>
            <a:r>
              <a:rPr lang="en-US"/>
              <a:t>12</a:t>
            </a:r>
            <a:r>
              <a:rPr lang="en-US" baseline="30000"/>
              <a:t>th</a:t>
            </a:r>
            <a:r>
              <a:rPr lang="en-US"/>
              <a:t> Grade Promotion Requirements:</a:t>
            </a:r>
          </a:p>
          <a:p>
            <a:pPr lvl="2"/>
            <a:r>
              <a:rPr lang="en-US"/>
              <a:t>16 Total Units</a:t>
            </a:r>
          </a:p>
        </p:txBody>
      </p:sp>
    </p:spTree>
    <p:extLst>
      <p:ext uri="{BB962C8B-B14F-4D97-AF65-F5344CB8AC3E}">
        <p14:creationId xmlns:p14="http://schemas.microsoft.com/office/powerpoint/2010/main" val="59891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4302-6C2D-434E-871F-E6A5F37F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Sport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CF597-8319-4689-AD64-EE4FC2E52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695" y="2096064"/>
            <a:ext cx="5016860" cy="3695136"/>
          </a:xfrm>
        </p:spPr>
        <p:txBody>
          <a:bodyPr>
            <a:normAutofit/>
          </a:bodyPr>
          <a:lstStyle/>
          <a:p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grade</a:t>
            </a:r>
          </a:p>
          <a:p>
            <a:pPr lvl="1"/>
            <a:r>
              <a:rPr lang="en-US"/>
              <a:t>Fall sports = automatically eligible</a:t>
            </a:r>
          </a:p>
          <a:p>
            <a:pPr lvl="1"/>
            <a:r>
              <a:rPr lang="en-US"/>
              <a:t>Spring sports = must earn 2.5 credits fall semester</a:t>
            </a:r>
          </a:p>
          <a:p>
            <a:r>
              <a:rPr lang="en-US"/>
              <a:t>10</a:t>
            </a:r>
            <a:r>
              <a:rPr lang="en-US" baseline="30000"/>
              <a:t>th</a:t>
            </a:r>
            <a:r>
              <a:rPr lang="en-US"/>
              <a:t> grade = must have 5 total credits</a:t>
            </a:r>
          </a:p>
          <a:p>
            <a:r>
              <a:rPr lang="en-US"/>
              <a:t>11</a:t>
            </a:r>
            <a:r>
              <a:rPr lang="en-US" baseline="30000"/>
              <a:t>th</a:t>
            </a:r>
            <a:r>
              <a:rPr lang="en-US"/>
              <a:t> grade = must have 11 total credits</a:t>
            </a:r>
          </a:p>
          <a:p>
            <a:r>
              <a:rPr lang="en-US"/>
              <a:t>12</a:t>
            </a:r>
            <a:r>
              <a:rPr lang="en-US" baseline="30000"/>
              <a:t>th</a:t>
            </a:r>
            <a:r>
              <a:rPr lang="en-US"/>
              <a:t> grade = must have 17 total credits</a:t>
            </a:r>
          </a:p>
        </p:txBody>
      </p:sp>
      <p:pic>
        <p:nvPicPr>
          <p:cNvPr id="2052" name="Picture 4" descr="George Walton Comprehensive High School - Wikipedia">
            <a:extLst>
              <a:ext uri="{FF2B5EF4-FFF2-40B4-BE49-F238E27FC236}">
                <a16:creationId xmlns:a16="http://schemas.microsoft.com/office/drawing/2014/main" id="{224192E8-A092-4553-83ED-28C02F55E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388" y="2287854"/>
            <a:ext cx="4833257" cy="3339341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7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B56F-0BFD-4A01-87E4-13477F2C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86777-3593-45D3-8A75-93219E84D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Fall Semester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6880E-E32F-4438-B94C-1770F20110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September 18</a:t>
            </a:r>
            <a:r>
              <a:rPr lang="en-US" baseline="30000"/>
              <a:t>th</a:t>
            </a:r>
            <a:r>
              <a:rPr lang="en-US"/>
              <a:t> – in </a:t>
            </a:r>
            <a:r>
              <a:rPr lang="en-US" err="1"/>
              <a:t>ParentVue</a:t>
            </a:r>
            <a:endParaRPr lang="en-US"/>
          </a:p>
          <a:p>
            <a:endParaRPr lang="en-US"/>
          </a:p>
          <a:p>
            <a:r>
              <a:rPr lang="en-US"/>
              <a:t>November 6th  – in </a:t>
            </a:r>
            <a:r>
              <a:rPr lang="en-US" err="1"/>
              <a:t>ParentVue</a:t>
            </a:r>
            <a:endParaRPr lang="en-US"/>
          </a:p>
          <a:p>
            <a:endParaRPr lang="en-US"/>
          </a:p>
          <a:p>
            <a:r>
              <a:rPr lang="en-US"/>
              <a:t>December 20</a:t>
            </a:r>
            <a:r>
              <a:rPr lang="en-US" baseline="30000"/>
              <a:t>th</a:t>
            </a:r>
            <a:r>
              <a:rPr lang="en-US"/>
              <a:t>  – in </a:t>
            </a:r>
            <a:r>
              <a:rPr lang="en-US" err="1"/>
              <a:t>ParentVue</a:t>
            </a:r>
            <a:endParaRPr lang="en-US"/>
          </a:p>
          <a:p>
            <a:pPr marL="457200" lvl="1" indent="0">
              <a:buNone/>
            </a:pPr>
            <a:r>
              <a:rPr lang="en-US"/>
              <a:t>**Posted to transcript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8387B-B763-4FBC-A236-8B7E372C0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Spring Semester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A9737-36EE-456B-9E77-AE2B254E36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Feb 19</a:t>
            </a:r>
            <a:r>
              <a:rPr lang="en-US" baseline="30000"/>
              <a:t>th</a:t>
            </a:r>
            <a:r>
              <a:rPr lang="en-US"/>
              <a:t> – in </a:t>
            </a:r>
            <a:r>
              <a:rPr lang="en-US" err="1"/>
              <a:t>ParentVue</a:t>
            </a:r>
            <a:endParaRPr lang="en-US"/>
          </a:p>
          <a:p>
            <a:endParaRPr lang="en-US"/>
          </a:p>
          <a:p>
            <a:r>
              <a:rPr lang="en-US"/>
              <a:t>April 9</a:t>
            </a:r>
            <a:r>
              <a:rPr lang="en-US" baseline="30000"/>
              <a:t>th</a:t>
            </a:r>
            <a:r>
              <a:rPr lang="en-US"/>
              <a:t> – in </a:t>
            </a:r>
            <a:r>
              <a:rPr lang="en-US" err="1"/>
              <a:t>ParentVue</a:t>
            </a:r>
            <a:endParaRPr lang="en-US"/>
          </a:p>
          <a:p>
            <a:endParaRPr lang="en-US"/>
          </a:p>
          <a:p>
            <a:r>
              <a:rPr lang="en-US"/>
              <a:t>May 23</a:t>
            </a:r>
            <a:r>
              <a:rPr lang="en-US" baseline="30000"/>
              <a:t>rd</a:t>
            </a:r>
            <a:r>
              <a:rPr lang="en-US"/>
              <a:t>  – in </a:t>
            </a:r>
            <a:r>
              <a:rPr lang="en-US" err="1"/>
              <a:t>ParentVue</a:t>
            </a:r>
            <a:r>
              <a:rPr lang="en-US"/>
              <a:t> AND mailed home</a:t>
            </a:r>
          </a:p>
          <a:p>
            <a:pPr marL="457200" lvl="1" indent="0">
              <a:buNone/>
            </a:pPr>
            <a:r>
              <a:rPr lang="en-US"/>
              <a:t>**Posted to transcript</a:t>
            </a:r>
          </a:p>
        </p:txBody>
      </p:sp>
    </p:spTree>
    <p:extLst>
      <p:ext uri="{BB962C8B-B14F-4D97-AF65-F5344CB8AC3E}">
        <p14:creationId xmlns:p14="http://schemas.microsoft.com/office/powerpoint/2010/main" val="345480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916A8-68F0-4946-8DB4-D7AE03C0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Grade – Class 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7EAEE-9CB8-4630-AB88-66D8F04220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For second semester</a:t>
            </a:r>
          </a:p>
          <a:p>
            <a:pPr lvl="1"/>
            <a:r>
              <a:rPr lang="en-US"/>
              <a:t>Drop/Add in October</a:t>
            </a:r>
          </a:p>
          <a:p>
            <a:pPr lvl="1"/>
            <a:r>
              <a:rPr lang="en-US"/>
              <a:t>Teachers recommend core classes</a:t>
            </a:r>
          </a:p>
          <a:p>
            <a:pPr lvl="1"/>
            <a:r>
              <a:rPr lang="en-US"/>
              <a:t>Cannot change yearlong electives</a:t>
            </a:r>
          </a:p>
          <a:p>
            <a:pPr lvl="2"/>
            <a:r>
              <a:rPr lang="en-US"/>
              <a:t>Chorus, band, and orchestra are yearlong</a:t>
            </a:r>
          </a:p>
          <a:p>
            <a:pPr lvl="1"/>
            <a:r>
              <a:rPr lang="en-US"/>
              <a:t>Elective registration takes place on  10/18</a:t>
            </a:r>
          </a:p>
          <a:p>
            <a:pPr lvl="1"/>
            <a:r>
              <a:rPr lang="en-US"/>
              <a:t>Waiver Deadline is Nov 1</a:t>
            </a:r>
            <a:r>
              <a:rPr lang="en-US" baseline="30000"/>
              <a:t>st</a:t>
            </a:r>
            <a:r>
              <a:rPr lang="en-US"/>
              <a:t> </a:t>
            </a:r>
          </a:p>
          <a:p>
            <a:pPr lvl="1"/>
            <a:endParaRPr lang="en-US"/>
          </a:p>
          <a:p>
            <a:pPr marL="457200" lvl="1" indent="0">
              <a:buNone/>
            </a:pPr>
            <a:r>
              <a:rPr lang="en-US"/>
              <a:t>*All new schedule in January!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9AC7E-0F04-4A7D-AC1D-7CA7C3967E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For sophomore year</a:t>
            </a:r>
          </a:p>
          <a:p>
            <a:pPr lvl="1"/>
            <a:r>
              <a:rPr lang="en-US"/>
              <a:t>March</a:t>
            </a:r>
          </a:p>
          <a:p>
            <a:pPr lvl="1"/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Grade Advisement</a:t>
            </a:r>
          </a:p>
          <a:p>
            <a:pPr lvl="1"/>
            <a:r>
              <a:rPr lang="en-US"/>
              <a:t>Waiver deadline is Apr 1</a:t>
            </a:r>
            <a:r>
              <a:rPr lang="en-US" baseline="30000"/>
              <a:t>st</a:t>
            </a:r>
            <a:endParaRPr lang="en-US"/>
          </a:p>
          <a:p>
            <a:pPr lvl="1"/>
            <a:r>
              <a:rPr lang="en-US"/>
              <a:t>Course selections are binding; summer changes cannot be accommodated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6B7B0A-FB82-4F3B-BF0C-AED1450859D0}"/>
              </a:ext>
            </a:extLst>
          </p:cNvPr>
          <p:cNvCxnSpPr/>
          <p:nvPr/>
        </p:nvCxnSpPr>
        <p:spPr>
          <a:xfrm>
            <a:off x="6019799" y="1883317"/>
            <a:ext cx="0" cy="35981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8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914D-8D68-4F2F-ADF8-A2C9AD07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should your teenager do if they need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115B8-7DBA-492C-A678-7701F84EC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351" y="2096064"/>
            <a:ext cx="6342205" cy="3695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Spend approximately one and half hours on homework and study each evening</a:t>
            </a:r>
          </a:p>
          <a:p>
            <a:pPr>
              <a:lnSpc>
                <a:spcPct val="110000"/>
              </a:lnSpc>
            </a:pPr>
            <a:r>
              <a:rPr lang="en-US" sz="1700"/>
              <a:t>Review class notes</a:t>
            </a:r>
          </a:p>
          <a:p>
            <a:pPr>
              <a:lnSpc>
                <a:spcPct val="110000"/>
              </a:lnSpc>
            </a:pPr>
            <a:r>
              <a:rPr lang="en-US" sz="1700"/>
              <a:t>Re-read or read ahead</a:t>
            </a:r>
          </a:p>
          <a:p>
            <a:pPr>
              <a:lnSpc>
                <a:spcPct val="110000"/>
              </a:lnSpc>
            </a:pPr>
            <a:r>
              <a:rPr lang="en-US" sz="1700"/>
              <a:t>Form a study group with classmates</a:t>
            </a:r>
          </a:p>
          <a:p>
            <a:pPr>
              <a:lnSpc>
                <a:spcPct val="110000"/>
              </a:lnSpc>
            </a:pPr>
            <a:r>
              <a:rPr lang="en-US" sz="1700"/>
              <a:t>Do all makeup work</a:t>
            </a:r>
          </a:p>
          <a:p>
            <a:pPr>
              <a:lnSpc>
                <a:spcPct val="110000"/>
              </a:lnSpc>
            </a:pPr>
            <a:r>
              <a:rPr lang="en-US" sz="1700"/>
              <a:t>Seek extra help/tutoring from the teacher</a:t>
            </a:r>
          </a:p>
          <a:p>
            <a:pPr>
              <a:lnSpc>
                <a:spcPct val="110000"/>
              </a:lnSpc>
            </a:pPr>
            <a:r>
              <a:rPr lang="en-US" sz="1700"/>
              <a:t>Peer tutoring with Honor Society students</a:t>
            </a:r>
          </a:p>
          <a:p>
            <a:pPr>
              <a:lnSpc>
                <a:spcPct val="110000"/>
              </a:lnSpc>
            </a:pPr>
            <a:r>
              <a:rPr lang="en-US" sz="1700"/>
              <a:t>Walton policy – no extra credit/no re-tests</a:t>
            </a:r>
          </a:p>
        </p:txBody>
      </p:sp>
      <p:pic>
        <p:nvPicPr>
          <p:cNvPr id="4098" name="Picture 2" descr="Online vs. Traditional Tutoring: Which Is Best? – Built By Me ® – STEM  Learning">
            <a:extLst>
              <a:ext uri="{FF2B5EF4-FFF2-40B4-BE49-F238E27FC236}">
                <a16:creationId xmlns:a16="http://schemas.microsoft.com/office/drawing/2014/main" id="{C5F53FBD-A9B1-48C2-8FE5-77CEBF8F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1" r="-2" b="-2"/>
          <a:stretch/>
        </p:blipFill>
        <p:spPr bwMode="auto">
          <a:xfrm>
            <a:off x="994908" y="2210935"/>
            <a:ext cx="3511778" cy="349318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3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338F-A61C-457B-A719-2F3303E1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34" y="609600"/>
            <a:ext cx="4754022" cy="1326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/>
              <a:t>What should I do as a parent or guardian?</a:t>
            </a:r>
          </a:p>
        </p:txBody>
      </p:sp>
      <p:pic>
        <p:nvPicPr>
          <p:cNvPr id="3080" name="Picture 8" descr="Student/Parent Resources - Blue Sky Online School">
            <a:extLst>
              <a:ext uri="{FF2B5EF4-FFF2-40B4-BE49-F238E27FC236}">
                <a16:creationId xmlns:a16="http://schemas.microsoft.com/office/drawing/2014/main" id="{F97F6222-7358-469C-885F-ACD6A4B09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408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FED9B-2BC2-420B-B7CF-AA184C810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3534" y="2096064"/>
            <a:ext cx="4754022" cy="369513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/>
              <a:t>Monitor student studying and homework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/>
              <a:t>Provide a time and place away from distractions for student to study and complete homework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/>
              <a:t>Email the teacher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/>
              <a:t>Teacher directory on Walton website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/>
              <a:t>Contact the counselor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/>
              <a:t>Arrange parent/teacher conference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/>
              <a:t>Family support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/>
              <a:t>Crisis</a:t>
            </a:r>
          </a:p>
        </p:txBody>
      </p: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76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Application>Microsoft Office PowerPoint</Application>
  <PresentationFormat>Widescreen</PresentationFormat>
  <Slides>29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Damask</vt:lpstr>
      <vt:lpstr>Please take this opportunity to complete the cognia parent survey</vt:lpstr>
      <vt:lpstr>Class of 2028 Freshman Class Information</vt:lpstr>
      <vt:lpstr>High School Graduation Requirements </vt:lpstr>
      <vt:lpstr>Promotion Requirements</vt:lpstr>
      <vt:lpstr>Sport Eligibility</vt:lpstr>
      <vt:lpstr>Progress Reports</vt:lpstr>
      <vt:lpstr>9th Grade – Class Schedules</vt:lpstr>
      <vt:lpstr>What should your teenager do if they need help?</vt:lpstr>
      <vt:lpstr>What should I do as a parent or guardian?</vt:lpstr>
      <vt:lpstr>Walton Website&gt;&gt; Students&gt;&gt; Student tutoring program</vt:lpstr>
      <vt:lpstr>Academic Incentive for Final Exams</vt:lpstr>
      <vt:lpstr>PowerPoint Presentation</vt:lpstr>
      <vt:lpstr>Honor Code</vt:lpstr>
      <vt:lpstr>9th Grade Math</vt:lpstr>
      <vt:lpstr>9th Grade Science</vt:lpstr>
      <vt:lpstr>9th Grade Science</vt:lpstr>
      <vt:lpstr>9th Grade Social Studies</vt:lpstr>
      <vt:lpstr>High School Curriculum</vt:lpstr>
      <vt:lpstr>9th Grade Advisement</vt:lpstr>
      <vt:lpstr>PSAT – October 9th </vt:lpstr>
      <vt:lpstr>College Applications – What to do now?</vt:lpstr>
      <vt:lpstr>Walton Grade Point Average (GPA)</vt:lpstr>
      <vt:lpstr>PowerPoint Presentation</vt:lpstr>
      <vt:lpstr>HOPE Scholarship</vt:lpstr>
      <vt:lpstr>Naviance and service hours</vt:lpstr>
      <vt:lpstr>PowerPoint Presentation</vt:lpstr>
      <vt:lpstr>PowerPoint Presentation</vt:lpstr>
      <vt:lpstr>Stay informed</vt:lpstr>
      <vt:lpstr>But for now…enjoy the ride!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2026 Freshman Class Information</dc:title>
  <dc:creator>Stephanie Santoro</dc:creator>
  <cp:revision>1</cp:revision>
  <dcterms:created xsi:type="dcterms:W3CDTF">2022-09-09T15:40:57Z</dcterms:created>
  <dcterms:modified xsi:type="dcterms:W3CDTF">2024-09-17T22:05:36Z</dcterms:modified>
</cp:coreProperties>
</file>