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32"/>
  </p:notesMasterIdLst>
  <p:handoutMasterIdLst>
    <p:handoutMasterId r:id="rId33"/>
  </p:handoutMasterIdLst>
  <p:sldIdLst>
    <p:sldId id="262" r:id="rId5"/>
    <p:sldId id="287" r:id="rId6"/>
    <p:sldId id="257" r:id="rId7"/>
    <p:sldId id="317" r:id="rId8"/>
    <p:sldId id="313" r:id="rId9"/>
    <p:sldId id="328" r:id="rId10"/>
    <p:sldId id="264" r:id="rId11"/>
    <p:sldId id="294" r:id="rId12"/>
    <p:sldId id="277" r:id="rId13"/>
    <p:sldId id="330" r:id="rId14"/>
    <p:sldId id="331" r:id="rId15"/>
    <p:sldId id="315" r:id="rId16"/>
    <p:sldId id="312" r:id="rId17"/>
    <p:sldId id="321" r:id="rId18"/>
    <p:sldId id="265" r:id="rId19"/>
    <p:sldId id="324" r:id="rId20"/>
    <p:sldId id="334" r:id="rId21"/>
    <p:sldId id="336" r:id="rId22"/>
    <p:sldId id="329" r:id="rId23"/>
    <p:sldId id="323" r:id="rId24"/>
    <p:sldId id="319" r:id="rId25"/>
    <p:sldId id="320" r:id="rId26"/>
    <p:sldId id="337" r:id="rId27"/>
    <p:sldId id="289" r:id="rId28"/>
    <p:sldId id="335" r:id="rId29"/>
    <p:sldId id="332" r:id="rId30"/>
    <p:sldId id="2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BEB78-DDFC-45D3-9409-812B1CDD5EE9}" v="43" dt="2024-01-18T22:21:35.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p:scale>
          <a:sx n="67" d="100"/>
          <a:sy n="67" d="100"/>
        </p:scale>
        <p:origin x="644" y="5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Rohrbach" userId="73f66cd8-230c-4c45-ba14-59ec2c6f3ed1" providerId="ADAL" clId="{72DBEB78-DDFC-45D3-9409-812B1CDD5EE9}"/>
    <pc:docChg chg="undo custSel addSld delSld modSld sldOrd modMainMaster">
      <pc:chgData name="Robin Rohrbach" userId="73f66cd8-230c-4c45-ba14-59ec2c6f3ed1" providerId="ADAL" clId="{72DBEB78-DDFC-45D3-9409-812B1CDD5EE9}" dt="2024-01-18T22:31:32.156" v="2958" actId="6549"/>
      <pc:docMkLst>
        <pc:docMk/>
      </pc:docMkLst>
      <pc:sldChg chg="modSp mod">
        <pc:chgData name="Robin Rohrbach" userId="73f66cd8-230c-4c45-ba14-59ec2c6f3ed1" providerId="ADAL" clId="{72DBEB78-DDFC-45D3-9409-812B1CDD5EE9}" dt="2024-01-18T22:04:01.053" v="2736" actId="20577"/>
        <pc:sldMkLst>
          <pc:docMk/>
          <pc:sldMk cId="3207125036" sldId="257"/>
        </pc:sldMkLst>
        <pc:spChg chg="mod">
          <ac:chgData name="Robin Rohrbach" userId="73f66cd8-230c-4c45-ba14-59ec2c6f3ed1" providerId="ADAL" clId="{72DBEB78-DDFC-45D3-9409-812B1CDD5EE9}" dt="2024-01-18T22:04:01.053" v="2736" actId="20577"/>
          <ac:spMkLst>
            <pc:docMk/>
            <pc:sldMk cId="3207125036" sldId="257"/>
            <ac:spMk id="10" creationId="{C7AF15D1-17C1-482E-94CF-37ECD5648E97}"/>
          </ac:spMkLst>
        </pc:spChg>
      </pc:sldChg>
      <pc:sldChg chg="modSp del mod">
        <pc:chgData name="Robin Rohrbach" userId="73f66cd8-230c-4c45-ba14-59ec2c6f3ed1" providerId="ADAL" clId="{72DBEB78-DDFC-45D3-9409-812B1CDD5EE9}" dt="2024-01-15T13:49:55.547" v="480" actId="47"/>
        <pc:sldMkLst>
          <pc:docMk/>
          <pc:sldMk cId="1077816120" sldId="260"/>
        </pc:sldMkLst>
        <pc:spChg chg="mod">
          <ac:chgData name="Robin Rohrbach" userId="73f66cd8-230c-4c45-ba14-59ec2c6f3ed1" providerId="ADAL" clId="{72DBEB78-DDFC-45D3-9409-812B1CDD5EE9}" dt="2024-01-15T13:34:29.145" v="11" actId="14100"/>
          <ac:spMkLst>
            <pc:docMk/>
            <pc:sldMk cId="1077816120" sldId="260"/>
            <ac:spMk id="2" creationId="{EE4A27A1-DA7B-4978-8638-F4BC79714844}"/>
          </ac:spMkLst>
        </pc:spChg>
        <pc:spChg chg="mod">
          <ac:chgData name="Robin Rohrbach" userId="73f66cd8-230c-4c45-ba14-59ec2c6f3ed1" providerId="ADAL" clId="{72DBEB78-DDFC-45D3-9409-812B1CDD5EE9}" dt="2024-01-15T13:34:20.562" v="10" actId="14100"/>
          <ac:spMkLst>
            <pc:docMk/>
            <pc:sldMk cId="1077816120" sldId="260"/>
            <ac:spMk id="10" creationId="{36C8BA92-E89E-4540-955E-BEBF37065CA0}"/>
          </ac:spMkLst>
        </pc:spChg>
        <pc:spChg chg="mod">
          <ac:chgData name="Robin Rohrbach" userId="73f66cd8-230c-4c45-ba14-59ec2c6f3ed1" providerId="ADAL" clId="{72DBEB78-DDFC-45D3-9409-812B1CDD5EE9}" dt="2024-01-15T13:35:35.887" v="27" actId="14100"/>
          <ac:spMkLst>
            <pc:docMk/>
            <pc:sldMk cId="1077816120" sldId="260"/>
            <ac:spMk id="34" creationId="{3749FE94-FC7C-4359-A56E-6C7A87BDEE87}"/>
          </ac:spMkLst>
        </pc:spChg>
        <pc:picChg chg="mod">
          <ac:chgData name="Robin Rohrbach" userId="73f66cd8-230c-4c45-ba14-59ec2c6f3ed1" providerId="ADAL" clId="{72DBEB78-DDFC-45D3-9409-812B1CDD5EE9}" dt="2024-01-15T13:35:26.676" v="25" actId="1076"/>
          <ac:picMkLst>
            <pc:docMk/>
            <pc:sldMk cId="1077816120" sldId="260"/>
            <ac:picMk id="5" creationId="{18718FBA-CF32-41C2-9D07-1F0F7F19F73C}"/>
          </ac:picMkLst>
        </pc:picChg>
      </pc:sldChg>
      <pc:sldChg chg="addSp delSp modSp mod setBg delDesignElem">
        <pc:chgData name="Robin Rohrbach" userId="73f66cd8-230c-4c45-ba14-59ec2c6f3ed1" providerId="ADAL" clId="{72DBEB78-DDFC-45D3-9409-812B1CDD5EE9}" dt="2024-01-15T14:16:58.385" v="703"/>
        <pc:sldMkLst>
          <pc:docMk/>
          <pc:sldMk cId="814101911" sldId="262"/>
        </pc:sldMkLst>
        <pc:spChg chg="mod">
          <ac:chgData name="Robin Rohrbach" userId="73f66cd8-230c-4c45-ba14-59ec2c6f3ed1" providerId="ADAL" clId="{72DBEB78-DDFC-45D3-9409-812B1CDD5EE9}" dt="2024-01-15T14:04:05.202" v="691" actId="20577"/>
          <ac:spMkLst>
            <pc:docMk/>
            <pc:sldMk cId="814101911" sldId="262"/>
            <ac:spMk id="2" creationId="{74080833-6B30-404E-B0FA-39D7DC4B1616}"/>
          </ac:spMkLst>
        </pc:spChg>
        <pc:spChg chg="add del">
          <ac:chgData name="Robin Rohrbach" userId="73f66cd8-230c-4c45-ba14-59ec2c6f3ed1" providerId="ADAL" clId="{72DBEB78-DDFC-45D3-9409-812B1CDD5EE9}" dt="2024-01-15T14:16:26.160" v="699"/>
          <ac:spMkLst>
            <pc:docMk/>
            <pc:sldMk cId="814101911" sldId="262"/>
            <ac:spMk id="17" creationId="{D4F2CE49-C21A-4443-8675-81065EA7FE82}"/>
          </ac:spMkLst>
        </pc:spChg>
        <pc:spChg chg="add del">
          <ac:chgData name="Robin Rohrbach" userId="73f66cd8-230c-4c45-ba14-59ec2c6f3ed1" providerId="ADAL" clId="{72DBEB78-DDFC-45D3-9409-812B1CDD5EE9}" dt="2024-01-15T14:16:26.160" v="699"/>
          <ac:spMkLst>
            <pc:docMk/>
            <pc:sldMk cId="814101911" sldId="262"/>
            <ac:spMk id="19" creationId="{33CC603E-E717-4079-AE0C-BCDC60E238FA}"/>
          </ac:spMkLst>
        </pc:spChg>
      </pc:sldChg>
      <pc:sldChg chg="modSp mod setBg">
        <pc:chgData name="Robin Rohrbach" userId="73f66cd8-230c-4c45-ba14-59ec2c6f3ed1" providerId="ADAL" clId="{72DBEB78-DDFC-45D3-9409-812B1CDD5EE9}" dt="2024-01-15T14:24:58.829" v="1090" actId="20577"/>
        <pc:sldMkLst>
          <pc:docMk/>
          <pc:sldMk cId="3191014688" sldId="264"/>
        </pc:sldMkLst>
        <pc:spChg chg="mod">
          <ac:chgData name="Robin Rohrbach" userId="73f66cd8-230c-4c45-ba14-59ec2c6f3ed1" providerId="ADAL" clId="{72DBEB78-DDFC-45D3-9409-812B1CDD5EE9}" dt="2024-01-15T14:17:36.080" v="708" actId="1076"/>
          <ac:spMkLst>
            <pc:docMk/>
            <pc:sldMk cId="3191014688" sldId="264"/>
            <ac:spMk id="2" creationId="{FA6715B5-19A7-4034-B7EF-E47BB500EAB0}"/>
          </ac:spMkLst>
        </pc:spChg>
        <pc:spChg chg="mod">
          <ac:chgData name="Robin Rohrbach" userId="73f66cd8-230c-4c45-ba14-59ec2c6f3ed1" providerId="ADAL" clId="{72DBEB78-DDFC-45D3-9409-812B1CDD5EE9}" dt="2024-01-15T14:24:58.829" v="1090" actId="20577"/>
          <ac:spMkLst>
            <pc:docMk/>
            <pc:sldMk cId="3191014688" sldId="264"/>
            <ac:spMk id="39" creationId="{D93EB44B-E6B3-40A5-8729-8A9EBB986D1B}"/>
          </ac:spMkLst>
        </pc:spChg>
      </pc:sldChg>
      <pc:sldChg chg="addSp delSp modSp mod ord setBg setClrOvrMap">
        <pc:chgData name="Robin Rohrbach" userId="73f66cd8-230c-4c45-ba14-59ec2c6f3ed1" providerId="ADAL" clId="{72DBEB78-DDFC-45D3-9409-812B1CDD5EE9}" dt="2024-01-15T21:06:56.300" v="2122" actId="1076"/>
        <pc:sldMkLst>
          <pc:docMk/>
          <pc:sldMk cId="4009471419" sldId="265"/>
        </pc:sldMkLst>
        <pc:spChg chg="mod">
          <ac:chgData name="Robin Rohrbach" userId="73f66cd8-230c-4c45-ba14-59ec2c6f3ed1" providerId="ADAL" clId="{72DBEB78-DDFC-45D3-9409-812B1CDD5EE9}" dt="2024-01-15T21:06:56.300" v="2122" actId="1076"/>
          <ac:spMkLst>
            <pc:docMk/>
            <pc:sldMk cId="4009471419" sldId="265"/>
            <ac:spMk id="7" creationId="{3F4844FF-8182-4840-94FB-CD014FF6A50F}"/>
          </ac:spMkLst>
        </pc:spChg>
        <pc:spChg chg="mod">
          <ac:chgData name="Robin Rohrbach" userId="73f66cd8-230c-4c45-ba14-59ec2c6f3ed1" providerId="ADAL" clId="{72DBEB78-DDFC-45D3-9409-812B1CDD5EE9}" dt="2024-01-15T21:05:34.348" v="2119" actId="26606"/>
          <ac:spMkLst>
            <pc:docMk/>
            <pc:sldMk cId="4009471419" sldId="265"/>
            <ac:spMk id="8" creationId="{76A3967F-A6F6-4CC0-A82B-0E4565AD2212}"/>
          </ac:spMkLst>
        </pc:spChg>
        <pc:spChg chg="add del">
          <ac:chgData name="Robin Rohrbach" userId="73f66cd8-230c-4c45-ba14-59ec2c6f3ed1" providerId="ADAL" clId="{72DBEB78-DDFC-45D3-9409-812B1CDD5EE9}" dt="2024-01-15T21:05:34.348" v="2119" actId="26606"/>
          <ac:spMkLst>
            <pc:docMk/>
            <pc:sldMk cId="4009471419" sldId="265"/>
            <ac:spMk id="13" creationId="{0EF8982E-02F0-4D24-85CB-98DEBCC3226A}"/>
          </ac:spMkLst>
        </pc:spChg>
        <pc:spChg chg="add del">
          <ac:chgData name="Robin Rohrbach" userId="73f66cd8-230c-4c45-ba14-59ec2c6f3ed1" providerId="ADAL" clId="{72DBEB78-DDFC-45D3-9409-812B1CDD5EE9}" dt="2024-01-15T21:05:34.348" v="2119" actId="26606"/>
          <ac:spMkLst>
            <pc:docMk/>
            <pc:sldMk cId="4009471419" sldId="265"/>
            <ac:spMk id="15" creationId="{2CB72970-2D5B-4516-9F76-B1220A77B6AB}"/>
          </ac:spMkLst>
        </pc:spChg>
        <pc:picChg chg="mod ord">
          <ac:chgData name="Robin Rohrbach" userId="73f66cd8-230c-4c45-ba14-59ec2c6f3ed1" providerId="ADAL" clId="{72DBEB78-DDFC-45D3-9409-812B1CDD5EE9}" dt="2024-01-15T21:05:34.348" v="2119" actId="26606"/>
          <ac:picMkLst>
            <pc:docMk/>
            <pc:sldMk cId="4009471419" sldId="265"/>
            <ac:picMk id="5" creationId="{329ADA9B-4936-4F8B-A82C-5BB6E2D94909}"/>
          </ac:picMkLst>
        </pc:picChg>
      </pc:sldChg>
      <pc:sldChg chg="delSp modSp mod">
        <pc:chgData name="Robin Rohrbach" userId="73f66cd8-230c-4c45-ba14-59ec2c6f3ed1" providerId="ADAL" clId="{72DBEB78-DDFC-45D3-9409-812B1CDD5EE9}" dt="2024-01-15T14:44:52.680" v="1324"/>
        <pc:sldMkLst>
          <pc:docMk/>
          <pc:sldMk cId="538061945" sldId="267"/>
        </pc:sldMkLst>
        <pc:spChg chg="del mod">
          <ac:chgData name="Robin Rohrbach" userId="73f66cd8-230c-4c45-ba14-59ec2c6f3ed1" providerId="ADAL" clId="{72DBEB78-DDFC-45D3-9409-812B1CDD5EE9}" dt="2024-01-15T14:44:52.680" v="1324"/>
          <ac:spMkLst>
            <pc:docMk/>
            <pc:sldMk cId="538061945" sldId="267"/>
            <ac:spMk id="3" creationId="{BD2D44E7-BD4A-8142-42FF-5FE88896654A}"/>
          </ac:spMkLst>
        </pc:spChg>
      </pc:sldChg>
      <pc:sldChg chg="modSp mod">
        <pc:chgData name="Robin Rohrbach" userId="73f66cd8-230c-4c45-ba14-59ec2c6f3ed1" providerId="ADAL" clId="{72DBEB78-DDFC-45D3-9409-812B1CDD5EE9}" dt="2024-01-15T21:08:07.964" v="2125" actId="1076"/>
        <pc:sldMkLst>
          <pc:docMk/>
          <pc:sldMk cId="2366578218" sldId="277"/>
        </pc:sldMkLst>
        <pc:spChg chg="mod">
          <ac:chgData name="Robin Rohrbach" userId="73f66cd8-230c-4c45-ba14-59ec2c6f3ed1" providerId="ADAL" clId="{72DBEB78-DDFC-45D3-9409-812B1CDD5EE9}" dt="2024-01-15T14:27:47.696" v="1227" actId="20577"/>
          <ac:spMkLst>
            <pc:docMk/>
            <pc:sldMk cId="2366578218" sldId="277"/>
            <ac:spMk id="5" creationId="{6B51D033-6DFB-49D0-9C9D-5970DCBA06A5}"/>
          </ac:spMkLst>
        </pc:spChg>
        <pc:grpChg chg="mod">
          <ac:chgData name="Robin Rohrbach" userId="73f66cd8-230c-4c45-ba14-59ec2c6f3ed1" providerId="ADAL" clId="{72DBEB78-DDFC-45D3-9409-812B1CDD5EE9}" dt="2024-01-15T21:08:07.964" v="2125" actId="1076"/>
          <ac:grpSpMkLst>
            <pc:docMk/>
            <pc:sldMk cId="2366578218" sldId="277"/>
            <ac:grpSpMk id="3" creationId="{B96D2D9B-E0B9-499F-9404-108DB59E4502}"/>
          </ac:grpSpMkLst>
        </pc:grpChg>
      </pc:sldChg>
      <pc:sldChg chg="addSp delSp modSp del mod ord">
        <pc:chgData name="Robin Rohrbach" userId="73f66cd8-230c-4c45-ba14-59ec2c6f3ed1" providerId="ADAL" clId="{72DBEB78-DDFC-45D3-9409-812B1CDD5EE9}" dt="2024-01-15T21:02:53.888" v="2115" actId="47"/>
        <pc:sldMkLst>
          <pc:docMk/>
          <pc:sldMk cId="4021511427" sldId="282"/>
        </pc:sldMkLst>
        <pc:spChg chg="mod">
          <ac:chgData name="Robin Rohrbach" userId="73f66cd8-230c-4c45-ba14-59ec2c6f3ed1" providerId="ADAL" clId="{72DBEB78-DDFC-45D3-9409-812B1CDD5EE9}" dt="2024-01-15T13:56:01.912" v="638" actId="20577"/>
          <ac:spMkLst>
            <pc:docMk/>
            <pc:sldMk cId="4021511427" sldId="282"/>
            <ac:spMk id="13" creationId="{0404BB09-F6EE-4D18-A351-78E82A983CFF}"/>
          </ac:spMkLst>
        </pc:spChg>
        <pc:spChg chg="del">
          <ac:chgData name="Robin Rohrbach" userId="73f66cd8-230c-4c45-ba14-59ec2c6f3ed1" providerId="ADAL" clId="{72DBEB78-DDFC-45D3-9409-812B1CDD5EE9}" dt="2024-01-15T13:56:41.066" v="640" actId="26606"/>
          <ac:spMkLst>
            <pc:docMk/>
            <pc:sldMk cId="4021511427" sldId="282"/>
            <ac:spMk id="17" creationId="{816952A5-E197-4DDB-B808-DF1C34184930}"/>
          </ac:spMkLst>
        </pc:spChg>
        <pc:graphicFrameChg chg="add">
          <ac:chgData name="Robin Rohrbach" userId="73f66cd8-230c-4c45-ba14-59ec2c6f3ed1" providerId="ADAL" clId="{72DBEB78-DDFC-45D3-9409-812B1CDD5EE9}" dt="2024-01-15T13:56:41.066" v="640" actId="26606"/>
          <ac:graphicFrameMkLst>
            <pc:docMk/>
            <pc:sldMk cId="4021511427" sldId="282"/>
            <ac:graphicFrameMk id="19" creationId="{48802791-B1A0-F2F3-707F-50F4FD0A23CF}"/>
          </ac:graphicFrameMkLst>
        </pc:graphicFrameChg>
        <pc:picChg chg="mod">
          <ac:chgData name="Robin Rohrbach" userId="73f66cd8-230c-4c45-ba14-59ec2c6f3ed1" providerId="ADAL" clId="{72DBEB78-DDFC-45D3-9409-812B1CDD5EE9}" dt="2024-01-15T14:16:26.160" v="699"/>
          <ac:picMkLst>
            <pc:docMk/>
            <pc:sldMk cId="4021511427" sldId="282"/>
            <ac:picMk id="10" creationId="{0BCD2159-BE65-43D5-9E0A-9EB4B1B2F85B}"/>
          </ac:picMkLst>
        </pc:picChg>
      </pc:sldChg>
      <pc:sldChg chg="addSp delSp modSp mod">
        <pc:chgData name="Robin Rohrbach" userId="73f66cd8-230c-4c45-ba14-59ec2c6f3ed1" providerId="ADAL" clId="{72DBEB78-DDFC-45D3-9409-812B1CDD5EE9}" dt="2024-01-15T14:16:26.160" v="699"/>
        <pc:sldMkLst>
          <pc:docMk/>
          <pc:sldMk cId="2812382322" sldId="287"/>
        </pc:sldMkLst>
        <pc:spChg chg="mod">
          <ac:chgData name="Robin Rohrbach" userId="73f66cd8-230c-4c45-ba14-59ec2c6f3ed1" providerId="ADAL" clId="{72DBEB78-DDFC-45D3-9409-812B1CDD5EE9}" dt="2024-01-15T13:53:11.759" v="511" actId="14100"/>
          <ac:spMkLst>
            <pc:docMk/>
            <pc:sldMk cId="2812382322" sldId="287"/>
            <ac:spMk id="2" creationId="{28BAA8DA-C40B-4AB9-9407-30FB70335152}"/>
          </ac:spMkLst>
        </pc:spChg>
        <pc:spChg chg="add del mod">
          <ac:chgData name="Robin Rohrbach" userId="73f66cd8-230c-4c45-ba14-59ec2c6f3ed1" providerId="ADAL" clId="{72DBEB78-DDFC-45D3-9409-812B1CDD5EE9}" dt="2024-01-15T13:40:43.284" v="282" actId="478"/>
          <ac:spMkLst>
            <pc:docMk/>
            <pc:sldMk cId="2812382322" sldId="287"/>
            <ac:spMk id="3" creationId="{5611BE0D-2642-40E3-86BA-F4013A5EFA73}"/>
          </ac:spMkLst>
        </pc:spChg>
        <pc:spChg chg="add mod">
          <ac:chgData name="Robin Rohrbach" userId="73f66cd8-230c-4c45-ba14-59ec2c6f3ed1" providerId="ADAL" clId="{72DBEB78-DDFC-45D3-9409-812B1CDD5EE9}" dt="2024-01-15T13:50:31.316" v="485" actId="14100"/>
          <ac:spMkLst>
            <pc:docMk/>
            <pc:sldMk cId="2812382322" sldId="287"/>
            <ac:spMk id="4" creationId="{350665CF-7369-4054-B5D4-52057E647CA2}"/>
          </ac:spMkLst>
        </pc:spChg>
        <pc:spChg chg="mod">
          <ac:chgData name="Robin Rohrbach" userId="73f66cd8-230c-4c45-ba14-59ec2c6f3ed1" providerId="ADAL" clId="{72DBEB78-DDFC-45D3-9409-812B1CDD5EE9}" dt="2024-01-15T13:54:11.681" v="566" actId="20577"/>
          <ac:spMkLst>
            <pc:docMk/>
            <pc:sldMk cId="2812382322" sldId="287"/>
            <ac:spMk id="5" creationId="{35ECB2D1-5185-4A5C-9AA8-2F06DEEA311F}"/>
          </ac:spMkLst>
        </pc:spChg>
        <pc:spChg chg="add mod">
          <ac:chgData name="Robin Rohrbach" userId="73f66cd8-230c-4c45-ba14-59ec2c6f3ed1" providerId="ADAL" clId="{72DBEB78-DDFC-45D3-9409-812B1CDD5EE9}" dt="2024-01-15T13:49:44.154" v="479" actId="255"/>
          <ac:spMkLst>
            <pc:docMk/>
            <pc:sldMk cId="2812382322" sldId="287"/>
            <ac:spMk id="6" creationId="{5C946B2A-CBED-4500-A845-5A12B4888064}"/>
          </ac:spMkLst>
        </pc:spChg>
        <pc:picChg chg="mod">
          <ac:chgData name="Robin Rohrbach" userId="73f66cd8-230c-4c45-ba14-59ec2c6f3ed1" providerId="ADAL" clId="{72DBEB78-DDFC-45D3-9409-812B1CDD5EE9}" dt="2024-01-15T14:16:26.160" v="699"/>
          <ac:picMkLst>
            <pc:docMk/>
            <pc:sldMk cId="2812382322" sldId="287"/>
            <ac:picMk id="14" creationId="{E983D85E-34D8-430D-875F-7EBB69A6B73E}"/>
          </ac:picMkLst>
        </pc:picChg>
      </pc:sldChg>
      <pc:sldChg chg="modSp mod ord">
        <pc:chgData name="Robin Rohrbach" userId="73f66cd8-230c-4c45-ba14-59ec2c6f3ed1" providerId="ADAL" clId="{72DBEB78-DDFC-45D3-9409-812B1CDD5EE9}" dt="2024-01-15T17:17:48.179" v="1718"/>
        <pc:sldMkLst>
          <pc:docMk/>
          <pc:sldMk cId="1624334464" sldId="289"/>
        </pc:sldMkLst>
        <pc:graphicFrameChg chg="mod modGraphic">
          <ac:chgData name="Robin Rohrbach" userId="73f66cd8-230c-4c45-ba14-59ec2c6f3ed1" providerId="ADAL" clId="{72DBEB78-DDFC-45D3-9409-812B1CDD5EE9}" dt="2024-01-15T17:02:19.769" v="1691"/>
          <ac:graphicFrameMkLst>
            <pc:docMk/>
            <pc:sldMk cId="1624334464" sldId="289"/>
            <ac:graphicFrameMk id="19" creationId="{C88C9C4E-7DBC-4793-8DE1-827081C058DA}"/>
          </ac:graphicFrameMkLst>
        </pc:graphicFrameChg>
        <pc:picChg chg="mod">
          <ac:chgData name="Robin Rohrbach" userId="73f66cd8-230c-4c45-ba14-59ec2c6f3ed1" providerId="ADAL" clId="{72DBEB78-DDFC-45D3-9409-812B1CDD5EE9}" dt="2024-01-15T14:16:26.160" v="699"/>
          <ac:picMkLst>
            <pc:docMk/>
            <pc:sldMk cId="1624334464" sldId="289"/>
            <ac:picMk id="5" creationId="{68B6FFC1-6A21-4DAC-82BC-F2966925C165}"/>
          </ac:picMkLst>
        </pc:picChg>
        <pc:picChg chg="mod">
          <ac:chgData name="Robin Rohrbach" userId="73f66cd8-230c-4c45-ba14-59ec2c6f3ed1" providerId="ADAL" clId="{72DBEB78-DDFC-45D3-9409-812B1CDD5EE9}" dt="2024-01-15T14:16:26.160" v="699"/>
          <ac:picMkLst>
            <pc:docMk/>
            <pc:sldMk cId="1624334464" sldId="289"/>
            <ac:picMk id="17" creationId="{83B20FBB-8217-4FB0-BC35-E49BA9252554}"/>
          </ac:picMkLst>
        </pc:picChg>
      </pc:sldChg>
      <pc:sldChg chg="ord">
        <pc:chgData name="Robin Rohrbach" userId="73f66cd8-230c-4c45-ba14-59ec2c6f3ed1" providerId="ADAL" clId="{72DBEB78-DDFC-45D3-9409-812B1CDD5EE9}" dt="2024-01-15T14:35:43.109" v="1233"/>
        <pc:sldMkLst>
          <pc:docMk/>
          <pc:sldMk cId="2022026475" sldId="294"/>
        </pc:sldMkLst>
      </pc:sldChg>
      <pc:sldChg chg="modSp ord">
        <pc:chgData name="Robin Rohrbach" userId="73f66cd8-230c-4c45-ba14-59ec2c6f3ed1" providerId="ADAL" clId="{72DBEB78-DDFC-45D3-9409-812B1CDD5EE9}" dt="2024-01-18T22:21:35.266" v="2753" actId="20577"/>
        <pc:sldMkLst>
          <pc:docMk/>
          <pc:sldMk cId="3608974845" sldId="312"/>
        </pc:sldMkLst>
        <pc:spChg chg="mod">
          <ac:chgData name="Robin Rohrbach" userId="73f66cd8-230c-4c45-ba14-59ec2c6f3ed1" providerId="ADAL" clId="{72DBEB78-DDFC-45D3-9409-812B1CDD5EE9}" dt="2024-01-18T22:21:35.266" v="2753" actId="20577"/>
          <ac:spMkLst>
            <pc:docMk/>
            <pc:sldMk cId="3608974845" sldId="312"/>
            <ac:spMk id="45" creationId="{1458C8AC-7366-4BBD-B3D7-0BC346985884}"/>
          </ac:spMkLst>
        </pc:spChg>
        <pc:picChg chg="mod">
          <ac:chgData name="Robin Rohrbach" userId="73f66cd8-230c-4c45-ba14-59ec2c6f3ed1" providerId="ADAL" clId="{72DBEB78-DDFC-45D3-9409-812B1CDD5EE9}" dt="2024-01-15T14:16:26.160" v="699"/>
          <ac:picMkLst>
            <pc:docMk/>
            <pc:sldMk cId="3608974845" sldId="312"/>
            <ac:picMk id="6" creationId="{D48306FF-9A46-43AC-BC11-DE5D9F2D1836}"/>
          </ac:picMkLst>
        </pc:picChg>
      </pc:sldChg>
      <pc:sldChg chg="modSp ord">
        <pc:chgData name="Robin Rohrbach" userId="73f66cd8-230c-4c45-ba14-59ec2c6f3ed1" providerId="ADAL" clId="{72DBEB78-DDFC-45D3-9409-812B1CDD5EE9}" dt="2024-01-15T17:16:01.854" v="1714"/>
        <pc:sldMkLst>
          <pc:docMk/>
          <pc:sldMk cId="3476663040" sldId="313"/>
        </pc:sldMkLst>
        <pc:picChg chg="mod">
          <ac:chgData name="Robin Rohrbach" userId="73f66cd8-230c-4c45-ba14-59ec2c6f3ed1" providerId="ADAL" clId="{72DBEB78-DDFC-45D3-9409-812B1CDD5EE9}" dt="2024-01-15T14:16:26.160" v="699"/>
          <ac:picMkLst>
            <pc:docMk/>
            <pc:sldMk cId="3476663040" sldId="313"/>
            <ac:picMk id="5" creationId="{18718FBA-CF32-41C2-9D07-1F0F7F19F73C}"/>
          </ac:picMkLst>
        </pc:picChg>
      </pc:sldChg>
      <pc:sldChg chg="modSp mod">
        <pc:chgData name="Robin Rohrbach" userId="73f66cd8-230c-4c45-ba14-59ec2c6f3ed1" providerId="ADAL" clId="{72DBEB78-DDFC-45D3-9409-812B1CDD5EE9}" dt="2024-01-15T14:37:11.754" v="1300" actId="20577"/>
        <pc:sldMkLst>
          <pc:docMk/>
          <pc:sldMk cId="3381198421" sldId="315"/>
        </pc:sldMkLst>
        <pc:spChg chg="mod">
          <ac:chgData name="Robin Rohrbach" userId="73f66cd8-230c-4c45-ba14-59ec2c6f3ed1" providerId="ADAL" clId="{72DBEB78-DDFC-45D3-9409-812B1CDD5EE9}" dt="2024-01-15T14:37:11.754" v="1300" actId="20577"/>
          <ac:spMkLst>
            <pc:docMk/>
            <pc:sldMk cId="3381198421" sldId="315"/>
            <ac:spMk id="2" creationId="{0C7C4FAB-2674-4B24-926C-E1E89C188DFE}"/>
          </ac:spMkLst>
        </pc:spChg>
        <pc:picChg chg="mod">
          <ac:chgData name="Robin Rohrbach" userId="73f66cd8-230c-4c45-ba14-59ec2c6f3ed1" providerId="ADAL" clId="{72DBEB78-DDFC-45D3-9409-812B1CDD5EE9}" dt="2024-01-15T14:16:26.160" v="699"/>
          <ac:picMkLst>
            <pc:docMk/>
            <pc:sldMk cId="3381198421" sldId="315"/>
            <ac:picMk id="6" creationId="{F3CDF219-49E5-41A1-BBF1-50A401635A27}"/>
          </ac:picMkLst>
        </pc:picChg>
        <pc:picChg chg="mod">
          <ac:chgData name="Robin Rohrbach" userId="73f66cd8-230c-4c45-ba14-59ec2c6f3ed1" providerId="ADAL" clId="{72DBEB78-DDFC-45D3-9409-812B1CDD5EE9}" dt="2024-01-15T14:16:26.160" v="699"/>
          <ac:picMkLst>
            <pc:docMk/>
            <pc:sldMk cId="3381198421" sldId="315"/>
            <ac:picMk id="13" creationId="{FEB910A3-4C94-4A0C-AC72-88985A7BA967}"/>
          </ac:picMkLst>
        </pc:picChg>
      </pc:sldChg>
      <pc:sldChg chg="addSp delSp ord delDesignElem">
        <pc:chgData name="Robin Rohrbach" userId="73f66cd8-230c-4c45-ba14-59ec2c6f3ed1" providerId="ADAL" clId="{72DBEB78-DDFC-45D3-9409-812B1CDD5EE9}" dt="2024-01-15T14:16:26.160" v="699"/>
        <pc:sldMkLst>
          <pc:docMk/>
          <pc:sldMk cId="4003298889" sldId="317"/>
        </pc:sldMkLst>
        <pc:spChg chg="add del">
          <ac:chgData name="Robin Rohrbach" userId="73f66cd8-230c-4c45-ba14-59ec2c6f3ed1" providerId="ADAL" clId="{72DBEB78-DDFC-45D3-9409-812B1CDD5EE9}" dt="2024-01-15T14:16:26.160" v="699"/>
          <ac:spMkLst>
            <pc:docMk/>
            <pc:sldMk cId="4003298889" sldId="317"/>
            <ac:spMk id="17" creationId="{C9B44886-047B-4C3D-B24D-40372BAF672C}"/>
          </ac:spMkLst>
        </pc:spChg>
        <pc:spChg chg="add del">
          <ac:chgData name="Robin Rohrbach" userId="73f66cd8-230c-4c45-ba14-59ec2c6f3ed1" providerId="ADAL" clId="{72DBEB78-DDFC-45D3-9409-812B1CDD5EE9}" dt="2024-01-15T14:16:26.160" v="699"/>
          <ac:spMkLst>
            <pc:docMk/>
            <pc:sldMk cId="4003298889" sldId="317"/>
            <ac:spMk id="19" creationId="{C69F3D2E-2D8E-4CC9-A453-44EB58CF1067}"/>
          </ac:spMkLst>
        </pc:spChg>
        <pc:spChg chg="add del">
          <ac:chgData name="Robin Rohrbach" userId="73f66cd8-230c-4c45-ba14-59ec2c6f3ed1" providerId="ADAL" clId="{72DBEB78-DDFC-45D3-9409-812B1CDD5EE9}" dt="2024-01-15T14:16:26.160" v="699"/>
          <ac:spMkLst>
            <pc:docMk/>
            <pc:sldMk cId="4003298889" sldId="317"/>
            <ac:spMk id="26" creationId="{7D96F023-07C3-410F-8214-C77FAA8E7ED8}"/>
          </ac:spMkLst>
        </pc:spChg>
        <pc:cxnChg chg="add del">
          <ac:chgData name="Robin Rohrbach" userId="73f66cd8-230c-4c45-ba14-59ec2c6f3ed1" providerId="ADAL" clId="{72DBEB78-DDFC-45D3-9409-812B1CDD5EE9}" dt="2024-01-15T14:16:26.160" v="699"/>
          <ac:cxnSpMkLst>
            <pc:docMk/>
            <pc:sldMk cId="4003298889" sldId="317"/>
            <ac:cxnSpMk id="21" creationId="{56319A8F-DEC0-498D-AD34-743F1F874155}"/>
          </ac:cxnSpMkLst>
        </pc:cxnChg>
      </pc:sldChg>
      <pc:sldChg chg="modSp mod">
        <pc:chgData name="Robin Rohrbach" userId="73f66cd8-230c-4c45-ba14-59ec2c6f3ed1" providerId="ADAL" clId="{72DBEB78-DDFC-45D3-9409-812B1CDD5EE9}" dt="2024-01-18T22:28:18.953" v="2805" actId="20577"/>
        <pc:sldMkLst>
          <pc:docMk/>
          <pc:sldMk cId="835440437" sldId="319"/>
        </pc:sldMkLst>
        <pc:spChg chg="mod">
          <ac:chgData name="Robin Rohrbach" userId="73f66cd8-230c-4c45-ba14-59ec2c6f3ed1" providerId="ADAL" clId="{72DBEB78-DDFC-45D3-9409-812B1CDD5EE9}" dt="2024-01-18T22:28:18.953" v="2805" actId="20577"/>
          <ac:spMkLst>
            <pc:docMk/>
            <pc:sldMk cId="835440437" sldId="319"/>
            <ac:spMk id="5" creationId="{35ECB2D1-5185-4A5C-9AA8-2F06DEEA311F}"/>
          </ac:spMkLst>
        </pc:spChg>
        <pc:picChg chg="mod">
          <ac:chgData name="Robin Rohrbach" userId="73f66cd8-230c-4c45-ba14-59ec2c6f3ed1" providerId="ADAL" clId="{72DBEB78-DDFC-45D3-9409-812B1CDD5EE9}" dt="2024-01-15T14:16:26.160" v="699"/>
          <ac:picMkLst>
            <pc:docMk/>
            <pc:sldMk cId="835440437" sldId="319"/>
            <ac:picMk id="14" creationId="{E983D85E-34D8-430D-875F-7EBB69A6B73E}"/>
          </ac:picMkLst>
        </pc:picChg>
      </pc:sldChg>
      <pc:sldChg chg="modSp mod">
        <pc:chgData name="Robin Rohrbach" userId="73f66cd8-230c-4c45-ba14-59ec2c6f3ed1" providerId="ADAL" clId="{72DBEB78-DDFC-45D3-9409-812B1CDD5EE9}" dt="2024-01-18T22:29:28.069" v="2865" actId="6549"/>
        <pc:sldMkLst>
          <pc:docMk/>
          <pc:sldMk cId="445307444" sldId="320"/>
        </pc:sldMkLst>
        <pc:spChg chg="mod">
          <ac:chgData name="Robin Rohrbach" userId="73f66cd8-230c-4c45-ba14-59ec2c6f3ed1" providerId="ADAL" clId="{72DBEB78-DDFC-45D3-9409-812B1CDD5EE9}" dt="2024-01-18T22:29:28.069" v="2865" actId="6549"/>
          <ac:spMkLst>
            <pc:docMk/>
            <pc:sldMk cId="445307444" sldId="320"/>
            <ac:spMk id="5" creationId="{35ECB2D1-5185-4A5C-9AA8-2F06DEEA311F}"/>
          </ac:spMkLst>
        </pc:spChg>
        <pc:picChg chg="mod">
          <ac:chgData name="Robin Rohrbach" userId="73f66cd8-230c-4c45-ba14-59ec2c6f3ed1" providerId="ADAL" clId="{72DBEB78-DDFC-45D3-9409-812B1CDD5EE9}" dt="2024-01-15T14:16:26.160" v="699"/>
          <ac:picMkLst>
            <pc:docMk/>
            <pc:sldMk cId="445307444" sldId="320"/>
            <ac:picMk id="14" creationId="{E983D85E-34D8-430D-875F-7EBB69A6B73E}"/>
          </ac:picMkLst>
        </pc:picChg>
      </pc:sldChg>
      <pc:sldChg chg="modSp ord">
        <pc:chgData name="Robin Rohrbach" userId="73f66cd8-230c-4c45-ba14-59ec2c6f3ed1" providerId="ADAL" clId="{72DBEB78-DDFC-45D3-9409-812B1CDD5EE9}" dt="2024-01-15T17:14:06.428" v="1712"/>
        <pc:sldMkLst>
          <pc:docMk/>
          <pc:sldMk cId="358326227" sldId="321"/>
        </pc:sldMkLst>
        <pc:picChg chg="mod">
          <ac:chgData name="Robin Rohrbach" userId="73f66cd8-230c-4c45-ba14-59ec2c6f3ed1" providerId="ADAL" clId="{72DBEB78-DDFC-45D3-9409-812B1CDD5EE9}" dt="2024-01-15T14:16:26.160" v="699"/>
          <ac:picMkLst>
            <pc:docMk/>
            <pc:sldMk cId="358326227" sldId="321"/>
            <ac:picMk id="13" creationId="{FEB910A3-4C94-4A0C-AC72-88985A7BA967}"/>
          </ac:picMkLst>
        </pc:picChg>
      </pc:sldChg>
      <pc:sldChg chg="addSp delSp modSp mod setBg">
        <pc:chgData name="Robin Rohrbach" userId="73f66cd8-230c-4c45-ba14-59ec2c6f3ed1" providerId="ADAL" clId="{72DBEB78-DDFC-45D3-9409-812B1CDD5EE9}" dt="2024-01-15T21:30:30.651" v="2530" actId="20577"/>
        <pc:sldMkLst>
          <pc:docMk/>
          <pc:sldMk cId="3422557485" sldId="323"/>
        </pc:sldMkLst>
        <pc:spChg chg="mod ord">
          <ac:chgData name="Robin Rohrbach" userId="73f66cd8-230c-4c45-ba14-59ec2c6f3ed1" providerId="ADAL" clId="{72DBEB78-DDFC-45D3-9409-812B1CDD5EE9}" dt="2024-01-15T21:16:38.972" v="2279" actId="20577"/>
          <ac:spMkLst>
            <pc:docMk/>
            <pc:sldMk cId="3422557485" sldId="323"/>
            <ac:spMk id="2" creationId="{28BAA8DA-C40B-4AB9-9407-30FB70335152}"/>
          </ac:spMkLst>
        </pc:spChg>
        <pc:spChg chg="mod">
          <ac:chgData name="Robin Rohrbach" userId="73f66cd8-230c-4c45-ba14-59ec2c6f3ed1" providerId="ADAL" clId="{72DBEB78-DDFC-45D3-9409-812B1CDD5EE9}" dt="2024-01-15T21:30:30.651" v="2530" actId="20577"/>
          <ac:spMkLst>
            <pc:docMk/>
            <pc:sldMk cId="3422557485" sldId="323"/>
            <ac:spMk id="5" creationId="{35ECB2D1-5185-4A5C-9AA8-2F06DEEA311F}"/>
          </ac:spMkLst>
        </pc:spChg>
        <pc:spChg chg="mod">
          <ac:chgData name="Robin Rohrbach" userId="73f66cd8-230c-4c45-ba14-59ec2c6f3ed1" providerId="ADAL" clId="{72DBEB78-DDFC-45D3-9409-812B1CDD5EE9}" dt="2024-01-15T21:03:29.167" v="2117" actId="26606"/>
          <ac:spMkLst>
            <pc:docMk/>
            <pc:sldMk cId="3422557485" sldId="323"/>
            <ac:spMk id="9" creationId="{B576E978-A841-4A4F-B153-CC369D9391D3}"/>
          </ac:spMkLst>
        </pc:spChg>
        <pc:spChg chg="add del">
          <ac:chgData name="Robin Rohrbach" userId="73f66cd8-230c-4c45-ba14-59ec2c6f3ed1" providerId="ADAL" clId="{72DBEB78-DDFC-45D3-9409-812B1CDD5EE9}" dt="2024-01-15T21:03:29.167" v="2117" actId="26606"/>
          <ac:spMkLst>
            <pc:docMk/>
            <pc:sldMk cId="3422557485" sldId="323"/>
            <ac:spMk id="19" creationId="{D0672142-94D6-400E-B188-309B101D8BEB}"/>
          </ac:spMkLst>
        </pc:spChg>
        <pc:spChg chg="add del">
          <ac:chgData name="Robin Rohrbach" userId="73f66cd8-230c-4c45-ba14-59ec2c6f3ed1" providerId="ADAL" clId="{72DBEB78-DDFC-45D3-9409-812B1CDD5EE9}" dt="2024-01-15T21:03:29.167" v="2117" actId="26606"/>
          <ac:spMkLst>
            <pc:docMk/>
            <pc:sldMk cId="3422557485" sldId="323"/>
            <ac:spMk id="21" creationId="{C127259A-B804-4AD2-9BC6-66F7BB218575}"/>
          </ac:spMkLst>
        </pc:spChg>
        <pc:picChg chg="mod">
          <ac:chgData name="Robin Rohrbach" userId="73f66cd8-230c-4c45-ba14-59ec2c6f3ed1" providerId="ADAL" clId="{72DBEB78-DDFC-45D3-9409-812B1CDD5EE9}" dt="2024-01-15T21:03:29.167" v="2117" actId="26606"/>
          <ac:picMkLst>
            <pc:docMk/>
            <pc:sldMk cId="3422557485" sldId="323"/>
            <ac:picMk id="14" creationId="{E983D85E-34D8-430D-875F-7EBB69A6B73E}"/>
          </ac:picMkLst>
        </pc:picChg>
        <pc:cxnChg chg="add del">
          <ac:chgData name="Robin Rohrbach" userId="73f66cd8-230c-4c45-ba14-59ec2c6f3ed1" providerId="ADAL" clId="{72DBEB78-DDFC-45D3-9409-812B1CDD5EE9}" dt="2024-01-15T21:03:29.167" v="2117" actId="26606"/>
          <ac:cxnSpMkLst>
            <pc:docMk/>
            <pc:sldMk cId="3422557485" sldId="323"/>
            <ac:cxnSpMk id="23" creationId="{39B4E8A7-8505-4752-9B81-C739116CE02E}"/>
          </ac:cxnSpMkLst>
        </pc:cxnChg>
      </pc:sldChg>
      <pc:sldChg chg="modSp mod ord">
        <pc:chgData name="Robin Rohrbach" userId="73f66cd8-230c-4c45-ba14-59ec2c6f3ed1" providerId="ADAL" clId="{72DBEB78-DDFC-45D3-9409-812B1CDD5EE9}" dt="2024-01-18T22:23:38.657" v="2754" actId="6549"/>
        <pc:sldMkLst>
          <pc:docMk/>
          <pc:sldMk cId="3194650951" sldId="324"/>
        </pc:sldMkLst>
        <pc:spChg chg="mod">
          <ac:chgData name="Robin Rohrbach" userId="73f66cd8-230c-4c45-ba14-59ec2c6f3ed1" providerId="ADAL" clId="{72DBEB78-DDFC-45D3-9409-812B1CDD5EE9}" dt="2024-01-18T22:23:38.657" v="2754" actId="6549"/>
          <ac:spMkLst>
            <pc:docMk/>
            <pc:sldMk cId="3194650951" sldId="324"/>
            <ac:spMk id="2" creationId="{0C7C4FAB-2674-4B24-926C-E1E89C188DFE}"/>
          </ac:spMkLst>
        </pc:spChg>
        <pc:picChg chg="mod">
          <ac:chgData name="Robin Rohrbach" userId="73f66cd8-230c-4c45-ba14-59ec2c6f3ed1" providerId="ADAL" clId="{72DBEB78-DDFC-45D3-9409-812B1CDD5EE9}" dt="2024-01-15T14:16:26.160" v="699"/>
          <ac:picMkLst>
            <pc:docMk/>
            <pc:sldMk cId="3194650951" sldId="324"/>
            <ac:picMk id="13" creationId="{FEB910A3-4C94-4A0C-AC72-88985A7BA967}"/>
          </ac:picMkLst>
        </pc:picChg>
      </pc:sldChg>
      <pc:sldChg chg="modSp mod ord setBg">
        <pc:chgData name="Robin Rohrbach" userId="73f66cd8-230c-4c45-ba14-59ec2c6f3ed1" providerId="ADAL" clId="{72DBEB78-DDFC-45D3-9409-812B1CDD5EE9}" dt="2024-01-15T14:16:58.385" v="703"/>
        <pc:sldMkLst>
          <pc:docMk/>
          <pc:sldMk cId="4256069953" sldId="328"/>
        </pc:sldMkLst>
        <pc:spChg chg="mod">
          <ac:chgData name="Robin Rohrbach" userId="73f66cd8-230c-4c45-ba14-59ec2c6f3ed1" providerId="ADAL" clId="{72DBEB78-DDFC-45D3-9409-812B1CDD5EE9}" dt="2024-01-15T14:03:27.231" v="684" actId="20577"/>
          <ac:spMkLst>
            <pc:docMk/>
            <pc:sldMk cId="4256069953" sldId="328"/>
            <ac:spMk id="5" creationId="{35ECB2D1-5185-4A5C-9AA8-2F06DEEA311F}"/>
          </ac:spMkLst>
        </pc:spChg>
        <pc:picChg chg="mod">
          <ac:chgData name="Robin Rohrbach" userId="73f66cd8-230c-4c45-ba14-59ec2c6f3ed1" providerId="ADAL" clId="{72DBEB78-DDFC-45D3-9409-812B1CDD5EE9}" dt="2024-01-15T14:16:26.160" v="699"/>
          <ac:picMkLst>
            <pc:docMk/>
            <pc:sldMk cId="4256069953" sldId="328"/>
            <ac:picMk id="14" creationId="{E983D85E-34D8-430D-875F-7EBB69A6B73E}"/>
          </ac:picMkLst>
        </pc:picChg>
      </pc:sldChg>
      <pc:sldChg chg="modSp mod ord">
        <pc:chgData name="Robin Rohrbach" userId="73f66cd8-230c-4c45-ba14-59ec2c6f3ed1" providerId="ADAL" clId="{72DBEB78-DDFC-45D3-9409-812B1CDD5EE9}" dt="2024-01-18T22:25:50.173" v="2765" actId="20577"/>
        <pc:sldMkLst>
          <pc:docMk/>
          <pc:sldMk cId="1085764422" sldId="329"/>
        </pc:sldMkLst>
        <pc:spChg chg="mod">
          <ac:chgData name="Robin Rohrbach" userId="73f66cd8-230c-4c45-ba14-59ec2c6f3ed1" providerId="ADAL" clId="{72DBEB78-DDFC-45D3-9409-812B1CDD5EE9}" dt="2024-01-18T22:25:42.083" v="2759" actId="20577"/>
          <ac:spMkLst>
            <pc:docMk/>
            <pc:sldMk cId="1085764422" sldId="329"/>
            <ac:spMk id="4" creationId="{40719F1E-C4AB-4B4E-870A-31D290E54E0B}"/>
          </ac:spMkLst>
        </pc:spChg>
        <pc:spChg chg="mod">
          <ac:chgData name="Robin Rohrbach" userId="73f66cd8-230c-4c45-ba14-59ec2c6f3ed1" providerId="ADAL" clId="{72DBEB78-DDFC-45D3-9409-812B1CDD5EE9}" dt="2024-01-18T22:25:50.173" v="2765" actId="20577"/>
          <ac:spMkLst>
            <pc:docMk/>
            <pc:sldMk cId="1085764422" sldId="329"/>
            <ac:spMk id="5" creationId="{95858846-A473-4F47-9767-ABDDEF68C9B7}"/>
          </ac:spMkLst>
        </pc:spChg>
        <pc:spChg chg="mod">
          <ac:chgData name="Robin Rohrbach" userId="73f66cd8-230c-4c45-ba14-59ec2c6f3ed1" providerId="ADAL" clId="{72DBEB78-DDFC-45D3-9409-812B1CDD5EE9}" dt="2024-01-15T14:46:12.027" v="1384" actId="115"/>
          <ac:spMkLst>
            <pc:docMk/>
            <pc:sldMk cId="1085764422" sldId="329"/>
            <ac:spMk id="17" creationId="{816952A5-E197-4DDB-B808-DF1C34184930}"/>
          </ac:spMkLst>
        </pc:spChg>
      </pc:sldChg>
      <pc:sldChg chg="addSp delSp modSp mod">
        <pc:chgData name="Robin Rohrbach" userId="73f66cd8-230c-4c45-ba14-59ec2c6f3ed1" providerId="ADAL" clId="{72DBEB78-DDFC-45D3-9409-812B1CDD5EE9}" dt="2024-01-15T21:08:09.482" v="2126" actId="478"/>
        <pc:sldMkLst>
          <pc:docMk/>
          <pc:sldMk cId="2084996098" sldId="330"/>
        </pc:sldMkLst>
        <pc:spChg chg="mod">
          <ac:chgData name="Robin Rohrbach" userId="73f66cd8-230c-4c45-ba14-59ec2c6f3ed1" providerId="ADAL" clId="{72DBEB78-DDFC-45D3-9409-812B1CDD5EE9}" dt="2024-01-15T16:53:29.751" v="1420" actId="6549"/>
          <ac:spMkLst>
            <pc:docMk/>
            <pc:sldMk cId="2084996098" sldId="330"/>
            <ac:spMk id="2" creationId="{AEC72ED3-3C8B-4B46-A66D-273992EB8638}"/>
          </ac:spMkLst>
        </pc:spChg>
        <pc:spChg chg="add del">
          <ac:chgData name="Robin Rohrbach" userId="73f66cd8-230c-4c45-ba14-59ec2c6f3ed1" providerId="ADAL" clId="{72DBEB78-DDFC-45D3-9409-812B1CDD5EE9}" dt="2024-01-15T21:08:09.482" v="2126" actId="478"/>
          <ac:spMkLst>
            <pc:docMk/>
            <pc:sldMk cId="2084996098" sldId="330"/>
            <ac:spMk id="15" creationId="{652937FB-CDE3-46B3-8481-AB5DB8C4BABA}"/>
          </ac:spMkLst>
        </pc:spChg>
        <pc:picChg chg="mod">
          <ac:chgData name="Robin Rohrbach" userId="73f66cd8-230c-4c45-ba14-59ec2c6f3ed1" providerId="ADAL" clId="{72DBEB78-DDFC-45D3-9409-812B1CDD5EE9}" dt="2024-01-15T14:16:26.160" v="699"/>
          <ac:picMkLst>
            <pc:docMk/>
            <pc:sldMk cId="2084996098" sldId="330"/>
            <ac:picMk id="5" creationId="{68B6FFC1-6A21-4DAC-82BC-F2966925C165}"/>
          </ac:picMkLst>
        </pc:picChg>
        <pc:picChg chg="mod">
          <ac:chgData name="Robin Rohrbach" userId="73f66cd8-230c-4c45-ba14-59ec2c6f3ed1" providerId="ADAL" clId="{72DBEB78-DDFC-45D3-9409-812B1CDD5EE9}" dt="2024-01-15T14:16:26.160" v="699"/>
          <ac:picMkLst>
            <pc:docMk/>
            <pc:sldMk cId="2084996098" sldId="330"/>
            <ac:picMk id="17" creationId="{83B20FBB-8217-4FB0-BC35-E49BA9252554}"/>
          </ac:picMkLst>
        </pc:picChg>
      </pc:sldChg>
      <pc:sldChg chg="modSp">
        <pc:chgData name="Robin Rohrbach" userId="73f66cd8-230c-4c45-ba14-59ec2c6f3ed1" providerId="ADAL" clId="{72DBEB78-DDFC-45D3-9409-812B1CDD5EE9}" dt="2024-01-15T14:16:26.160" v="699"/>
        <pc:sldMkLst>
          <pc:docMk/>
          <pc:sldMk cId="3077312356" sldId="331"/>
        </pc:sldMkLst>
        <pc:picChg chg="mod">
          <ac:chgData name="Robin Rohrbach" userId="73f66cd8-230c-4c45-ba14-59ec2c6f3ed1" providerId="ADAL" clId="{72DBEB78-DDFC-45D3-9409-812B1CDD5EE9}" dt="2024-01-15T14:16:26.160" v="699"/>
          <ac:picMkLst>
            <pc:docMk/>
            <pc:sldMk cId="3077312356" sldId="331"/>
            <ac:picMk id="6" creationId="{F3CDF219-49E5-41A1-BBF1-50A401635A27}"/>
          </ac:picMkLst>
        </pc:picChg>
        <pc:picChg chg="mod">
          <ac:chgData name="Robin Rohrbach" userId="73f66cd8-230c-4c45-ba14-59ec2c6f3ed1" providerId="ADAL" clId="{72DBEB78-DDFC-45D3-9409-812B1CDD5EE9}" dt="2024-01-15T14:16:26.160" v="699"/>
          <ac:picMkLst>
            <pc:docMk/>
            <pc:sldMk cId="3077312356" sldId="331"/>
            <ac:picMk id="13" creationId="{FEB910A3-4C94-4A0C-AC72-88985A7BA967}"/>
          </ac:picMkLst>
        </pc:picChg>
      </pc:sldChg>
      <pc:sldChg chg="modSp">
        <pc:chgData name="Robin Rohrbach" userId="73f66cd8-230c-4c45-ba14-59ec2c6f3ed1" providerId="ADAL" clId="{72DBEB78-DDFC-45D3-9409-812B1CDD5EE9}" dt="2024-01-15T14:16:26.160" v="699"/>
        <pc:sldMkLst>
          <pc:docMk/>
          <pc:sldMk cId="758522197" sldId="332"/>
        </pc:sldMkLst>
        <pc:picChg chg="mod">
          <ac:chgData name="Robin Rohrbach" userId="73f66cd8-230c-4c45-ba14-59ec2c6f3ed1" providerId="ADAL" clId="{72DBEB78-DDFC-45D3-9409-812B1CDD5EE9}" dt="2024-01-15T14:16:26.160" v="699"/>
          <ac:picMkLst>
            <pc:docMk/>
            <pc:sldMk cId="758522197" sldId="332"/>
            <ac:picMk id="9" creationId="{039BFAD7-131E-407E-8A28-E4CF6B8977F6}"/>
          </ac:picMkLst>
        </pc:picChg>
      </pc:sldChg>
      <pc:sldChg chg="modSp mod">
        <pc:chgData name="Robin Rohrbach" userId="73f66cd8-230c-4c45-ba14-59ec2c6f3ed1" providerId="ADAL" clId="{72DBEB78-DDFC-45D3-9409-812B1CDD5EE9}" dt="2024-01-18T22:24:19.052" v="2755" actId="20577"/>
        <pc:sldMkLst>
          <pc:docMk/>
          <pc:sldMk cId="2451353563" sldId="334"/>
        </pc:sldMkLst>
        <pc:spChg chg="mod">
          <ac:chgData name="Robin Rohrbach" userId="73f66cd8-230c-4c45-ba14-59ec2c6f3ed1" providerId="ADAL" clId="{72DBEB78-DDFC-45D3-9409-812B1CDD5EE9}" dt="2024-01-18T22:24:19.052" v="2755" actId="20577"/>
          <ac:spMkLst>
            <pc:docMk/>
            <pc:sldMk cId="2451353563" sldId="334"/>
            <ac:spMk id="10" creationId="{D90554E5-7DDF-4E6C-B119-BC3FFAC00E43}"/>
          </ac:spMkLst>
        </pc:spChg>
      </pc:sldChg>
      <pc:sldChg chg="modSp mod ord">
        <pc:chgData name="Robin Rohrbach" userId="73f66cd8-230c-4c45-ba14-59ec2c6f3ed1" providerId="ADAL" clId="{72DBEB78-DDFC-45D3-9409-812B1CDD5EE9}" dt="2024-01-18T22:31:32.156" v="2958" actId="6549"/>
        <pc:sldMkLst>
          <pc:docMk/>
          <pc:sldMk cId="1304976290" sldId="335"/>
        </pc:sldMkLst>
        <pc:spChg chg="mod">
          <ac:chgData name="Robin Rohrbach" userId="73f66cd8-230c-4c45-ba14-59ec2c6f3ed1" providerId="ADAL" clId="{72DBEB78-DDFC-45D3-9409-812B1CDD5EE9}" dt="2024-01-18T22:31:32.156" v="2958" actId="6549"/>
          <ac:spMkLst>
            <pc:docMk/>
            <pc:sldMk cId="1304976290" sldId="335"/>
            <ac:spMk id="3" creationId="{FE9FFA41-D79C-456F-B8FA-9289EDBCE17C}"/>
          </ac:spMkLst>
        </pc:spChg>
        <pc:picChg chg="mod">
          <ac:chgData name="Robin Rohrbach" userId="73f66cd8-230c-4c45-ba14-59ec2c6f3ed1" providerId="ADAL" clId="{72DBEB78-DDFC-45D3-9409-812B1CDD5EE9}" dt="2024-01-15T14:16:26.160" v="699"/>
          <ac:picMkLst>
            <pc:docMk/>
            <pc:sldMk cId="1304976290" sldId="335"/>
            <ac:picMk id="7" creationId="{3111B687-3781-4457-A624-86311FC69082}"/>
          </ac:picMkLst>
        </pc:picChg>
      </pc:sldChg>
      <pc:sldChg chg="modSp mod ord">
        <pc:chgData name="Robin Rohrbach" userId="73f66cd8-230c-4c45-ba14-59ec2c6f3ed1" providerId="ADAL" clId="{72DBEB78-DDFC-45D3-9409-812B1CDD5EE9}" dt="2024-01-15T21:10:17.221" v="2147" actId="20577"/>
        <pc:sldMkLst>
          <pc:docMk/>
          <pc:sldMk cId="2707405765" sldId="336"/>
        </pc:sldMkLst>
        <pc:spChg chg="mod">
          <ac:chgData name="Robin Rohrbach" userId="73f66cd8-230c-4c45-ba14-59ec2c6f3ed1" providerId="ADAL" clId="{72DBEB78-DDFC-45D3-9409-812B1CDD5EE9}" dt="2024-01-15T21:10:17.221" v="2147" actId="20577"/>
          <ac:spMkLst>
            <pc:docMk/>
            <pc:sldMk cId="2707405765" sldId="336"/>
            <ac:spMk id="10" creationId="{D90554E5-7DDF-4E6C-B119-BC3FFAC00E43}"/>
          </ac:spMkLst>
        </pc:spChg>
      </pc:sldChg>
      <pc:sldChg chg="modSp">
        <pc:chgData name="Robin Rohrbach" userId="73f66cd8-230c-4c45-ba14-59ec2c6f3ed1" providerId="ADAL" clId="{72DBEB78-DDFC-45D3-9409-812B1CDD5EE9}" dt="2024-01-15T14:16:26.160" v="699"/>
        <pc:sldMkLst>
          <pc:docMk/>
          <pc:sldMk cId="6375414" sldId="337"/>
        </pc:sldMkLst>
        <pc:spChg chg="mod">
          <ac:chgData name="Robin Rohrbach" userId="73f66cd8-230c-4c45-ba14-59ec2c6f3ed1" providerId="ADAL" clId="{72DBEB78-DDFC-45D3-9409-812B1CDD5EE9}" dt="2024-01-15T14:16:26.160" v="699"/>
          <ac:spMkLst>
            <pc:docMk/>
            <pc:sldMk cId="6375414" sldId="337"/>
            <ac:spMk id="4" creationId="{DFF36EE7-AE57-42F4-ACA9-A328C1F4EA02}"/>
          </ac:spMkLst>
        </pc:spChg>
        <pc:picChg chg="mod">
          <ac:chgData name="Robin Rohrbach" userId="73f66cd8-230c-4c45-ba14-59ec2c6f3ed1" providerId="ADAL" clId="{72DBEB78-DDFC-45D3-9409-812B1CDD5EE9}" dt="2024-01-15T14:16:26.160" v="699"/>
          <ac:picMkLst>
            <pc:docMk/>
            <pc:sldMk cId="6375414" sldId="337"/>
            <ac:picMk id="9" creationId="{039BFAD7-131E-407E-8A28-E4CF6B8977F6}"/>
          </ac:picMkLst>
        </pc:picChg>
      </pc:sldChg>
      <pc:sldChg chg="new del">
        <pc:chgData name="Robin Rohrbach" userId="73f66cd8-230c-4c45-ba14-59ec2c6f3ed1" providerId="ADAL" clId="{72DBEB78-DDFC-45D3-9409-812B1CDD5EE9}" dt="2024-01-15T21:06:25.259" v="2121" actId="680"/>
        <pc:sldMkLst>
          <pc:docMk/>
          <pc:sldMk cId="862920323" sldId="338"/>
        </pc:sldMkLst>
      </pc:sldChg>
      <pc:sldMasterChg chg="setBg modSldLayout">
        <pc:chgData name="Robin Rohrbach" userId="73f66cd8-230c-4c45-ba14-59ec2c6f3ed1" providerId="ADAL" clId="{72DBEB78-DDFC-45D3-9409-812B1CDD5EE9}" dt="2024-01-15T14:16:58.385" v="703"/>
        <pc:sldMasterMkLst>
          <pc:docMk/>
          <pc:sldMasterMk cId="3249767075" sldId="2147483812"/>
        </pc:sldMasterMkLst>
        <pc:sldLayoutChg chg="setBg">
          <pc:chgData name="Robin Rohrbach" userId="73f66cd8-230c-4c45-ba14-59ec2c6f3ed1" providerId="ADAL" clId="{72DBEB78-DDFC-45D3-9409-812B1CDD5EE9}" dt="2024-01-15T14:16:58.385" v="703"/>
          <pc:sldLayoutMkLst>
            <pc:docMk/>
            <pc:sldMasterMk cId="3249767075" sldId="2147483812"/>
            <pc:sldLayoutMk cId="3778801162" sldId="2147483813"/>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2085650863" sldId="2147483814"/>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412874992" sldId="2147483815"/>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4213965128" sldId="2147483816"/>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2659688076" sldId="2147483817"/>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3326638921" sldId="2147483818"/>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701977594" sldId="2147483819"/>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401870959" sldId="2147483820"/>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289381165" sldId="2147483821"/>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830025974" sldId="2147483822"/>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634520393" sldId="2147483823"/>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974007501" sldId="2147483824"/>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938416921" sldId="2147483825"/>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815835763" sldId="2147483826"/>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2411363625" sldId="2147483827"/>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968175776" sldId="2147483828"/>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336567775" sldId="2147483829"/>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3945119716" sldId="2147483830"/>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769013723" sldId="2147483831"/>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2481779959" sldId="2147483832"/>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3065722271" sldId="2147483833"/>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050005561" sldId="2147483834"/>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3661326830" sldId="2147483835"/>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2188128887" sldId="2147483836"/>
          </pc:sldLayoutMkLst>
        </pc:sldLayoutChg>
        <pc:sldLayoutChg chg="setBg">
          <pc:chgData name="Robin Rohrbach" userId="73f66cd8-230c-4c45-ba14-59ec2c6f3ed1" providerId="ADAL" clId="{72DBEB78-DDFC-45D3-9409-812B1CDD5EE9}" dt="2024-01-15T14:16:58.385" v="703"/>
          <pc:sldLayoutMkLst>
            <pc:docMk/>
            <pc:sldMasterMk cId="3249767075" sldId="2147483812"/>
            <pc:sldLayoutMk cId="143396801" sldId="214748383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28633-0770-4DFF-9D4C-A550BEB8816F}" type="doc">
      <dgm:prSet loTypeId="urn:microsoft.com/office/officeart/2016/7/layout/ChevronBlockProcess" loCatId="process" qsTypeId="urn:microsoft.com/office/officeart/2005/8/quickstyle/simple4" qsCatId="simple" csTypeId="urn:microsoft.com/office/officeart/2005/8/colors/accent1_2" csCatId="accent1" phldr="1"/>
      <dgm:spPr/>
      <dgm:t>
        <a:bodyPr/>
        <a:lstStyle/>
        <a:p>
          <a:endParaRPr lang="en-US"/>
        </a:p>
      </dgm:t>
    </dgm:pt>
    <dgm:pt modelId="{0FB89192-0D2B-4A0A-8F42-2E4A9DDBF3EA}">
      <dgm:prSet custT="1"/>
      <dgm:spPr/>
      <dgm:t>
        <a:bodyPr/>
        <a:lstStyle/>
        <a:p>
          <a:r>
            <a:rPr lang="en-US" sz="2000" b="1" dirty="0"/>
            <a:t>HOPE and State</a:t>
          </a:r>
        </a:p>
      </dgm:t>
    </dgm:pt>
    <dgm:pt modelId="{239B34FB-F16E-4B0F-BABD-A4D276EAE541}" type="parTrans" cxnId="{97D23CF5-4FAD-4855-B998-C2E55C390878}">
      <dgm:prSet/>
      <dgm:spPr/>
      <dgm:t>
        <a:bodyPr/>
        <a:lstStyle/>
        <a:p>
          <a:endParaRPr lang="en-US"/>
        </a:p>
      </dgm:t>
    </dgm:pt>
    <dgm:pt modelId="{D0AF6148-A94C-419B-AD57-82DCD9284394}" type="sibTrans" cxnId="{97D23CF5-4FAD-4855-B998-C2E55C390878}">
      <dgm:prSet phldrT="2"/>
      <dgm:spPr/>
      <dgm:t>
        <a:bodyPr/>
        <a:lstStyle/>
        <a:p>
          <a:endParaRPr lang="en-US"/>
        </a:p>
      </dgm:t>
    </dgm:pt>
    <dgm:pt modelId="{81C0EA98-9419-4CBC-8DFF-B43A27F53609}">
      <dgm:prSet custT="1"/>
      <dgm:spPr/>
      <dgm:t>
        <a:bodyPr/>
        <a:lstStyle/>
        <a:p>
          <a:pPr algn="ctr"/>
          <a:r>
            <a:rPr lang="en-US" sz="1800" dirty="0"/>
            <a:t>HOPE and State Aid Programs or Search “Dual Enrollment” at the top of the page</a:t>
          </a:r>
          <a:r>
            <a:rPr lang="en-US" sz="1100" dirty="0"/>
            <a:t>. </a:t>
          </a:r>
        </a:p>
      </dgm:t>
    </dgm:pt>
    <dgm:pt modelId="{B91A6B04-8FE9-420D-B4B8-42FDC2B3DB93}" type="parTrans" cxnId="{FA2308EC-DF8F-4FBF-AD07-7C006C78508F}">
      <dgm:prSet/>
      <dgm:spPr/>
      <dgm:t>
        <a:bodyPr/>
        <a:lstStyle/>
        <a:p>
          <a:endParaRPr lang="en-US"/>
        </a:p>
      </dgm:t>
    </dgm:pt>
    <dgm:pt modelId="{C21F1243-B25D-426C-BC2A-9B7BAD18F789}" type="sibTrans" cxnId="{FA2308EC-DF8F-4FBF-AD07-7C006C78508F}">
      <dgm:prSet/>
      <dgm:spPr/>
      <dgm:t>
        <a:bodyPr/>
        <a:lstStyle/>
        <a:p>
          <a:endParaRPr lang="en-US"/>
        </a:p>
      </dgm:t>
    </dgm:pt>
    <dgm:pt modelId="{D5837153-C161-4664-8B6C-D91521C51F8A}">
      <dgm:prSet custT="1"/>
      <dgm:spPr/>
      <dgm:t>
        <a:bodyPr/>
        <a:lstStyle/>
        <a:p>
          <a:r>
            <a:rPr lang="en-US" sz="1800" b="1" dirty="0"/>
            <a:t>State Scholarships</a:t>
          </a:r>
        </a:p>
      </dgm:t>
    </dgm:pt>
    <dgm:pt modelId="{FC9AB1BF-FF2E-4D6B-B6BE-565B63082A0D}" type="parTrans" cxnId="{B8C9B407-5D9A-49F1-9D57-1EE994734D05}">
      <dgm:prSet/>
      <dgm:spPr/>
      <dgm:t>
        <a:bodyPr/>
        <a:lstStyle/>
        <a:p>
          <a:endParaRPr lang="en-US"/>
        </a:p>
      </dgm:t>
    </dgm:pt>
    <dgm:pt modelId="{A043ADF3-3773-4DD3-B658-90015096C0DE}" type="sibTrans" cxnId="{B8C9B407-5D9A-49F1-9D57-1EE994734D05}">
      <dgm:prSet phldrT="3"/>
      <dgm:spPr/>
      <dgm:t>
        <a:bodyPr/>
        <a:lstStyle/>
        <a:p>
          <a:endParaRPr lang="en-US"/>
        </a:p>
      </dgm:t>
    </dgm:pt>
    <dgm:pt modelId="{12B8AE6E-D6EC-4598-9326-7DAFE2CB427D}">
      <dgm:prSet custT="1"/>
      <dgm:spPr/>
      <dgm:t>
        <a:bodyPr/>
        <a:lstStyle/>
        <a:p>
          <a:pPr algn="ctr"/>
          <a:r>
            <a:rPr lang="en-US" sz="1800" dirty="0"/>
            <a:t>Scroll down to “State Scholarships and Grants”</a:t>
          </a:r>
        </a:p>
      </dgm:t>
    </dgm:pt>
    <dgm:pt modelId="{FA439FE0-B8BF-449A-BEC4-FB7A9949D5CC}" type="parTrans" cxnId="{F049173D-1E2C-4405-A260-35488CFD5B93}">
      <dgm:prSet/>
      <dgm:spPr/>
      <dgm:t>
        <a:bodyPr/>
        <a:lstStyle/>
        <a:p>
          <a:endParaRPr lang="en-US"/>
        </a:p>
      </dgm:t>
    </dgm:pt>
    <dgm:pt modelId="{8D10045D-3B08-4EC2-9CEE-19A1A5CBFFEE}" type="sibTrans" cxnId="{F049173D-1E2C-4405-A260-35488CFD5B93}">
      <dgm:prSet/>
      <dgm:spPr/>
      <dgm:t>
        <a:bodyPr/>
        <a:lstStyle/>
        <a:p>
          <a:endParaRPr lang="en-US"/>
        </a:p>
      </dgm:t>
    </dgm:pt>
    <dgm:pt modelId="{E84E8BDE-A0ED-4E23-9F0B-BB60B566F0EE}">
      <dgm:prSet custT="1"/>
      <dgm:spPr/>
      <dgm:t>
        <a:bodyPr/>
        <a:lstStyle/>
        <a:p>
          <a:r>
            <a:rPr lang="en-US" sz="1800" b="1" dirty="0"/>
            <a:t>DE Enrollment</a:t>
          </a:r>
        </a:p>
      </dgm:t>
    </dgm:pt>
    <dgm:pt modelId="{1E9AC5B5-F165-46C1-B2B7-2924A316D3BF}" type="parTrans" cxnId="{E8BA1AC9-59BA-450C-8053-C590F5473CA7}">
      <dgm:prSet/>
      <dgm:spPr/>
      <dgm:t>
        <a:bodyPr/>
        <a:lstStyle/>
        <a:p>
          <a:endParaRPr lang="en-US"/>
        </a:p>
      </dgm:t>
    </dgm:pt>
    <dgm:pt modelId="{8331F4CE-590D-4D7E-AF99-95953B434DA2}" type="sibTrans" cxnId="{E8BA1AC9-59BA-450C-8053-C590F5473CA7}">
      <dgm:prSet phldrT="4"/>
      <dgm:spPr/>
      <dgm:t>
        <a:bodyPr/>
        <a:lstStyle/>
        <a:p>
          <a:endParaRPr lang="en-US"/>
        </a:p>
      </dgm:t>
    </dgm:pt>
    <dgm:pt modelId="{512F6080-7318-4067-906A-C2EDD479F85A}">
      <dgm:prSet custT="1"/>
      <dgm:spPr/>
      <dgm:t>
        <a:bodyPr/>
        <a:lstStyle/>
        <a:p>
          <a:pPr algn="ctr"/>
          <a:r>
            <a:rPr lang="en-US" sz="1800" dirty="0"/>
            <a:t>You will be in the “Dual Enrollment” tab</a:t>
          </a:r>
        </a:p>
      </dgm:t>
    </dgm:pt>
    <dgm:pt modelId="{87490A2A-2563-4167-B6A4-268FE62DE37B}" type="parTrans" cxnId="{D166CAD7-968F-494F-AB7D-BCBF048E9FAC}">
      <dgm:prSet/>
      <dgm:spPr/>
      <dgm:t>
        <a:bodyPr/>
        <a:lstStyle/>
        <a:p>
          <a:endParaRPr lang="en-US"/>
        </a:p>
      </dgm:t>
    </dgm:pt>
    <dgm:pt modelId="{61ED4C89-BE04-4B1E-9077-94BD9B85CED5}" type="sibTrans" cxnId="{D166CAD7-968F-494F-AB7D-BCBF048E9FAC}">
      <dgm:prSet/>
      <dgm:spPr/>
      <dgm:t>
        <a:bodyPr/>
        <a:lstStyle/>
        <a:p>
          <a:endParaRPr lang="en-US"/>
        </a:p>
      </dgm:t>
    </dgm:pt>
    <dgm:pt modelId="{F80A5761-2BDC-4999-AA4E-2EE78CFE3A69}">
      <dgm:prSet custT="1"/>
      <dgm:spPr/>
      <dgm:t>
        <a:bodyPr/>
        <a:lstStyle/>
        <a:p>
          <a:r>
            <a:rPr lang="en-US" sz="2400" b="1" dirty="0"/>
            <a:t>Choose</a:t>
          </a:r>
        </a:p>
      </dgm:t>
    </dgm:pt>
    <dgm:pt modelId="{EAE11174-1A21-426F-9A45-885BFD0104BE}" type="parTrans" cxnId="{5CA64501-9A26-4A8F-9CC3-425F22297C0D}">
      <dgm:prSet/>
      <dgm:spPr/>
      <dgm:t>
        <a:bodyPr/>
        <a:lstStyle/>
        <a:p>
          <a:endParaRPr lang="en-US"/>
        </a:p>
      </dgm:t>
    </dgm:pt>
    <dgm:pt modelId="{278A059C-810D-44BC-97FB-FEA5A379D58F}" type="sibTrans" cxnId="{5CA64501-9A26-4A8F-9CC3-425F22297C0D}">
      <dgm:prSet phldrT="5"/>
      <dgm:spPr/>
      <dgm:t>
        <a:bodyPr/>
        <a:lstStyle/>
        <a:p>
          <a:endParaRPr lang="en-US"/>
        </a:p>
      </dgm:t>
    </dgm:pt>
    <dgm:pt modelId="{569E0021-D419-484C-841B-145E676C6E35}">
      <dgm:prSet custT="1"/>
      <dgm:spPr/>
      <dgm:t>
        <a:bodyPr/>
        <a:lstStyle/>
        <a:p>
          <a:pPr algn="ctr"/>
          <a:r>
            <a:rPr lang="en-US" sz="1800" dirty="0"/>
            <a:t>Choose “Course Directory”</a:t>
          </a:r>
        </a:p>
      </dgm:t>
    </dgm:pt>
    <dgm:pt modelId="{538F6EBD-69A9-4968-B69E-D16D2C06B0DC}" type="parTrans" cxnId="{5A23702C-0545-47C6-B648-08C46503D66D}">
      <dgm:prSet/>
      <dgm:spPr/>
      <dgm:t>
        <a:bodyPr/>
        <a:lstStyle/>
        <a:p>
          <a:endParaRPr lang="en-US"/>
        </a:p>
      </dgm:t>
    </dgm:pt>
    <dgm:pt modelId="{8EE51146-C3AC-41C1-A56B-B281E711B6C9}" type="sibTrans" cxnId="{5A23702C-0545-47C6-B648-08C46503D66D}">
      <dgm:prSet/>
      <dgm:spPr/>
      <dgm:t>
        <a:bodyPr/>
        <a:lstStyle/>
        <a:p>
          <a:endParaRPr lang="en-US"/>
        </a:p>
      </dgm:t>
    </dgm:pt>
    <dgm:pt modelId="{DD52B8B4-539A-4BBD-B298-EE721FD7DAF5}">
      <dgm:prSet custT="1"/>
      <dgm:spPr/>
      <dgm:t>
        <a:bodyPr/>
        <a:lstStyle/>
        <a:p>
          <a:r>
            <a:rPr lang="en-US" sz="2400" b="1" dirty="0"/>
            <a:t>Choose</a:t>
          </a:r>
        </a:p>
      </dgm:t>
    </dgm:pt>
    <dgm:pt modelId="{285EB58A-E3A1-4970-9887-CE92A33CD7EE}" type="parTrans" cxnId="{A902FE6B-DA26-43A5-91C5-6EE379C4B26A}">
      <dgm:prSet/>
      <dgm:spPr/>
      <dgm:t>
        <a:bodyPr/>
        <a:lstStyle/>
        <a:p>
          <a:endParaRPr lang="en-US"/>
        </a:p>
      </dgm:t>
    </dgm:pt>
    <dgm:pt modelId="{73CD9D32-DDB3-4956-B7C0-A84C658C26A0}" type="sibTrans" cxnId="{A902FE6B-DA26-43A5-91C5-6EE379C4B26A}">
      <dgm:prSet phldrT="6"/>
      <dgm:spPr/>
      <dgm:t>
        <a:bodyPr/>
        <a:lstStyle/>
        <a:p>
          <a:endParaRPr lang="en-US"/>
        </a:p>
      </dgm:t>
    </dgm:pt>
    <dgm:pt modelId="{FAE76BAF-ACCB-4287-A950-5C7F7F54A100}">
      <dgm:prSet custT="1"/>
      <dgm:spPr/>
      <dgm:t>
        <a:bodyPr/>
        <a:lstStyle/>
        <a:p>
          <a:pPr algn="ctr"/>
          <a:r>
            <a:rPr lang="en-US" sz="1800" dirty="0"/>
            <a:t>Then choose “Dual Enrollment Course Directory” </a:t>
          </a:r>
        </a:p>
      </dgm:t>
    </dgm:pt>
    <dgm:pt modelId="{C8BFD360-DE3B-4036-81AF-FD3B0C950DC0}" type="parTrans" cxnId="{9C5AECED-CAD4-4445-AC69-C474B918CA59}">
      <dgm:prSet/>
      <dgm:spPr/>
      <dgm:t>
        <a:bodyPr/>
        <a:lstStyle/>
        <a:p>
          <a:endParaRPr lang="en-US"/>
        </a:p>
      </dgm:t>
    </dgm:pt>
    <dgm:pt modelId="{0AF95B5A-668B-4242-AA08-18B3FD283F31}" type="sibTrans" cxnId="{9C5AECED-CAD4-4445-AC69-C474B918CA59}">
      <dgm:prSet/>
      <dgm:spPr/>
      <dgm:t>
        <a:bodyPr/>
        <a:lstStyle/>
        <a:p>
          <a:endParaRPr lang="en-US"/>
        </a:p>
      </dgm:t>
    </dgm:pt>
    <dgm:pt modelId="{3CC970E1-6BE7-4F1E-A258-06006DD9862E}">
      <dgm:prSet custT="1"/>
      <dgm:spPr/>
      <dgm:t>
        <a:bodyPr/>
        <a:lstStyle/>
        <a:p>
          <a:r>
            <a:rPr lang="en-US" sz="2400" b="1" dirty="0"/>
            <a:t>Select</a:t>
          </a:r>
        </a:p>
      </dgm:t>
    </dgm:pt>
    <dgm:pt modelId="{0BF8F8DC-3457-45C6-9CA9-BCFEE8065AC2}" type="parTrans" cxnId="{8DE171AE-C9BB-44B1-8221-BECED34D1666}">
      <dgm:prSet/>
      <dgm:spPr/>
      <dgm:t>
        <a:bodyPr/>
        <a:lstStyle/>
        <a:p>
          <a:endParaRPr lang="en-US"/>
        </a:p>
      </dgm:t>
    </dgm:pt>
    <dgm:pt modelId="{BD5E321D-2D7A-4DD8-8F1E-5A804A54C75C}" type="sibTrans" cxnId="{8DE171AE-C9BB-44B1-8221-BECED34D1666}">
      <dgm:prSet phldrT="7"/>
      <dgm:spPr/>
      <dgm:t>
        <a:bodyPr/>
        <a:lstStyle/>
        <a:p>
          <a:endParaRPr lang="en-US"/>
        </a:p>
      </dgm:t>
    </dgm:pt>
    <dgm:pt modelId="{5EEE48F7-3303-4D8C-9D3C-BAA75FB7A12D}">
      <dgm:prSet custT="1"/>
      <dgm:spPr/>
      <dgm:t>
        <a:bodyPr/>
        <a:lstStyle/>
        <a:p>
          <a:pPr algn="ctr"/>
          <a:r>
            <a:rPr lang="en-US" sz="1800" dirty="0"/>
            <a:t>Select the “Participating College” &amp; “Category”</a:t>
          </a:r>
        </a:p>
      </dgm:t>
    </dgm:pt>
    <dgm:pt modelId="{D57D7FB0-725F-44EB-B562-E83EFEB00882}" type="parTrans" cxnId="{B2F49E43-40F0-40CB-8858-44D0F395BD98}">
      <dgm:prSet/>
      <dgm:spPr/>
      <dgm:t>
        <a:bodyPr/>
        <a:lstStyle/>
        <a:p>
          <a:endParaRPr lang="en-US"/>
        </a:p>
      </dgm:t>
    </dgm:pt>
    <dgm:pt modelId="{EA23B5F2-3198-43DE-B3AE-7F653858D21D}" type="sibTrans" cxnId="{B2F49E43-40F0-40CB-8858-44D0F395BD98}">
      <dgm:prSet/>
      <dgm:spPr/>
      <dgm:t>
        <a:bodyPr/>
        <a:lstStyle/>
        <a:p>
          <a:endParaRPr lang="en-US"/>
        </a:p>
      </dgm:t>
    </dgm:pt>
    <dgm:pt modelId="{B516A960-8B01-466E-82FE-41CBA7958D0E}" type="pres">
      <dgm:prSet presAssocID="{1A428633-0770-4DFF-9D4C-A550BEB8816F}" presName="Name0" presStyleCnt="0">
        <dgm:presLayoutVars>
          <dgm:dir/>
          <dgm:animLvl val="lvl"/>
          <dgm:resizeHandles val="exact"/>
        </dgm:presLayoutVars>
      </dgm:prSet>
      <dgm:spPr/>
    </dgm:pt>
    <dgm:pt modelId="{1D05AAAC-1C35-4728-A643-D90718273115}" type="pres">
      <dgm:prSet presAssocID="{0FB89192-0D2B-4A0A-8F42-2E4A9DDBF3EA}" presName="composite" presStyleCnt="0"/>
      <dgm:spPr/>
    </dgm:pt>
    <dgm:pt modelId="{CB6491BF-763E-4858-9558-14830081AF70}" type="pres">
      <dgm:prSet presAssocID="{0FB89192-0D2B-4A0A-8F42-2E4A9DDBF3EA}" presName="parTx" presStyleLbl="alignNode1" presStyleIdx="0" presStyleCnt="6" custLinFactNeighborX="-508" custLinFactNeighborY="-2167">
        <dgm:presLayoutVars>
          <dgm:chMax val="0"/>
          <dgm:chPref val="0"/>
        </dgm:presLayoutVars>
      </dgm:prSet>
      <dgm:spPr/>
    </dgm:pt>
    <dgm:pt modelId="{2867EE21-B57A-481B-AA13-886FC411C214}" type="pres">
      <dgm:prSet presAssocID="{0FB89192-0D2B-4A0A-8F42-2E4A9DDBF3EA}" presName="desTx" presStyleLbl="alignAccFollowNode1" presStyleIdx="0" presStyleCnt="6">
        <dgm:presLayoutVars/>
      </dgm:prSet>
      <dgm:spPr/>
    </dgm:pt>
    <dgm:pt modelId="{944E2900-6D7D-436D-A275-85706B442550}" type="pres">
      <dgm:prSet presAssocID="{D0AF6148-A94C-419B-AD57-82DCD9284394}" presName="space" presStyleCnt="0"/>
      <dgm:spPr/>
    </dgm:pt>
    <dgm:pt modelId="{9F325779-3D42-4515-A81F-F41CAEFC8AE5}" type="pres">
      <dgm:prSet presAssocID="{D5837153-C161-4664-8B6C-D91521C51F8A}" presName="composite" presStyleCnt="0"/>
      <dgm:spPr/>
    </dgm:pt>
    <dgm:pt modelId="{D69AE25F-92EE-4796-92FD-7877DAF06575}" type="pres">
      <dgm:prSet presAssocID="{D5837153-C161-4664-8B6C-D91521C51F8A}" presName="parTx" presStyleLbl="alignNode1" presStyleIdx="1" presStyleCnt="6">
        <dgm:presLayoutVars>
          <dgm:chMax val="0"/>
          <dgm:chPref val="0"/>
        </dgm:presLayoutVars>
      </dgm:prSet>
      <dgm:spPr/>
    </dgm:pt>
    <dgm:pt modelId="{DE286CD7-3AD2-4DF1-BC27-F15432F1EDF2}" type="pres">
      <dgm:prSet presAssocID="{D5837153-C161-4664-8B6C-D91521C51F8A}" presName="desTx" presStyleLbl="alignAccFollowNode1" presStyleIdx="1" presStyleCnt="6">
        <dgm:presLayoutVars/>
      </dgm:prSet>
      <dgm:spPr/>
    </dgm:pt>
    <dgm:pt modelId="{E5F17F57-6C78-4598-B23C-A08530F5E422}" type="pres">
      <dgm:prSet presAssocID="{A043ADF3-3773-4DD3-B658-90015096C0DE}" presName="space" presStyleCnt="0"/>
      <dgm:spPr/>
    </dgm:pt>
    <dgm:pt modelId="{570002B7-BC5C-492D-AFAE-3015D95B7F92}" type="pres">
      <dgm:prSet presAssocID="{E84E8BDE-A0ED-4E23-9F0B-BB60B566F0EE}" presName="composite" presStyleCnt="0"/>
      <dgm:spPr/>
    </dgm:pt>
    <dgm:pt modelId="{20E36F46-E56A-476C-AD32-6AA82AF21F53}" type="pres">
      <dgm:prSet presAssocID="{E84E8BDE-A0ED-4E23-9F0B-BB60B566F0EE}" presName="parTx" presStyleLbl="alignNode1" presStyleIdx="2" presStyleCnt="6">
        <dgm:presLayoutVars>
          <dgm:chMax val="0"/>
          <dgm:chPref val="0"/>
        </dgm:presLayoutVars>
      </dgm:prSet>
      <dgm:spPr/>
    </dgm:pt>
    <dgm:pt modelId="{1A6E6DCE-0917-43BF-B206-4FF6CFDC2F6F}" type="pres">
      <dgm:prSet presAssocID="{E84E8BDE-A0ED-4E23-9F0B-BB60B566F0EE}" presName="desTx" presStyleLbl="alignAccFollowNode1" presStyleIdx="2" presStyleCnt="6">
        <dgm:presLayoutVars/>
      </dgm:prSet>
      <dgm:spPr/>
    </dgm:pt>
    <dgm:pt modelId="{0C08171A-60A3-4D68-AE95-2102F44C07DA}" type="pres">
      <dgm:prSet presAssocID="{8331F4CE-590D-4D7E-AF99-95953B434DA2}" presName="space" presStyleCnt="0"/>
      <dgm:spPr/>
    </dgm:pt>
    <dgm:pt modelId="{00A0A962-64AA-46FB-A0AA-ED934334EAE9}" type="pres">
      <dgm:prSet presAssocID="{F80A5761-2BDC-4999-AA4E-2EE78CFE3A69}" presName="composite" presStyleCnt="0"/>
      <dgm:spPr/>
    </dgm:pt>
    <dgm:pt modelId="{5CEAC1E0-E553-4980-B071-60E53D4F037D}" type="pres">
      <dgm:prSet presAssocID="{F80A5761-2BDC-4999-AA4E-2EE78CFE3A69}" presName="parTx" presStyleLbl="alignNode1" presStyleIdx="3" presStyleCnt="6">
        <dgm:presLayoutVars>
          <dgm:chMax val="0"/>
          <dgm:chPref val="0"/>
        </dgm:presLayoutVars>
      </dgm:prSet>
      <dgm:spPr/>
    </dgm:pt>
    <dgm:pt modelId="{4BEB6D22-621D-4724-8CB4-7A7C5612F1F9}" type="pres">
      <dgm:prSet presAssocID="{F80A5761-2BDC-4999-AA4E-2EE78CFE3A69}" presName="desTx" presStyleLbl="alignAccFollowNode1" presStyleIdx="3" presStyleCnt="6">
        <dgm:presLayoutVars/>
      </dgm:prSet>
      <dgm:spPr/>
    </dgm:pt>
    <dgm:pt modelId="{D99929E1-7583-4358-BEEB-918FFB84D126}" type="pres">
      <dgm:prSet presAssocID="{278A059C-810D-44BC-97FB-FEA5A379D58F}" presName="space" presStyleCnt="0"/>
      <dgm:spPr/>
    </dgm:pt>
    <dgm:pt modelId="{EE1F5606-A4F9-47D1-A20E-641F0FF248DE}" type="pres">
      <dgm:prSet presAssocID="{DD52B8B4-539A-4BBD-B298-EE721FD7DAF5}" presName="composite" presStyleCnt="0"/>
      <dgm:spPr/>
    </dgm:pt>
    <dgm:pt modelId="{FCF54CAE-1482-42DA-B75A-CFB1A0323C57}" type="pres">
      <dgm:prSet presAssocID="{DD52B8B4-539A-4BBD-B298-EE721FD7DAF5}" presName="parTx" presStyleLbl="alignNode1" presStyleIdx="4" presStyleCnt="6">
        <dgm:presLayoutVars>
          <dgm:chMax val="0"/>
          <dgm:chPref val="0"/>
        </dgm:presLayoutVars>
      </dgm:prSet>
      <dgm:spPr/>
    </dgm:pt>
    <dgm:pt modelId="{A3DED2E3-A400-4FFD-AC8B-80F3C7ECAEDE}" type="pres">
      <dgm:prSet presAssocID="{DD52B8B4-539A-4BBD-B298-EE721FD7DAF5}" presName="desTx" presStyleLbl="alignAccFollowNode1" presStyleIdx="4" presStyleCnt="6">
        <dgm:presLayoutVars/>
      </dgm:prSet>
      <dgm:spPr/>
    </dgm:pt>
    <dgm:pt modelId="{CB8C0C0B-AB31-49D5-9DDC-358906C71ADF}" type="pres">
      <dgm:prSet presAssocID="{73CD9D32-DDB3-4956-B7C0-A84C658C26A0}" presName="space" presStyleCnt="0"/>
      <dgm:spPr/>
    </dgm:pt>
    <dgm:pt modelId="{48455CF2-1765-4DF6-B1C4-AD1EB69BA790}" type="pres">
      <dgm:prSet presAssocID="{3CC970E1-6BE7-4F1E-A258-06006DD9862E}" presName="composite" presStyleCnt="0"/>
      <dgm:spPr/>
    </dgm:pt>
    <dgm:pt modelId="{9F2EC9FF-FDEB-4F29-B4B5-4AA31C5214A9}" type="pres">
      <dgm:prSet presAssocID="{3CC970E1-6BE7-4F1E-A258-06006DD9862E}" presName="parTx" presStyleLbl="alignNode1" presStyleIdx="5" presStyleCnt="6">
        <dgm:presLayoutVars>
          <dgm:chMax val="0"/>
          <dgm:chPref val="0"/>
        </dgm:presLayoutVars>
      </dgm:prSet>
      <dgm:spPr/>
    </dgm:pt>
    <dgm:pt modelId="{DCD12461-B52C-44AB-B487-B274AEF51ECA}" type="pres">
      <dgm:prSet presAssocID="{3CC970E1-6BE7-4F1E-A258-06006DD9862E}" presName="desTx" presStyleLbl="alignAccFollowNode1" presStyleIdx="5" presStyleCnt="6" custScaleX="115707">
        <dgm:presLayoutVars/>
      </dgm:prSet>
      <dgm:spPr/>
    </dgm:pt>
  </dgm:ptLst>
  <dgm:cxnLst>
    <dgm:cxn modelId="{D78AD800-1697-49CA-8400-5EC41D2EA2C6}" type="presOf" srcId="{0FB89192-0D2B-4A0A-8F42-2E4A9DDBF3EA}" destId="{CB6491BF-763E-4858-9558-14830081AF70}" srcOrd="0" destOrd="0" presId="urn:microsoft.com/office/officeart/2016/7/layout/ChevronBlockProcess"/>
    <dgm:cxn modelId="{5CA64501-9A26-4A8F-9CC3-425F22297C0D}" srcId="{1A428633-0770-4DFF-9D4C-A550BEB8816F}" destId="{F80A5761-2BDC-4999-AA4E-2EE78CFE3A69}" srcOrd="3" destOrd="0" parTransId="{EAE11174-1A21-426F-9A45-885BFD0104BE}" sibTransId="{278A059C-810D-44BC-97FB-FEA5A379D58F}"/>
    <dgm:cxn modelId="{B8C9B407-5D9A-49F1-9D57-1EE994734D05}" srcId="{1A428633-0770-4DFF-9D4C-A550BEB8816F}" destId="{D5837153-C161-4664-8B6C-D91521C51F8A}" srcOrd="1" destOrd="0" parTransId="{FC9AB1BF-FF2E-4D6B-B6BE-565B63082A0D}" sibTransId="{A043ADF3-3773-4DD3-B658-90015096C0DE}"/>
    <dgm:cxn modelId="{BFC0221F-5020-4BE5-94CA-D9DBFFBE6AB3}" type="presOf" srcId="{5EEE48F7-3303-4D8C-9D3C-BAA75FB7A12D}" destId="{DCD12461-B52C-44AB-B487-B274AEF51ECA}" srcOrd="0" destOrd="0" presId="urn:microsoft.com/office/officeart/2016/7/layout/ChevronBlockProcess"/>
    <dgm:cxn modelId="{5A23702C-0545-47C6-B648-08C46503D66D}" srcId="{F80A5761-2BDC-4999-AA4E-2EE78CFE3A69}" destId="{569E0021-D419-484C-841B-145E676C6E35}" srcOrd="0" destOrd="0" parTransId="{538F6EBD-69A9-4968-B69E-D16D2C06B0DC}" sibTransId="{8EE51146-C3AC-41C1-A56B-B281E711B6C9}"/>
    <dgm:cxn modelId="{238DCD30-FF7B-4F42-A5EF-C74BC1A05C0F}" type="presOf" srcId="{12B8AE6E-D6EC-4598-9326-7DAFE2CB427D}" destId="{DE286CD7-3AD2-4DF1-BC27-F15432F1EDF2}" srcOrd="0" destOrd="0" presId="urn:microsoft.com/office/officeart/2016/7/layout/ChevronBlockProcess"/>
    <dgm:cxn modelId="{F999D132-EC64-486E-81FF-55D281A37E22}" type="presOf" srcId="{FAE76BAF-ACCB-4287-A950-5C7F7F54A100}" destId="{A3DED2E3-A400-4FFD-AC8B-80F3C7ECAEDE}" srcOrd="0" destOrd="0" presId="urn:microsoft.com/office/officeart/2016/7/layout/ChevronBlockProcess"/>
    <dgm:cxn modelId="{D55D8B3B-AF88-4BE1-A72A-EA8384AC7750}" type="presOf" srcId="{569E0021-D419-484C-841B-145E676C6E35}" destId="{4BEB6D22-621D-4724-8CB4-7A7C5612F1F9}" srcOrd="0" destOrd="0" presId="urn:microsoft.com/office/officeart/2016/7/layout/ChevronBlockProcess"/>
    <dgm:cxn modelId="{F049173D-1E2C-4405-A260-35488CFD5B93}" srcId="{D5837153-C161-4664-8B6C-D91521C51F8A}" destId="{12B8AE6E-D6EC-4598-9326-7DAFE2CB427D}" srcOrd="0" destOrd="0" parTransId="{FA439FE0-B8BF-449A-BEC4-FB7A9949D5CC}" sibTransId="{8D10045D-3B08-4EC2-9CEE-19A1A5CBFFEE}"/>
    <dgm:cxn modelId="{F6D8FE3D-0E36-4620-8501-12A930768F68}" type="presOf" srcId="{1A428633-0770-4DFF-9D4C-A550BEB8816F}" destId="{B516A960-8B01-466E-82FE-41CBA7958D0E}" srcOrd="0" destOrd="0" presId="urn:microsoft.com/office/officeart/2016/7/layout/ChevronBlockProcess"/>
    <dgm:cxn modelId="{F71F4863-5F27-4B65-B900-D5D443587B21}" type="presOf" srcId="{512F6080-7318-4067-906A-C2EDD479F85A}" destId="{1A6E6DCE-0917-43BF-B206-4FF6CFDC2F6F}" srcOrd="0" destOrd="0" presId="urn:microsoft.com/office/officeart/2016/7/layout/ChevronBlockProcess"/>
    <dgm:cxn modelId="{B2F49E43-40F0-40CB-8858-44D0F395BD98}" srcId="{3CC970E1-6BE7-4F1E-A258-06006DD9862E}" destId="{5EEE48F7-3303-4D8C-9D3C-BAA75FB7A12D}" srcOrd="0" destOrd="0" parTransId="{D57D7FB0-725F-44EB-B562-E83EFEB00882}" sibTransId="{EA23B5F2-3198-43DE-B3AE-7F653858D21D}"/>
    <dgm:cxn modelId="{2ECF1D45-D9FB-4B29-A913-B5707ED2D41B}" type="presOf" srcId="{DD52B8B4-539A-4BBD-B298-EE721FD7DAF5}" destId="{FCF54CAE-1482-42DA-B75A-CFB1A0323C57}" srcOrd="0" destOrd="0" presId="urn:microsoft.com/office/officeart/2016/7/layout/ChevronBlockProcess"/>
    <dgm:cxn modelId="{A902FE6B-DA26-43A5-91C5-6EE379C4B26A}" srcId="{1A428633-0770-4DFF-9D4C-A550BEB8816F}" destId="{DD52B8B4-539A-4BBD-B298-EE721FD7DAF5}" srcOrd="4" destOrd="0" parTransId="{285EB58A-E3A1-4970-9887-CE92A33CD7EE}" sibTransId="{73CD9D32-DDB3-4956-B7C0-A84C658C26A0}"/>
    <dgm:cxn modelId="{164D2377-2B29-4505-86B3-1F55D3000702}" type="presOf" srcId="{81C0EA98-9419-4CBC-8DFF-B43A27F53609}" destId="{2867EE21-B57A-481B-AA13-886FC411C214}" srcOrd="0" destOrd="0" presId="urn:microsoft.com/office/officeart/2016/7/layout/ChevronBlockProcess"/>
    <dgm:cxn modelId="{4DAD5F77-4178-44EA-9CDD-E865198DA42F}" type="presOf" srcId="{F80A5761-2BDC-4999-AA4E-2EE78CFE3A69}" destId="{5CEAC1E0-E553-4980-B071-60E53D4F037D}" srcOrd="0" destOrd="0" presId="urn:microsoft.com/office/officeart/2016/7/layout/ChevronBlockProcess"/>
    <dgm:cxn modelId="{3C71CB57-407C-4E00-8C8E-8BF90A3B662D}" type="presOf" srcId="{E84E8BDE-A0ED-4E23-9F0B-BB60B566F0EE}" destId="{20E36F46-E56A-476C-AD32-6AA82AF21F53}" srcOrd="0" destOrd="0" presId="urn:microsoft.com/office/officeart/2016/7/layout/ChevronBlockProcess"/>
    <dgm:cxn modelId="{423D655A-181C-41C8-BFA3-D8377FB9F30F}" type="presOf" srcId="{3CC970E1-6BE7-4F1E-A258-06006DD9862E}" destId="{9F2EC9FF-FDEB-4F29-B4B5-4AA31C5214A9}" srcOrd="0" destOrd="0" presId="urn:microsoft.com/office/officeart/2016/7/layout/ChevronBlockProcess"/>
    <dgm:cxn modelId="{8DE171AE-C9BB-44B1-8221-BECED34D1666}" srcId="{1A428633-0770-4DFF-9D4C-A550BEB8816F}" destId="{3CC970E1-6BE7-4F1E-A258-06006DD9862E}" srcOrd="5" destOrd="0" parTransId="{0BF8F8DC-3457-45C6-9CA9-BCFEE8065AC2}" sibTransId="{BD5E321D-2D7A-4DD8-8F1E-5A804A54C75C}"/>
    <dgm:cxn modelId="{E8BA1AC9-59BA-450C-8053-C590F5473CA7}" srcId="{1A428633-0770-4DFF-9D4C-A550BEB8816F}" destId="{E84E8BDE-A0ED-4E23-9F0B-BB60B566F0EE}" srcOrd="2" destOrd="0" parTransId="{1E9AC5B5-F165-46C1-B2B7-2924A316D3BF}" sibTransId="{8331F4CE-590D-4D7E-AF99-95953B434DA2}"/>
    <dgm:cxn modelId="{CC5864D0-240A-4633-852C-E6FE1387DA42}" type="presOf" srcId="{D5837153-C161-4664-8B6C-D91521C51F8A}" destId="{D69AE25F-92EE-4796-92FD-7877DAF06575}" srcOrd="0" destOrd="0" presId="urn:microsoft.com/office/officeart/2016/7/layout/ChevronBlockProcess"/>
    <dgm:cxn modelId="{D166CAD7-968F-494F-AB7D-BCBF048E9FAC}" srcId="{E84E8BDE-A0ED-4E23-9F0B-BB60B566F0EE}" destId="{512F6080-7318-4067-906A-C2EDD479F85A}" srcOrd="0" destOrd="0" parTransId="{87490A2A-2563-4167-B6A4-268FE62DE37B}" sibTransId="{61ED4C89-BE04-4B1E-9077-94BD9B85CED5}"/>
    <dgm:cxn modelId="{FA2308EC-DF8F-4FBF-AD07-7C006C78508F}" srcId="{0FB89192-0D2B-4A0A-8F42-2E4A9DDBF3EA}" destId="{81C0EA98-9419-4CBC-8DFF-B43A27F53609}" srcOrd="0" destOrd="0" parTransId="{B91A6B04-8FE9-420D-B4B8-42FDC2B3DB93}" sibTransId="{C21F1243-B25D-426C-BC2A-9B7BAD18F789}"/>
    <dgm:cxn modelId="{9C5AECED-CAD4-4445-AC69-C474B918CA59}" srcId="{DD52B8B4-539A-4BBD-B298-EE721FD7DAF5}" destId="{FAE76BAF-ACCB-4287-A950-5C7F7F54A100}" srcOrd="0" destOrd="0" parTransId="{C8BFD360-DE3B-4036-81AF-FD3B0C950DC0}" sibTransId="{0AF95B5A-668B-4242-AA08-18B3FD283F31}"/>
    <dgm:cxn modelId="{97D23CF5-4FAD-4855-B998-C2E55C390878}" srcId="{1A428633-0770-4DFF-9D4C-A550BEB8816F}" destId="{0FB89192-0D2B-4A0A-8F42-2E4A9DDBF3EA}" srcOrd="0" destOrd="0" parTransId="{239B34FB-F16E-4B0F-BABD-A4D276EAE541}" sibTransId="{D0AF6148-A94C-419B-AD57-82DCD9284394}"/>
    <dgm:cxn modelId="{159A6178-0CD9-43C8-A46B-00F42DA4F442}" type="presParOf" srcId="{B516A960-8B01-466E-82FE-41CBA7958D0E}" destId="{1D05AAAC-1C35-4728-A643-D90718273115}" srcOrd="0" destOrd="0" presId="urn:microsoft.com/office/officeart/2016/7/layout/ChevronBlockProcess"/>
    <dgm:cxn modelId="{34C0AD3A-868E-49A6-B9C2-9712A8424B4F}" type="presParOf" srcId="{1D05AAAC-1C35-4728-A643-D90718273115}" destId="{CB6491BF-763E-4858-9558-14830081AF70}" srcOrd="0" destOrd="0" presId="urn:microsoft.com/office/officeart/2016/7/layout/ChevronBlockProcess"/>
    <dgm:cxn modelId="{A8B6378F-93D5-4D13-9EB3-4CDE39DE45C8}" type="presParOf" srcId="{1D05AAAC-1C35-4728-A643-D90718273115}" destId="{2867EE21-B57A-481B-AA13-886FC411C214}" srcOrd="1" destOrd="0" presId="urn:microsoft.com/office/officeart/2016/7/layout/ChevronBlockProcess"/>
    <dgm:cxn modelId="{16BDED35-E9E3-4FA7-B062-3805C67A8E23}" type="presParOf" srcId="{B516A960-8B01-466E-82FE-41CBA7958D0E}" destId="{944E2900-6D7D-436D-A275-85706B442550}" srcOrd="1" destOrd="0" presId="urn:microsoft.com/office/officeart/2016/7/layout/ChevronBlockProcess"/>
    <dgm:cxn modelId="{2F5F54F9-F662-43EE-8F7D-ED0ADD6FE297}" type="presParOf" srcId="{B516A960-8B01-466E-82FE-41CBA7958D0E}" destId="{9F325779-3D42-4515-A81F-F41CAEFC8AE5}" srcOrd="2" destOrd="0" presId="urn:microsoft.com/office/officeart/2016/7/layout/ChevronBlockProcess"/>
    <dgm:cxn modelId="{A8A20661-9EE6-44D6-8CA5-6E719D39822D}" type="presParOf" srcId="{9F325779-3D42-4515-A81F-F41CAEFC8AE5}" destId="{D69AE25F-92EE-4796-92FD-7877DAF06575}" srcOrd="0" destOrd="0" presId="urn:microsoft.com/office/officeart/2016/7/layout/ChevronBlockProcess"/>
    <dgm:cxn modelId="{08A2123F-E3EA-4837-BDCC-C05F62923456}" type="presParOf" srcId="{9F325779-3D42-4515-A81F-F41CAEFC8AE5}" destId="{DE286CD7-3AD2-4DF1-BC27-F15432F1EDF2}" srcOrd="1" destOrd="0" presId="urn:microsoft.com/office/officeart/2016/7/layout/ChevronBlockProcess"/>
    <dgm:cxn modelId="{2019EF47-24E5-410B-BEAD-8960230ADA6D}" type="presParOf" srcId="{B516A960-8B01-466E-82FE-41CBA7958D0E}" destId="{E5F17F57-6C78-4598-B23C-A08530F5E422}" srcOrd="3" destOrd="0" presId="urn:microsoft.com/office/officeart/2016/7/layout/ChevronBlockProcess"/>
    <dgm:cxn modelId="{5E99E792-9C51-4251-A983-CE3A76BC7ACC}" type="presParOf" srcId="{B516A960-8B01-466E-82FE-41CBA7958D0E}" destId="{570002B7-BC5C-492D-AFAE-3015D95B7F92}" srcOrd="4" destOrd="0" presId="urn:microsoft.com/office/officeart/2016/7/layout/ChevronBlockProcess"/>
    <dgm:cxn modelId="{ADAB5691-C097-459A-B0A4-01BAD327DFC7}" type="presParOf" srcId="{570002B7-BC5C-492D-AFAE-3015D95B7F92}" destId="{20E36F46-E56A-476C-AD32-6AA82AF21F53}" srcOrd="0" destOrd="0" presId="urn:microsoft.com/office/officeart/2016/7/layout/ChevronBlockProcess"/>
    <dgm:cxn modelId="{4449AF87-9413-4B26-99EA-CD8F25127FC4}" type="presParOf" srcId="{570002B7-BC5C-492D-AFAE-3015D95B7F92}" destId="{1A6E6DCE-0917-43BF-B206-4FF6CFDC2F6F}" srcOrd="1" destOrd="0" presId="urn:microsoft.com/office/officeart/2016/7/layout/ChevronBlockProcess"/>
    <dgm:cxn modelId="{60270173-DE20-4169-B13A-21226E4A4A8B}" type="presParOf" srcId="{B516A960-8B01-466E-82FE-41CBA7958D0E}" destId="{0C08171A-60A3-4D68-AE95-2102F44C07DA}" srcOrd="5" destOrd="0" presId="urn:microsoft.com/office/officeart/2016/7/layout/ChevronBlockProcess"/>
    <dgm:cxn modelId="{88CD78B0-ADBC-40D2-905A-572474CBC4A2}" type="presParOf" srcId="{B516A960-8B01-466E-82FE-41CBA7958D0E}" destId="{00A0A962-64AA-46FB-A0AA-ED934334EAE9}" srcOrd="6" destOrd="0" presId="urn:microsoft.com/office/officeart/2016/7/layout/ChevronBlockProcess"/>
    <dgm:cxn modelId="{859812D7-4985-48A6-8DCF-ED0600AF3CB8}" type="presParOf" srcId="{00A0A962-64AA-46FB-A0AA-ED934334EAE9}" destId="{5CEAC1E0-E553-4980-B071-60E53D4F037D}" srcOrd="0" destOrd="0" presId="urn:microsoft.com/office/officeart/2016/7/layout/ChevronBlockProcess"/>
    <dgm:cxn modelId="{171EC044-3140-4B36-8C57-259F268FD120}" type="presParOf" srcId="{00A0A962-64AA-46FB-A0AA-ED934334EAE9}" destId="{4BEB6D22-621D-4724-8CB4-7A7C5612F1F9}" srcOrd="1" destOrd="0" presId="urn:microsoft.com/office/officeart/2016/7/layout/ChevronBlockProcess"/>
    <dgm:cxn modelId="{44D6884E-2342-4AA0-844C-694186408A04}" type="presParOf" srcId="{B516A960-8B01-466E-82FE-41CBA7958D0E}" destId="{D99929E1-7583-4358-BEEB-918FFB84D126}" srcOrd="7" destOrd="0" presId="urn:microsoft.com/office/officeart/2016/7/layout/ChevronBlockProcess"/>
    <dgm:cxn modelId="{B509AB32-5C85-4B9C-AB08-B5099F4123C3}" type="presParOf" srcId="{B516A960-8B01-466E-82FE-41CBA7958D0E}" destId="{EE1F5606-A4F9-47D1-A20E-641F0FF248DE}" srcOrd="8" destOrd="0" presId="urn:microsoft.com/office/officeart/2016/7/layout/ChevronBlockProcess"/>
    <dgm:cxn modelId="{8392AD99-7C1F-45C0-8BB0-3437071280B1}" type="presParOf" srcId="{EE1F5606-A4F9-47D1-A20E-641F0FF248DE}" destId="{FCF54CAE-1482-42DA-B75A-CFB1A0323C57}" srcOrd="0" destOrd="0" presId="urn:microsoft.com/office/officeart/2016/7/layout/ChevronBlockProcess"/>
    <dgm:cxn modelId="{CBBDEB8E-730D-4670-96CB-1BD4C052D9DE}" type="presParOf" srcId="{EE1F5606-A4F9-47D1-A20E-641F0FF248DE}" destId="{A3DED2E3-A400-4FFD-AC8B-80F3C7ECAEDE}" srcOrd="1" destOrd="0" presId="urn:microsoft.com/office/officeart/2016/7/layout/ChevronBlockProcess"/>
    <dgm:cxn modelId="{452A8835-62AF-475A-BCDB-6A0887B0E213}" type="presParOf" srcId="{B516A960-8B01-466E-82FE-41CBA7958D0E}" destId="{CB8C0C0B-AB31-49D5-9DDC-358906C71ADF}" srcOrd="9" destOrd="0" presId="urn:microsoft.com/office/officeart/2016/7/layout/ChevronBlockProcess"/>
    <dgm:cxn modelId="{A2C37DAF-2215-471C-B693-28FAC29E79F2}" type="presParOf" srcId="{B516A960-8B01-466E-82FE-41CBA7958D0E}" destId="{48455CF2-1765-4DF6-B1C4-AD1EB69BA790}" srcOrd="10" destOrd="0" presId="urn:microsoft.com/office/officeart/2016/7/layout/ChevronBlockProcess"/>
    <dgm:cxn modelId="{AD2C70A6-805A-4175-AC79-E01DF8B55BF2}" type="presParOf" srcId="{48455CF2-1765-4DF6-B1C4-AD1EB69BA790}" destId="{9F2EC9FF-FDEB-4F29-B4B5-4AA31C5214A9}" srcOrd="0" destOrd="0" presId="urn:microsoft.com/office/officeart/2016/7/layout/ChevronBlockProcess"/>
    <dgm:cxn modelId="{A4F8365B-4B89-4B90-9E46-878262D9802C}" type="presParOf" srcId="{48455CF2-1765-4DF6-B1C4-AD1EB69BA790}" destId="{DCD12461-B52C-44AB-B487-B274AEF51ECA}"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491BF-763E-4858-9558-14830081AF70}">
      <dsp:nvSpPr>
        <dsp:cNvPr id="0" name=""/>
        <dsp:cNvSpPr/>
      </dsp:nvSpPr>
      <dsp:spPr>
        <a:xfrm>
          <a:off x="0" y="652599"/>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889000">
            <a:lnSpc>
              <a:spcPct val="90000"/>
            </a:lnSpc>
            <a:spcBef>
              <a:spcPct val="0"/>
            </a:spcBef>
            <a:spcAft>
              <a:spcPct val="35000"/>
            </a:spcAft>
            <a:buNone/>
          </a:pPr>
          <a:r>
            <a:rPr lang="en-US" sz="2000" b="1" kern="1200" dirty="0"/>
            <a:t>HOPE and State</a:t>
          </a:r>
        </a:p>
      </dsp:txBody>
      <dsp:txXfrm>
        <a:off x="175369" y="652599"/>
        <a:ext cx="1597808" cy="584563"/>
      </dsp:txXfrm>
    </dsp:sp>
    <dsp:sp modelId="{2867EE21-B57A-481B-AA13-886FC411C214}">
      <dsp:nvSpPr>
        <dsp:cNvPr id="0" name=""/>
        <dsp:cNvSpPr/>
      </dsp:nvSpPr>
      <dsp:spPr>
        <a:xfrm>
          <a:off x="4252" y="1249830"/>
          <a:ext cx="1773177"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HOPE and State Aid Programs or Search “Dual Enrollment” at the top of the page</a:t>
          </a:r>
          <a:r>
            <a:rPr lang="en-US" sz="1100" kern="1200" dirty="0"/>
            <a:t>. </a:t>
          </a:r>
        </a:p>
      </dsp:txBody>
      <dsp:txXfrm>
        <a:off x="4252" y="1249830"/>
        <a:ext cx="1773177" cy="1953801"/>
      </dsp:txXfrm>
    </dsp:sp>
    <dsp:sp modelId="{D69AE25F-92EE-4796-92FD-7877DAF06575}">
      <dsp:nvSpPr>
        <dsp:cNvPr id="0" name=""/>
        <dsp:cNvSpPr/>
      </dsp:nvSpPr>
      <dsp:spPr>
        <a:xfrm>
          <a:off x="1895047" y="665267"/>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800100">
            <a:lnSpc>
              <a:spcPct val="90000"/>
            </a:lnSpc>
            <a:spcBef>
              <a:spcPct val="0"/>
            </a:spcBef>
            <a:spcAft>
              <a:spcPct val="35000"/>
            </a:spcAft>
            <a:buNone/>
          </a:pPr>
          <a:r>
            <a:rPr lang="en-US" sz="1800" b="1" kern="1200" dirty="0"/>
            <a:t>State Scholarships</a:t>
          </a:r>
        </a:p>
      </dsp:txBody>
      <dsp:txXfrm>
        <a:off x="2070416" y="665267"/>
        <a:ext cx="1597808" cy="584563"/>
      </dsp:txXfrm>
    </dsp:sp>
    <dsp:sp modelId="{DE286CD7-3AD2-4DF1-BC27-F15432F1EDF2}">
      <dsp:nvSpPr>
        <dsp:cNvPr id="0" name=""/>
        <dsp:cNvSpPr/>
      </dsp:nvSpPr>
      <dsp:spPr>
        <a:xfrm>
          <a:off x="1895047" y="1249830"/>
          <a:ext cx="1773177"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Scroll down to “State Scholarships and Grants”</a:t>
          </a:r>
        </a:p>
      </dsp:txBody>
      <dsp:txXfrm>
        <a:off x="1895047" y="1249830"/>
        <a:ext cx="1773177" cy="1953801"/>
      </dsp:txXfrm>
    </dsp:sp>
    <dsp:sp modelId="{20E36F46-E56A-476C-AD32-6AA82AF21F53}">
      <dsp:nvSpPr>
        <dsp:cNvPr id="0" name=""/>
        <dsp:cNvSpPr/>
      </dsp:nvSpPr>
      <dsp:spPr>
        <a:xfrm>
          <a:off x="3785842" y="665267"/>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800100">
            <a:lnSpc>
              <a:spcPct val="90000"/>
            </a:lnSpc>
            <a:spcBef>
              <a:spcPct val="0"/>
            </a:spcBef>
            <a:spcAft>
              <a:spcPct val="35000"/>
            </a:spcAft>
            <a:buNone/>
          </a:pPr>
          <a:r>
            <a:rPr lang="en-US" sz="1800" b="1" kern="1200" dirty="0"/>
            <a:t>DE Enrollment</a:t>
          </a:r>
        </a:p>
      </dsp:txBody>
      <dsp:txXfrm>
        <a:off x="3961211" y="665267"/>
        <a:ext cx="1597808" cy="584563"/>
      </dsp:txXfrm>
    </dsp:sp>
    <dsp:sp modelId="{1A6E6DCE-0917-43BF-B206-4FF6CFDC2F6F}">
      <dsp:nvSpPr>
        <dsp:cNvPr id="0" name=""/>
        <dsp:cNvSpPr/>
      </dsp:nvSpPr>
      <dsp:spPr>
        <a:xfrm>
          <a:off x="3785842" y="1249830"/>
          <a:ext cx="1773177"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You will be in the “Dual Enrollment” tab</a:t>
          </a:r>
        </a:p>
      </dsp:txBody>
      <dsp:txXfrm>
        <a:off x="3785842" y="1249830"/>
        <a:ext cx="1773177" cy="1953801"/>
      </dsp:txXfrm>
    </dsp:sp>
    <dsp:sp modelId="{5CEAC1E0-E553-4980-B071-60E53D4F037D}">
      <dsp:nvSpPr>
        <dsp:cNvPr id="0" name=""/>
        <dsp:cNvSpPr/>
      </dsp:nvSpPr>
      <dsp:spPr>
        <a:xfrm>
          <a:off x="5676637" y="665267"/>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1066800">
            <a:lnSpc>
              <a:spcPct val="90000"/>
            </a:lnSpc>
            <a:spcBef>
              <a:spcPct val="0"/>
            </a:spcBef>
            <a:spcAft>
              <a:spcPct val="35000"/>
            </a:spcAft>
            <a:buNone/>
          </a:pPr>
          <a:r>
            <a:rPr lang="en-US" sz="2400" b="1" kern="1200" dirty="0"/>
            <a:t>Choose</a:t>
          </a:r>
        </a:p>
      </dsp:txBody>
      <dsp:txXfrm>
        <a:off x="5852006" y="665267"/>
        <a:ext cx="1597808" cy="584563"/>
      </dsp:txXfrm>
    </dsp:sp>
    <dsp:sp modelId="{4BEB6D22-621D-4724-8CB4-7A7C5612F1F9}">
      <dsp:nvSpPr>
        <dsp:cNvPr id="0" name=""/>
        <dsp:cNvSpPr/>
      </dsp:nvSpPr>
      <dsp:spPr>
        <a:xfrm>
          <a:off x="5676637" y="1249830"/>
          <a:ext cx="1773177"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Choose “Course Directory”</a:t>
          </a:r>
        </a:p>
      </dsp:txBody>
      <dsp:txXfrm>
        <a:off x="5676637" y="1249830"/>
        <a:ext cx="1773177" cy="1953801"/>
      </dsp:txXfrm>
    </dsp:sp>
    <dsp:sp modelId="{FCF54CAE-1482-42DA-B75A-CFB1A0323C57}">
      <dsp:nvSpPr>
        <dsp:cNvPr id="0" name=""/>
        <dsp:cNvSpPr/>
      </dsp:nvSpPr>
      <dsp:spPr>
        <a:xfrm>
          <a:off x="7567432" y="665267"/>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1066800">
            <a:lnSpc>
              <a:spcPct val="90000"/>
            </a:lnSpc>
            <a:spcBef>
              <a:spcPct val="0"/>
            </a:spcBef>
            <a:spcAft>
              <a:spcPct val="35000"/>
            </a:spcAft>
            <a:buNone/>
          </a:pPr>
          <a:r>
            <a:rPr lang="en-US" sz="2400" b="1" kern="1200" dirty="0"/>
            <a:t>Choose</a:t>
          </a:r>
        </a:p>
      </dsp:txBody>
      <dsp:txXfrm>
        <a:off x="7742801" y="665267"/>
        <a:ext cx="1597808" cy="584563"/>
      </dsp:txXfrm>
    </dsp:sp>
    <dsp:sp modelId="{A3DED2E3-A400-4FFD-AC8B-80F3C7ECAEDE}">
      <dsp:nvSpPr>
        <dsp:cNvPr id="0" name=""/>
        <dsp:cNvSpPr/>
      </dsp:nvSpPr>
      <dsp:spPr>
        <a:xfrm>
          <a:off x="7567432" y="1249830"/>
          <a:ext cx="1773177"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Then choose “Dual Enrollment Course Directory” </a:t>
          </a:r>
        </a:p>
      </dsp:txBody>
      <dsp:txXfrm>
        <a:off x="7567432" y="1249830"/>
        <a:ext cx="1773177" cy="1953801"/>
      </dsp:txXfrm>
    </dsp:sp>
    <dsp:sp modelId="{9F2EC9FF-FDEB-4F29-B4B5-4AA31C5214A9}">
      <dsp:nvSpPr>
        <dsp:cNvPr id="0" name=""/>
        <dsp:cNvSpPr/>
      </dsp:nvSpPr>
      <dsp:spPr>
        <a:xfrm>
          <a:off x="9597483" y="665267"/>
          <a:ext cx="1948546" cy="584563"/>
        </a:xfrm>
        <a:prstGeom prst="chevron">
          <a:avLst>
            <a:gd name="adj" fmla="val 3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72177" tIns="72177" rIns="72177" bIns="72177" numCol="1" spcCol="1270" anchor="ctr" anchorCtr="0">
          <a:noAutofit/>
        </a:bodyPr>
        <a:lstStyle/>
        <a:p>
          <a:pPr marL="0" lvl="0" indent="0" algn="ctr" defTabSz="1066800">
            <a:lnSpc>
              <a:spcPct val="90000"/>
            </a:lnSpc>
            <a:spcBef>
              <a:spcPct val="0"/>
            </a:spcBef>
            <a:spcAft>
              <a:spcPct val="35000"/>
            </a:spcAft>
            <a:buNone/>
          </a:pPr>
          <a:r>
            <a:rPr lang="en-US" sz="2400" b="1" kern="1200" dirty="0"/>
            <a:t>Select</a:t>
          </a:r>
        </a:p>
      </dsp:txBody>
      <dsp:txXfrm>
        <a:off x="9772852" y="665267"/>
        <a:ext cx="1597808" cy="584563"/>
      </dsp:txXfrm>
    </dsp:sp>
    <dsp:sp modelId="{DCD12461-B52C-44AB-B487-B274AEF51ECA}">
      <dsp:nvSpPr>
        <dsp:cNvPr id="0" name=""/>
        <dsp:cNvSpPr/>
      </dsp:nvSpPr>
      <dsp:spPr>
        <a:xfrm>
          <a:off x="9458227" y="1249830"/>
          <a:ext cx="2051689" cy="195380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120" tIns="140120" rIns="140120" bIns="280241" numCol="1" spcCol="1270" anchor="t" anchorCtr="0">
          <a:noAutofit/>
        </a:bodyPr>
        <a:lstStyle/>
        <a:p>
          <a:pPr marL="0" lvl="0" indent="0" algn="ctr" defTabSz="800100">
            <a:lnSpc>
              <a:spcPct val="90000"/>
            </a:lnSpc>
            <a:spcBef>
              <a:spcPct val="0"/>
            </a:spcBef>
            <a:spcAft>
              <a:spcPct val="35000"/>
            </a:spcAft>
            <a:buNone/>
          </a:pPr>
          <a:r>
            <a:rPr lang="en-US" sz="1800" kern="1200" dirty="0"/>
            <a:t>Select the “Participating College” &amp; “Category”</a:t>
          </a:r>
        </a:p>
      </dsp:txBody>
      <dsp:txXfrm>
        <a:off x="9458227" y="1249830"/>
        <a:ext cx="2051689" cy="195380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1/18/2024</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6</a:t>
            </a:fld>
            <a:endParaRPr lang="en-US" dirty="0"/>
          </a:p>
        </p:txBody>
      </p:sp>
    </p:spTree>
    <p:extLst>
      <p:ext uri="{BB962C8B-B14F-4D97-AF65-F5344CB8AC3E}">
        <p14:creationId xmlns:p14="http://schemas.microsoft.com/office/powerpoint/2010/main" val="429316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11</a:t>
            </a:fld>
            <a:endParaRPr lang="en-US" dirty="0"/>
          </a:p>
        </p:txBody>
      </p:sp>
    </p:spTree>
    <p:extLst>
      <p:ext uri="{BB962C8B-B14F-4D97-AF65-F5344CB8AC3E}">
        <p14:creationId xmlns:p14="http://schemas.microsoft.com/office/powerpoint/2010/main" val="379594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82289-BCFD-4053-9D06-A9140C63A457}" type="slidenum">
              <a:rPr lang="en-US" smtClean="0"/>
              <a:t>15</a:t>
            </a:fld>
            <a:endParaRPr lang="en-US" dirty="0"/>
          </a:p>
        </p:txBody>
      </p:sp>
    </p:spTree>
    <p:extLst>
      <p:ext uri="{BB962C8B-B14F-4D97-AF65-F5344CB8AC3E}">
        <p14:creationId xmlns:p14="http://schemas.microsoft.com/office/powerpoint/2010/main" val="416164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27</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945119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76901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81779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06572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000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661326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218812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4339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microsoft.com/office/2007/relationships/hdphoto" Target="../media/hdphoto2.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1.xml"/><Relationship Id="rId5" Type="http://schemas.openxmlformats.org/officeDocument/2006/relationships/image" Target="../media/image2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www.gafutures.org/" TargetMode="External"/><Relationship Id="rId7" Type="http://schemas.openxmlformats.org/officeDocument/2006/relationships/hyperlink" Target="http://www.tcsg.edu/" TargetMode="External"/><Relationship Id="rId2" Type="http://schemas.openxmlformats.org/officeDocument/2006/relationships/image" Target="../media/image24.jpeg"/><Relationship Id="rId1" Type="http://schemas.openxmlformats.org/officeDocument/2006/relationships/slideLayout" Target="../slideLayouts/slideLayout25.xml"/><Relationship Id="rId6" Type="http://schemas.openxmlformats.org/officeDocument/2006/relationships/hyperlink" Target="http://www.usg.edu/" TargetMode="External"/><Relationship Id="rId5" Type="http://schemas.openxmlformats.org/officeDocument/2006/relationships/hyperlink" Target="http://www.gatracs.org/" TargetMode="External"/><Relationship Id="rId4" Type="http://schemas.openxmlformats.org/officeDocument/2006/relationships/hyperlink" Target="http://www.gado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gafutures.org/" TargetMode="Externa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4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F2CE49-C21A-4443-8675-81065EA7F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5200650" y="1591414"/>
            <a:ext cx="6223821" cy="2414123"/>
          </a:xfrm>
          <a:noFill/>
        </p:spPr>
        <p:txBody>
          <a:bodyPr>
            <a:normAutofit fontScale="90000"/>
          </a:bodyPr>
          <a:lstStyle/>
          <a:p>
            <a:r>
              <a:rPr lang="en-US" sz="4400" b="1" cap="none" dirty="0">
                <a:gradFill flip="none" rotWithShape="1">
                  <a:gsLst>
                    <a:gs pos="0">
                      <a:sysClr val="window" lastClr="FFFFFF"/>
                    </a:gs>
                    <a:gs pos="100000">
                      <a:sysClr val="window" lastClr="FFFFFF">
                        <a:lumMod val="65000"/>
                      </a:sysClr>
                    </a:gs>
                  </a:gsLst>
                  <a:lin ang="5580000" scaled="0"/>
                  <a:tileRect/>
                </a:gradFill>
                <a:latin typeface="Century" panose="02040604050505020304" pitchFamily="18" charset="0"/>
              </a:rPr>
              <a:t>Welcome </a:t>
            </a:r>
            <a:br>
              <a:rPr lang="en-US" sz="4400" b="1" dirty="0">
                <a:gradFill flip="none" rotWithShape="1">
                  <a:gsLst>
                    <a:gs pos="0">
                      <a:sysClr val="window" lastClr="FFFFFF"/>
                    </a:gs>
                    <a:gs pos="100000">
                      <a:sysClr val="window" lastClr="FFFFFF">
                        <a:lumMod val="65000"/>
                      </a:sysClr>
                    </a:gs>
                  </a:gsLst>
                  <a:lin ang="5580000" scaled="0"/>
                  <a:tileRect/>
                </a:gradFill>
                <a:latin typeface="+mn-lt"/>
              </a:rPr>
            </a:br>
            <a:r>
              <a:rPr lang="en-US" sz="6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effectLst>
                <a:latin typeface="Bungee Jumpings" panose="02000500000000000000" pitchFamily="50" charset="0"/>
              </a:rPr>
              <a:t>Allatoona families</a:t>
            </a:r>
            <a:br>
              <a:rPr lang="en-US" sz="6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effectLst>
                <a:latin typeface="Bungee Jumpings" panose="02000500000000000000" pitchFamily="50" charset="0"/>
              </a:rPr>
            </a:br>
            <a:r>
              <a:rPr lang="en-US" sz="4000" b="1" dirty="0"/>
              <a:t>Dual Enrollment</a:t>
            </a:r>
            <a:br>
              <a:rPr lang="en-US" sz="4000" b="1" dirty="0"/>
            </a:br>
            <a:r>
              <a:rPr lang="en-US" sz="4000" b="1" dirty="0"/>
              <a:t> Information Night</a:t>
            </a:r>
            <a:endParaRPr lang="en-US" sz="44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effectLst>
              <a:latin typeface="Century" panose="02040604050505020304" pitchFamily="18" charset="0"/>
            </a:endParaRPr>
          </a:p>
        </p:txBody>
      </p:sp>
      <p:sp>
        <p:nvSpPr>
          <p:cNvPr id="19" name="Rounded Rectangle 2">
            <a:extLst>
              <a:ext uri="{FF2B5EF4-FFF2-40B4-BE49-F238E27FC236}">
                <a16:creationId xmlns:a16="http://schemas.microsoft.com/office/drawing/2014/main" id="{33CC603E-E717-4079-AE0C-BCDC60E23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4001315" cy="5597200"/>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BB6A4E4-F6F0-4B0D-A4AA-B73A1F5C8576}"/>
              </a:ext>
            </a:extLst>
          </p:cNvPr>
          <p:cNvCxnSpPr/>
          <p:nvPr/>
        </p:nvCxnSpPr>
        <p:spPr>
          <a:xfrm>
            <a:off x="5200650" y="4581587"/>
            <a:ext cx="6332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17427F-2E94-4F33-8149-DC4F50381222}"/>
              </a:ext>
            </a:extLst>
          </p:cNvPr>
          <p:cNvSpPr txBox="1"/>
          <p:nvPr/>
        </p:nvSpPr>
        <p:spPr>
          <a:xfrm>
            <a:off x="7532397" y="6167288"/>
            <a:ext cx="4197496" cy="461665"/>
          </a:xfrm>
          <a:prstGeom prst="rect">
            <a:avLst/>
          </a:prstGeom>
          <a:noFill/>
        </p:spPr>
        <p:txBody>
          <a:bodyPr wrap="none" rtlCol="0">
            <a:spAutoFit/>
          </a:bodyPr>
          <a:lstStyle/>
          <a:p>
            <a:r>
              <a:rPr lang="en-US" sz="2400" b="1" i="1" dirty="0"/>
              <a:t>Please mute your microphones</a:t>
            </a:r>
            <a:r>
              <a:rPr lang="en-US" sz="2400" dirty="0"/>
              <a:t>!</a:t>
            </a:r>
          </a:p>
        </p:txBody>
      </p:sp>
      <p:pic>
        <p:nvPicPr>
          <p:cNvPr id="4" name="Picture 3" descr="A picture containing text, watch&#10;&#10;Description automatically generated">
            <a:extLst>
              <a:ext uri="{FF2B5EF4-FFF2-40B4-BE49-F238E27FC236}">
                <a16:creationId xmlns:a16="http://schemas.microsoft.com/office/drawing/2014/main" id="{D89EA801-743D-4324-B969-5DC3E50A383D}"/>
              </a:ext>
            </a:extLst>
          </p:cNvPr>
          <p:cNvPicPr>
            <a:picLocks noChangeAspect="1"/>
          </p:cNvPicPr>
          <p:nvPr/>
        </p:nvPicPr>
        <p:blipFill>
          <a:blip r:embed="rId3"/>
          <a:stretch>
            <a:fillRect/>
          </a:stretch>
        </p:blipFill>
        <p:spPr>
          <a:xfrm>
            <a:off x="767529" y="1709635"/>
            <a:ext cx="3770345" cy="3438729"/>
          </a:xfrm>
          <a:prstGeom prst="rect">
            <a:avLst/>
          </a:prstGeom>
          <a:solidFill>
            <a:schemeClr val="tx1">
              <a:lumMod val="95000"/>
            </a:schemeClr>
          </a:solidFill>
        </p:spPr>
      </p:pic>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1016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21" r="21"/>
          <a:stretch/>
        </p:blipFill>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
        <p:nvSpPr>
          <p:cNvPr id="2" name="TextBox 1">
            <a:extLst>
              <a:ext uri="{FF2B5EF4-FFF2-40B4-BE49-F238E27FC236}">
                <a16:creationId xmlns:a16="http://schemas.microsoft.com/office/drawing/2014/main" id="{AEC72ED3-3C8B-4B46-A66D-273992EB8638}"/>
              </a:ext>
            </a:extLst>
          </p:cNvPr>
          <p:cNvSpPr txBox="1"/>
          <p:nvPr/>
        </p:nvSpPr>
        <p:spPr>
          <a:xfrm>
            <a:off x="356171" y="1287244"/>
            <a:ext cx="11835829" cy="2739211"/>
          </a:xfrm>
          <a:prstGeom prst="rect">
            <a:avLst/>
          </a:prstGeom>
          <a:solidFill>
            <a:schemeClr val="bg1"/>
          </a:solidFill>
        </p:spPr>
        <p:txBody>
          <a:bodyPr wrap="square" rtlCol="0">
            <a:spAutoFit/>
          </a:bodyPr>
          <a:lstStyle/>
          <a:p>
            <a:r>
              <a:rPr lang="en-US" sz="2800" dirty="0">
                <a:latin typeface="Century" panose="02040604050505020304" pitchFamily="18" charset="0"/>
              </a:rPr>
              <a:t>Self-Pay Option:</a:t>
            </a:r>
            <a:endParaRPr lang="en-US" sz="2000" dirty="0">
              <a:latin typeface="Century" panose="02040604050505020304" pitchFamily="18" charset="0"/>
            </a:endParaRPr>
          </a:p>
          <a:p>
            <a:pPr marL="742950" lvl="1" indent="-285750">
              <a:buFont typeface="Wingdings" panose="05000000000000000000" pitchFamily="2" charset="2"/>
              <a:buChar char="§"/>
            </a:pPr>
            <a:r>
              <a:rPr lang="en-US" dirty="0">
                <a:latin typeface="Century" panose="02040604050505020304" pitchFamily="18" charset="0"/>
              </a:rPr>
              <a:t>The college will charge the student tuition, fees and books based on credit hours of enrollment not covered by Dual Enrollment funding.</a:t>
            </a:r>
          </a:p>
          <a:p>
            <a:pPr marL="742950" lvl="1" indent="-285750">
              <a:buFont typeface="Wingdings" panose="05000000000000000000" pitchFamily="2" charset="2"/>
              <a:buChar char="§"/>
            </a:pPr>
            <a:r>
              <a:rPr lang="en-US" dirty="0">
                <a:latin typeface="Century" panose="02040604050505020304" pitchFamily="18" charset="0"/>
              </a:rPr>
              <a:t>Must complete the Self Pay Approval form provided by your counselor. </a:t>
            </a:r>
          </a:p>
          <a:p>
            <a:pPr lvl="1"/>
            <a:br>
              <a:rPr lang="en-US" sz="2000" dirty="0">
                <a:latin typeface="Century" panose="02040604050505020304" pitchFamily="18" charset="0"/>
              </a:rPr>
            </a:br>
            <a:r>
              <a:rPr lang="en-US" sz="2400" b="1" dirty="0">
                <a:latin typeface="Century" panose="02040604050505020304" pitchFamily="18" charset="0"/>
              </a:rPr>
              <a:t>ALL classes will be posted to both your high school and college transcripts. </a:t>
            </a:r>
            <a:endParaRPr lang="en-US" sz="2000" b="1" dirty="0">
              <a:latin typeface="Century" panose="02040604050505020304" pitchFamily="18" charset="0"/>
            </a:endParaRPr>
          </a:p>
          <a:p>
            <a:endParaRPr lang="en-US" sz="2800" dirty="0">
              <a:latin typeface="Century" panose="02040604050505020304" pitchFamily="18" charset="0"/>
            </a:endParaRPr>
          </a:p>
          <a:p>
            <a:pPr lvl="1"/>
            <a:endParaRPr lang="en-US" dirty="0">
              <a:latin typeface="Century" panose="02040604050505020304" pitchFamily="18" charset="0"/>
            </a:endParaRPr>
          </a:p>
        </p:txBody>
      </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356170" y="331562"/>
            <a:ext cx="9417750" cy="818294"/>
          </a:xfrm>
          <a:solidFill>
            <a:schemeClr val="bg1"/>
          </a:solidFill>
        </p:spPr>
        <p:txBody>
          <a:bodyPr/>
          <a:lstStyle/>
          <a:p>
            <a:pPr algn="ctr"/>
            <a:r>
              <a:rPr lang="en-US" sz="4400" b="1" dirty="0">
                <a:latin typeface="Century" panose="02040604050505020304" pitchFamily="18" charset="0"/>
              </a:rPr>
              <a:t>Reached the Funding Cap?</a:t>
            </a:r>
            <a:br>
              <a:rPr lang="en-US" sz="4000" b="1" dirty="0">
                <a:latin typeface="Tempus Sans ITC" panose="04020404030D07020202" pitchFamily="82" charset="0"/>
              </a:rPr>
            </a:br>
            <a:endParaRPr lang="en-US" sz="4000" b="1" dirty="0">
              <a:latin typeface="Tempus Sans ITC" panose="04020404030D07020202" pitchFamily="82" charset="0"/>
            </a:endParaRPr>
          </a:p>
        </p:txBody>
      </p:sp>
    </p:spTree>
    <p:extLst>
      <p:ext uri="{BB962C8B-B14F-4D97-AF65-F5344CB8AC3E}">
        <p14:creationId xmlns:p14="http://schemas.microsoft.com/office/powerpoint/2010/main" val="208499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55" b="55"/>
          <a:stretch/>
        </p:blipFill>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32" r="32"/>
          <a:stretch>
            <a:fillRect/>
          </a:stretch>
        </p:blipFill>
        <p:spPr>
          <a:xfrm>
            <a:off x="0" y="10359"/>
            <a:ext cx="8087304" cy="6858000"/>
          </a:xfrm>
          <a:solidFill>
            <a:schemeClr val="bg1"/>
          </a:solidFill>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
        <p:nvSpPr>
          <p:cNvPr id="17" name="TextBox 16">
            <a:extLst>
              <a:ext uri="{FF2B5EF4-FFF2-40B4-BE49-F238E27FC236}">
                <a16:creationId xmlns:a16="http://schemas.microsoft.com/office/drawing/2014/main" id="{5E921524-1CE3-430C-B04E-81547157F4A3}"/>
              </a:ext>
            </a:extLst>
          </p:cNvPr>
          <p:cNvSpPr txBox="1"/>
          <p:nvPr/>
        </p:nvSpPr>
        <p:spPr>
          <a:xfrm>
            <a:off x="499816" y="274077"/>
            <a:ext cx="11563350" cy="6001643"/>
          </a:xfrm>
          <a:prstGeom prst="rect">
            <a:avLst/>
          </a:prstGeom>
          <a:solidFill>
            <a:schemeClr val="bg1"/>
          </a:solidFill>
        </p:spPr>
        <p:txBody>
          <a:bodyPr wrap="square" lIns="91440" tIns="45720" rIns="91440" bIns="45720" rtlCol="0" anchor="t">
            <a:spAutoFit/>
          </a:bodyPr>
          <a:lstStyle/>
          <a:p>
            <a:pPr algn="ctr"/>
            <a:r>
              <a:rPr lang="en-US" altLang="en-US" sz="4000" b="1" dirty="0">
                <a:effectLst>
                  <a:outerShdw blurRad="38100" dist="38100" dir="2700000" algn="tl">
                    <a:srgbClr val="000000">
                      <a:alpha val="43137"/>
                    </a:srgbClr>
                  </a:outerShdw>
                </a:effectLst>
                <a:latin typeface="Century" panose="02040604050505020304" pitchFamily="18" charset="0"/>
              </a:rPr>
              <a:t>AWARDING CREDIT—HIGH SCHOOL TRANSCRIPT</a:t>
            </a:r>
          </a:p>
          <a:p>
            <a:pPr algn="ctr"/>
            <a:endParaRPr lang="en-US" altLang="en-US" sz="2000" dirty="0">
              <a:latin typeface="Century" panose="02040604050505020304" pitchFamily="18" charset="0"/>
            </a:endParaRPr>
          </a:p>
          <a:p>
            <a:pPr algn="ctr"/>
            <a:endParaRPr lang="en-US" altLang="en-US" sz="2000" dirty="0">
              <a:latin typeface="Century" panose="02040604050505020304" pitchFamily="18" charset="0"/>
            </a:endParaRPr>
          </a:p>
          <a:p>
            <a:pPr marL="342900" indent="-342900">
              <a:buFont typeface="Wingdings" panose="05000000000000000000" pitchFamily="2" charset="2"/>
              <a:buChar char="ü"/>
            </a:pPr>
            <a:r>
              <a:rPr lang="en-US" altLang="en-US" sz="2000" dirty="0">
                <a:latin typeface="Century" panose="02040604050505020304" pitchFamily="18" charset="0"/>
              </a:rPr>
              <a:t>The college sends a copy of the transcript to the high school using letter grades.</a:t>
            </a:r>
          </a:p>
          <a:p>
            <a:endParaRPr lang="en-US" altLang="en-US" sz="2000" dirty="0">
              <a:latin typeface="Century" panose="02040604050505020304" pitchFamily="18" charset="0"/>
            </a:endParaRPr>
          </a:p>
          <a:p>
            <a:pPr marL="342900" indent="-342900">
              <a:buFont typeface="Wingdings" panose="05000000000000000000" pitchFamily="2" charset="2"/>
              <a:buChar char="ü"/>
            </a:pPr>
            <a:r>
              <a:rPr lang="en-US" altLang="en-US" sz="2000" dirty="0">
                <a:latin typeface="Century" panose="02040604050505020304" pitchFamily="18" charset="0"/>
              </a:rPr>
              <a:t>The high school converts the letter grades into a numerical grade to post to the CCSD transcript:    </a:t>
            </a:r>
            <a:r>
              <a:rPr lang="en-US" altLang="en-US" sz="2400" dirty="0">
                <a:latin typeface="Century" panose="02040604050505020304" pitchFamily="18" charset="0"/>
              </a:rPr>
              <a:t>A=95, B=85, C=76, D=72, F=69</a:t>
            </a:r>
            <a:endParaRPr lang="en-US" altLang="en-US" sz="2000" dirty="0">
              <a:latin typeface="Century" panose="02040604050505020304" pitchFamily="18" charset="0"/>
            </a:endParaRPr>
          </a:p>
          <a:p>
            <a:endParaRPr lang="en-US" alt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The high school and college grading scales may not be the same. </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Per CCSD policy, quality points are only added if the student has taken the highest level of a subject offered at the local school prior to taking the DE course.</a:t>
            </a:r>
          </a:p>
          <a:p>
            <a:r>
              <a:rPr lang="en-US" sz="2000" dirty="0">
                <a:latin typeface="Century"/>
              </a:rPr>
              <a:t>      </a:t>
            </a:r>
            <a:r>
              <a:rPr lang="en-US" sz="1400" dirty="0">
                <a:latin typeface="Century"/>
              </a:rPr>
              <a:t>Ex. Student took AP US History at the high school, then takes HIST 2111/2112 at the college; they would earn extra quality points.  </a:t>
            </a:r>
            <a:endParaRPr lang="en-US" sz="1400" dirty="0">
              <a:latin typeface="Century" panose="02040604050505020304" pitchFamily="18" charset="0"/>
            </a:endParaRP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College courses which appear on high school transcript do satisfy NCAA core-curriculum requirements.</a:t>
            </a:r>
            <a:endParaRPr lang="en-US" altLang="en-US" sz="2000" dirty="0">
              <a:effectLst>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307731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55" b="55"/>
          <a:stretch/>
        </p:blipFill>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32" r="32"/>
          <a:stretch>
            <a:fillRect/>
          </a:stretch>
        </p:blipFill>
        <p:spPr>
          <a:solidFill>
            <a:schemeClr val="bg1"/>
          </a:solidFill>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2" name="Rectangle 1">
            <a:extLst>
              <a:ext uri="{FF2B5EF4-FFF2-40B4-BE49-F238E27FC236}">
                <a16:creationId xmlns:a16="http://schemas.microsoft.com/office/drawing/2014/main" id="{0C7C4FAB-2674-4B24-926C-E1E89C188DFE}"/>
              </a:ext>
            </a:extLst>
          </p:cNvPr>
          <p:cNvSpPr/>
          <p:nvPr/>
        </p:nvSpPr>
        <p:spPr>
          <a:xfrm>
            <a:off x="551608" y="410800"/>
            <a:ext cx="11088784" cy="6417141"/>
          </a:xfrm>
          <a:prstGeom prst="rect">
            <a:avLst/>
          </a:prstGeom>
          <a:solidFill>
            <a:schemeClr val="bg1"/>
          </a:solidFill>
        </p:spPr>
        <p:txBody>
          <a:bodyPr wrap="square">
            <a:spAutoFit/>
          </a:bodyPr>
          <a:lstStyle/>
          <a:p>
            <a:pPr marL="457200" indent="-457200">
              <a:buFont typeface="Wingdings" panose="05000000000000000000" pitchFamily="2" charset="2"/>
              <a:buChar char="ü"/>
            </a:pPr>
            <a:endParaRPr lang="en-US" sz="1400" dirty="0"/>
          </a:p>
          <a:p>
            <a:pPr algn="ctr"/>
            <a:r>
              <a:rPr lang="en-US" sz="4400" b="1" dirty="0">
                <a:effectLst>
                  <a:outerShdw blurRad="38100" dist="38100" dir="2700000" algn="tl">
                    <a:srgbClr val="000000">
                      <a:alpha val="43137"/>
                    </a:srgbClr>
                  </a:outerShdw>
                </a:effectLst>
                <a:latin typeface="Century" panose="02040604050505020304" pitchFamily="18" charset="0"/>
              </a:rPr>
              <a:t>GRADES &amp; GPA</a:t>
            </a:r>
          </a:p>
          <a:p>
            <a:pPr algn="ctr"/>
            <a:endParaRPr lang="en-US" b="1" dirty="0">
              <a:effectLst>
                <a:outerShdw blurRad="38100" dist="38100" dir="2700000" algn="tl">
                  <a:srgbClr val="000000">
                    <a:alpha val="43137"/>
                  </a:srgbClr>
                </a:outerShdw>
              </a:effectLst>
              <a:latin typeface="Century" panose="02040604050505020304" pitchFamily="18" charset="0"/>
            </a:endParaRPr>
          </a:p>
          <a:p>
            <a:endParaRPr lang="en-US" sz="1100" b="1" dirty="0">
              <a:latin typeface="Century" panose="02040604050505020304" pitchFamily="18" charset="0"/>
            </a:endParaRPr>
          </a:p>
          <a:p>
            <a:endParaRPr lang="en-US" sz="2400" dirty="0">
              <a:latin typeface="Century" panose="02040604050505020304" pitchFamily="18" charset="0"/>
            </a:endParaRPr>
          </a:p>
          <a:p>
            <a:pPr marL="457200" indent="-457200">
              <a:buFont typeface="Wingdings" panose="05000000000000000000" pitchFamily="2" charset="2"/>
              <a:buChar char="ü"/>
            </a:pPr>
            <a:r>
              <a:rPr lang="en-US" sz="2400" dirty="0">
                <a:latin typeface="Century" panose="02040604050505020304" pitchFamily="18" charset="0"/>
              </a:rPr>
              <a:t>ALL Final grades will factor into your CCSD, High School HOPE &amp; your College GPA’s (DE Students are starting their college transcript in HS)</a:t>
            </a:r>
          </a:p>
          <a:p>
            <a:endParaRPr lang="en-US" sz="2400" dirty="0">
              <a:latin typeface="Century" panose="02040604050505020304" pitchFamily="18" charset="0"/>
            </a:endParaRPr>
          </a:p>
          <a:p>
            <a:pPr marL="457200" indent="-457200">
              <a:buFont typeface="Wingdings" panose="05000000000000000000" pitchFamily="2" charset="2"/>
              <a:buChar char="ü"/>
            </a:pPr>
            <a:r>
              <a:rPr lang="en-US" sz="2400" dirty="0">
                <a:latin typeface="Century" panose="02040604050505020304" pitchFamily="18" charset="0"/>
              </a:rPr>
              <a:t>High schools require a grade of a “D” or higher to earn HS credit </a:t>
            </a:r>
          </a:p>
          <a:p>
            <a:endParaRPr lang="en-US" sz="2400" dirty="0">
              <a:latin typeface="Century" panose="02040604050505020304" pitchFamily="18" charset="0"/>
            </a:endParaRPr>
          </a:p>
          <a:p>
            <a:pPr marL="457200" indent="-457200">
              <a:buFont typeface="Wingdings" panose="05000000000000000000" pitchFamily="2" charset="2"/>
              <a:buChar char="ü"/>
            </a:pPr>
            <a:r>
              <a:rPr lang="en-US" sz="2400" dirty="0">
                <a:latin typeface="Century" panose="02040604050505020304" pitchFamily="18" charset="0"/>
              </a:rPr>
              <a:t>IMPORTANT: Many colleges require at least a grade of a “C” or better to take the next course &amp;/or transfer the credit. </a:t>
            </a:r>
          </a:p>
          <a:p>
            <a:endParaRPr lang="en-US" sz="2400" dirty="0">
              <a:latin typeface="Century" panose="02040604050505020304" pitchFamily="18" charset="0"/>
            </a:endParaRPr>
          </a:p>
          <a:p>
            <a:pPr marL="457200" indent="-457200">
              <a:buFont typeface="Wingdings" panose="05000000000000000000" pitchFamily="2" charset="2"/>
              <a:buChar char="ü"/>
            </a:pPr>
            <a:r>
              <a:rPr lang="en-US" sz="2400" dirty="0">
                <a:latin typeface="Century" panose="02040604050505020304" pitchFamily="18" charset="0"/>
              </a:rPr>
              <a:t>Students are also required to meet SAP (Satisfactory Academic Progress)</a:t>
            </a:r>
          </a:p>
          <a:p>
            <a:pPr lvl="1"/>
            <a:r>
              <a:rPr lang="en-US" i="1" dirty="0">
                <a:latin typeface="Century" panose="02040604050505020304" pitchFamily="18" charset="0"/>
              </a:rPr>
              <a:t>Failure to maintain will impact future funding beyond high school. Students that fall below the SAP requirement will not be eligible to receive Federal Funding (i.e. Pell Grant) or State Funding (i.e. HOPE)</a:t>
            </a:r>
          </a:p>
          <a:p>
            <a:pPr lvl="1"/>
            <a:endParaRPr lang="en-US" sz="2400" b="1" dirty="0"/>
          </a:p>
        </p:txBody>
      </p:sp>
    </p:spTree>
    <p:extLst>
      <p:ext uri="{BB962C8B-B14F-4D97-AF65-F5344CB8AC3E}">
        <p14:creationId xmlns:p14="http://schemas.microsoft.com/office/powerpoint/2010/main" val="338119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7" r="17"/>
          <a:stretch/>
        </p:blipFill>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16201" y="-121920"/>
            <a:ext cx="12191999" cy="6857999"/>
          </a:xfrm>
          <a:prstGeom prst="rect">
            <a:avLst/>
          </a:prstGeom>
          <a:solidFill>
            <a:schemeClr val="bg1">
              <a:lumMod val="9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5" name="Content Placeholder 2">
            <a:extLst>
              <a:ext uri="{FF2B5EF4-FFF2-40B4-BE49-F238E27FC236}">
                <a16:creationId xmlns:a16="http://schemas.microsoft.com/office/drawing/2014/main" id="{1458C8AC-7366-4BBD-B3D7-0BC346985884}"/>
              </a:ext>
            </a:extLst>
          </p:cNvPr>
          <p:cNvSpPr txBox="1">
            <a:spLocks/>
          </p:cNvSpPr>
          <p:nvPr/>
        </p:nvSpPr>
        <p:spPr>
          <a:xfrm>
            <a:off x="445380" y="347965"/>
            <a:ext cx="4023858" cy="6162069"/>
          </a:xfrm>
          <a:prstGeom prst="rect">
            <a:avLst/>
          </a:prstGeom>
          <a:solidFill>
            <a:schemeClr val="tx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Century" panose="02040604050505020304" pitchFamily="18" charset="0"/>
              </a:rPr>
              <a:t>Example</a:t>
            </a:r>
          </a:p>
          <a:p>
            <a:pPr>
              <a:buFont typeface="Wingdings" panose="05000000000000000000" pitchFamily="2" charset="2"/>
              <a:buChar char="ü"/>
            </a:pPr>
            <a:r>
              <a:rPr lang="en-US" sz="2000" b="1" dirty="0">
                <a:solidFill>
                  <a:schemeClr val="bg1"/>
                </a:solidFill>
                <a:latin typeface="Century" panose="02040604050505020304" pitchFamily="18" charset="0"/>
              </a:rPr>
              <a:t>ENGL 1101 will go on the High School Transcript as Advanced Composition</a:t>
            </a:r>
          </a:p>
          <a:p>
            <a:pPr marL="0" indent="0" algn="ctr">
              <a:buNone/>
            </a:pPr>
            <a:r>
              <a:rPr lang="en-US" sz="1800" i="1" dirty="0">
                <a:solidFill>
                  <a:schemeClr val="bg1"/>
                </a:solidFill>
                <a:latin typeface="Century" panose="02040604050505020304" pitchFamily="18" charset="0"/>
              </a:rPr>
              <a:t>Fulfills your 4</a:t>
            </a:r>
            <a:r>
              <a:rPr lang="en-US" sz="1800" i="1" baseline="30000" dirty="0">
                <a:solidFill>
                  <a:schemeClr val="bg1"/>
                </a:solidFill>
                <a:latin typeface="Century" panose="02040604050505020304" pitchFamily="18" charset="0"/>
              </a:rPr>
              <a:t>th</a:t>
            </a:r>
            <a:r>
              <a:rPr lang="en-US" sz="1800" i="1" dirty="0">
                <a:solidFill>
                  <a:schemeClr val="bg1"/>
                </a:solidFill>
                <a:latin typeface="Century" panose="02040604050505020304" pitchFamily="18" charset="0"/>
              </a:rPr>
              <a:t> English required for HS graduation.</a:t>
            </a:r>
          </a:p>
          <a:p>
            <a:pPr marL="0" indent="0">
              <a:buFont typeface="Arial" panose="020B0604020202020204" pitchFamily="34" charset="0"/>
              <a:buNone/>
            </a:pPr>
            <a:endParaRPr lang="en-US" sz="2000" b="1" dirty="0">
              <a:solidFill>
                <a:schemeClr val="bg1"/>
              </a:solidFill>
              <a:latin typeface="Century" panose="02040604050505020304" pitchFamily="18" charset="0"/>
            </a:endParaRPr>
          </a:p>
          <a:p>
            <a:pPr>
              <a:buFont typeface="Wingdings" panose="05000000000000000000" pitchFamily="2" charset="2"/>
              <a:buChar char="ü"/>
            </a:pPr>
            <a:r>
              <a:rPr lang="en-US" sz="2000" b="1" dirty="0">
                <a:solidFill>
                  <a:schemeClr val="bg1"/>
                </a:solidFill>
                <a:latin typeface="Century" panose="02040604050505020304" pitchFamily="18" charset="0"/>
              </a:rPr>
              <a:t>MATH 1101 will post as Mathematical Modeling </a:t>
            </a:r>
          </a:p>
          <a:p>
            <a:pPr>
              <a:buFont typeface="Wingdings" panose="05000000000000000000" pitchFamily="2" charset="2"/>
              <a:buChar char="ü"/>
            </a:pPr>
            <a:r>
              <a:rPr lang="en-US" sz="2000" b="1" dirty="0">
                <a:solidFill>
                  <a:schemeClr val="bg1"/>
                </a:solidFill>
                <a:latin typeface="Century" panose="02040604050505020304" pitchFamily="18" charset="0"/>
              </a:rPr>
              <a:t>MATH 1111 will post as  College Algebra</a:t>
            </a:r>
          </a:p>
          <a:p>
            <a:pPr marL="0" indent="0" algn="ctr">
              <a:buNone/>
            </a:pPr>
            <a:r>
              <a:rPr lang="en-US" sz="1800" i="1" dirty="0">
                <a:solidFill>
                  <a:schemeClr val="bg1"/>
                </a:solidFill>
                <a:latin typeface="Century" panose="02040604050505020304" pitchFamily="18" charset="0"/>
              </a:rPr>
              <a:t>Both will qualify as a 4</a:t>
            </a:r>
            <a:r>
              <a:rPr lang="en-US" sz="1800" i="1" baseline="30000" dirty="0">
                <a:solidFill>
                  <a:schemeClr val="bg1"/>
                </a:solidFill>
                <a:latin typeface="Century" panose="02040604050505020304" pitchFamily="18" charset="0"/>
              </a:rPr>
              <a:t>th</a:t>
            </a:r>
            <a:r>
              <a:rPr lang="en-US" sz="1800" i="1" dirty="0">
                <a:solidFill>
                  <a:schemeClr val="bg1"/>
                </a:solidFill>
                <a:latin typeface="Century" panose="02040604050505020304" pitchFamily="18" charset="0"/>
              </a:rPr>
              <a:t> Math option &amp; fulfill your 4</a:t>
            </a:r>
            <a:r>
              <a:rPr lang="en-US" sz="1800" i="1" baseline="30000" dirty="0">
                <a:solidFill>
                  <a:schemeClr val="bg1"/>
                </a:solidFill>
                <a:latin typeface="Century" panose="02040604050505020304" pitchFamily="18" charset="0"/>
              </a:rPr>
              <a:t>th</a:t>
            </a:r>
            <a:r>
              <a:rPr lang="en-US" sz="1800" i="1" dirty="0">
                <a:solidFill>
                  <a:schemeClr val="bg1"/>
                </a:solidFill>
                <a:latin typeface="Century" panose="02040604050505020304" pitchFamily="18" charset="0"/>
              </a:rPr>
              <a:t> math requirement.</a:t>
            </a:r>
          </a:p>
          <a:p>
            <a:pPr marL="0" indent="0" algn="ctr">
              <a:buNone/>
            </a:pPr>
            <a:endParaRPr lang="en-US" sz="1800" b="1" i="1" dirty="0">
              <a:solidFill>
                <a:schemeClr val="bg1"/>
              </a:solidFill>
              <a:latin typeface="Century" panose="02040604050505020304" pitchFamily="18" charset="0"/>
            </a:endParaRPr>
          </a:p>
          <a:p>
            <a:pPr marL="0" indent="0" algn="ctr">
              <a:buNone/>
            </a:pPr>
            <a:r>
              <a:rPr lang="en-US" sz="1800" b="1" dirty="0">
                <a:solidFill>
                  <a:schemeClr val="bg1"/>
                </a:solidFill>
                <a:latin typeface="Century" panose="02040604050505020304" pitchFamily="18" charset="0"/>
              </a:rPr>
              <a:t>Colleges typically use test scores to determine your entry level into Math.</a:t>
            </a:r>
          </a:p>
        </p:txBody>
      </p:sp>
      <p:pic>
        <p:nvPicPr>
          <p:cNvPr id="46" name="Picture 45">
            <a:extLst>
              <a:ext uri="{FF2B5EF4-FFF2-40B4-BE49-F238E27FC236}">
                <a16:creationId xmlns:a16="http://schemas.microsoft.com/office/drawing/2014/main" id="{FA5CFE5C-E5FE-457D-8C84-D0B695EA0B88}"/>
              </a:ext>
            </a:extLst>
          </p:cNvPr>
          <p:cNvPicPr>
            <a:picLocks noChangeAspect="1"/>
          </p:cNvPicPr>
          <p:nvPr/>
        </p:nvPicPr>
        <p:blipFill>
          <a:blip r:embed="rId3"/>
          <a:stretch>
            <a:fillRect/>
          </a:stretch>
        </p:blipFill>
        <p:spPr>
          <a:xfrm>
            <a:off x="4735656" y="347966"/>
            <a:ext cx="7062249" cy="2486228"/>
          </a:xfrm>
          <a:prstGeom prst="rect">
            <a:avLst/>
          </a:prstGeom>
        </p:spPr>
      </p:pic>
      <p:pic>
        <p:nvPicPr>
          <p:cNvPr id="47" name="Picture 46">
            <a:extLst>
              <a:ext uri="{FF2B5EF4-FFF2-40B4-BE49-F238E27FC236}">
                <a16:creationId xmlns:a16="http://schemas.microsoft.com/office/drawing/2014/main" id="{5082A531-7953-452F-BD6C-70D620C9D083}"/>
              </a:ext>
            </a:extLst>
          </p:cNvPr>
          <p:cNvPicPr>
            <a:picLocks noChangeAspect="1"/>
          </p:cNvPicPr>
          <p:nvPr/>
        </p:nvPicPr>
        <p:blipFill>
          <a:blip r:embed="rId4"/>
          <a:stretch>
            <a:fillRect/>
          </a:stretch>
        </p:blipFill>
        <p:spPr>
          <a:xfrm>
            <a:off x="4739075" y="2969246"/>
            <a:ext cx="7062249" cy="3540788"/>
          </a:xfrm>
          <a:prstGeom prst="rect">
            <a:avLst/>
          </a:prstGeom>
        </p:spPr>
      </p:pic>
    </p:spTree>
    <p:extLst>
      <p:ext uri="{BB962C8B-B14F-4D97-AF65-F5344CB8AC3E}">
        <p14:creationId xmlns:p14="http://schemas.microsoft.com/office/powerpoint/2010/main" val="36089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 calcmode="lin" valueType="num">
                                      <p:cBhvr additive="base">
                                        <p:cTn id="7"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xEl>
                                              <p:pRg st="2" end="2"/>
                                            </p:txEl>
                                          </p:spTgt>
                                        </p:tgtEl>
                                        <p:attrNameLst>
                                          <p:attrName>style.visibility</p:attrName>
                                        </p:attrNameLst>
                                      </p:cBhvr>
                                      <p:to>
                                        <p:strVal val="visible"/>
                                      </p:to>
                                    </p:set>
                                    <p:anim calcmode="lin" valueType="num">
                                      <p:cBhvr additive="base">
                                        <p:cTn id="13"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 calcmode="lin" valueType="num">
                                      <p:cBhvr additive="base">
                                        <p:cTn id="1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xEl>
                                              <p:pRg st="4" end="4"/>
                                            </p:txEl>
                                          </p:spTgt>
                                        </p:tgtEl>
                                        <p:attrNameLst>
                                          <p:attrName>style.visibility</p:attrName>
                                        </p:attrNameLst>
                                      </p:cBhvr>
                                      <p:to>
                                        <p:strVal val="visible"/>
                                      </p:to>
                                    </p:set>
                                    <p:anim calcmode="lin" valueType="num">
                                      <p:cBhvr additive="base">
                                        <p:cTn id="25"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xEl>
                                              <p:pRg st="5" end="5"/>
                                            </p:txEl>
                                          </p:spTgt>
                                        </p:tgtEl>
                                        <p:attrNameLst>
                                          <p:attrName>style.visibility</p:attrName>
                                        </p:attrNameLst>
                                      </p:cBhvr>
                                      <p:to>
                                        <p:strVal val="visible"/>
                                      </p:to>
                                    </p:set>
                                    <p:anim calcmode="lin" valueType="num">
                                      <p:cBhvr additive="base">
                                        <p:cTn id="31"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anim calcmode="lin" valueType="num">
                                      <p:cBhvr additive="base">
                                        <p:cTn id="37"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
                                            <p:txEl>
                                              <p:pRg st="8" end="8"/>
                                            </p:txEl>
                                          </p:spTgt>
                                        </p:tgtEl>
                                        <p:attrNameLst>
                                          <p:attrName>style.visibility</p:attrName>
                                        </p:attrNameLst>
                                      </p:cBhvr>
                                      <p:to>
                                        <p:strVal val="visible"/>
                                      </p:to>
                                    </p:set>
                                    <p:anim calcmode="lin" valueType="num">
                                      <p:cBhvr additive="base">
                                        <p:cTn id="43" dur="500" fill="hold"/>
                                        <p:tgtEl>
                                          <p:spTgt spid="4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55" b="55"/>
          <a:stretch/>
        </p:blipFill>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36" y="0"/>
            <a:ext cx="8087304" cy="6858000"/>
          </a:xfrm>
          <a:solidFill>
            <a:schemeClr val="bg1"/>
          </a:solidFill>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pic>
        <p:nvPicPr>
          <p:cNvPr id="18" name="Picture 17">
            <a:extLst>
              <a:ext uri="{FF2B5EF4-FFF2-40B4-BE49-F238E27FC236}">
                <a16:creationId xmlns:a16="http://schemas.microsoft.com/office/drawing/2014/main" id="{4A4D5B64-83F2-423A-AB2D-6FCEB99AD278}"/>
              </a:ext>
            </a:extLst>
          </p:cNvPr>
          <p:cNvPicPr>
            <a:picLocks noChangeAspect="1"/>
          </p:cNvPicPr>
          <p:nvPr/>
        </p:nvPicPr>
        <p:blipFill>
          <a:blip r:embed="rId5"/>
          <a:stretch>
            <a:fillRect/>
          </a:stretch>
        </p:blipFill>
        <p:spPr>
          <a:xfrm>
            <a:off x="10794435" y="5457295"/>
            <a:ext cx="1077877" cy="1042080"/>
          </a:xfrm>
          <a:prstGeom prst="rect">
            <a:avLst/>
          </a:prstGeom>
        </p:spPr>
      </p:pic>
      <p:sp>
        <p:nvSpPr>
          <p:cNvPr id="2" name="Rectangle 1">
            <a:extLst>
              <a:ext uri="{FF2B5EF4-FFF2-40B4-BE49-F238E27FC236}">
                <a16:creationId xmlns:a16="http://schemas.microsoft.com/office/drawing/2014/main" id="{0C7C4FAB-2674-4B24-926C-E1E89C188DFE}"/>
              </a:ext>
            </a:extLst>
          </p:cNvPr>
          <p:cNvSpPr/>
          <p:nvPr/>
        </p:nvSpPr>
        <p:spPr>
          <a:xfrm>
            <a:off x="499816" y="243512"/>
            <a:ext cx="11372496" cy="6370975"/>
          </a:xfrm>
          <a:prstGeom prst="rect">
            <a:avLst/>
          </a:prstGeom>
          <a:solidFill>
            <a:schemeClr val="bg1"/>
          </a:solidFill>
        </p:spPr>
        <p:txBody>
          <a:bodyPr wrap="square">
            <a:spAutoFit/>
          </a:bodyPr>
          <a:lstStyle/>
          <a:p>
            <a:pPr marL="457200" indent="-457200">
              <a:buFont typeface="Wingdings" panose="05000000000000000000" pitchFamily="2" charset="2"/>
              <a:buChar char="ü"/>
            </a:pPr>
            <a:endParaRPr lang="en-US" sz="1400" dirty="0"/>
          </a:p>
          <a:p>
            <a:pPr algn="ctr"/>
            <a:r>
              <a:rPr lang="en-US" sz="3600" b="1" dirty="0">
                <a:effectLst>
                  <a:outerShdw blurRad="38100" dist="38100" dir="2700000" algn="tl">
                    <a:srgbClr val="000000">
                      <a:alpha val="43137"/>
                    </a:srgbClr>
                  </a:outerShdw>
                </a:effectLst>
                <a:latin typeface="Century" panose="02040604050505020304" pitchFamily="18" charset="0"/>
              </a:rPr>
              <a:t>What is Satisfactory Academic Progress (SAP)?</a:t>
            </a:r>
          </a:p>
          <a:p>
            <a:endParaRPr lang="en-US" sz="1400" dirty="0">
              <a:latin typeface="Century" panose="02040604050505020304" pitchFamily="18" charset="0"/>
            </a:endParaRPr>
          </a:p>
          <a:p>
            <a:pPr marL="457200" indent="-457200">
              <a:buFont typeface="Wingdings" panose="05000000000000000000" pitchFamily="2" charset="2"/>
              <a:buChar char="ü"/>
            </a:pPr>
            <a:r>
              <a:rPr lang="en-US" sz="2000" dirty="0">
                <a:latin typeface="Century" panose="02040604050505020304" pitchFamily="18" charset="0"/>
              </a:rPr>
              <a:t>Your SAP status is based on your entire academic record, at all colleges attended (includes all transferrable hours), regardless of whether you received financial aid.</a:t>
            </a:r>
          </a:p>
          <a:p>
            <a:endParaRPr lang="en-US" sz="1600" dirty="0">
              <a:latin typeface="Century" panose="02040604050505020304" pitchFamily="18" charset="0"/>
            </a:endParaRPr>
          </a:p>
          <a:p>
            <a:pPr marL="457200" indent="-457200">
              <a:buFont typeface="Wingdings" panose="05000000000000000000" pitchFamily="2" charset="2"/>
              <a:buChar char="ü"/>
            </a:pPr>
            <a:r>
              <a:rPr lang="en-US" sz="2000" dirty="0">
                <a:latin typeface="Century" panose="02040604050505020304" pitchFamily="18" charset="0"/>
              </a:rPr>
              <a:t>SAP is reviewed at the end of each term. </a:t>
            </a:r>
          </a:p>
          <a:p>
            <a:endParaRPr lang="en-US" sz="1600" dirty="0">
              <a:latin typeface="Century" panose="02040604050505020304" pitchFamily="18" charset="0"/>
            </a:endParaRPr>
          </a:p>
          <a:p>
            <a:pPr marL="457200" indent="-457200">
              <a:buFont typeface="Wingdings" panose="05000000000000000000" pitchFamily="2" charset="2"/>
              <a:buChar char="ü"/>
            </a:pPr>
            <a:r>
              <a:rPr lang="en-US" sz="2000" b="1" dirty="0">
                <a:latin typeface="Century" panose="02040604050505020304" pitchFamily="18" charset="0"/>
              </a:rPr>
              <a:t>Financial Aid Warning: </a:t>
            </a:r>
            <a:r>
              <a:rPr lang="en-US" sz="2000" dirty="0">
                <a:latin typeface="Century" panose="02040604050505020304" pitchFamily="18" charset="0"/>
              </a:rPr>
              <a:t>allows the student to receive financial aid for one additional semester. </a:t>
            </a:r>
          </a:p>
          <a:p>
            <a:endParaRPr lang="en-US" sz="1600" dirty="0">
              <a:latin typeface="Century" panose="02040604050505020304" pitchFamily="18" charset="0"/>
            </a:endParaRPr>
          </a:p>
          <a:p>
            <a:pPr marL="457200" indent="-457200">
              <a:buFont typeface="Wingdings" panose="05000000000000000000" pitchFamily="2" charset="2"/>
              <a:buChar char="ü"/>
            </a:pPr>
            <a:r>
              <a:rPr lang="en-US" sz="2000" b="1" dirty="0">
                <a:latin typeface="Century" panose="02040604050505020304" pitchFamily="18" charset="0"/>
              </a:rPr>
              <a:t>Financial Aid Suspension:  </a:t>
            </a:r>
            <a:r>
              <a:rPr lang="en-US" sz="2000" dirty="0">
                <a:latin typeface="Century" panose="02040604050505020304" pitchFamily="18" charset="0"/>
              </a:rPr>
              <a:t>no longer eligible to receive financial aid</a:t>
            </a:r>
          </a:p>
          <a:p>
            <a:endParaRPr lang="en-US" sz="1600" dirty="0">
              <a:latin typeface="Century" panose="02040604050505020304" pitchFamily="18" charset="0"/>
            </a:endParaRPr>
          </a:p>
          <a:p>
            <a:pPr marL="457200" indent="-457200">
              <a:buFont typeface="Wingdings" panose="05000000000000000000" pitchFamily="2" charset="2"/>
              <a:buChar char="ü"/>
            </a:pPr>
            <a:r>
              <a:rPr lang="en-US" sz="2000" dirty="0">
                <a:latin typeface="Century" panose="02040604050505020304" pitchFamily="18" charset="0"/>
              </a:rPr>
              <a:t>Must meet SAP requirement before you can requalify for financial aid-will need to pay for school via self-pay, private loans and private scholarships. </a:t>
            </a:r>
          </a:p>
          <a:p>
            <a:endParaRPr lang="en-US" sz="1600" dirty="0">
              <a:latin typeface="Century" panose="02040604050505020304" pitchFamily="18" charset="0"/>
            </a:endParaRPr>
          </a:p>
          <a:p>
            <a:pPr marL="457200" indent="-457200">
              <a:buFont typeface="Wingdings" panose="05000000000000000000" pitchFamily="2" charset="2"/>
              <a:buChar char="ü"/>
            </a:pPr>
            <a:r>
              <a:rPr lang="en-US" sz="2000" dirty="0">
                <a:latin typeface="Century" panose="02040604050505020304" pitchFamily="18" charset="0"/>
              </a:rPr>
              <a:t>Check the individual colleges financial aid page for more information about their specific criteria. </a:t>
            </a:r>
          </a:p>
          <a:p>
            <a:pPr marL="457200" indent="-457200">
              <a:buFont typeface="Wingdings" panose="05000000000000000000" pitchFamily="2" charset="2"/>
              <a:buChar char="ü"/>
            </a:pPr>
            <a:endParaRPr lang="en-US" sz="2000" dirty="0">
              <a:latin typeface="Century" panose="02040604050505020304" pitchFamily="18" charset="0"/>
            </a:endParaRPr>
          </a:p>
          <a:p>
            <a:pPr algn="ctr"/>
            <a:r>
              <a:rPr lang="en-US" sz="2400" dirty="0">
                <a:latin typeface="Century" panose="02040604050505020304" pitchFamily="18" charset="0"/>
              </a:rPr>
              <a:t>Bottom Line: </a:t>
            </a:r>
            <a:r>
              <a:rPr lang="en-US" sz="2400" b="1" dirty="0">
                <a:latin typeface="Century" panose="02040604050505020304" pitchFamily="18" charset="0"/>
              </a:rPr>
              <a:t>Low or Failing DE grades can impact you beyond high school!!</a:t>
            </a:r>
            <a:endParaRPr lang="en-US" sz="2000" dirty="0">
              <a:latin typeface="Century" panose="02040604050505020304" pitchFamily="18" charset="0"/>
            </a:endParaRPr>
          </a:p>
          <a:p>
            <a:endParaRPr lang="en-US" sz="2400" dirty="0"/>
          </a:p>
        </p:txBody>
      </p:sp>
    </p:spTree>
    <p:extLst>
      <p:ext uri="{BB962C8B-B14F-4D97-AF65-F5344CB8AC3E}">
        <p14:creationId xmlns:p14="http://schemas.microsoft.com/office/powerpoint/2010/main" val="35832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9ADA9B-4936-4F8B-A82C-5BB6E2D94909}"/>
              </a:ext>
            </a:extLst>
          </p:cNvPr>
          <p:cNvPicPr>
            <a:picLocks noChangeAspect="1"/>
          </p:cNvPicPr>
          <p:nvPr/>
        </p:nvPicPr>
        <p:blipFill rotWithShape="1">
          <a:blip r:embed="rId3"/>
          <a:srcRect l="40546" t="142" r="29639"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7" name="TextBox 6">
            <a:extLst>
              <a:ext uri="{FF2B5EF4-FFF2-40B4-BE49-F238E27FC236}">
                <a16:creationId xmlns:a16="http://schemas.microsoft.com/office/drawing/2014/main" id="{3F4844FF-8182-4840-94FB-CD014FF6A50F}"/>
              </a:ext>
            </a:extLst>
          </p:cNvPr>
          <p:cNvSpPr txBox="1"/>
          <p:nvPr/>
        </p:nvSpPr>
        <p:spPr>
          <a:xfrm>
            <a:off x="547469" y="176479"/>
            <a:ext cx="11097062" cy="1200329"/>
          </a:xfrm>
          <a:prstGeom prst="rect">
            <a:avLst/>
          </a:prstGeom>
          <a:solidFill>
            <a:schemeClr val="bg1"/>
          </a:solidFill>
        </p:spPr>
        <p:txBody>
          <a:bodyPr wrap="square" rtlCol="0">
            <a:sp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CAN A STUDENT WITHDRAW FROM A </a:t>
            </a:r>
          </a:p>
          <a:p>
            <a:pPr algn="ctr"/>
            <a:r>
              <a:rPr lang="en-US" sz="3600" b="1" dirty="0">
                <a:effectLst>
                  <a:outerShdw blurRad="38100" dist="38100" dir="2700000" algn="tl">
                    <a:srgbClr val="000000">
                      <a:alpha val="43137"/>
                    </a:srgbClr>
                  </a:outerShdw>
                </a:effectLst>
                <a:latin typeface="Century" panose="02040604050505020304" pitchFamily="18" charset="0"/>
              </a:rPr>
              <a:t>DE COURSE</a:t>
            </a:r>
            <a:r>
              <a:rPr lang="en-US" sz="3200" b="1" dirty="0">
                <a:effectLst>
                  <a:outerShdw blurRad="38100" dist="38100" dir="2700000" algn="tl">
                    <a:srgbClr val="000000">
                      <a:alpha val="43137"/>
                    </a:srgbClr>
                  </a:outerShdw>
                </a:effectLst>
                <a:latin typeface="Century" panose="02040604050505020304" pitchFamily="18" charset="0"/>
              </a:rPr>
              <a:t>? </a:t>
            </a:r>
            <a:endParaRPr lang="en-US" sz="1600" b="1" dirty="0">
              <a:effectLst>
                <a:outerShdw blurRad="38100" dist="38100" dir="2700000" algn="tl">
                  <a:srgbClr val="000000">
                    <a:alpha val="43137"/>
                  </a:srgbClr>
                </a:outerShdw>
              </a:effectLst>
              <a:latin typeface="Century" panose="02040604050505020304" pitchFamily="18" charset="0"/>
            </a:endParaRPr>
          </a:p>
        </p:txBody>
      </p:sp>
      <p:sp>
        <p:nvSpPr>
          <p:cNvPr id="8" name="Rectangle 7">
            <a:extLst>
              <a:ext uri="{FF2B5EF4-FFF2-40B4-BE49-F238E27FC236}">
                <a16:creationId xmlns:a16="http://schemas.microsoft.com/office/drawing/2014/main" id="{76A3967F-A6F6-4CC0-A82B-0E4565AD2212}"/>
              </a:ext>
            </a:extLst>
          </p:cNvPr>
          <p:cNvSpPr/>
          <p:nvPr/>
        </p:nvSpPr>
        <p:spPr>
          <a:xfrm>
            <a:off x="546298" y="1553276"/>
            <a:ext cx="11381541" cy="4478149"/>
          </a:xfrm>
          <a:prstGeom prst="rect">
            <a:avLst/>
          </a:prstGeom>
          <a:solidFill>
            <a:schemeClr val="bg1"/>
          </a:solidFill>
        </p:spPr>
        <p:txBody>
          <a:bodyPr wrap="square">
            <a:spAutoFit/>
          </a:bodyPr>
          <a:lstStyle/>
          <a:p>
            <a:r>
              <a:rPr lang="en-US" sz="2400" dirty="0">
                <a:effectLst>
                  <a:glow rad="38100">
                    <a:schemeClr val="bg1">
                      <a:lumMod val="50000"/>
                      <a:lumOff val="50000"/>
                      <a:alpha val="20000"/>
                    </a:schemeClr>
                  </a:glow>
                </a:effectLst>
                <a:latin typeface="Century" panose="02040604050505020304" pitchFamily="18" charset="0"/>
              </a:rPr>
              <a:t>Students CAN withdraw from college courses by the college deadline; however, it is STRONGLY DISCOURGED for the following reasons:</a:t>
            </a:r>
          </a:p>
          <a:p>
            <a:endParaRPr lang="en-US" sz="2400" b="1" dirty="0">
              <a:effectLst>
                <a:glow rad="38100">
                  <a:schemeClr val="bg1">
                    <a:lumMod val="50000"/>
                    <a:lumOff val="50000"/>
                    <a:alpha val="20000"/>
                  </a:schemeClr>
                </a:glow>
              </a:effectLst>
              <a:latin typeface="Century" panose="02040604050505020304" pitchFamily="18" charset="0"/>
            </a:endParaRPr>
          </a:p>
          <a:p>
            <a:r>
              <a:rPr lang="en-US" sz="2000" dirty="0">
                <a:effectLst>
                  <a:glow rad="38100">
                    <a:schemeClr val="bg1">
                      <a:lumMod val="50000"/>
                      <a:lumOff val="50000"/>
                      <a:alpha val="20000"/>
                    </a:schemeClr>
                  </a:glow>
                </a:effectLst>
                <a:latin typeface="Century" panose="02040604050505020304" pitchFamily="18" charset="0"/>
              </a:rPr>
              <a:t>1</a:t>
            </a:r>
            <a:r>
              <a:rPr lang="en-US" sz="2400" dirty="0">
                <a:effectLst>
                  <a:glow rad="38100">
                    <a:schemeClr val="bg1">
                      <a:lumMod val="50000"/>
                      <a:lumOff val="50000"/>
                      <a:alpha val="20000"/>
                    </a:schemeClr>
                  </a:glow>
                </a:effectLst>
                <a:latin typeface="Century" panose="02040604050505020304" pitchFamily="18" charset="0"/>
              </a:rPr>
              <a:t>. </a:t>
            </a:r>
            <a:r>
              <a:rPr lang="en-US" sz="2000" dirty="0">
                <a:effectLst>
                  <a:glow rad="38100">
                    <a:schemeClr val="bg1">
                      <a:lumMod val="50000"/>
                      <a:lumOff val="50000"/>
                      <a:alpha val="20000"/>
                    </a:schemeClr>
                  </a:glow>
                </a:effectLst>
                <a:latin typeface="Century" panose="02040604050505020304" pitchFamily="18" charset="0"/>
              </a:rPr>
              <a:t>Cobb County’s policy on dropping DE courses states:</a:t>
            </a:r>
          </a:p>
          <a:p>
            <a:pPr lvl="1"/>
            <a:endParaRPr lang="en-US" sz="900" i="1" dirty="0">
              <a:effectLst>
                <a:glow rad="38100">
                  <a:schemeClr val="bg1">
                    <a:lumMod val="50000"/>
                    <a:lumOff val="50000"/>
                    <a:alpha val="20000"/>
                  </a:schemeClr>
                </a:glow>
              </a:effectLst>
              <a:latin typeface="Century" panose="02040604050505020304" pitchFamily="18" charset="0"/>
            </a:endParaRPr>
          </a:p>
          <a:p>
            <a:pPr lvl="1"/>
            <a:r>
              <a:rPr lang="en-US" sz="2000" i="1" dirty="0">
                <a:effectLst>
                  <a:glow rad="38100">
                    <a:schemeClr val="bg1">
                      <a:lumMod val="50000"/>
                      <a:lumOff val="50000"/>
                      <a:alpha val="20000"/>
                    </a:schemeClr>
                  </a:glow>
                </a:effectLst>
                <a:latin typeface="Century" panose="02040604050505020304" pitchFamily="18" charset="0"/>
              </a:rPr>
              <a:t>If a student withdraws after the first 10 days of the high school term (summer, fall or spring); a grade of 10% will be recorded as the course grade and remain on the student's cumulative record. That failing grade is also calculated into the CCSD GPA.</a:t>
            </a:r>
          </a:p>
          <a:p>
            <a:pPr lvl="1"/>
            <a:endParaRPr lang="en-US" sz="2000" dirty="0">
              <a:effectLst>
                <a:glow rad="38100">
                  <a:schemeClr val="bg1">
                    <a:lumMod val="50000"/>
                    <a:lumOff val="50000"/>
                    <a:alpha val="20000"/>
                  </a:schemeClr>
                </a:glow>
              </a:effectLst>
              <a:latin typeface="Century" panose="02040604050505020304" pitchFamily="18" charset="0"/>
            </a:endParaRPr>
          </a:p>
          <a:p>
            <a:r>
              <a:rPr lang="en-US" sz="2000" dirty="0">
                <a:effectLst>
                  <a:glow rad="38100">
                    <a:schemeClr val="bg1">
                      <a:lumMod val="50000"/>
                      <a:lumOff val="50000"/>
                      <a:alpha val="20000"/>
                    </a:schemeClr>
                  </a:glow>
                </a:effectLst>
                <a:latin typeface="Century" panose="02040604050505020304" pitchFamily="18" charset="0"/>
              </a:rPr>
              <a:t>2. Students must maintain a full-time status (this includes high school classes)</a:t>
            </a:r>
          </a:p>
          <a:p>
            <a:endParaRPr lang="en-US" sz="2000" dirty="0">
              <a:effectLst>
                <a:glow rad="38100">
                  <a:schemeClr val="bg1">
                    <a:lumMod val="50000"/>
                    <a:lumOff val="50000"/>
                    <a:alpha val="20000"/>
                  </a:schemeClr>
                </a:glow>
              </a:effectLst>
              <a:latin typeface="Century" panose="02040604050505020304" pitchFamily="18" charset="0"/>
            </a:endParaRPr>
          </a:p>
          <a:p>
            <a:r>
              <a:rPr lang="en-US" sz="2000" dirty="0">
                <a:effectLst>
                  <a:glow rad="38100">
                    <a:schemeClr val="bg1">
                      <a:lumMod val="50000"/>
                      <a:lumOff val="50000"/>
                      <a:alpha val="20000"/>
                    </a:schemeClr>
                  </a:glow>
                </a:effectLst>
                <a:latin typeface="Century" panose="02040604050505020304" pitchFamily="18" charset="0"/>
              </a:rPr>
              <a:t>3. If a student decides to withdraw from a class, they will only be able to do this with two courses over their time as a DE student. After that, they can no longer participate in dual enrollment. This also impacts your SAP. </a:t>
            </a:r>
          </a:p>
        </p:txBody>
      </p:sp>
    </p:spTree>
    <p:extLst>
      <p:ext uri="{BB962C8B-B14F-4D97-AF65-F5344CB8AC3E}">
        <p14:creationId xmlns:p14="http://schemas.microsoft.com/office/powerpoint/2010/main" val="400947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55" b="55"/>
          <a:stretch/>
        </p:blipFill>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36" y="0"/>
            <a:ext cx="8087304" cy="6858000"/>
          </a:xfrm>
          <a:solidFill>
            <a:schemeClr val="bg1"/>
          </a:solidFill>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2" name="Rectangle 1">
            <a:extLst>
              <a:ext uri="{FF2B5EF4-FFF2-40B4-BE49-F238E27FC236}">
                <a16:creationId xmlns:a16="http://schemas.microsoft.com/office/drawing/2014/main" id="{0C7C4FAB-2674-4B24-926C-E1E89C188DFE}"/>
              </a:ext>
            </a:extLst>
          </p:cNvPr>
          <p:cNvSpPr/>
          <p:nvPr/>
        </p:nvSpPr>
        <p:spPr>
          <a:xfrm>
            <a:off x="575498" y="273412"/>
            <a:ext cx="10897165" cy="4616648"/>
          </a:xfrm>
          <a:prstGeom prst="rect">
            <a:avLst/>
          </a:prstGeom>
          <a:solidFill>
            <a:schemeClr val="bg1"/>
          </a:solidFill>
        </p:spPr>
        <p:txBody>
          <a:bodyPr wrap="square">
            <a:spAutoFit/>
          </a:bodyPr>
          <a:lstStyle/>
          <a:p>
            <a:pPr marL="457200" indent="-457200">
              <a:buFont typeface="Wingdings" panose="05000000000000000000" pitchFamily="2" charset="2"/>
              <a:buChar char="ü"/>
            </a:pPr>
            <a:endParaRPr lang="en-US" sz="1400" dirty="0"/>
          </a:p>
          <a:p>
            <a:pPr algn="ctr"/>
            <a:r>
              <a:rPr lang="en-US" sz="4000" b="1" dirty="0">
                <a:effectLst>
                  <a:outerShdw blurRad="38100" dist="38100" dir="2700000" algn="tl">
                    <a:srgbClr val="000000">
                      <a:alpha val="43137"/>
                    </a:srgbClr>
                  </a:outerShdw>
                </a:effectLst>
                <a:latin typeface="Century" panose="02040604050505020304" pitchFamily="18" charset="0"/>
              </a:rPr>
              <a:t>HOPE &amp; DE</a:t>
            </a:r>
          </a:p>
          <a:p>
            <a:pPr algn="ctr"/>
            <a:endParaRPr lang="en-US" b="1" dirty="0">
              <a:latin typeface="Century" panose="02040604050505020304" pitchFamily="18" charset="0"/>
            </a:endParaRPr>
          </a:p>
          <a:p>
            <a:pPr algn="ctr"/>
            <a:endParaRPr lang="en-US" b="1" dirty="0">
              <a:latin typeface="Century" panose="02040604050505020304" pitchFamily="18" charset="0"/>
            </a:endParaRPr>
          </a:p>
          <a:p>
            <a:pPr marL="342900" indent="-342900">
              <a:buFont typeface="Wingdings" panose="05000000000000000000" pitchFamily="2" charset="2"/>
              <a:buChar char="ü"/>
            </a:pPr>
            <a:r>
              <a:rPr lang="en-US" sz="2400" b="1" dirty="0">
                <a:latin typeface="Century" panose="02040604050505020304" pitchFamily="18" charset="0"/>
              </a:rPr>
              <a:t> </a:t>
            </a:r>
            <a:r>
              <a:rPr lang="en-US" sz="2000" dirty="0">
                <a:latin typeface="Century" panose="02040604050505020304" pitchFamily="18" charset="0"/>
              </a:rPr>
              <a:t>HOPE will award .5 quality points for DE degree level courses up to a 4.0. </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 Academic Degree-level DE courses are counted for the HOPE “rigor requirement.”</a:t>
            </a:r>
          </a:p>
          <a:p>
            <a:r>
              <a:rPr lang="en-US" sz="2000" dirty="0">
                <a:latin typeface="Century" panose="02040604050505020304" pitchFamily="18" charset="0"/>
              </a:rPr>
              <a:t>	(English, math, science, social sciences &amp; World/Foreign Languages)</a:t>
            </a:r>
          </a:p>
          <a:p>
            <a:endParaRPr lang="en-US" sz="2000" dirty="0">
              <a:latin typeface="Century" panose="02040604050505020304" pitchFamily="18" charset="0"/>
            </a:endParaRPr>
          </a:p>
          <a:p>
            <a:pPr marL="457200" indent="-457200">
              <a:buFont typeface="Wingdings" panose="05000000000000000000" pitchFamily="2" charset="2"/>
              <a:buChar char="ü"/>
            </a:pPr>
            <a:r>
              <a:rPr lang="en-US" sz="2000" dirty="0">
                <a:latin typeface="Century" panose="02040604050505020304" pitchFamily="18" charset="0"/>
              </a:rPr>
              <a:t>Regular DE courses DO NOT count against your HOPE SCHOLARSHIP/ZELL MILLER cap hours (127 semester hours) for those planning to attend a 4-year Georgia college upon graduation. </a:t>
            </a:r>
          </a:p>
          <a:p>
            <a:endParaRPr lang="en-US" sz="2000" dirty="0">
              <a:latin typeface="Century" panose="02040604050505020304" pitchFamily="18" charset="0"/>
            </a:endParaRPr>
          </a:p>
          <a:p>
            <a:pPr marL="457200" indent="-457200">
              <a:buFont typeface="Wingdings" panose="05000000000000000000" pitchFamily="2" charset="2"/>
              <a:buChar char="ü"/>
            </a:pPr>
            <a:endParaRPr lang="en-US" sz="2000" b="1" dirty="0"/>
          </a:p>
        </p:txBody>
      </p:sp>
    </p:spTree>
    <p:extLst>
      <p:ext uri="{BB962C8B-B14F-4D97-AF65-F5344CB8AC3E}">
        <p14:creationId xmlns:p14="http://schemas.microsoft.com/office/powerpoint/2010/main" val="319465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alphaModFix amt="47000"/>
            <a:extLst>
              <a:ext uri="{28A0092B-C50C-407E-A947-70E740481C1C}">
                <a14:useLocalDpi xmlns:a14="http://schemas.microsoft.com/office/drawing/2010/main"/>
              </a:ext>
            </a:extLst>
          </a:blip>
          <a:srcRect t="49" b="49"/>
          <a:stretch/>
        </p:blipFill>
        <p:spPr>
          <a:xfrm>
            <a:off x="0" y="0"/>
            <a:ext cx="5355875"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sp>
        <p:nvSpPr>
          <p:cNvPr id="8" name="TextBox 7">
            <a:extLst>
              <a:ext uri="{FF2B5EF4-FFF2-40B4-BE49-F238E27FC236}">
                <a16:creationId xmlns:a16="http://schemas.microsoft.com/office/drawing/2014/main" id="{E7F5709E-96C2-4F3F-A3A6-B48801AAD6B6}"/>
              </a:ext>
            </a:extLst>
          </p:cNvPr>
          <p:cNvSpPr txBox="1"/>
          <p:nvPr/>
        </p:nvSpPr>
        <p:spPr>
          <a:xfrm>
            <a:off x="943100" y="1866037"/>
            <a:ext cx="3365024" cy="1754326"/>
          </a:xfrm>
          <a:prstGeom prst="rect">
            <a:avLst/>
          </a:prstGeom>
          <a:noFill/>
        </p:spPr>
        <p:txBody>
          <a:bodyPr wrap="none" rtlCol="0">
            <a:spAutoFit/>
          </a:bodyPr>
          <a:lstStyle/>
          <a:p>
            <a:pPr algn="ctr"/>
            <a:r>
              <a:rPr lang="en-US" sz="5400" dirty="0">
                <a:latin typeface="Century" panose="02040604050505020304" pitchFamily="18" charset="0"/>
              </a:rPr>
              <a:t>HOW TO </a:t>
            </a:r>
          </a:p>
          <a:p>
            <a:pPr algn="ctr"/>
            <a:r>
              <a:rPr lang="en-US" sz="5400" dirty="0">
                <a:latin typeface="Century" panose="02040604050505020304" pitchFamily="18" charset="0"/>
              </a:rPr>
              <a:t>APPLY</a:t>
            </a:r>
          </a:p>
        </p:txBody>
      </p:sp>
      <p:sp>
        <p:nvSpPr>
          <p:cNvPr id="10" name="TextBox 9">
            <a:extLst>
              <a:ext uri="{FF2B5EF4-FFF2-40B4-BE49-F238E27FC236}">
                <a16:creationId xmlns:a16="http://schemas.microsoft.com/office/drawing/2014/main" id="{D90554E5-7DDF-4E6C-B119-BC3FFAC00E43}"/>
              </a:ext>
            </a:extLst>
          </p:cNvPr>
          <p:cNvSpPr txBox="1"/>
          <p:nvPr/>
        </p:nvSpPr>
        <p:spPr>
          <a:xfrm>
            <a:off x="4651150" y="374796"/>
            <a:ext cx="6940776" cy="5424562"/>
          </a:xfrm>
          <a:prstGeom prst="rect">
            <a:avLst/>
          </a:prstGeom>
          <a:solidFill>
            <a:schemeClr val="accent2"/>
          </a:solidFill>
        </p:spPr>
        <p:txBody>
          <a:bodyPr wrap="square" rtlCol="0">
            <a:spAutoFit/>
          </a:bodyPr>
          <a:lstStyle/>
          <a:p>
            <a:pPr algn="ctr"/>
            <a:endParaRPr lang="en-US" sz="1050" dirty="0">
              <a:latin typeface="Century" panose="02040604050505020304" pitchFamily="18" charset="0"/>
            </a:endParaRPr>
          </a:p>
          <a:p>
            <a:pPr algn="ctr"/>
            <a:r>
              <a:rPr lang="en-US" sz="2200" dirty="0">
                <a:latin typeface="Century" panose="02040604050505020304" pitchFamily="18" charset="0"/>
              </a:rPr>
              <a:t>PAY CLOSE ATTENTION TO </a:t>
            </a:r>
          </a:p>
          <a:p>
            <a:pPr algn="ctr"/>
            <a:r>
              <a:rPr lang="en-US" sz="2200" dirty="0">
                <a:latin typeface="Century" panose="02040604050505020304" pitchFamily="18" charset="0"/>
              </a:rPr>
              <a:t> DEADLINES AND REQUIREMENTS!</a:t>
            </a:r>
          </a:p>
          <a:p>
            <a:endParaRPr lang="en-US" sz="1000" dirty="0">
              <a:latin typeface="Century" panose="02040604050505020304" pitchFamily="18" charset="0"/>
            </a:endParaRPr>
          </a:p>
          <a:p>
            <a:pPr marL="285750" indent="-285750">
              <a:buFont typeface="Wingdings" panose="05000000000000000000" pitchFamily="2" charset="2"/>
              <a:buChar char="q"/>
            </a:pPr>
            <a:r>
              <a:rPr lang="en-US" sz="2200" dirty="0">
                <a:latin typeface="Century" panose="02040604050505020304" pitchFamily="18" charset="0"/>
              </a:rPr>
              <a:t>Make sure you meet the requirements to apply. i.e. GPA, test scores, grade level.</a:t>
            </a:r>
          </a:p>
          <a:p>
            <a:endParaRPr lang="en-US" sz="1000" dirty="0">
              <a:latin typeface="Century" panose="02040604050505020304" pitchFamily="18" charset="0"/>
            </a:endParaRPr>
          </a:p>
          <a:p>
            <a:pPr marL="285750" indent="-285750">
              <a:buFont typeface="Wingdings" panose="05000000000000000000" pitchFamily="2" charset="2"/>
              <a:buChar char="q"/>
            </a:pPr>
            <a:r>
              <a:rPr lang="en-US" sz="2200" dirty="0">
                <a:latin typeface="Century" panose="02040604050505020304" pitchFamily="18" charset="0"/>
              </a:rPr>
              <a:t>Complete the DE Application for the specific college on the college’s website.</a:t>
            </a:r>
          </a:p>
          <a:p>
            <a:endParaRPr lang="en-US" sz="1000" dirty="0">
              <a:latin typeface="Century" panose="02040604050505020304" pitchFamily="18" charset="0"/>
            </a:endParaRPr>
          </a:p>
          <a:p>
            <a:endParaRPr lang="en-US" sz="1000" dirty="0">
              <a:latin typeface="Century" panose="02040604050505020304" pitchFamily="18" charset="0"/>
            </a:endParaRPr>
          </a:p>
          <a:p>
            <a:pPr marL="285750" indent="-285750">
              <a:buFont typeface="Wingdings" panose="05000000000000000000" pitchFamily="2" charset="2"/>
              <a:buChar char="q"/>
            </a:pPr>
            <a:r>
              <a:rPr lang="en-US" sz="2200" dirty="0">
                <a:latin typeface="Century" panose="02040604050505020304" pitchFamily="18" charset="0"/>
              </a:rPr>
              <a:t>Ask your school counselor to send your transcript, if applicable. </a:t>
            </a:r>
          </a:p>
          <a:p>
            <a:endParaRPr lang="en-US" sz="1000" dirty="0">
              <a:latin typeface="Century" panose="02040604050505020304" pitchFamily="18" charset="0"/>
            </a:endParaRPr>
          </a:p>
          <a:p>
            <a:pPr marL="285750" indent="-285750">
              <a:buFont typeface="Wingdings" panose="05000000000000000000" pitchFamily="2" charset="2"/>
              <a:buChar char="q"/>
            </a:pPr>
            <a:r>
              <a:rPr lang="en-US" sz="2200" dirty="0">
                <a:latin typeface="Century" panose="02040604050505020304" pitchFamily="18" charset="0"/>
              </a:rPr>
              <a:t>Student will take and send qualifying test scores to the college if needed. (SAT, ACT, or PSAT)</a:t>
            </a:r>
          </a:p>
          <a:p>
            <a:endParaRPr lang="en-US" sz="2200" dirty="0">
              <a:latin typeface="Century" panose="02040604050505020304" pitchFamily="18" charset="0"/>
            </a:endParaRPr>
          </a:p>
          <a:p>
            <a:pPr marL="285750" indent="-285750">
              <a:buFont typeface="Wingdings" panose="05000000000000000000" pitchFamily="2" charset="2"/>
              <a:buChar char="q"/>
            </a:pPr>
            <a:r>
              <a:rPr lang="en-US" sz="2200" dirty="0">
                <a:latin typeface="Century" panose="02040604050505020304" pitchFamily="18" charset="0"/>
              </a:rPr>
              <a:t>Request Advisement meeting with your counselor prior to school deadline. </a:t>
            </a:r>
            <a:endParaRPr lang="en-US" dirty="0"/>
          </a:p>
        </p:txBody>
      </p:sp>
    </p:spTree>
    <p:extLst>
      <p:ext uri="{BB962C8B-B14F-4D97-AF65-F5344CB8AC3E}">
        <p14:creationId xmlns:p14="http://schemas.microsoft.com/office/powerpoint/2010/main" val="245135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alphaModFix amt="47000"/>
            <a:extLst>
              <a:ext uri="{28A0092B-C50C-407E-A947-70E740481C1C}">
                <a14:useLocalDpi xmlns:a14="http://schemas.microsoft.com/office/drawing/2010/main"/>
              </a:ext>
            </a:extLst>
          </a:blip>
          <a:srcRect t="49" b="49"/>
          <a:stretch/>
        </p:blipFill>
        <p:spPr>
          <a:xfrm>
            <a:off x="0" y="0"/>
            <a:ext cx="5355875"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8" name="TextBox 7">
            <a:extLst>
              <a:ext uri="{FF2B5EF4-FFF2-40B4-BE49-F238E27FC236}">
                <a16:creationId xmlns:a16="http://schemas.microsoft.com/office/drawing/2014/main" id="{E7F5709E-96C2-4F3F-A3A6-B48801AAD6B6}"/>
              </a:ext>
            </a:extLst>
          </p:cNvPr>
          <p:cNvSpPr txBox="1"/>
          <p:nvPr/>
        </p:nvSpPr>
        <p:spPr>
          <a:xfrm>
            <a:off x="48788" y="1866037"/>
            <a:ext cx="5153655" cy="1754326"/>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DUAL ENROLLMENT</a:t>
            </a:r>
          </a:p>
          <a:p>
            <a:pPr algn="ctr"/>
            <a:r>
              <a:rPr lang="en-US" sz="3600" b="1" dirty="0">
                <a:effectLst>
                  <a:outerShdw blurRad="38100" dist="38100" dir="2700000" algn="tl">
                    <a:srgbClr val="000000">
                      <a:alpha val="43137"/>
                    </a:srgbClr>
                  </a:outerShdw>
                </a:effectLst>
                <a:latin typeface="Century" panose="02040604050505020304" pitchFamily="18" charset="0"/>
              </a:rPr>
              <a:t>FUNDING </a:t>
            </a:r>
          </a:p>
          <a:p>
            <a:pPr algn="ctr"/>
            <a:r>
              <a:rPr lang="en-US" sz="3600" b="1" dirty="0">
                <a:effectLst>
                  <a:outerShdw blurRad="38100" dist="38100" dir="2700000" algn="tl">
                    <a:srgbClr val="000000">
                      <a:alpha val="43137"/>
                    </a:srgbClr>
                  </a:outerShdw>
                </a:effectLst>
                <a:latin typeface="Century" panose="02040604050505020304" pitchFamily="18" charset="0"/>
              </a:rPr>
              <a:t>APPLICATION </a:t>
            </a:r>
          </a:p>
        </p:txBody>
      </p:sp>
      <p:sp>
        <p:nvSpPr>
          <p:cNvPr id="10" name="TextBox 9">
            <a:extLst>
              <a:ext uri="{FF2B5EF4-FFF2-40B4-BE49-F238E27FC236}">
                <a16:creationId xmlns:a16="http://schemas.microsoft.com/office/drawing/2014/main" id="{D90554E5-7DDF-4E6C-B119-BC3FFAC00E43}"/>
              </a:ext>
            </a:extLst>
          </p:cNvPr>
          <p:cNvSpPr txBox="1"/>
          <p:nvPr/>
        </p:nvSpPr>
        <p:spPr>
          <a:xfrm>
            <a:off x="5355875" y="762000"/>
            <a:ext cx="6787337" cy="5170646"/>
          </a:xfrm>
          <a:prstGeom prst="rect">
            <a:avLst/>
          </a:prstGeom>
          <a:solidFill>
            <a:schemeClr val="accent1"/>
          </a:solidFill>
        </p:spPr>
        <p:txBody>
          <a:bodyPr wrap="square" rtlCol="0">
            <a:spAutoFit/>
          </a:bodyPr>
          <a:lstStyle/>
          <a:p>
            <a:pPr marL="342900" indent="-342900">
              <a:buFont typeface="Wingdings" panose="05000000000000000000" pitchFamily="2" charset="2"/>
              <a:buChar char="q"/>
            </a:pPr>
            <a:r>
              <a:rPr lang="en-US" sz="2200" dirty="0">
                <a:latin typeface="Century" panose="02040604050505020304" pitchFamily="18" charset="0"/>
              </a:rPr>
              <a:t>Completed once a year through GA Futures</a:t>
            </a:r>
          </a:p>
          <a:p>
            <a:pPr marL="342900" indent="-342900">
              <a:buFont typeface="Wingdings" panose="05000000000000000000" pitchFamily="2" charset="2"/>
              <a:buChar char="q"/>
            </a:pPr>
            <a:endParaRPr lang="en-US" sz="2200" dirty="0">
              <a:latin typeface="Century" panose="02040604050505020304" pitchFamily="18" charset="0"/>
            </a:endParaRPr>
          </a:p>
          <a:p>
            <a:pPr marL="342900" indent="-342900">
              <a:buFont typeface="Wingdings" panose="05000000000000000000" pitchFamily="2" charset="2"/>
              <a:buChar char="q"/>
            </a:pPr>
            <a:r>
              <a:rPr lang="en-US" sz="2200" dirty="0">
                <a:latin typeface="Century" panose="02040604050505020304" pitchFamily="18" charset="0"/>
              </a:rPr>
              <a:t>Student will create an account on </a:t>
            </a:r>
            <a:r>
              <a:rPr lang="en-US" sz="2200" dirty="0" err="1">
                <a:latin typeface="Century" panose="02040604050505020304" pitchFamily="18" charset="0"/>
              </a:rPr>
              <a:t>GAFutures</a:t>
            </a:r>
            <a:r>
              <a:rPr lang="en-US" sz="2200" dirty="0">
                <a:latin typeface="Century" panose="02040604050505020304" pitchFamily="18" charset="0"/>
              </a:rPr>
              <a:t> at</a:t>
            </a:r>
          </a:p>
          <a:p>
            <a:r>
              <a:rPr lang="en-US" sz="2200" dirty="0">
                <a:latin typeface="Century" panose="02040604050505020304" pitchFamily="18" charset="0"/>
              </a:rPr>
              <a:t>     </a:t>
            </a:r>
            <a:r>
              <a:rPr lang="en-US" sz="2200" dirty="0">
                <a:latin typeface="Century" panose="02040604050505020304" pitchFamily="18" charset="0"/>
                <a:hlinkClick r:id="rId3">
                  <a:extLst>
                    <a:ext uri="{A12FA001-AC4F-418D-AE19-62706E023703}">
                      <ahyp:hlinkClr xmlns:ahyp="http://schemas.microsoft.com/office/drawing/2018/hyperlinkcolor" val="tx"/>
                    </a:ext>
                  </a:extLst>
                </a:hlinkClick>
              </a:rPr>
              <a:t>www.gafutures.org</a:t>
            </a:r>
            <a:endParaRPr lang="en-US" sz="2200" dirty="0">
              <a:latin typeface="Century" panose="02040604050505020304" pitchFamily="18" charset="0"/>
            </a:endParaRPr>
          </a:p>
          <a:p>
            <a:endParaRPr lang="en-US" sz="2200" dirty="0">
              <a:latin typeface="Century" panose="02040604050505020304" pitchFamily="18" charset="0"/>
            </a:endParaRPr>
          </a:p>
          <a:p>
            <a:pPr marL="342900" indent="-342900">
              <a:buFont typeface="Wingdings" panose="05000000000000000000" pitchFamily="2" charset="2"/>
              <a:buChar char="q"/>
            </a:pPr>
            <a:r>
              <a:rPr lang="en-US" sz="2200" dirty="0">
                <a:latin typeface="Century" panose="02040604050505020304" pitchFamily="18" charset="0"/>
              </a:rPr>
              <a:t>Student must complete their portion</a:t>
            </a:r>
          </a:p>
          <a:p>
            <a:endParaRPr lang="en-US" sz="2200" dirty="0">
              <a:latin typeface="Century" panose="02040604050505020304" pitchFamily="18" charset="0"/>
            </a:endParaRPr>
          </a:p>
          <a:p>
            <a:pPr marL="342900" indent="-342900">
              <a:buFont typeface="Wingdings" panose="05000000000000000000" pitchFamily="2" charset="2"/>
              <a:buChar char="q"/>
            </a:pPr>
            <a:r>
              <a:rPr lang="en-US" sz="2200" dirty="0">
                <a:latin typeface="Century" panose="02040604050505020304" pitchFamily="18" charset="0"/>
              </a:rPr>
              <a:t>Parent will receive an email to complete their portion</a:t>
            </a:r>
          </a:p>
          <a:p>
            <a:endParaRPr lang="en-US" sz="2200" dirty="0">
              <a:latin typeface="Century" panose="02040604050505020304" pitchFamily="18" charset="0"/>
            </a:endParaRPr>
          </a:p>
          <a:p>
            <a:pPr marL="342900" indent="-342900">
              <a:buFont typeface="Wingdings" panose="05000000000000000000" pitchFamily="2" charset="2"/>
              <a:buChar char="q"/>
            </a:pPr>
            <a:r>
              <a:rPr lang="en-US" sz="2200" dirty="0">
                <a:latin typeface="Century" panose="02040604050505020304" pitchFamily="18" charset="0"/>
              </a:rPr>
              <a:t>Counselor will approve funding once the student has registered for classes.</a:t>
            </a:r>
          </a:p>
          <a:p>
            <a:pPr marL="342900" indent="-342900">
              <a:buFont typeface="Wingdings" panose="05000000000000000000" pitchFamily="2" charset="2"/>
              <a:buChar char="q"/>
            </a:pPr>
            <a:endParaRPr lang="en-US" sz="2200" dirty="0">
              <a:latin typeface="Century" panose="02040604050505020304" pitchFamily="18" charset="0"/>
            </a:endParaRPr>
          </a:p>
          <a:p>
            <a:pPr algn="ctr"/>
            <a:r>
              <a:rPr lang="en-US" sz="2200" b="1" dirty="0">
                <a:latin typeface="Century" panose="02040604050505020304" pitchFamily="18" charset="0"/>
              </a:rPr>
              <a:t>Watch the video on </a:t>
            </a:r>
            <a:r>
              <a:rPr lang="en-US" sz="2200" b="1" dirty="0" err="1">
                <a:latin typeface="Century" panose="02040604050505020304" pitchFamily="18" charset="0"/>
              </a:rPr>
              <a:t>GAFutures</a:t>
            </a:r>
            <a:r>
              <a:rPr lang="en-US" sz="2200" b="1" dirty="0">
                <a:latin typeface="Century" panose="02040604050505020304" pitchFamily="18" charset="0"/>
              </a:rPr>
              <a:t> to walk you through the process. </a:t>
            </a:r>
          </a:p>
        </p:txBody>
      </p:sp>
    </p:spTree>
    <p:extLst>
      <p:ext uri="{BB962C8B-B14F-4D97-AF65-F5344CB8AC3E}">
        <p14:creationId xmlns:p14="http://schemas.microsoft.com/office/powerpoint/2010/main" val="270740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8496" y="-13863"/>
            <a:ext cx="12192001" cy="6858000"/>
          </a:xfrm>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8495" y="-13864"/>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AB14EA4A-E83D-4B6C-9AF1-74BD6A47593A}"/>
              </a:ext>
            </a:extLst>
          </p:cNvPr>
          <p:cNvSpPr txBox="1"/>
          <p:nvPr/>
        </p:nvSpPr>
        <p:spPr>
          <a:xfrm>
            <a:off x="5240929" y="1566672"/>
            <a:ext cx="184731" cy="369332"/>
          </a:xfrm>
          <a:prstGeom prst="rect">
            <a:avLst/>
          </a:prstGeom>
          <a:noFill/>
        </p:spPr>
        <p:txBody>
          <a:bodyPr wrap="none" rtlCol="0">
            <a:spAutoFit/>
          </a:bodyPr>
          <a:lstStyle/>
          <a:p>
            <a:endParaRPr lang="en-US" dirty="0"/>
          </a:p>
        </p:txBody>
      </p:sp>
      <p:sp>
        <p:nvSpPr>
          <p:cNvPr id="13" name="Title 12">
            <a:extLst>
              <a:ext uri="{FF2B5EF4-FFF2-40B4-BE49-F238E27FC236}">
                <a16:creationId xmlns:a16="http://schemas.microsoft.com/office/drawing/2014/main" id="{0404BB09-F6EE-4D18-A351-78E82A983CFF}"/>
              </a:ext>
            </a:extLst>
          </p:cNvPr>
          <p:cNvSpPr>
            <a:spLocks noGrp="1"/>
          </p:cNvSpPr>
          <p:nvPr>
            <p:ph type="title"/>
          </p:nvPr>
        </p:nvSpPr>
        <p:spPr>
          <a:xfrm>
            <a:off x="545946" y="294642"/>
            <a:ext cx="11083115" cy="885386"/>
          </a:xfrm>
          <a:solidFill>
            <a:schemeClr val="tx1"/>
          </a:solidFill>
        </p:spPr>
        <p:txBody>
          <a:bodyPr/>
          <a:lstStyle/>
          <a:p>
            <a:pPr algn="ctr"/>
            <a:r>
              <a:rPr lang="en-US" sz="4800" b="1" dirty="0">
                <a:latin typeface="Century" panose="02040604050505020304" pitchFamily="18" charset="0"/>
              </a:rPr>
              <a:t>Allatoona Deadlines</a:t>
            </a:r>
            <a:r>
              <a:rPr lang="en-US" sz="4800" b="1" dirty="0">
                <a:latin typeface="Tempus Sans ITC" panose="04020404030D07020202" pitchFamily="82" charset="0"/>
              </a:rPr>
              <a:t>! </a:t>
            </a:r>
          </a:p>
        </p:txBody>
      </p:sp>
      <p:sp>
        <p:nvSpPr>
          <p:cNvPr id="17" name="TextBox 16">
            <a:extLst>
              <a:ext uri="{FF2B5EF4-FFF2-40B4-BE49-F238E27FC236}">
                <a16:creationId xmlns:a16="http://schemas.microsoft.com/office/drawing/2014/main" id="{816952A5-E197-4DDB-B808-DF1C34184930}"/>
              </a:ext>
            </a:extLst>
          </p:cNvPr>
          <p:cNvSpPr txBox="1"/>
          <p:nvPr/>
        </p:nvSpPr>
        <p:spPr>
          <a:xfrm>
            <a:off x="339112" y="1380053"/>
            <a:ext cx="11496781" cy="4093428"/>
          </a:xfrm>
          <a:prstGeom prst="rect">
            <a:avLst/>
          </a:prstGeom>
          <a:solidFill>
            <a:schemeClr val="bg1">
              <a:lumMod val="85000"/>
            </a:schemeClr>
          </a:solidFill>
        </p:spPr>
        <p:txBody>
          <a:bodyPr wrap="square" rtlCol="0">
            <a:spAutoFit/>
          </a:bodyPr>
          <a:lstStyle/>
          <a:p>
            <a:pPr algn="ctr"/>
            <a:endParaRPr lang="en-US" sz="2400" b="1" dirty="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a:p>
            <a:pPr marL="285750" indent="-285750">
              <a:buFont typeface="Wingdings" panose="05000000000000000000" pitchFamily="2" charset="2"/>
              <a:buChar char="ü"/>
            </a:pPr>
            <a:endParaRPr lang="en-US" sz="2000" b="1" dirty="0"/>
          </a:p>
          <a:p>
            <a:pPr marL="285750" indent="-285750">
              <a:buFont typeface="Wingdings" panose="05000000000000000000" pitchFamily="2" charset="2"/>
              <a:buChar char="ü"/>
            </a:pPr>
            <a:endParaRPr lang="en-US" sz="2000" b="1" dirty="0"/>
          </a:p>
          <a:p>
            <a:endParaRPr lang="en-US" sz="2000" b="1" dirty="0"/>
          </a:p>
          <a:p>
            <a:pPr marL="285750" indent="-285750">
              <a:buFont typeface="Wingdings" panose="05000000000000000000" pitchFamily="2" charset="2"/>
              <a:buChar char="ü"/>
            </a:pPr>
            <a:r>
              <a:rPr lang="en-US" sz="2000" b="1" dirty="0"/>
              <a:t>It is in your BEST INTEREST to be admitted </a:t>
            </a:r>
            <a:r>
              <a:rPr lang="en-US" sz="2000" b="1" u="sng" dirty="0"/>
              <a:t>well before</a:t>
            </a:r>
            <a:r>
              <a:rPr lang="en-US" sz="2000" b="1" dirty="0"/>
              <a:t> course registration opens to have first shot at classes.</a:t>
            </a:r>
          </a:p>
          <a:p>
            <a:endParaRPr lang="en-US" sz="2000" b="1" dirty="0"/>
          </a:p>
          <a:p>
            <a:pPr marL="285750" indent="-285750">
              <a:buFont typeface="Wingdings" panose="05000000000000000000" pitchFamily="2" charset="2"/>
              <a:buChar char="ü"/>
            </a:pPr>
            <a:r>
              <a:rPr lang="en-US" sz="2000" b="1" dirty="0"/>
              <a:t>Most colleges require you to attend </a:t>
            </a:r>
            <a:r>
              <a:rPr lang="en-US" sz="2000" b="1" u="sng" dirty="0"/>
              <a:t>orientation</a:t>
            </a:r>
            <a:r>
              <a:rPr lang="en-US" sz="2000" b="1" dirty="0"/>
              <a:t> before you can </a:t>
            </a:r>
            <a:r>
              <a:rPr lang="en-US" sz="2000" b="1" u="sng" dirty="0"/>
              <a:t>register</a:t>
            </a:r>
            <a:r>
              <a:rPr lang="en-US" sz="2000" b="1" dirty="0"/>
              <a:t>.  This takes TIME!!!</a:t>
            </a:r>
          </a:p>
          <a:p>
            <a:pPr algn="ctr"/>
            <a:r>
              <a:rPr lang="en-US" sz="2400" b="1" dirty="0">
                <a:effectLst>
                  <a:outerShdw blurRad="38100" dist="38100" dir="2700000" algn="tl">
                    <a:srgbClr val="000000">
                      <a:alpha val="43137"/>
                    </a:srgbClr>
                  </a:outerShdw>
                </a:effectLst>
              </a:rPr>
              <a:t>  </a:t>
            </a:r>
          </a:p>
        </p:txBody>
      </p:sp>
      <p:sp>
        <p:nvSpPr>
          <p:cNvPr id="4" name="TextBox 3">
            <a:extLst>
              <a:ext uri="{FF2B5EF4-FFF2-40B4-BE49-F238E27FC236}">
                <a16:creationId xmlns:a16="http://schemas.microsoft.com/office/drawing/2014/main" id="{40719F1E-C4AB-4B4E-870A-31D290E54E0B}"/>
              </a:ext>
            </a:extLst>
          </p:cNvPr>
          <p:cNvSpPr txBox="1"/>
          <p:nvPr/>
        </p:nvSpPr>
        <p:spPr>
          <a:xfrm>
            <a:off x="1357019" y="1522598"/>
            <a:ext cx="4161687" cy="1384995"/>
          </a:xfrm>
          <a:prstGeom prst="rect">
            <a:avLst/>
          </a:prstGeom>
          <a:noFill/>
        </p:spPr>
        <p:txBody>
          <a:bodyPr wrap="square" rtlCol="0">
            <a:spAutoFit/>
          </a:bodyPr>
          <a:lstStyle/>
          <a:p>
            <a:pPr algn="ctr"/>
            <a:r>
              <a:rPr lang="en-US" sz="2400" b="1" u="sng" dirty="0"/>
              <a:t>CHATTAHOOCHEE TECH</a:t>
            </a:r>
            <a:br>
              <a:rPr lang="en-US" sz="2000" b="1" dirty="0"/>
            </a:br>
            <a:r>
              <a:rPr lang="en-US" sz="2000" b="1" dirty="0"/>
              <a:t>Summer 2024: March 1, 2024</a:t>
            </a:r>
            <a:br>
              <a:rPr lang="en-US" sz="2000" b="1" dirty="0"/>
            </a:br>
            <a:r>
              <a:rPr lang="en-US" sz="2000" b="1" dirty="0"/>
              <a:t>Fall 2024: March 15, 2024</a:t>
            </a:r>
            <a:br>
              <a:rPr lang="en-US" sz="2000" b="1" dirty="0"/>
            </a:br>
            <a:r>
              <a:rPr lang="en-US" sz="2000" b="1" dirty="0"/>
              <a:t>Spring 2025: TBA</a:t>
            </a:r>
          </a:p>
        </p:txBody>
      </p:sp>
      <p:sp>
        <p:nvSpPr>
          <p:cNvPr id="5" name="TextBox 4">
            <a:extLst>
              <a:ext uri="{FF2B5EF4-FFF2-40B4-BE49-F238E27FC236}">
                <a16:creationId xmlns:a16="http://schemas.microsoft.com/office/drawing/2014/main" id="{95858846-A473-4F47-9767-ABDDEF68C9B7}"/>
              </a:ext>
            </a:extLst>
          </p:cNvPr>
          <p:cNvSpPr txBox="1"/>
          <p:nvPr/>
        </p:nvSpPr>
        <p:spPr>
          <a:xfrm>
            <a:off x="6766342" y="1522598"/>
            <a:ext cx="3830412" cy="1754326"/>
          </a:xfrm>
          <a:prstGeom prst="rect">
            <a:avLst/>
          </a:prstGeom>
          <a:noFill/>
        </p:spPr>
        <p:txBody>
          <a:bodyPr wrap="square" rtlCol="0">
            <a:spAutoFit/>
          </a:bodyPr>
          <a:lstStyle/>
          <a:p>
            <a:pPr algn="ctr"/>
            <a:r>
              <a:rPr lang="en-US" sz="2400" b="1" u="sng" dirty="0"/>
              <a:t>KENNESAW STATE UNIVERSITY</a:t>
            </a:r>
            <a:br>
              <a:rPr lang="en-US" sz="2800" dirty="0"/>
            </a:br>
            <a:r>
              <a:rPr lang="en-US" sz="2000" b="1" dirty="0"/>
              <a:t>Summer 2024: March 15, 2024</a:t>
            </a:r>
            <a:br>
              <a:rPr lang="en-US" sz="2800" dirty="0"/>
            </a:br>
            <a:r>
              <a:rPr lang="en-US" sz="2000" b="1" dirty="0"/>
              <a:t>Fall 2024: March 15, 2024</a:t>
            </a:r>
            <a:br>
              <a:rPr lang="en-US" sz="2000" b="1" dirty="0"/>
            </a:br>
            <a:r>
              <a:rPr lang="en-US" sz="2000" b="1" dirty="0"/>
              <a:t>Spring 2025: TBA</a:t>
            </a:r>
          </a:p>
        </p:txBody>
      </p:sp>
    </p:spTree>
    <p:extLst>
      <p:ext uri="{BB962C8B-B14F-4D97-AF65-F5344CB8AC3E}">
        <p14:creationId xmlns:p14="http://schemas.microsoft.com/office/powerpoint/2010/main" val="108576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 b="2"/>
          <a:stretch/>
        </p:blipFill>
        <p:spPr>
          <a:xfrm>
            <a:off x="0" y="0"/>
            <a:ext cx="6676568" cy="6857999"/>
          </a:xfrm>
          <a:blipFill dpi="0" rotWithShape="1">
            <a:blip r:embed="rId3">
              <a:alphaModFix amt="63000"/>
            </a:blip>
            <a:srcRect/>
            <a:tile tx="0" ty="0" sx="100000" sy="100000" flip="none" algn="tl"/>
          </a: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389509" y="428625"/>
            <a:ext cx="4915915" cy="2314575"/>
          </a:xfrm>
          <a:solidFill>
            <a:srgbClr val="C00C21"/>
          </a:solidFill>
        </p:spPr>
        <p:txBody>
          <a:bodyPr/>
          <a:lstStyle/>
          <a:p>
            <a:pPr algn="ctr"/>
            <a:r>
              <a:rPr lang="en-US" sz="4400" b="1" dirty="0">
                <a:solidFill>
                  <a:schemeClr val="tx1"/>
                </a:solidFill>
                <a:latin typeface="Century" panose="02040604050505020304" pitchFamily="18" charset="0"/>
              </a:rPr>
              <a:t>Purpose of</a:t>
            </a:r>
            <a:br>
              <a:rPr lang="en-US" sz="4400" b="1" dirty="0">
                <a:solidFill>
                  <a:schemeClr val="tx1"/>
                </a:solidFill>
                <a:latin typeface="Century" panose="02040604050505020304" pitchFamily="18" charset="0"/>
              </a:rPr>
            </a:br>
            <a:r>
              <a:rPr lang="en-US" sz="4400" b="1" dirty="0">
                <a:solidFill>
                  <a:schemeClr val="tx1"/>
                </a:solidFill>
                <a:latin typeface="Century" panose="02040604050505020304" pitchFamily="18" charset="0"/>
              </a:rPr>
              <a:t>Dual </a:t>
            </a:r>
            <a:br>
              <a:rPr lang="en-US" sz="4400" b="1" dirty="0">
                <a:solidFill>
                  <a:schemeClr val="tx1"/>
                </a:solidFill>
                <a:latin typeface="Century" panose="02040604050505020304" pitchFamily="18" charset="0"/>
              </a:rPr>
            </a:br>
            <a:r>
              <a:rPr lang="en-US" sz="4400" b="1" dirty="0">
                <a:solidFill>
                  <a:schemeClr val="tx1"/>
                </a:solidFill>
                <a:latin typeface="Century" panose="02040604050505020304" pitchFamily="18" charset="0"/>
              </a:rPr>
              <a:t>Enrollment</a:t>
            </a:r>
          </a:p>
        </p:txBody>
      </p:sp>
      <p:sp>
        <p:nvSpPr>
          <p:cNvPr id="5" name="TextBox 4">
            <a:extLst>
              <a:ext uri="{FF2B5EF4-FFF2-40B4-BE49-F238E27FC236}">
                <a16:creationId xmlns:a16="http://schemas.microsoft.com/office/drawing/2014/main" id="{35ECB2D1-5185-4A5C-9AA8-2F06DEEA311F}"/>
              </a:ext>
            </a:extLst>
          </p:cNvPr>
          <p:cNvSpPr txBox="1"/>
          <p:nvPr/>
        </p:nvSpPr>
        <p:spPr>
          <a:xfrm>
            <a:off x="5534025" y="191006"/>
            <a:ext cx="6419849" cy="3046988"/>
          </a:xfrm>
          <a:prstGeom prst="rect">
            <a:avLst/>
          </a:prstGeom>
          <a:solidFill>
            <a:schemeClr val="bg1"/>
          </a:solidFill>
        </p:spPr>
        <p:txBody>
          <a:bodyPr wrap="square" lIns="91440" tIns="45720" rIns="91440" bIns="45720" rtlCol="0" anchor="t">
            <a:spAutoFit/>
          </a:bodyPr>
          <a:lstStyle/>
          <a:p>
            <a:pPr algn="ctr"/>
            <a:endParaRPr lang="en-US" sz="2400" dirty="0">
              <a:latin typeface="Franklin Gothic Demi" panose="020B0703020102020204" pitchFamily="34" charset="0"/>
            </a:endParaRPr>
          </a:p>
          <a:p>
            <a:pPr algn="ctr"/>
            <a:r>
              <a:rPr lang="en-US" sz="2400" b="1" dirty="0">
                <a:latin typeface="Century" panose="02040604050505020304" pitchFamily="18" charset="0"/>
              </a:rPr>
              <a:t>EARN COLLEGE CREDIT WHILE STILL IN HIGH SCHOOL</a:t>
            </a:r>
          </a:p>
          <a:p>
            <a:pPr algn="ctr"/>
            <a:r>
              <a:rPr lang="en-US" sz="2200" dirty="0">
                <a:latin typeface="Century" panose="02040604050505020304" pitchFamily="18" charset="0"/>
              </a:rPr>
              <a:t>Students can take specific college classes and receive both high school and college credit simultaneously.</a:t>
            </a:r>
          </a:p>
          <a:p>
            <a:pPr algn="ctr"/>
            <a:r>
              <a:rPr lang="en-US" sz="2400" dirty="0">
                <a:latin typeface="Century" panose="02040604050505020304" pitchFamily="18" charset="0"/>
              </a:rPr>
              <a:t>---------------------------------------</a:t>
            </a:r>
          </a:p>
          <a:p>
            <a:pPr algn="ctr"/>
            <a:endParaRPr lang="en-US" sz="1200" dirty="0">
              <a:latin typeface="Century" panose="02040604050505020304" pitchFamily="18" charset="0"/>
            </a:endParaRPr>
          </a:p>
          <a:p>
            <a:endParaRPr lang="en-US" dirty="0"/>
          </a:p>
        </p:txBody>
      </p:sp>
      <p:sp>
        <p:nvSpPr>
          <p:cNvPr id="4" name="Rectangle 3">
            <a:extLst>
              <a:ext uri="{FF2B5EF4-FFF2-40B4-BE49-F238E27FC236}">
                <a16:creationId xmlns:a16="http://schemas.microsoft.com/office/drawing/2014/main" id="{350665CF-7369-4054-B5D4-52057E647CA2}"/>
              </a:ext>
            </a:extLst>
          </p:cNvPr>
          <p:cNvSpPr/>
          <p:nvPr/>
        </p:nvSpPr>
        <p:spPr>
          <a:xfrm>
            <a:off x="542925" y="3781424"/>
            <a:ext cx="4362449" cy="1609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entury" panose="02040604050505020304" pitchFamily="18" charset="0"/>
              </a:rPr>
              <a:t>WHO IS ELIGIBLE?</a:t>
            </a:r>
          </a:p>
        </p:txBody>
      </p:sp>
      <p:sp>
        <p:nvSpPr>
          <p:cNvPr id="6" name="Rectangle 5">
            <a:extLst>
              <a:ext uri="{FF2B5EF4-FFF2-40B4-BE49-F238E27FC236}">
                <a16:creationId xmlns:a16="http://schemas.microsoft.com/office/drawing/2014/main" id="{5C946B2A-CBED-4500-A845-5A12B4888064}"/>
              </a:ext>
            </a:extLst>
          </p:cNvPr>
          <p:cNvSpPr/>
          <p:nvPr/>
        </p:nvSpPr>
        <p:spPr>
          <a:xfrm>
            <a:off x="5534025" y="3429000"/>
            <a:ext cx="6419850" cy="3181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200" u="sng" dirty="0">
                <a:latin typeface="Century" panose="02040604050505020304" pitchFamily="18" charset="0"/>
              </a:rPr>
              <a:t>High achieving 10</a:t>
            </a:r>
            <a:r>
              <a:rPr lang="en-US" sz="2200" u="sng" baseline="30000" dirty="0">
                <a:latin typeface="Century" panose="02040604050505020304" pitchFamily="18" charset="0"/>
              </a:rPr>
              <a:t>th</a:t>
            </a:r>
            <a:r>
              <a:rPr lang="en-US" sz="2200" u="sng" dirty="0">
                <a:latin typeface="Century" panose="02040604050505020304" pitchFamily="18" charset="0"/>
              </a:rPr>
              <a:t> graders</a:t>
            </a:r>
          </a:p>
          <a:p>
            <a:pPr marL="342900" indent="-342900">
              <a:buFont typeface="Wingdings" panose="05000000000000000000" pitchFamily="2" charset="2"/>
              <a:buChar char="Ø"/>
            </a:pPr>
            <a:r>
              <a:rPr lang="en-US" sz="2200" dirty="0">
                <a:latin typeface="Century" panose="02040604050505020304" pitchFamily="18" charset="0"/>
              </a:rPr>
              <a:t>10th grade students with a SAT score of 1200 or an ACT score of 26 prior to the term may enroll. </a:t>
            </a:r>
          </a:p>
          <a:p>
            <a:pPr marL="305435" indent="-305435">
              <a:lnSpc>
                <a:spcPct val="90000"/>
              </a:lnSpc>
            </a:pPr>
            <a:endParaRPr lang="en-US" sz="2200" u="sng" dirty="0">
              <a:latin typeface="Century" panose="02040604050505020304" pitchFamily="18" charset="0"/>
            </a:endParaRPr>
          </a:p>
          <a:p>
            <a:pPr>
              <a:lnSpc>
                <a:spcPct val="90000"/>
              </a:lnSpc>
            </a:pPr>
            <a:r>
              <a:rPr lang="en-US" sz="2200" u="sng" dirty="0">
                <a:latin typeface="Century" panose="02040604050505020304" pitchFamily="18" charset="0"/>
              </a:rPr>
              <a:t>11</a:t>
            </a:r>
            <a:r>
              <a:rPr lang="en-US" sz="2200" u="sng" baseline="30000" dirty="0">
                <a:latin typeface="Century" panose="02040604050505020304" pitchFamily="18" charset="0"/>
              </a:rPr>
              <a:t>th</a:t>
            </a:r>
            <a:r>
              <a:rPr lang="en-US" sz="2200" u="sng" dirty="0">
                <a:latin typeface="Century" panose="02040604050505020304" pitchFamily="18" charset="0"/>
              </a:rPr>
              <a:t> and 12</a:t>
            </a:r>
            <a:r>
              <a:rPr lang="en-US" sz="2200" u="sng" baseline="30000" dirty="0">
                <a:latin typeface="Century" panose="02040604050505020304" pitchFamily="18" charset="0"/>
              </a:rPr>
              <a:t>th</a:t>
            </a:r>
            <a:r>
              <a:rPr lang="en-US" sz="2200" u="sng" dirty="0">
                <a:latin typeface="Century" panose="02040604050505020304" pitchFamily="18" charset="0"/>
              </a:rPr>
              <a:t> graders</a:t>
            </a:r>
          </a:p>
          <a:p>
            <a:pPr marL="342900" indent="-342900">
              <a:lnSpc>
                <a:spcPct val="90000"/>
              </a:lnSpc>
              <a:buFont typeface="Wingdings" panose="05000000000000000000" pitchFamily="2" charset="2"/>
              <a:buChar char="Ø"/>
            </a:pPr>
            <a:r>
              <a:rPr lang="en-US" sz="2200" dirty="0">
                <a:latin typeface="Century" panose="02040604050505020304" pitchFamily="18" charset="0"/>
              </a:rPr>
              <a:t>Eligible 11</a:t>
            </a:r>
            <a:r>
              <a:rPr lang="en-US" sz="2200" baseline="30000" dirty="0">
                <a:latin typeface="Century" panose="02040604050505020304" pitchFamily="18" charset="0"/>
              </a:rPr>
              <a:t>th</a:t>
            </a:r>
            <a:r>
              <a:rPr lang="en-US" sz="2200" dirty="0">
                <a:latin typeface="Century" panose="02040604050505020304" pitchFamily="18" charset="0"/>
              </a:rPr>
              <a:t> &amp; 12</a:t>
            </a:r>
            <a:r>
              <a:rPr lang="en-US" sz="2200" baseline="30000" dirty="0">
                <a:latin typeface="Century" panose="02040604050505020304" pitchFamily="18" charset="0"/>
              </a:rPr>
              <a:t>th</a:t>
            </a:r>
            <a:r>
              <a:rPr lang="en-US" sz="2200" dirty="0">
                <a:latin typeface="Century" panose="02040604050505020304" pitchFamily="18" charset="0"/>
              </a:rPr>
              <a:t> grade students may take any approved dual enrollment courses at an eligible participating postsecondary institution.</a:t>
            </a:r>
          </a:p>
        </p:txBody>
      </p:sp>
    </p:spTree>
    <p:extLst>
      <p:ext uri="{BB962C8B-B14F-4D97-AF65-F5344CB8AC3E}">
        <p14:creationId xmlns:p14="http://schemas.microsoft.com/office/powerpoint/2010/main" val="281238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alphaModFix amt="62000"/>
            <a:extLst>
              <a:ext uri="{28A0092B-C50C-407E-A947-70E740481C1C}">
                <a14:useLocalDpi xmlns:a14="http://schemas.microsoft.com/office/drawing/2010/main"/>
              </a:ext>
            </a:extLst>
          </a:blip>
          <a:srcRect t="2" b="2"/>
          <a:stretch/>
        </p:blipFill>
        <p:spPr>
          <a:xfrm>
            <a:off x="-1" y="-16050"/>
            <a:ext cx="6676568" cy="6858000"/>
          </a:xfrm>
        </p:spPr>
      </p:pic>
      <p:sp>
        <p:nvSpPr>
          <p:cNvPr id="9" name="Rectangle 8">
            <a:extLst>
              <a:ext uri="{FF2B5EF4-FFF2-40B4-BE49-F238E27FC236}">
                <a16:creationId xmlns:a16="http://schemas.microsoft.com/office/drawing/2014/main" id="{B576E978-A841-4A4F-B153-CC369D9391D3}"/>
              </a:ext>
            </a:extLst>
          </p:cNvPr>
          <p:cNvSpPr/>
          <p:nvPr/>
        </p:nvSpPr>
        <p:spPr>
          <a:xfrm>
            <a:off x="-1" y="18591"/>
            <a:ext cx="479923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ECB2D1-5185-4A5C-9AA8-2F06DEEA311F}"/>
              </a:ext>
            </a:extLst>
          </p:cNvPr>
          <p:cNvSpPr txBox="1"/>
          <p:nvPr/>
        </p:nvSpPr>
        <p:spPr>
          <a:xfrm>
            <a:off x="4581525" y="474345"/>
            <a:ext cx="7610475" cy="6217087"/>
          </a:xfrm>
          <a:prstGeom prst="rect">
            <a:avLst/>
          </a:prstGeom>
          <a:solidFill>
            <a:schemeClr val="bg1"/>
          </a:solidFill>
        </p:spPr>
        <p:txBody>
          <a:bodyPr wrap="square" rtlCol="0">
            <a:spAutoFit/>
          </a:bodyPr>
          <a:lstStyle/>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Most credits are NOT given quality points/weight for the Cobb County GPA</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Students are taking challenging classes taught by college professors. </a:t>
            </a:r>
            <a:r>
              <a:rPr lang="en-US" sz="2000" b="1" u="sng" dirty="0">
                <a:latin typeface="Century" panose="02040604050505020304" pitchFamily="18" charset="0"/>
              </a:rPr>
              <a:t>AHS students can and HAVE failed DE classes and been academically dismissed from KSU resulting in college GPAs below a 2.0.</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Students MUST take the American Lit EOC test at AHS</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Professors DO NOT/WILL NOT communicate with parents. </a:t>
            </a:r>
          </a:p>
          <a:p>
            <a:pPr marL="342900" indent="-342900">
              <a:buFont typeface="Wingdings" panose="05000000000000000000" pitchFamily="2" charset="2"/>
              <a:buChar char="ü"/>
            </a:pPr>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College grades DO NOT appear in CTLS or </a:t>
            </a:r>
            <a:r>
              <a:rPr lang="en-US" sz="2000" dirty="0" err="1">
                <a:latin typeface="Century" panose="02040604050505020304" pitchFamily="18" charset="0"/>
              </a:rPr>
              <a:t>ParentVue</a:t>
            </a:r>
            <a:endParaRPr lang="en-US" sz="2000" dirty="0">
              <a:latin typeface="Century" panose="02040604050505020304" pitchFamily="18" charset="0"/>
            </a:endParaRP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Students are treated as college students &amp; will be in class with older college students </a:t>
            </a:r>
          </a:p>
          <a:p>
            <a:endParaRPr lang="en-US" sz="2000" dirty="0">
              <a:latin typeface="Century" panose="02040604050505020304" pitchFamily="18" charset="0"/>
            </a:endParaRPr>
          </a:p>
          <a:p>
            <a:pPr marL="342900" indent="-342900">
              <a:buFont typeface="Wingdings" panose="05000000000000000000" pitchFamily="2" charset="2"/>
              <a:buChar char="ü"/>
            </a:pPr>
            <a:r>
              <a:rPr lang="en-US" sz="2000" dirty="0">
                <a:latin typeface="Century" panose="02040604050505020304" pitchFamily="18" charset="0"/>
              </a:rPr>
              <a:t>Must maintain Satisfactory Academic Progress (SAP)</a:t>
            </a:r>
          </a:p>
          <a:p>
            <a:pPr marL="342900" indent="-342900">
              <a:buFont typeface="Wingdings" panose="05000000000000000000" pitchFamily="2" charset="2"/>
              <a:buChar char="ü"/>
            </a:pPr>
            <a:endParaRPr lang="en-US" dirty="0">
              <a:latin typeface="Century" panose="02040604050505020304" pitchFamily="18" charset="0"/>
            </a:endParaRPr>
          </a:p>
        </p:txBody>
      </p:sp>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4559" y="2036166"/>
            <a:ext cx="6119520" cy="2698752"/>
          </a:xfrm>
        </p:spPr>
        <p:txBody>
          <a:bodyPr/>
          <a:lstStyle/>
          <a:p>
            <a:pPr algn="ctr"/>
            <a:r>
              <a:rPr lang="en-US" sz="5400" b="1" dirty="0">
                <a:solidFill>
                  <a:schemeClr val="tx1"/>
                </a:solidFill>
                <a:effectLst>
                  <a:glow rad="38100">
                    <a:schemeClr val="bg1">
                      <a:lumMod val="65000"/>
                      <a:lumOff val="35000"/>
                      <a:alpha val="40000"/>
                    </a:schemeClr>
                  </a:glow>
                </a:effectLst>
                <a:latin typeface="Century" panose="02040604050505020304" pitchFamily="18" charset="0"/>
              </a:rPr>
              <a:t>Things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to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Consider</a:t>
            </a:r>
          </a:p>
        </p:txBody>
      </p:sp>
    </p:spTree>
    <p:extLst>
      <p:ext uri="{BB962C8B-B14F-4D97-AF65-F5344CB8AC3E}">
        <p14:creationId xmlns:p14="http://schemas.microsoft.com/office/powerpoint/2010/main" val="342255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 b="2"/>
          <a:stretch/>
        </p:blipFill>
        <p:spPr/>
      </p:pic>
      <p:sp>
        <p:nvSpPr>
          <p:cNvPr id="5" name="TextBox 4">
            <a:extLst>
              <a:ext uri="{FF2B5EF4-FFF2-40B4-BE49-F238E27FC236}">
                <a16:creationId xmlns:a16="http://schemas.microsoft.com/office/drawing/2014/main" id="{35ECB2D1-5185-4A5C-9AA8-2F06DEEA311F}"/>
              </a:ext>
            </a:extLst>
          </p:cNvPr>
          <p:cNvSpPr txBox="1"/>
          <p:nvPr/>
        </p:nvSpPr>
        <p:spPr>
          <a:xfrm>
            <a:off x="5008880" y="39476"/>
            <a:ext cx="7183121" cy="6924973"/>
          </a:xfrm>
          <a:prstGeom prst="rect">
            <a:avLst/>
          </a:prstGeom>
          <a:solidFill>
            <a:schemeClr val="bg1"/>
          </a:solidFill>
        </p:spPr>
        <p:txBody>
          <a:bodyPr wrap="square" rtlCol="0">
            <a:spAutoFit/>
          </a:bodyPr>
          <a:lstStyle/>
          <a:p>
            <a:pPr algn="ctr"/>
            <a:endParaRPr lang="en-US" sz="2400" dirty="0">
              <a:latin typeface="Century" panose="02040604050505020304" pitchFamily="18" charset="0"/>
            </a:endParaRPr>
          </a:p>
          <a:p>
            <a:pPr marL="285750" indent="-285750">
              <a:buFont typeface="Wingdings" panose="05000000000000000000" pitchFamily="2" charset="2"/>
              <a:buChar char="ü"/>
            </a:pPr>
            <a:r>
              <a:rPr lang="en-US" sz="2400" dirty="0">
                <a:latin typeface="Century" panose="02040604050505020304" pitchFamily="18" charset="0"/>
              </a:rPr>
              <a:t>College and high school calendars (breaks) often DO NOT align.</a:t>
            </a:r>
          </a:p>
          <a:p>
            <a:endParaRPr lang="en-US" sz="2000" dirty="0">
              <a:latin typeface="Century" panose="02040604050505020304" pitchFamily="18" charset="0"/>
            </a:endParaRPr>
          </a:p>
          <a:p>
            <a:pPr marL="285750" indent="-285750">
              <a:buFont typeface="Wingdings" panose="05000000000000000000" pitchFamily="2" charset="2"/>
              <a:buChar char="ü"/>
            </a:pPr>
            <a:r>
              <a:rPr lang="en-US" sz="2400" dirty="0">
                <a:latin typeface="Century" panose="02040604050505020304" pitchFamily="18" charset="0"/>
              </a:rPr>
              <a:t>Some competitive colleges may consider AP to be more rigorous than DE classes</a:t>
            </a:r>
          </a:p>
          <a:p>
            <a:pPr marL="285750" indent="-285750">
              <a:buFont typeface="Wingdings" panose="05000000000000000000" pitchFamily="2" charset="2"/>
              <a:buChar char="ü"/>
            </a:pPr>
            <a:endParaRPr lang="en-US" sz="2400" dirty="0">
              <a:latin typeface="Century" panose="02040604050505020304" pitchFamily="18" charset="0"/>
            </a:endParaRPr>
          </a:p>
          <a:p>
            <a:pPr marL="285750" indent="-285750">
              <a:buFont typeface="Wingdings" panose="05000000000000000000" pitchFamily="2" charset="2"/>
              <a:buChar char="ü"/>
            </a:pPr>
            <a:r>
              <a:rPr lang="en-US" sz="2400" dirty="0">
                <a:latin typeface="Century" panose="02040604050505020304" pitchFamily="18" charset="0"/>
              </a:rPr>
              <a:t>Some credits do not always transfer. Check out of state and private colleges.</a:t>
            </a:r>
          </a:p>
          <a:p>
            <a:pPr marL="285750" indent="-285750">
              <a:buFont typeface="Wingdings" panose="05000000000000000000" pitchFamily="2" charset="2"/>
              <a:buChar char="ü"/>
            </a:pPr>
            <a:endParaRPr lang="en-US" sz="2400" dirty="0">
              <a:latin typeface="Century" panose="02040604050505020304" pitchFamily="18" charset="0"/>
            </a:endParaRPr>
          </a:p>
          <a:p>
            <a:pPr marL="285750" indent="-285750">
              <a:buFont typeface="Wingdings" panose="05000000000000000000" pitchFamily="2" charset="2"/>
              <a:buChar char="ü"/>
            </a:pPr>
            <a:r>
              <a:rPr lang="en-US" sz="2400" dirty="0">
                <a:latin typeface="Century" panose="02040604050505020304" pitchFamily="18" charset="0"/>
              </a:rPr>
              <a:t>MUST provide your own transportation.</a:t>
            </a:r>
          </a:p>
          <a:p>
            <a:r>
              <a:rPr lang="en-US" sz="2400" dirty="0">
                <a:latin typeface="Century" panose="02040604050505020304" pitchFamily="18" charset="0"/>
              </a:rPr>
              <a:t> </a:t>
            </a:r>
          </a:p>
          <a:p>
            <a:pPr marL="285750" indent="-285750">
              <a:buFont typeface="Wingdings" panose="05000000000000000000" pitchFamily="2" charset="2"/>
              <a:buChar char="ü"/>
            </a:pPr>
            <a:r>
              <a:rPr lang="en-US" sz="2400" dirty="0">
                <a:latin typeface="Century" panose="02040604050505020304" pitchFamily="18" charset="0"/>
              </a:rPr>
              <a:t>Must factor in travel time, traffic, changing bell schedules, etc. </a:t>
            </a:r>
          </a:p>
          <a:p>
            <a:pPr marL="285750" indent="-285750">
              <a:buFont typeface="Wingdings" panose="05000000000000000000" pitchFamily="2" charset="2"/>
              <a:buChar char="ü"/>
            </a:pPr>
            <a:endParaRPr lang="en-US" sz="2400" b="1" dirty="0">
              <a:latin typeface="Century" panose="02040604050505020304" pitchFamily="18" charset="0"/>
            </a:endParaRPr>
          </a:p>
          <a:p>
            <a:pPr marL="285750" indent="-285750">
              <a:buFont typeface="Wingdings" panose="05000000000000000000" pitchFamily="2" charset="2"/>
              <a:buChar char="ü"/>
            </a:pPr>
            <a:r>
              <a:rPr lang="en-US" sz="2400" dirty="0">
                <a:latin typeface="Century" panose="02040604050505020304" pitchFamily="18" charset="0"/>
              </a:rPr>
              <a:t>Students MUST be on-time and attend ALL classes regularly; this includes both high school classes and DE classes. </a:t>
            </a:r>
          </a:p>
          <a:p>
            <a:pPr marL="285750" indent="-285750">
              <a:buFont typeface="Wingdings" panose="05000000000000000000" pitchFamily="2" charset="2"/>
              <a:buChar char="ü"/>
            </a:pPr>
            <a:endParaRPr lang="en-US" sz="1600" b="1" dirty="0"/>
          </a:p>
        </p:txBody>
      </p:sp>
      <p:sp>
        <p:nvSpPr>
          <p:cNvPr id="8" name="Rectangle 7">
            <a:extLst>
              <a:ext uri="{FF2B5EF4-FFF2-40B4-BE49-F238E27FC236}">
                <a16:creationId xmlns:a16="http://schemas.microsoft.com/office/drawing/2014/main" id="{0EC168F0-BD76-46E4-B85F-AECA742D2543}"/>
              </a:ext>
            </a:extLst>
          </p:cNvPr>
          <p:cNvSpPr/>
          <p:nvPr/>
        </p:nvSpPr>
        <p:spPr>
          <a:xfrm>
            <a:off x="-2" y="0"/>
            <a:ext cx="500888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12" name="Title 1" descr="title">
            <a:extLst>
              <a:ext uri="{FF2B5EF4-FFF2-40B4-BE49-F238E27FC236}">
                <a16:creationId xmlns:a16="http://schemas.microsoft.com/office/drawing/2014/main" id="{7F01EA89-CC7D-4560-9232-198BD2FB4BA3}"/>
              </a:ext>
            </a:extLst>
          </p:cNvPr>
          <p:cNvSpPr>
            <a:spLocks noGrp="1"/>
          </p:cNvSpPr>
          <p:nvPr>
            <p:ph type="ctrTitle"/>
          </p:nvPr>
        </p:nvSpPr>
        <p:spPr>
          <a:xfrm>
            <a:off x="-643279" y="2029475"/>
            <a:ext cx="6119520" cy="2698752"/>
          </a:xfrm>
        </p:spPr>
        <p:txBody>
          <a:bodyPr/>
          <a:lstStyle/>
          <a:p>
            <a:pPr algn="ctr"/>
            <a:r>
              <a:rPr lang="en-US" sz="5400" b="1" dirty="0">
                <a:solidFill>
                  <a:schemeClr val="tx1"/>
                </a:solidFill>
                <a:effectLst>
                  <a:glow rad="38100">
                    <a:schemeClr val="bg1">
                      <a:lumMod val="65000"/>
                      <a:lumOff val="35000"/>
                      <a:alpha val="40000"/>
                    </a:schemeClr>
                  </a:glow>
                </a:effectLst>
                <a:latin typeface="Century" panose="02040604050505020304" pitchFamily="18" charset="0"/>
              </a:rPr>
              <a:t>Things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to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Consider</a:t>
            </a:r>
          </a:p>
        </p:txBody>
      </p:sp>
    </p:spTree>
    <p:extLst>
      <p:ext uri="{BB962C8B-B14F-4D97-AF65-F5344CB8AC3E}">
        <p14:creationId xmlns:p14="http://schemas.microsoft.com/office/powerpoint/2010/main" val="83544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 b="2"/>
          <a:stretch/>
        </p:blipFill>
        <p:spPr/>
      </p:pic>
      <p:sp>
        <p:nvSpPr>
          <p:cNvPr id="5" name="TextBox 4">
            <a:extLst>
              <a:ext uri="{FF2B5EF4-FFF2-40B4-BE49-F238E27FC236}">
                <a16:creationId xmlns:a16="http://schemas.microsoft.com/office/drawing/2014/main" id="{35ECB2D1-5185-4A5C-9AA8-2F06DEEA311F}"/>
              </a:ext>
            </a:extLst>
          </p:cNvPr>
          <p:cNvSpPr txBox="1"/>
          <p:nvPr/>
        </p:nvSpPr>
        <p:spPr>
          <a:xfrm>
            <a:off x="5201919" y="92826"/>
            <a:ext cx="6955868" cy="6401753"/>
          </a:xfrm>
          <a:prstGeom prst="rect">
            <a:avLst/>
          </a:prstGeom>
          <a:solidFill>
            <a:schemeClr val="bg1"/>
          </a:solidFill>
        </p:spPr>
        <p:txBody>
          <a:bodyPr wrap="square" rtlCol="0">
            <a:spAutoFit/>
          </a:bodyPr>
          <a:lstStyle/>
          <a:p>
            <a:pPr algn="ctr"/>
            <a:endParaRPr lang="en-US" sz="1400" dirty="0">
              <a:latin typeface="Century" panose="02040604050505020304" pitchFamily="18" charset="0"/>
            </a:endParaRPr>
          </a:p>
          <a:p>
            <a:pPr marL="285750" indent="-285750">
              <a:buFont typeface="Wingdings" panose="05000000000000000000" pitchFamily="2" charset="2"/>
              <a:buChar char="ü"/>
            </a:pPr>
            <a:endParaRPr lang="en-US" sz="2000" dirty="0">
              <a:latin typeface="Century" panose="02040604050505020304" pitchFamily="18" charset="0"/>
            </a:endParaRPr>
          </a:p>
          <a:p>
            <a:pPr marL="285750" indent="-285750">
              <a:buFont typeface="Wingdings" panose="05000000000000000000" pitchFamily="2" charset="2"/>
              <a:buChar char="ü"/>
            </a:pPr>
            <a:r>
              <a:rPr lang="en-US" sz="2000" dirty="0">
                <a:latin typeface="Century" panose="02040604050505020304" pitchFamily="18" charset="0"/>
              </a:rPr>
              <a:t>Lack of daily interaction with HS friends may impact relationships, school involvement, etc.</a:t>
            </a:r>
          </a:p>
          <a:p>
            <a:pPr marL="285750" indent="-285750">
              <a:buFont typeface="Wingdings" panose="05000000000000000000" pitchFamily="2" charset="2"/>
              <a:buChar char="ü"/>
            </a:pPr>
            <a:endParaRPr lang="en-US" sz="2000" dirty="0">
              <a:latin typeface="Century" panose="02040604050505020304" pitchFamily="18" charset="0"/>
            </a:endParaRPr>
          </a:p>
          <a:p>
            <a:pPr marL="285750" indent="-285750">
              <a:buFont typeface="Wingdings" panose="05000000000000000000" pitchFamily="2" charset="2"/>
              <a:buChar char="ü"/>
            </a:pPr>
            <a:r>
              <a:rPr lang="en-US" sz="2000" dirty="0">
                <a:latin typeface="Century" panose="02040604050505020304" pitchFamily="18" charset="0"/>
              </a:rPr>
              <a:t>The student may miss high school announcements and information distributed in homeroom. Students are responsible to find out info that they miss when they are not on campus.</a:t>
            </a:r>
          </a:p>
          <a:p>
            <a:endParaRPr lang="en-US" sz="2000" dirty="0">
              <a:latin typeface="Century" panose="02040604050505020304" pitchFamily="18" charset="0"/>
            </a:endParaRPr>
          </a:p>
          <a:p>
            <a:pPr marL="285750" indent="-285750">
              <a:buFont typeface="Wingdings" panose="05000000000000000000" pitchFamily="2" charset="2"/>
              <a:buChar char="ü"/>
            </a:pPr>
            <a:r>
              <a:rPr lang="en-US" sz="2000" dirty="0">
                <a:latin typeface="Century" panose="02040604050505020304" pitchFamily="18" charset="0"/>
              </a:rPr>
              <a:t>DE students are not allowed to be on the high school campus during the school day if not in AHS class.</a:t>
            </a:r>
          </a:p>
          <a:p>
            <a:endParaRPr lang="en-US" sz="2000" dirty="0">
              <a:latin typeface="Century" panose="02040604050505020304" pitchFamily="18" charset="0"/>
            </a:endParaRPr>
          </a:p>
          <a:p>
            <a:pPr marL="742950" lvl="1" indent="-285750">
              <a:buFont typeface="Wingdings" panose="05000000000000000000" pitchFamily="2" charset="2"/>
              <a:buChar char="ü"/>
            </a:pPr>
            <a:r>
              <a:rPr lang="en-US" sz="2000" dirty="0">
                <a:latin typeface="Century" panose="02040604050505020304" pitchFamily="18" charset="0"/>
              </a:rPr>
              <a:t>This includes athletic fields, the media center, gym, cafeteria, classrooms, etc. </a:t>
            </a:r>
          </a:p>
          <a:p>
            <a:pPr marL="742950" lvl="1" indent="-285750">
              <a:buFont typeface="Wingdings" panose="05000000000000000000" pitchFamily="2" charset="2"/>
              <a:buChar char="ü"/>
            </a:pPr>
            <a:r>
              <a:rPr lang="en-US" sz="2000" dirty="0">
                <a:latin typeface="Century" panose="02040604050505020304" pitchFamily="18" charset="0"/>
              </a:rPr>
              <a:t>Exceptions to this rule include before/after school for extracurricular activities, to attend a scheduled high school class or to meet with a counselor. </a:t>
            </a:r>
          </a:p>
          <a:p>
            <a:pPr lvl="1"/>
            <a:endParaRPr lang="en-US" sz="2000" dirty="0">
              <a:latin typeface="Century" panose="02040604050505020304" pitchFamily="18" charset="0"/>
            </a:endParaRPr>
          </a:p>
          <a:p>
            <a:pPr marL="342900" indent="-342900">
              <a:buFont typeface="Wingdings" panose="05000000000000000000" pitchFamily="2" charset="2"/>
              <a:buChar char="ü"/>
            </a:pPr>
            <a:endParaRPr lang="en-US" sz="2000" b="1" dirty="0">
              <a:latin typeface="Century" panose="02040604050505020304" pitchFamily="18" charset="0"/>
            </a:endParaRPr>
          </a:p>
          <a:p>
            <a:pPr marL="742950" lvl="1" indent="-285750">
              <a:buFont typeface="Wingdings" panose="05000000000000000000" pitchFamily="2" charset="2"/>
              <a:buChar char="ü"/>
            </a:pPr>
            <a:endParaRPr lang="en-US" sz="1600" b="1" dirty="0"/>
          </a:p>
        </p:txBody>
      </p:sp>
      <p:sp>
        <p:nvSpPr>
          <p:cNvPr id="8" name="Rectangle 7">
            <a:extLst>
              <a:ext uri="{FF2B5EF4-FFF2-40B4-BE49-F238E27FC236}">
                <a16:creationId xmlns:a16="http://schemas.microsoft.com/office/drawing/2014/main" id="{A9166B11-CD3E-437B-97E5-402A38350413}"/>
              </a:ext>
            </a:extLst>
          </p:cNvPr>
          <p:cNvSpPr/>
          <p:nvPr/>
        </p:nvSpPr>
        <p:spPr>
          <a:xfrm>
            <a:off x="34213" y="0"/>
            <a:ext cx="5201921"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descr="title">
            <a:extLst>
              <a:ext uri="{FF2B5EF4-FFF2-40B4-BE49-F238E27FC236}">
                <a16:creationId xmlns:a16="http://schemas.microsoft.com/office/drawing/2014/main" id="{260AFCBE-CE2C-40EB-A5BA-FC131B47D64B}"/>
              </a:ext>
            </a:extLst>
          </p:cNvPr>
          <p:cNvSpPr>
            <a:spLocks noGrp="1"/>
          </p:cNvSpPr>
          <p:nvPr>
            <p:ph type="ctrTitle"/>
          </p:nvPr>
        </p:nvSpPr>
        <p:spPr>
          <a:xfrm>
            <a:off x="-307999" y="2079624"/>
            <a:ext cx="6119520" cy="2698752"/>
          </a:xfrm>
        </p:spPr>
        <p:txBody>
          <a:bodyPr/>
          <a:lstStyle/>
          <a:p>
            <a:pPr algn="ctr"/>
            <a:r>
              <a:rPr lang="en-US" sz="5400" b="1" dirty="0">
                <a:solidFill>
                  <a:schemeClr val="tx1"/>
                </a:solidFill>
                <a:effectLst>
                  <a:glow rad="38100">
                    <a:schemeClr val="bg1">
                      <a:lumMod val="65000"/>
                      <a:lumOff val="35000"/>
                      <a:alpha val="40000"/>
                    </a:schemeClr>
                  </a:glow>
                </a:effectLst>
                <a:latin typeface="Century" panose="02040604050505020304" pitchFamily="18" charset="0"/>
              </a:rPr>
              <a:t>Things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to </a:t>
            </a:r>
            <a:br>
              <a:rPr lang="en-US" sz="5400" b="1" dirty="0">
                <a:solidFill>
                  <a:schemeClr val="tx1"/>
                </a:solidFill>
                <a:effectLst>
                  <a:glow rad="38100">
                    <a:schemeClr val="bg1">
                      <a:lumMod val="65000"/>
                      <a:lumOff val="35000"/>
                      <a:alpha val="40000"/>
                    </a:schemeClr>
                  </a:glow>
                </a:effectLst>
                <a:latin typeface="Century" panose="02040604050505020304" pitchFamily="18" charset="0"/>
              </a:rPr>
            </a:br>
            <a:r>
              <a:rPr lang="en-US" sz="5400" b="1" dirty="0">
                <a:solidFill>
                  <a:schemeClr val="tx1"/>
                </a:solidFill>
                <a:effectLst>
                  <a:glow rad="38100">
                    <a:schemeClr val="bg1">
                      <a:lumMod val="65000"/>
                      <a:lumOff val="35000"/>
                      <a:alpha val="40000"/>
                    </a:schemeClr>
                  </a:glow>
                </a:effectLst>
                <a:latin typeface="Century" panose="02040604050505020304" pitchFamily="18" charset="0"/>
              </a:rPr>
              <a:t>Consider</a:t>
            </a:r>
          </a:p>
        </p:txBody>
      </p:sp>
    </p:spTree>
    <p:extLst>
      <p:ext uri="{BB962C8B-B14F-4D97-AF65-F5344CB8AC3E}">
        <p14:creationId xmlns:p14="http://schemas.microsoft.com/office/powerpoint/2010/main" val="44530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1" y="-1"/>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pPr algn="ctr"/>
            <a:r>
              <a:rPr lang="en-US" sz="4000" b="1" dirty="0">
                <a:latin typeface="Tempus Sans ITC" panose="04020404030D07020202" pitchFamily="82" charset="0"/>
              </a:rPr>
              <a:t>Keep in Mind…</a:t>
            </a:r>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386080" y="1179076"/>
            <a:ext cx="11172734" cy="5196151"/>
          </a:xfrm>
          <a:solidFill>
            <a:schemeClr val="bg1">
              <a:alpha val="25000"/>
            </a:schemeClr>
          </a:solidFill>
        </p:spPr>
        <p:txBody>
          <a:bodyPr/>
          <a:lstStyle/>
          <a:p>
            <a:pPr>
              <a:buFont typeface="Wingdings" panose="05000000000000000000" pitchFamily="2" charset="2"/>
              <a:buChar char="ü"/>
            </a:pPr>
            <a:r>
              <a:rPr lang="en-US" sz="2400" b="1" dirty="0">
                <a:solidFill>
                  <a:schemeClr val="bg1"/>
                </a:solidFill>
              </a:rPr>
              <a:t>It is the student/parent's responsibility to review all of the dual enrollment </a:t>
            </a:r>
          </a:p>
          <a:p>
            <a:pPr marL="0" indent="0">
              <a:buNone/>
            </a:pPr>
            <a:r>
              <a:rPr lang="en-US" sz="2400" b="1" dirty="0">
                <a:solidFill>
                  <a:schemeClr val="bg1"/>
                </a:solidFill>
              </a:rPr>
              <a:t>    information and understand the expectations and requirements. </a:t>
            </a:r>
          </a:p>
          <a:p>
            <a:pPr>
              <a:buFont typeface="Wingdings" panose="05000000000000000000" pitchFamily="2" charset="2"/>
              <a:buChar char="ü"/>
            </a:pPr>
            <a:r>
              <a:rPr lang="en-US" sz="2400" b="1" dirty="0">
                <a:solidFill>
                  <a:schemeClr val="bg1"/>
                </a:solidFill>
              </a:rPr>
              <a:t>DE is Recommended for 11</a:t>
            </a:r>
            <a:r>
              <a:rPr lang="en-US" sz="2400" b="1" baseline="30000" dirty="0">
                <a:solidFill>
                  <a:schemeClr val="bg1"/>
                </a:solidFill>
              </a:rPr>
              <a:t>th</a:t>
            </a:r>
            <a:r>
              <a:rPr lang="en-US" sz="2400" b="1" dirty="0">
                <a:solidFill>
                  <a:schemeClr val="bg1"/>
                </a:solidFill>
              </a:rPr>
              <a:t> and 12</a:t>
            </a:r>
            <a:r>
              <a:rPr lang="en-US" sz="2400" b="1" baseline="30000" dirty="0">
                <a:solidFill>
                  <a:schemeClr val="bg1"/>
                </a:solidFill>
              </a:rPr>
              <a:t>th</a:t>
            </a:r>
            <a:r>
              <a:rPr lang="en-US" sz="2400" b="1" dirty="0">
                <a:solidFill>
                  <a:schemeClr val="bg1"/>
                </a:solidFill>
              </a:rPr>
              <a:t> graders</a:t>
            </a:r>
          </a:p>
          <a:p>
            <a:pPr>
              <a:buFont typeface="Wingdings" panose="05000000000000000000" pitchFamily="2" charset="2"/>
              <a:buChar char="ü"/>
            </a:pPr>
            <a:r>
              <a:rPr lang="en-US" sz="2400" b="1" dirty="0">
                <a:solidFill>
                  <a:schemeClr val="bg1"/>
                </a:solidFill>
              </a:rPr>
              <a:t>Colleges have set their own grade and/or age requirements</a:t>
            </a:r>
          </a:p>
          <a:p>
            <a:pPr>
              <a:buFont typeface="Wingdings" panose="05000000000000000000" pitchFamily="2" charset="2"/>
              <a:buChar char="ü"/>
            </a:pPr>
            <a:r>
              <a:rPr lang="en-US" sz="2400" b="1" dirty="0">
                <a:solidFill>
                  <a:schemeClr val="bg1"/>
                </a:solidFill>
              </a:rPr>
              <a:t>Admissions requirements vary by college</a:t>
            </a:r>
          </a:p>
          <a:p>
            <a:pPr>
              <a:buFont typeface="Wingdings" panose="05000000000000000000" pitchFamily="2" charset="2"/>
              <a:buChar char="ü"/>
            </a:pPr>
            <a:r>
              <a:rPr lang="en-US" sz="2400" b="1" dirty="0">
                <a:solidFill>
                  <a:schemeClr val="bg1"/>
                </a:solidFill>
              </a:rPr>
              <a:t>Full-Time and Part-Time opportunities</a:t>
            </a:r>
          </a:p>
          <a:p>
            <a:pPr>
              <a:buFont typeface="Wingdings" panose="05000000000000000000" pitchFamily="2" charset="2"/>
              <a:buChar char="ü"/>
            </a:pPr>
            <a:r>
              <a:rPr lang="en-US" sz="2400" b="1" dirty="0">
                <a:solidFill>
                  <a:schemeClr val="bg1"/>
                </a:solidFill>
              </a:rPr>
              <a:t>Available during Fall, Spring and Summer semesters at some colleges</a:t>
            </a:r>
          </a:p>
          <a:p>
            <a:pPr>
              <a:buFont typeface="Wingdings" panose="05000000000000000000" pitchFamily="2" charset="2"/>
              <a:buChar char="ü"/>
            </a:pPr>
            <a:r>
              <a:rPr lang="en-US" sz="2400" b="1" dirty="0">
                <a:solidFill>
                  <a:schemeClr val="bg1"/>
                </a:solidFill>
              </a:rPr>
              <a:t>No residency or citizenship requirement </a:t>
            </a:r>
          </a:p>
          <a:p>
            <a:pPr>
              <a:buFont typeface="Wingdings" panose="05000000000000000000" pitchFamily="2" charset="2"/>
              <a:buChar char="ü"/>
            </a:pPr>
            <a:r>
              <a:rPr lang="en-US" sz="2400" b="1" dirty="0">
                <a:solidFill>
                  <a:schemeClr val="bg1"/>
                </a:solidFill>
              </a:rPr>
              <a:t>Allatoona students must apply by the Allatoona deadline, not the college deadline.</a:t>
            </a:r>
          </a:p>
          <a:p>
            <a:pPr>
              <a:buFont typeface="Wingdings" panose="05000000000000000000" pitchFamily="2" charset="2"/>
              <a:buChar char="ü"/>
            </a:pPr>
            <a:r>
              <a:rPr lang="en-US" sz="2400" b="1" dirty="0">
                <a:solidFill>
                  <a:schemeClr val="bg1"/>
                </a:solidFill>
              </a:rPr>
              <a:t>Apply early to make sure all of your documents have been submitted. </a:t>
            </a:r>
          </a:p>
          <a:p>
            <a:pPr marL="0" indent="0">
              <a:buNone/>
            </a:pPr>
            <a:endParaRPr lang="en-US" sz="2400" b="1" dirty="0">
              <a:solidFill>
                <a:schemeClr val="bg1"/>
              </a:solidFill>
            </a:endParaRPr>
          </a:p>
          <a:p>
            <a:pPr>
              <a:buFont typeface="Wingdings" panose="05000000000000000000" pitchFamily="2" charset="2"/>
              <a:buChar char="ü"/>
            </a:pPr>
            <a:endParaRPr lang="en-US" dirty="0"/>
          </a:p>
        </p:txBody>
      </p:sp>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23</a:t>
            </a:fld>
            <a:endParaRPr lang="en-US" sz="1200" dirty="0">
              <a:solidFill>
                <a:schemeClr val="bg1"/>
              </a:solidFill>
            </a:endParaRPr>
          </a:p>
        </p:txBody>
      </p:sp>
    </p:spTree>
    <p:extLst>
      <p:ext uri="{BB962C8B-B14F-4D97-AF65-F5344CB8AC3E}">
        <p14:creationId xmlns:p14="http://schemas.microsoft.com/office/powerpoint/2010/main" val="637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21" r="21"/>
          <a:stretch/>
        </p:blipFill>
        <p:spPr/>
      </p:pic>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0"/>
            <a:ext cx="7833208" cy="685800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78474" y="1820840"/>
            <a:ext cx="5015211" cy="2570480"/>
          </a:xfrm>
          <a:solidFill>
            <a:schemeClr val="bg1"/>
          </a:solidFill>
        </p:spPr>
        <p:txBody>
          <a:bodyPr/>
          <a:lstStyle/>
          <a:p>
            <a:pPr algn="ctr"/>
            <a:r>
              <a:rPr lang="en-US" sz="4000" b="1" dirty="0">
                <a:latin typeface="Century" panose="02040604050505020304" pitchFamily="18" charset="0"/>
              </a:rPr>
              <a:t>What does it take to be a SUCCESSFUL DE student?</a:t>
            </a:r>
          </a:p>
        </p:txBody>
      </p:sp>
      <p:graphicFrame>
        <p:nvGraphicFramePr>
          <p:cNvPr id="19" name="Table 5">
            <a:extLst>
              <a:ext uri="{FF2B5EF4-FFF2-40B4-BE49-F238E27FC236}">
                <a16:creationId xmlns:a16="http://schemas.microsoft.com/office/drawing/2014/main" id="{C88C9C4E-7DBC-4793-8DE1-827081C058DA}"/>
              </a:ext>
            </a:extLst>
          </p:cNvPr>
          <p:cNvGraphicFramePr>
            <a:graphicFrameLocks noGrp="1"/>
          </p:cNvGraphicFramePr>
          <p:nvPr>
            <p:extLst>
              <p:ext uri="{D42A27DB-BD31-4B8C-83A1-F6EECF244321}">
                <p14:modId xmlns:p14="http://schemas.microsoft.com/office/powerpoint/2010/main" val="2979307908"/>
              </p:ext>
            </p:extLst>
          </p:nvPr>
        </p:nvGraphicFramePr>
        <p:xfrm>
          <a:off x="5372159" y="788565"/>
          <a:ext cx="6436348" cy="6100139"/>
        </p:xfrm>
        <a:graphic>
          <a:graphicData uri="http://schemas.openxmlformats.org/drawingml/2006/table">
            <a:tbl>
              <a:tblPr firstRow="1" bandRow="1">
                <a:tableStyleId>{E8B1032C-EA38-4F05-BA0D-38AFFFC7BED3}</a:tableStyleId>
              </a:tblPr>
              <a:tblGrid>
                <a:gridCol w="2579542">
                  <a:extLst>
                    <a:ext uri="{9D8B030D-6E8A-4147-A177-3AD203B41FA5}">
                      <a16:colId xmlns:a16="http://schemas.microsoft.com/office/drawing/2014/main" val="1621948365"/>
                    </a:ext>
                  </a:extLst>
                </a:gridCol>
                <a:gridCol w="856739">
                  <a:extLst>
                    <a:ext uri="{9D8B030D-6E8A-4147-A177-3AD203B41FA5}">
                      <a16:colId xmlns:a16="http://schemas.microsoft.com/office/drawing/2014/main" val="567202031"/>
                    </a:ext>
                  </a:extLst>
                </a:gridCol>
                <a:gridCol w="3000067">
                  <a:extLst>
                    <a:ext uri="{9D8B030D-6E8A-4147-A177-3AD203B41FA5}">
                      <a16:colId xmlns:a16="http://schemas.microsoft.com/office/drawing/2014/main" val="3673133560"/>
                    </a:ext>
                  </a:extLst>
                </a:gridCol>
              </a:tblGrid>
              <a:tr h="373161">
                <a:tc>
                  <a:txBody>
                    <a:bodyPr/>
                    <a:lstStyle/>
                    <a:p>
                      <a:pPr algn="ctr"/>
                      <a:r>
                        <a:rPr lang="en-US" b="0" dirty="0">
                          <a:latin typeface="Century" panose="02040604050505020304" pitchFamily="18" charset="0"/>
                        </a:rPr>
                        <a:t>Organized</a:t>
                      </a:r>
                    </a:p>
                  </a:txBody>
                  <a:tcPr>
                    <a:solidFill>
                      <a:srgbClr val="C00C21">
                        <a:alpha val="73000"/>
                      </a:srgbClr>
                    </a:solidFill>
                  </a:tcPr>
                </a:tc>
                <a:tc>
                  <a:txBody>
                    <a:bodyPr/>
                    <a:lstStyle/>
                    <a:p>
                      <a:pPr algn="ctr"/>
                      <a:r>
                        <a:rPr lang="en-US" sz="2000" b="0" dirty="0">
                          <a:latin typeface="Century" panose="02040604050505020304" pitchFamily="18" charset="0"/>
                        </a:rPr>
                        <a:t>Or</a:t>
                      </a:r>
                    </a:p>
                  </a:txBody>
                  <a:tcPr>
                    <a:solidFill>
                      <a:srgbClr val="C00C21">
                        <a:alpha val="73000"/>
                      </a:srgbClr>
                    </a:solidFill>
                  </a:tcPr>
                </a:tc>
                <a:tc>
                  <a:txBody>
                    <a:bodyPr/>
                    <a:lstStyle/>
                    <a:p>
                      <a:pPr algn="ctr"/>
                      <a:r>
                        <a:rPr lang="en-US" b="0" dirty="0">
                          <a:latin typeface="Century" panose="02040604050505020304" pitchFamily="18" charset="0"/>
                        </a:rPr>
                        <a:t>Disorganized</a:t>
                      </a:r>
                    </a:p>
                  </a:txBody>
                  <a:tcPr>
                    <a:solidFill>
                      <a:srgbClr val="C00C21">
                        <a:alpha val="73000"/>
                      </a:srgbClr>
                    </a:solidFill>
                  </a:tcPr>
                </a:tc>
                <a:extLst>
                  <a:ext uri="{0D108BD9-81ED-4DB2-BD59-A6C34878D82A}">
                    <a16:rowId xmlns:a16="http://schemas.microsoft.com/office/drawing/2014/main" val="379919634"/>
                  </a:ext>
                </a:extLst>
              </a:tr>
              <a:tr h="767289">
                <a:tc>
                  <a:txBody>
                    <a:bodyPr/>
                    <a:lstStyle/>
                    <a:p>
                      <a:pPr algn="ctr"/>
                      <a:r>
                        <a:rPr lang="en-US" dirty="0">
                          <a:latin typeface="Century" panose="02040604050505020304" pitchFamily="18" charset="0"/>
                        </a:rPr>
                        <a:t>Proactive</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algn="ctr"/>
                      <a:r>
                        <a:rPr lang="en-US" dirty="0">
                          <a:latin typeface="Century" panose="02040604050505020304" pitchFamily="18" charset="0"/>
                        </a:rPr>
                        <a:t>Reactive</a:t>
                      </a:r>
                    </a:p>
                  </a:txBody>
                  <a:tcPr>
                    <a:solidFill>
                      <a:srgbClr val="C00C21">
                        <a:alpha val="73000"/>
                      </a:srgbClr>
                    </a:solidFill>
                  </a:tcPr>
                </a:tc>
                <a:extLst>
                  <a:ext uri="{0D108BD9-81ED-4DB2-BD59-A6C34878D82A}">
                    <a16:rowId xmlns:a16="http://schemas.microsoft.com/office/drawing/2014/main" val="2079211125"/>
                  </a:ext>
                </a:extLst>
              </a:tr>
              <a:tr h="373161">
                <a:tc>
                  <a:txBody>
                    <a:bodyPr/>
                    <a:lstStyle/>
                    <a:p>
                      <a:pPr algn="ctr"/>
                      <a:r>
                        <a:rPr lang="en-US" dirty="0">
                          <a:latin typeface="Century" panose="02040604050505020304" pitchFamily="18" charset="0"/>
                        </a:rPr>
                        <a:t>Flexible</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algn="ctr"/>
                      <a:r>
                        <a:rPr lang="en-US" dirty="0">
                          <a:latin typeface="Century" panose="02040604050505020304" pitchFamily="18" charset="0"/>
                        </a:rPr>
                        <a:t>Rigid</a:t>
                      </a:r>
                    </a:p>
                  </a:txBody>
                  <a:tcPr>
                    <a:solidFill>
                      <a:srgbClr val="C00C21">
                        <a:alpha val="73000"/>
                      </a:srgbClr>
                    </a:solidFill>
                  </a:tcPr>
                </a:tc>
                <a:extLst>
                  <a:ext uri="{0D108BD9-81ED-4DB2-BD59-A6C34878D82A}">
                    <a16:rowId xmlns:a16="http://schemas.microsoft.com/office/drawing/2014/main" val="246577202"/>
                  </a:ext>
                </a:extLst>
              </a:tr>
              <a:tr h="638930">
                <a:tc>
                  <a:txBody>
                    <a:bodyPr/>
                    <a:lstStyle/>
                    <a:p>
                      <a:pPr algn="ctr"/>
                      <a:r>
                        <a:rPr lang="en-US" dirty="0">
                          <a:latin typeface="Century" panose="02040604050505020304" pitchFamily="18" charset="0"/>
                        </a:rPr>
                        <a:t>Able to Handle Stress</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algn="ctr"/>
                      <a:r>
                        <a:rPr lang="en-US" dirty="0">
                          <a:latin typeface="Century" panose="02040604050505020304" pitchFamily="18" charset="0"/>
                        </a:rPr>
                        <a:t>Easily Overwhelmed</a:t>
                      </a:r>
                    </a:p>
                  </a:txBody>
                  <a:tcPr>
                    <a:solidFill>
                      <a:srgbClr val="C00C21">
                        <a:alpha val="73000"/>
                      </a:srgbClr>
                    </a:solidFill>
                  </a:tcPr>
                </a:tc>
                <a:extLst>
                  <a:ext uri="{0D108BD9-81ED-4DB2-BD59-A6C34878D82A}">
                    <a16:rowId xmlns:a16="http://schemas.microsoft.com/office/drawing/2014/main" val="2946389021"/>
                  </a:ext>
                </a:extLst>
              </a:tr>
              <a:tr h="373161">
                <a:tc>
                  <a:txBody>
                    <a:bodyPr/>
                    <a:lstStyle/>
                    <a:p>
                      <a:pPr algn="ctr"/>
                      <a:r>
                        <a:rPr lang="en-US" dirty="0">
                          <a:latin typeface="Century" panose="02040604050505020304" pitchFamily="18" charset="0"/>
                        </a:rPr>
                        <a:t>Assertive</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algn="ctr"/>
                      <a:r>
                        <a:rPr lang="en-US" dirty="0">
                          <a:latin typeface="Century" panose="02040604050505020304" pitchFamily="18" charset="0"/>
                        </a:rPr>
                        <a:t>Unassertive</a:t>
                      </a:r>
                    </a:p>
                  </a:txBody>
                  <a:tcPr>
                    <a:solidFill>
                      <a:srgbClr val="C00C21">
                        <a:alpha val="73000"/>
                      </a:srgbClr>
                    </a:solidFill>
                  </a:tcPr>
                </a:tc>
                <a:extLst>
                  <a:ext uri="{0D108BD9-81ED-4DB2-BD59-A6C34878D82A}">
                    <a16:rowId xmlns:a16="http://schemas.microsoft.com/office/drawing/2014/main" val="1447234180"/>
                  </a:ext>
                </a:extLst>
              </a:tr>
              <a:tr h="602799">
                <a:tc>
                  <a:txBody>
                    <a:bodyPr/>
                    <a:lstStyle/>
                    <a:p>
                      <a:pPr algn="ctr"/>
                      <a:r>
                        <a:rPr lang="en-US" dirty="0">
                          <a:latin typeface="Century" panose="02040604050505020304" pitchFamily="18" charset="0"/>
                        </a:rPr>
                        <a:t>Good Self-Advocate</a:t>
                      </a:r>
                    </a:p>
                  </a:txBody>
                  <a:tcPr>
                    <a:solidFill>
                      <a:srgbClr val="C00C21">
                        <a:alpha val="73000"/>
                      </a:srgbClr>
                    </a:solidFill>
                  </a:tcPr>
                </a:tc>
                <a:tc>
                  <a:txBody>
                    <a:bodyPr/>
                    <a:lstStyle/>
                    <a:p>
                      <a:pPr algn="ctr"/>
                      <a:r>
                        <a:rPr lang="en-US" sz="2000" b="1" dirty="0">
                          <a:latin typeface="Century" panose="02040604050505020304" pitchFamily="18" charset="0"/>
                        </a:rPr>
                        <a:t>Or</a:t>
                      </a:r>
                    </a:p>
                  </a:txBody>
                  <a:tcPr>
                    <a:solidFill>
                      <a:srgbClr val="C00C21">
                        <a:alpha val="73000"/>
                      </a:srgbClr>
                    </a:solidFill>
                  </a:tcPr>
                </a:tc>
                <a:tc>
                  <a:txBody>
                    <a:bodyPr/>
                    <a:lstStyle/>
                    <a:p>
                      <a:pPr algn="ctr"/>
                      <a:r>
                        <a:rPr lang="en-US" dirty="0">
                          <a:latin typeface="Century" panose="02040604050505020304" pitchFamily="18" charset="0"/>
                        </a:rPr>
                        <a:t>Unable/Unwilling to ask for help</a:t>
                      </a:r>
                    </a:p>
                  </a:txBody>
                  <a:tcPr>
                    <a:solidFill>
                      <a:srgbClr val="C00C21">
                        <a:alpha val="73000"/>
                      </a:srgbClr>
                    </a:solidFill>
                  </a:tcPr>
                </a:tc>
                <a:extLst>
                  <a:ext uri="{0D108BD9-81ED-4DB2-BD59-A6C34878D82A}">
                    <a16:rowId xmlns:a16="http://schemas.microsoft.com/office/drawing/2014/main" val="2128386923"/>
                  </a:ext>
                </a:extLst>
              </a:tr>
              <a:tr h="373161">
                <a:tc>
                  <a:txBody>
                    <a:bodyPr/>
                    <a:lstStyle/>
                    <a:p>
                      <a:pPr algn="ctr"/>
                      <a:r>
                        <a:rPr lang="en-US" dirty="0">
                          <a:latin typeface="Century" panose="02040604050505020304" pitchFamily="18" charset="0"/>
                        </a:rPr>
                        <a:t>On Top of Things</a:t>
                      </a:r>
                    </a:p>
                  </a:txBody>
                  <a:tcPr>
                    <a:solidFill>
                      <a:srgbClr val="C00C21">
                        <a:alpha val="73000"/>
                      </a:srgbClr>
                    </a:solidFill>
                  </a:tcPr>
                </a:tc>
                <a:tc>
                  <a:txBody>
                    <a:bodyPr/>
                    <a:lstStyle/>
                    <a:p>
                      <a:pPr algn="ctr"/>
                      <a:r>
                        <a:rPr lang="en-US" sz="2000" b="1" dirty="0">
                          <a:latin typeface="Century" panose="02040604050505020304" pitchFamily="18" charset="0"/>
                        </a:rPr>
                        <a:t>Or</a:t>
                      </a:r>
                    </a:p>
                  </a:txBody>
                  <a:tcPr>
                    <a:solidFill>
                      <a:srgbClr val="C00C21">
                        <a:alpha val="73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entury" panose="02040604050505020304" pitchFamily="18" charset="0"/>
                        </a:rPr>
                        <a:t>Procrastinator</a:t>
                      </a:r>
                    </a:p>
                    <a:p>
                      <a:pPr algn="ctr"/>
                      <a:r>
                        <a:rPr lang="en-US" dirty="0">
                          <a:latin typeface="Century" panose="02040604050505020304" pitchFamily="18" charset="0"/>
                        </a:rPr>
                        <a:t> </a:t>
                      </a:r>
                    </a:p>
                  </a:txBody>
                  <a:tcPr>
                    <a:solidFill>
                      <a:srgbClr val="C00C21">
                        <a:alpha val="73000"/>
                      </a:srgbClr>
                    </a:solidFill>
                  </a:tcPr>
                </a:tc>
                <a:extLst>
                  <a:ext uri="{0D108BD9-81ED-4DB2-BD59-A6C34878D82A}">
                    <a16:rowId xmlns:a16="http://schemas.microsoft.com/office/drawing/2014/main" val="127080457"/>
                  </a:ext>
                </a:extLst>
              </a:tr>
              <a:tr h="373161">
                <a:tc>
                  <a:txBody>
                    <a:bodyPr/>
                    <a:lstStyle/>
                    <a:p>
                      <a:pPr algn="ctr"/>
                      <a:r>
                        <a:rPr lang="en-US" dirty="0">
                          <a:latin typeface="Century" panose="02040604050505020304" pitchFamily="18" charset="0"/>
                        </a:rPr>
                        <a:t>Independent</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algn="ctr"/>
                      <a:r>
                        <a:rPr lang="en-US" dirty="0">
                          <a:latin typeface="Century" panose="02040604050505020304" pitchFamily="18" charset="0"/>
                        </a:rPr>
                        <a:t>Highly dependent</a:t>
                      </a:r>
                    </a:p>
                  </a:txBody>
                  <a:tcPr>
                    <a:solidFill>
                      <a:srgbClr val="C00C21">
                        <a:alpha val="73000"/>
                      </a:srgbClr>
                    </a:solidFill>
                  </a:tcPr>
                </a:tc>
                <a:extLst>
                  <a:ext uri="{0D108BD9-81ED-4DB2-BD59-A6C34878D82A}">
                    <a16:rowId xmlns:a16="http://schemas.microsoft.com/office/drawing/2014/main" val="1209422949"/>
                  </a:ext>
                </a:extLst>
              </a:tr>
              <a:tr h="6027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entury" panose="02040604050505020304" pitchFamily="18" charset="0"/>
                        </a:rPr>
                        <a:t>Check and Respond Immediately to emails</a:t>
                      </a:r>
                    </a:p>
                  </a:txBody>
                  <a:tcPr>
                    <a:solidFill>
                      <a:srgbClr val="C00C21">
                        <a:alpha val="73000"/>
                      </a:srgbClr>
                    </a:solidFill>
                  </a:tcPr>
                </a:tc>
                <a:tc>
                  <a:txBody>
                    <a:bodyPr/>
                    <a:lstStyle/>
                    <a:p>
                      <a:pPr algn="ctr"/>
                      <a:r>
                        <a:rPr lang="en-US" sz="2000" b="1" dirty="0">
                          <a:latin typeface="Century" panose="02040604050505020304" pitchFamily="18" charset="0"/>
                        </a:rPr>
                        <a:t>Or</a:t>
                      </a:r>
                    </a:p>
                  </a:txBody>
                  <a:tcPr>
                    <a:solidFill>
                      <a:srgbClr val="C00C21">
                        <a:alpha val="73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entury" panose="02040604050505020304" pitchFamily="18" charset="0"/>
                        </a:rPr>
                        <a:t>Ignore/Don’t Read Emails</a:t>
                      </a:r>
                    </a:p>
                    <a:p>
                      <a:pPr algn="ctr"/>
                      <a:endParaRPr lang="en-US" dirty="0">
                        <a:latin typeface="Century" panose="02040604050505020304" pitchFamily="18" charset="0"/>
                      </a:endParaRPr>
                    </a:p>
                  </a:txBody>
                  <a:tcPr>
                    <a:solidFill>
                      <a:srgbClr val="C00C21">
                        <a:alpha val="73000"/>
                      </a:srgbClr>
                    </a:solidFill>
                  </a:tcPr>
                </a:tc>
                <a:extLst>
                  <a:ext uri="{0D108BD9-81ED-4DB2-BD59-A6C34878D82A}">
                    <a16:rowId xmlns:a16="http://schemas.microsoft.com/office/drawing/2014/main" val="163997295"/>
                  </a:ext>
                </a:extLst>
              </a:tr>
              <a:tr h="10895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entury" panose="02040604050505020304" pitchFamily="18" charset="0"/>
                        </a:rPr>
                        <a:t>Able to handle mature content/discussions</a:t>
                      </a:r>
                    </a:p>
                  </a:txBody>
                  <a:tcPr>
                    <a:solidFill>
                      <a:srgbClr val="C00C21">
                        <a:alpha val="73000"/>
                      </a:srgbClr>
                    </a:solidFill>
                  </a:tcPr>
                </a:tc>
                <a:tc>
                  <a:txBody>
                    <a:bodyPr/>
                    <a:lstStyle/>
                    <a:p>
                      <a:pPr algn="ctr"/>
                      <a:r>
                        <a:rPr lang="en-US" sz="2000" b="1" dirty="0">
                          <a:latin typeface="Century" panose="02040604050505020304" pitchFamily="18" charset="0"/>
                        </a:rPr>
                        <a:t>Or </a:t>
                      </a:r>
                    </a:p>
                  </a:txBody>
                  <a:tcPr>
                    <a:solidFill>
                      <a:srgbClr val="C00C21">
                        <a:alpha val="73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entury" panose="02040604050505020304" pitchFamily="18" charset="0"/>
                        </a:rPr>
                        <a:t>Distracted by/Unable to handle mature content/discussions</a:t>
                      </a:r>
                    </a:p>
                    <a:p>
                      <a:pPr algn="ctr"/>
                      <a:endParaRPr lang="en-US" dirty="0">
                        <a:latin typeface="Century" panose="02040604050505020304" pitchFamily="18" charset="0"/>
                      </a:endParaRPr>
                    </a:p>
                  </a:txBody>
                  <a:tcPr>
                    <a:solidFill>
                      <a:srgbClr val="C00C21">
                        <a:alpha val="73000"/>
                      </a:srgbClr>
                    </a:solidFill>
                  </a:tcPr>
                </a:tc>
                <a:extLst>
                  <a:ext uri="{0D108BD9-81ED-4DB2-BD59-A6C34878D82A}">
                    <a16:rowId xmlns:a16="http://schemas.microsoft.com/office/drawing/2014/main" val="2815299346"/>
                  </a:ext>
                </a:extLst>
              </a:tr>
            </a:tbl>
          </a:graphicData>
        </a:graphic>
      </p:graphicFrame>
      <p:sp>
        <p:nvSpPr>
          <p:cNvPr id="4" name="TextBox 3">
            <a:extLst>
              <a:ext uri="{FF2B5EF4-FFF2-40B4-BE49-F238E27FC236}">
                <a16:creationId xmlns:a16="http://schemas.microsoft.com/office/drawing/2014/main" id="{6FC579EE-6B79-4059-9C96-C5B684549F51}"/>
              </a:ext>
            </a:extLst>
          </p:cNvPr>
          <p:cNvSpPr txBox="1"/>
          <p:nvPr/>
        </p:nvSpPr>
        <p:spPr>
          <a:xfrm>
            <a:off x="5975853" y="182138"/>
            <a:ext cx="5415844" cy="523220"/>
          </a:xfrm>
          <a:prstGeom prst="rect">
            <a:avLst/>
          </a:prstGeom>
          <a:solidFill>
            <a:srgbClr val="C00C21"/>
          </a:solidFill>
        </p:spPr>
        <p:txBody>
          <a:bodyPr wrap="square" rtlCol="0">
            <a:spAutoFit/>
          </a:bodyPr>
          <a:lstStyle/>
          <a:p>
            <a:r>
              <a:rPr lang="en-US" sz="2800" b="1" dirty="0">
                <a:latin typeface="Century" panose="02040604050505020304" pitchFamily="18" charset="0"/>
              </a:rPr>
              <a:t>ARE YOU…</a:t>
            </a:r>
          </a:p>
        </p:txBody>
      </p:sp>
    </p:spTree>
    <p:extLst>
      <p:ext uri="{BB962C8B-B14F-4D97-AF65-F5344CB8AC3E}">
        <p14:creationId xmlns:p14="http://schemas.microsoft.com/office/powerpoint/2010/main" val="162433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alphaModFix amt="23000"/>
            <a:extLst>
              <a:ext uri="{BEBA8EAE-BF5A-486C-A8C5-ECC9F3942E4B}">
                <a14:imgProps xmlns:a14="http://schemas.microsoft.com/office/drawing/2010/main">
                  <a14:imgLayer r:embed="rId3">
                    <a14:imgEffect>
                      <a14:colorTemperature colorTemp="3181"/>
                    </a14:imgEffect>
                  </a14:imgLayer>
                </a14:imgProps>
              </a:ext>
              <a:ext uri="{28A0092B-C50C-407E-A947-70E740481C1C}">
                <a14:useLocalDpi xmlns:a14="http://schemas.microsoft.com/office/drawing/2010/main"/>
              </a:ext>
            </a:extLst>
          </a:blip>
          <a:srcRect t="49" b="49"/>
          <a:stretch/>
        </p:blipFill>
        <p:spPr>
          <a:xfrm>
            <a:off x="8321040" y="0"/>
            <a:ext cx="3870960"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25</a:t>
            </a:fld>
            <a:endParaRPr lang="en-US" sz="1200" dirty="0">
              <a:solidFill>
                <a:schemeClr val="bg1"/>
              </a:solidFill>
            </a:endParaRPr>
          </a:p>
        </p:txBody>
      </p:sp>
      <p:sp>
        <p:nvSpPr>
          <p:cNvPr id="3" name="TextBox 2">
            <a:extLst>
              <a:ext uri="{FF2B5EF4-FFF2-40B4-BE49-F238E27FC236}">
                <a16:creationId xmlns:a16="http://schemas.microsoft.com/office/drawing/2014/main" id="{FE9FFA41-D79C-456F-B8FA-9289EDBCE17C}"/>
              </a:ext>
            </a:extLst>
          </p:cNvPr>
          <p:cNvSpPr txBox="1"/>
          <p:nvPr/>
        </p:nvSpPr>
        <p:spPr>
          <a:xfrm>
            <a:off x="167679" y="410800"/>
            <a:ext cx="7985682" cy="4909036"/>
          </a:xfrm>
          <a:prstGeom prst="rect">
            <a:avLst/>
          </a:prstGeom>
          <a:solidFill>
            <a:schemeClr val="accent1"/>
          </a:solidFill>
        </p:spPr>
        <p:txBody>
          <a:bodyPr wrap="square" rtlCol="0">
            <a:spAutoFit/>
          </a:bodyPr>
          <a:lstStyle/>
          <a:p>
            <a:r>
              <a:rPr lang="en-US" sz="2800" dirty="0">
                <a:latin typeface="Century" panose="02040604050505020304" pitchFamily="18" charset="0"/>
              </a:rPr>
              <a:t>Follow your school's dual </a:t>
            </a:r>
            <a:r>
              <a:rPr lang="en-US" sz="2800">
                <a:latin typeface="Century" panose="02040604050505020304" pitchFamily="18" charset="0"/>
              </a:rPr>
              <a:t>enrollment steps</a:t>
            </a:r>
            <a:endParaRPr lang="en-US" sz="2800" dirty="0">
              <a:latin typeface="Century" panose="02040604050505020304" pitchFamily="18" charset="0"/>
            </a:endParaRPr>
          </a:p>
          <a:p>
            <a:r>
              <a:rPr lang="en-US" sz="2800" dirty="0">
                <a:latin typeface="Century" panose="02040604050505020304" pitchFamily="18" charset="0"/>
              </a:rPr>
              <a:t>to determine when you should meet with your </a:t>
            </a:r>
          </a:p>
          <a:p>
            <a:r>
              <a:rPr lang="en-US" sz="2800" dirty="0">
                <a:latin typeface="Century" panose="02040604050505020304" pitchFamily="18" charset="0"/>
              </a:rPr>
              <a:t>school counselor for your Advisement meeting to:</a:t>
            </a:r>
          </a:p>
          <a:p>
            <a:endParaRPr lang="en-US" sz="2000" dirty="0">
              <a:latin typeface="Century" panose="02040604050505020304" pitchFamily="18" charset="0"/>
            </a:endParaRPr>
          </a:p>
          <a:p>
            <a:pPr marL="342900" indent="-342900">
              <a:buFont typeface="Wingdings" panose="05000000000000000000" pitchFamily="2" charset="2"/>
              <a:buChar char="q"/>
            </a:pPr>
            <a:r>
              <a:rPr lang="en-US" sz="2300" dirty="0">
                <a:latin typeface="Century" panose="02040604050505020304" pitchFamily="18" charset="0"/>
              </a:rPr>
              <a:t>Review courses needed for graduation.</a:t>
            </a:r>
          </a:p>
          <a:p>
            <a:endParaRPr lang="en-US" sz="2300" dirty="0">
              <a:latin typeface="Century" panose="02040604050505020304" pitchFamily="18" charset="0"/>
            </a:endParaRPr>
          </a:p>
          <a:p>
            <a:pPr marL="342900" indent="-342900">
              <a:buFont typeface="Wingdings" panose="05000000000000000000" pitchFamily="2" charset="2"/>
              <a:buChar char="q"/>
            </a:pPr>
            <a:r>
              <a:rPr lang="en-US" sz="2300" dirty="0">
                <a:latin typeface="Century" panose="02040604050505020304" pitchFamily="18" charset="0"/>
              </a:rPr>
              <a:t>Create a plan to meet graduation requirements and accomplish post-secondary goals.</a:t>
            </a:r>
          </a:p>
          <a:p>
            <a:endParaRPr lang="en-US" sz="2300" dirty="0">
              <a:latin typeface="Century" panose="02040604050505020304" pitchFamily="18" charset="0"/>
            </a:endParaRPr>
          </a:p>
          <a:p>
            <a:pPr marL="342900" indent="-342900">
              <a:buFont typeface="Wingdings" panose="05000000000000000000" pitchFamily="2" charset="2"/>
              <a:buChar char="q"/>
            </a:pPr>
            <a:r>
              <a:rPr lang="en-US" sz="2300" dirty="0">
                <a:latin typeface="Century" panose="02040604050505020304" pitchFamily="18" charset="0"/>
              </a:rPr>
              <a:t>Review required documents</a:t>
            </a:r>
          </a:p>
          <a:p>
            <a:endParaRPr lang="en-US" sz="2300" dirty="0">
              <a:latin typeface="Century" panose="02040604050505020304" pitchFamily="18" charset="0"/>
            </a:endParaRPr>
          </a:p>
          <a:p>
            <a:endParaRPr lang="en-US" sz="2000" dirty="0">
              <a:latin typeface="Century" panose="02040604050505020304" pitchFamily="18" charset="0"/>
            </a:endParaRPr>
          </a:p>
        </p:txBody>
      </p:sp>
    </p:spTree>
    <p:extLst>
      <p:ext uri="{BB962C8B-B14F-4D97-AF65-F5344CB8AC3E}">
        <p14:creationId xmlns:p14="http://schemas.microsoft.com/office/powerpoint/2010/main" val="130497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30" r="30"/>
          <a:stretch>
            <a:fillRect/>
          </a:stretch>
        </p:blipFill>
        <p:spPr>
          <a:xfrm>
            <a:off x="-1" y="17697"/>
            <a:ext cx="12192000" cy="6858000"/>
          </a:xfrm>
          <a:solidFill>
            <a:schemeClr val="accent3">
              <a:lumMod val="75000"/>
            </a:schemeClr>
          </a:solidFill>
        </p:spPr>
      </p:pic>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a:xfrm>
            <a:off x="992867" y="399279"/>
            <a:ext cx="10206264" cy="830997"/>
          </a:xfrm>
        </p:spPr>
        <p:txBody>
          <a:bodyPr/>
          <a:lstStyle/>
          <a:p>
            <a:pPr algn="ctr"/>
            <a:r>
              <a:rPr lang="en-US" sz="6000" b="1" dirty="0">
                <a:solidFill>
                  <a:schemeClr val="tx1"/>
                </a:solidFill>
                <a:effectLst>
                  <a:glow rad="38100">
                    <a:schemeClr val="bg1">
                      <a:lumMod val="65000"/>
                      <a:lumOff val="35000"/>
                      <a:alpha val="40000"/>
                    </a:schemeClr>
                  </a:glow>
                </a:effectLst>
                <a:latin typeface="Century" panose="02040604050505020304" pitchFamily="18" charset="0"/>
              </a:rPr>
              <a:t>Resources</a:t>
            </a:r>
          </a:p>
        </p:txBody>
      </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6" name="TextBox 5">
            <a:extLst>
              <a:ext uri="{FF2B5EF4-FFF2-40B4-BE49-F238E27FC236}">
                <a16:creationId xmlns:a16="http://schemas.microsoft.com/office/drawing/2014/main" id="{F8CDACEF-25F0-4AE9-9942-805D01C9E0CF}"/>
              </a:ext>
            </a:extLst>
          </p:cNvPr>
          <p:cNvSpPr txBox="1"/>
          <p:nvPr/>
        </p:nvSpPr>
        <p:spPr>
          <a:xfrm>
            <a:off x="666750" y="1826379"/>
            <a:ext cx="10820399" cy="4185761"/>
          </a:xfrm>
          <a:prstGeom prst="rect">
            <a:avLst/>
          </a:prstGeom>
          <a:solidFill>
            <a:schemeClr val="bg1"/>
          </a:solidFill>
        </p:spPr>
        <p:txBody>
          <a:bodyPr wrap="square" rtlCol="0">
            <a:spAutoFit/>
          </a:bodyPr>
          <a:lstStyle/>
          <a:p>
            <a:r>
              <a:rPr lang="en-US" sz="2800" dirty="0" err="1">
                <a:latin typeface="Century" panose="02040604050505020304" pitchFamily="18" charset="0"/>
              </a:rPr>
              <a:t>GAFutures</a:t>
            </a:r>
            <a:r>
              <a:rPr lang="en-US" sz="2800" dirty="0">
                <a:latin typeface="Century" panose="02040604050505020304" pitchFamily="18" charset="0"/>
              </a:rPr>
              <a:t>: </a:t>
            </a:r>
            <a:r>
              <a:rPr lang="en-US" sz="2800" dirty="0">
                <a:latin typeface="Century" panose="02040604050505020304" pitchFamily="18" charset="0"/>
                <a:hlinkClick r:id="rId3">
                  <a:extLst>
                    <a:ext uri="{A12FA001-AC4F-418D-AE19-62706E023703}">
                      <ahyp:hlinkClr xmlns:ahyp="http://schemas.microsoft.com/office/drawing/2018/hyperlinkcolor" val="tx"/>
                    </a:ext>
                  </a:extLst>
                </a:hlinkClick>
              </a:rPr>
              <a:t>www.gafutures.org</a:t>
            </a:r>
            <a:endParaRPr lang="en-US" sz="2800" dirty="0">
              <a:latin typeface="Century" panose="02040604050505020304" pitchFamily="18" charset="0"/>
            </a:endParaRPr>
          </a:p>
          <a:p>
            <a:endParaRPr lang="en-US" sz="1500" dirty="0">
              <a:latin typeface="Century" panose="02040604050505020304" pitchFamily="18" charset="0"/>
            </a:endParaRPr>
          </a:p>
          <a:p>
            <a:r>
              <a:rPr lang="en-US" sz="2800" dirty="0">
                <a:latin typeface="Century" panose="02040604050505020304" pitchFamily="18" charset="0"/>
              </a:rPr>
              <a:t>GA Dept of Education: </a:t>
            </a:r>
            <a:r>
              <a:rPr lang="en-US" sz="2800" dirty="0">
                <a:latin typeface="Century" panose="02040604050505020304" pitchFamily="18" charset="0"/>
                <a:hlinkClick r:id="rId4">
                  <a:extLst>
                    <a:ext uri="{A12FA001-AC4F-418D-AE19-62706E023703}">
                      <ahyp:hlinkClr xmlns:ahyp="http://schemas.microsoft.com/office/drawing/2018/hyperlinkcolor" val="tx"/>
                    </a:ext>
                  </a:extLst>
                </a:hlinkClick>
              </a:rPr>
              <a:t>www.gadoe.org</a:t>
            </a:r>
            <a:endParaRPr lang="en-US" sz="2800" dirty="0">
              <a:latin typeface="Century" panose="02040604050505020304" pitchFamily="18" charset="0"/>
            </a:endParaRPr>
          </a:p>
          <a:p>
            <a:endParaRPr lang="en-US" sz="1500" dirty="0">
              <a:latin typeface="Century" panose="02040604050505020304" pitchFamily="18" charset="0"/>
            </a:endParaRPr>
          </a:p>
          <a:p>
            <a:r>
              <a:rPr lang="en-US" sz="2800" dirty="0" err="1">
                <a:latin typeface="Century" panose="02040604050505020304" pitchFamily="18" charset="0"/>
              </a:rPr>
              <a:t>GATracs</a:t>
            </a:r>
            <a:r>
              <a:rPr lang="en-US" sz="2800" dirty="0">
                <a:latin typeface="Century" panose="02040604050505020304" pitchFamily="18" charset="0"/>
              </a:rPr>
              <a:t>: </a:t>
            </a:r>
            <a:r>
              <a:rPr lang="en-US" sz="2800" dirty="0">
                <a:latin typeface="Century" panose="02040604050505020304" pitchFamily="18" charset="0"/>
                <a:hlinkClick r:id="rId5">
                  <a:extLst>
                    <a:ext uri="{A12FA001-AC4F-418D-AE19-62706E023703}">
                      <ahyp:hlinkClr xmlns:ahyp="http://schemas.microsoft.com/office/drawing/2018/hyperlinkcolor" val="tx"/>
                    </a:ext>
                  </a:extLst>
                </a:hlinkClick>
              </a:rPr>
              <a:t>www.gatracs.org</a:t>
            </a:r>
            <a:endParaRPr lang="en-US" sz="2800" dirty="0">
              <a:latin typeface="Century" panose="02040604050505020304" pitchFamily="18" charset="0"/>
            </a:endParaRPr>
          </a:p>
          <a:p>
            <a:endParaRPr lang="en-US" sz="1500" dirty="0">
              <a:latin typeface="Century" panose="02040604050505020304" pitchFamily="18" charset="0"/>
            </a:endParaRPr>
          </a:p>
          <a:p>
            <a:r>
              <a:rPr lang="en-US" sz="2800" dirty="0">
                <a:latin typeface="Century" panose="02040604050505020304" pitchFamily="18" charset="0"/>
              </a:rPr>
              <a:t>University System of GA: </a:t>
            </a:r>
          </a:p>
          <a:p>
            <a:pPr algn="ctr"/>
            <a:r>
              <a:rPr lang="en-US" sz="2400" dirty="0">
                <a:latin typeface="Century" panose="02040604050505020304" pitchFamily="18" charset="0"/>
                <a:hlinkClick r:id="rId6">
                  <a:extLst>
                    <a:ext uri="{A12FA001-AC4F-418D-AE19-62706E023703}">
                      <ahyp:hlinkClr xmlns:ahyp="http://schemas.microsoft.com/office/drawing/2018/hyperlinkcolor" val="tx"/>
                    </a:ext>
                  </a:extLst>
                </a:hlinkClick>
              </a:rPr>
              <a:t>www.usg.edu</a:t>
            </a:r>
            <a:r>
              <a:rPr lang="en-US" sz="2400" dirty="0">
                <a:latin typeface="Century" panose="02040604050505020304" pitchFamily="18" charset="0"/>
              </a:rPr>
              <a:t> &gt; Students &gt; Prospective Students &gt; Dual Enrollment </a:t>
            </a:r>
          </a:p>
          <a:p>
            <a:endParaRPr lang="en-US" sz="1500" dirty="0">
              <a:latin typeface="Century" panose="02040604050505020304" pitchFamily="18" charset="0"/>
            </a:endParaRPr>
          </a:p>
          <a:p>
            <a:r>
              <a:rPr lang="en-US" sz="2800" dirty="0">
                <a:latin typeface="Century" panose="02040604050505020304" pitchFamily="18" charset="0"/>
              </a:rPr>
              <a:t>Technical College Systems of GA: </a:t>
            </a:r>
          </a:p>
          <a:p>
            <a:pPr algn="ctr"/>
            <a:r>
              <a:rPr lang="en-US" sz="2400" dirty="0">
                <a:latin typeface="Century" panose="02040604050505020304" pitchFamily="18" charset="0"/>
                <a:hlinkClick r:id="rId7">
                  <a:extLst>
                    <a:ext uri="{A12FA001-AC4F-418D-AE19-62706E023703}">
                      <ahyp:hlinkClr xmlns:ahyp="http://schemas.microsoft.com/office/drawing/2018/hyperlinkcolor" val="tx"/>
                    </a:ext>
                  </a:extLst>
                </a:hlinkClick>
              </a:rPr>
              <a:t>www.tcsg.edu</a:t>
            </a:r>
            <a:r>
              <a:rPr lang="en-US" sz="2400" dirty="0">
                <a:latin typeface="Century" panose="02040604050505020304" pitchFamily="18" charset="0"/>
              </a:rPr>
              <a:t> &gt; For Students &gt; Dual Enrollment </a:t>
            </a:r>
          </a:p>
          <a:p>
            <a:endParaRPr lang="en-US" dirty="0"/>
          </a:p>
        </p:txBody>
      </p:sp>
    </p:spTree>
    <p:extLst>
      <p:ext uri="{BB962C8B-B14F-4D97-AF65-F5344CB8AC3E}">
        <p14:creationId xmlns:p14="http://schemas.microsoft.com/office/powerpoint/2010/main" val="75852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atch&#10;&#10;Description automatically generated">
            <a:extLst>
              <a:ext uri="{FF2B5EF4-FFF2-40B4-BE49-F238E27FC236}">
                <a16:creationId xmlns:a16="http://schemas.microsoft.com/office/drawing/2014/main" id="{36BD88D8-ACAC-4DBA-837D-63FB3DA1FF27}"/>
              </a:ext>
            </a:extLst>
          </p:cNvPr>
          <p:cNvPicPr>
            <a:picLocks noChangeAspect="1"/>
          </p:cNvPicPr>
          <p:nvPr/>
        </p:nvPicPr>
        <p:blipFill rotWithShape="1">
          <a:blip r:embed="rId3">
            <a:duotone>
              <a:prstClr val="black"/>
              <a:schemeClr val="bg1">
                <a:tint val="45000"/>
                <a:satMod val="400000"/>
              </a:schemeClr>
            </a:duotone>
            <a:alphaModFix amt="25000"/>
          </a:blip>
          <a:srcRect t="21462" b="16895"/>
          <a:stretch/>
        </p:blipFill>
        <p:spPr>
          <a:xfrm>
            <a:off x="511248" y="-670"/>
            <a:ext cx="10988242" cy="657086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900911" y="957678"/>
            <a:ext cx="8219022" cy="3200400"/>
          </a:xfrm>
        </p:spPr>
        <p:txBody>
          <a:bodyPr>
            <a:noAutofit/>
          </a:bodyPr>
          <a:lstStyle/>
          <a:p>
            <a:r>
              <a:rPr lang="en-US" sz="11500" b="1" dirty="0">
                <a:effectLst>
                  <a:glow rad="38100">
                    <a:schemeClr val="bg1">
                      <a:lumMod val="65000"/>
                      <a:lumOff val="35000"/>
                      <a:alpha val="50000"/>
                    </a:schemeClr>
                  </a:glow>
                </a:effectLst>
                <a:latin typeface="Century" panose="02040604050505020304" pitchFamily="18" charset="0"/>
              </a:rPr>
              <a:t>Thank You</a:t>
            </a:r>
          </a:p>
        </p:txBody>
      </p:sp>
    </p:spTree>
    <p:extLst>
      <p:ext uri="{BB962C8B-B14F-4D97-AF65-F5344CB8AC3E}">
        <p14:creationId xmlns:p14="http://schemas.microsoft.com/office/powerpoint/2010/main" val="53806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alphaModFix amt="25000"/>
            <a:extLst>
              <a:ext uri="{28A0092B-C50C-407E-A947-70E740481C1C}">
                <a14:useLocalDpi xmlns:a14="http://schemas.microsoft.com/office/drawing/2010/main"/>
              </a:ext>
            </a:extLst>
          </a:blip>
          <a:srcRect/>
          <a:stretch>
            <a:fillRect/>
          </a:stretch>
        </p:blipFill>
        <p:spPr>
          <a:xfrm>
            <a:off x="0" y="0"/>
            <a:ext cx="12192001" cy="6858000"/>
          </a:xfrm>
        </p:spPr>
      </p:pic>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0359934" cy="830997"/>
          </a:xfrm>
        </p:spPr>
        <p:txBody>
          <a:bodyPr/>
          <a:lstStyle/>
          <a:p>
            <a:r>
              <a:rPr lang="en-US" sz="4800" b="1" dirty="0">
                <a:solidFill>
                  <a:schemeClr val="tx1"/>
                </a:solidFill>
                <a:latin typeface="Century" panose="02040604050505020304" pitchFamily="18" charset="0"/>
              </a:rPr>
              <a:t>Eligible courses?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16" name="Text Placeholder 22" descr="content block 1">
            <a:extLst>
              <a:ext uri="{FF2B5EF4-FFF2-40B4-BE49-F238E27FC236}">
                <a16:creationId xmlns:a16="http://schemas.microsoft.com/office/drawing/2014/main" id="{AA0E17BA-327A-4323-AEE5-3E369DCD778B}"/>
              </a:ext>
            </a:extLst>
          </p:cNvPr>
          <p:cNvSpPr txBox="1">
            <a:spLocks/>
          </p:cNvSpPr>
          <p:nvPr/>
        </p:nvSpPr>
        <p:spPr>
          <a:xfrm>
            <a:off x="664254" y="1744662"/>
            <a:ext cx="10328866" cy="3368675"/>
          </a:xfrm>
          <a:prstGeom prst="rect">
            <a:avLst/>
          </a:prstGeom>
        </p:spPr>
        <p:txBody>
          <a:bodyPr vert="horz" wrap="square" lIns="0" tIns="45720" rIns="0" bIns="45720" rtlCol="0" anchor="t">
            <a:noAutofit/>
          </a:bodyPr>
          <a:lstStyle>
            <a:lvl1pPr marL="0" indent="0" algn="l" defTabSz="457200" rtl="0" eaLnBrk="1" latinLnBrk="0" hangingPunct="1">
              <a:spcBef>
                <a:spcPct val="20000"/>
              </a:spcBef>
              <a:spcAft>
                <a:spcPts val="600"/>
              </a:spcAft>
              <a:buClr>
                <a:schemeClr val="accent1"/>
              </a:buClr>
              <a:buSzPct val="100000"/>
              <a:buFont typeface="Arial"/>
              <a:buNone/>
              <a:defRPr lang="en-US" sz="1400" kern="1200" cap="small"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j-ea"/>
                <a:cs typeface="+mj-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285750" indent="-285750">
              <a:buFont typeface="Wingdings" panose="05000000000000000000" pitchFamily="2" charset="2"/>
              <a:buChar char="ü"/>
            </a:pPr>
            <a:endParaRPr lang="en-US" sz="2000" b="1" dirty="0">
              <a:latin typeface="Century" panose="02040604050505020304" pitchFamily="18" charset="0"/>
            </a:endParaRPr>
          </a:p>
        </p:txBody>
      </p:sp>
      <p:sp>
        <p:nvSpPr>
          <p:cNvPr id="10" name="Rectangle 9">
            <a:extLst>
              <a:ext uri="{FF2B5EF4-FFF2-40B4-BE49-F238E27FC236}">
                <a16:creationId xmlns:a16="http://schemas.microsoft.com/office/drawing/2014/main" id="{C7AF15D1-17C1-482E-94CF-37ECD5648E97}"/>
              </a:ext>
            </a:extLst>
          </p:cNvPr>
          <p:cNvSpPr/>
          <p:nvPr/>
        </p:nvSpPr>
        <p:spPr>
          <a:xfrm>
            <a:off x="648720" y="1501306"/>
            <a:ext cx="10894560" cy="4770537"/>
          </a:xfrm>
          <a:prstGeom prst="rect">
            <a:avLst/>
          </a:prstGeom>
          <a:solidFill>
            <a:schemeClr val="bg1"/>
          </a:solidFill>
        </p:spPr>
        <p:txBody>
          <a:bodyPr wrap="square" lIns="91440" tIns="45720" rIns="91440" bIns="45720" anchor="t">
            <a:spAutoFit/>
          </a:bodyPr>
          <a:lstStyle/>
          <a:p>
            <a:pPr marL="285750" indent="-285750">
              <a:buFont typeface="Wingdings" panose="05000000000000000000" pitchFamily="2" charset="2"/>
              <a:buChar char="ü"/>
            </a:pPr>
            <a:r>
              <a:rPr lang="en-US" sz="2400" dirty="0">
                <a:latin typeface="Century"/>
              </a:rPr>
              <a:t>Core Academic Areas (Includes English, math, science, social studies &amp; World/Foreign Languages). Examples: ENGL 1101, POLS 1101,</a:t>
            </a:r>
          </a:p>
          <a:p>
            <a:r>
              <a:rPr lang="en-US" sz="2400" dirty="0">
                <a:latin typeface="Century"/>
              </a:rPr>
              <a:t>	PSYCH 1101, SOCI 1101, ECON 2106, MATH 1111, HIST 2112</a:t>
            </a:r>
          </a:p>
          <a:p>
            <a:endParaRPr lang="en-US" sz="2400" dirty="0">
              <a:latin typeface="Century" panose="02040604050505020304" pitchFamily="18" charset="0"/>
            </a:endParaRPr>
          </a:p>
          <a:p>
            <a:endParaRPr lang="en-US" sz="1200" dirty="0">
              <a:latin typeface="Century" panose="02040604050505020304" pitchFamily="18" charset="0"/>
            </a:endParaRPr>
          </a:p>
          <a:p>
            <a:pPr marL="285750" indent="-285750">
              <a:buFont typeface="Wingdings" panose="05000000000000000000" pitchFamily="2" charset="2"/>
              <a:buChar char="ü"/>
            </a:pPr>
            <a:r>
              <a:rPr lang="en-US" sz="2400" dirty="0">
                <a:latin typeface="Century"/>
              </a:rPr>
              <a:t>Career, Technical And Agricultural Education (CTAE) courses aligned with the GADOE Career Pathways. Examples: Computer Science, Cyber Security, Welding, Auto, Communications, Criminal Justice, etc.</a:t>
            </a:r>
          </a:p>
          <a:p>
            <a:endParaRPr lang="en-US" sz="2400" dirty="0">
              <a:latin typeface="Century" panose="02040604050505020304" pitchFamily="18" charset="0"/>
            </a:endParaRPr>
          </a:p>
          <a:p>
            <a:endParaRPr lang="en-US" sz="1200" dirty="0">
              <a:latin typeface="Century" panose="02040604050505020304" pitchFamily="18" charset="0"/>
            </a:endParaRPr>
          </a:p>
          <a:p>
            <a:pPr marL="285750" indent="-285750">
              <a:buFont typeface="Wingdings" panose="05000000000000000000" pitchFamily="2" charset="2"/>
              <a:buChar char="ü"/>
            </a:pPr>
            <a:r>
              <a:rPr lang="en-US" sz="2400" dirty="0">
                <a:latin typeface="Century"/>
              </a:rPr>
              <a:t>The Course Directory Is In The Dual Enrollment Section On </a:t>
            </a:r>
            <a:r>
              <a:rPr lang="en-US" sz="2400" dirty="0" err="1">
                <a:latin typeface="Century"/>
              </a:rPr>
              <a:t>GAFutures</a:t>
            </a:r>
            <a:endParaRPr lang="en-US" sz="2400" dirty="0" err="1">
              <a:latin typeface="Century" panose="02040604050505020304" pitchFamily="18" charset="0"/>
            </a:endParaRPr>
          </a:p>
          <a:p>
            <a:endParaRPr lang="en-US" sz="2400" dirty="0">
              <a:latin typeface="Century" panose="02040604050505020304" pitchFamily="18" charset="0"/>
            </a:endParaRPr>
          </a:p>
          <a:p>
            <a:pPr algn="ctr"/>
            <a:r>
              <a:rPr lang="en-US" sz="2000" dirty="0">
                <a:latin typeface="Century" panose="02040604050505020304" pitchFamily="18" charset="0"/>
              </a:rPr>
              <a:t>Note: Course Categories Such As Fine Arts, Health And Physical Education Courses Are Not Eligible For Dual Enrollment Funding. </a:t>
            </a:r>
          </a:p>
        </p:txBody>
      </p:sp>
    </p:spTree>
    <p:extLst>
      <p:ext uri="{BB962C8B-B14F-4D97-AF65-F5344CB8AC3E}">
        <p14:creationId xmlns:p14="http://schemas.microsoft.com/office/powerpoint/2010/main" val="320712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C9B44886-047B-4C3D-B24D-40372BAF6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437374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9" name="Rectangle 21">
            <a:extLst>
              <a:ext uri="{FF2B5EF4-FFF2-40B4-BE49-F238E27FC236}">
                <a16:creationId xmlns:a16="http://schemas.microsoft.com/office/drawing/2014/main" id="{C69F3D2E-2D8E-4CC9-A453-44EB58CF1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4462271"/>
            <a:ext cx="12192000" cy="2395728"/>
          </a:xfrm>
          <a:prstGeom prst="rect">
            <a:avLst/>
          </a:prstGeom>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3">
            <a:extLst>
              <a:ext uri="{FF2B5EF4-FFF2-40B4-BE49-F238E27FC236}">
                <a16:creationId xmlns:a16="http://schemas.microsoft.com/office/drawing/2014/main" id="{56319A8F-DEC0-498D-AD34-743F1F8741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 y="4373740"/>
            <a:ext cx="12188952"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Rectangle 25">
            <a:extLst>
              <a:ext uri="{FF2B5EF4-FFF2-40B4-BE49-F238E27FC236}">
                <a16:creationId xmlns:a16="http://schemas.microsoft.com/office/drawing/2014/main" id="{7D96F023-07C3-410F-8214-C77FAA8E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3907334"/>
            <a:ext cx="12192000" cy="466406"/>
          </a:xfrm>
          <a:prstGeom prst="rect">
            <a:avLst/>
          </a:prstGeom>
          <a:gradFill>
            <a:gsLst>
              <a:gs pos="0">
                <a:srgbClr val="363D46"/>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AB14EA4A-E83D-4B6C-9AF1-74BD6A47593A}"/>
              </a:ext>
            </a:extLst>
          </p:cNvPr>
          <p:cNvSpPr txBox="1"/>
          <p:nvPr/>
        </p:nvSpPr>
        <p:spPr>
          <a:xfrm>
            <a:off x="5240929" y="1566672"/>
            <a:ext cx="184731" cy="369332"/>
          </a:xfrm>
          <a:prstGeom prst="rect">
            <a:avLst/>
          </a:prstGeom>
          <a:noFill/>
        </p:spPr>
        <p:txBody>
          <a:bodyPr wrap="none" rtlCol="0">
            <a:spAutoFit/>
          </a:bodyPr>
          <a:lstStyle/>
          <a:p>
            <a:endParaRPr lang="en-US" dirty="0"/>
          </a:p>
        </p:txBody>
      </p:sp>
      <p:graphicFrame>
        <p:nvGraphicFramePr>
          <p:cNvPr id="15" name="TextBox 2">
            <a:extLst>
              <a:ext uri="{FF2B5EF4-FFF2-40B4-BE49-F238E27FC236}">
                <a16:creationId xmlns:a16="http://schemas.microsoft.com/office/drawing/2014/main" id="{579C3C6C-8CBA-4486-905B-4FB2B6337BF9}"/>
              </a:ext>
            </a:extLst>
          </p:cNvPr>
          <p:cNvGraphicFramePr/>
          <p:nvPr>
            <p:extLst>
              <p:ext uri="{D42A27DB-BD31-4B8C-83A1-F6EECF244321}">
                <p14:modId xmlns:p14="http://schemas.microsoft.com/office/powerpoint/2010/main" val="1901269654"/>
              </p:ext>
            </p:extLst>
          </p:nvPr>
        </p:nvGraphicFramePr>
        <p:xfrm>
          <a:off x="352424" y="1610055"/>
          <a:ext cx="11572875" cy="3868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91FFC8F-CD9A-4D98-8489-1D2A3C0141A2}"/>
              </a:ext>
            </a:extLst>
          </p:cNvPr>
          <p:cNvSpPr txBox="1"/>
          <p:nvPr/>
        </p:nvSpPr>
        <p:spPr>
          <a:xfrm>
            <a:off x="459422" y="435764"/>
            <a:ext cx="11358880" cy="707886"/>
          </a:xfrm>
          <a:prstGeom prst="rect">
            <a:avLst/>
          </a:prstGeom>
          <a:noFill/>
        </p:spPr>
        <p:txBody>
          <a:bodyPr wrap="square" rtlCol="0">
            <a:spAutoFit/>
          </a:bodyPr>
          <a:lstStyle/>
          <a:p>
            <a:r>
              <a:rPr lang="en-US" sz="4000" dirty="0">
                <a:latin typeface="Century" panose="02040604050505020304" pitchFamily="18" charset="0"/>
              </a:rPr>
              <a:t>ELIGIBLE DUAL ENROLLMENT COURSES</a:t>
            </a:r>
          </a:p>
        </p:txBody>
      </p:sp>
      <p:sp>
        <p:nvSpPr>
          <p:cNvPr id="12" name="TextBox 11">
            <a:extLst>
              <a:ext uri="{FF2B5EF4-FFF2-40B4-BE49-F238E27FC236}">
                <a16:creationId xmlns:a16="http://schemas.microsoft.com/office/drawing/2014/main" id="{4CD8CEA0-6054-4D74-B871-B083D250F6E9}"/>
              </a:ext>
            </a:extLst>
          </p:cNvPr>
          <p:cNvSpPr txBox="1"/>
          <p:nvPr/>
        </p:nvSpPr>
        <p:spPr>
          <a:xfrm>
            <a:off x="422910" y="1560330"/>
            <a:ext cx="11416665" cy="584775"/>
          </a:xfrm>
          <a:prstGeom prst="rect">
            <a:avLst/>
          </a:prstGeom>
          <a:solidFill>
            <a:schemeClr val="bg1"/>
          </a:solidFill>
        </p:spPr>
        <p:txBody>
          <a:bodyPr wrap="square" rtlCol="0">
            <a:spAutoFit/>
          </a:bodyPr>
          <a:lstStyle/>
          <a:p>
            <a:r>
              <a:rPr lang="en-US" sz="3200" dirty="0">
                <a:latin typeface="Century" panose="02040604050505020304" pitchFamily="18" charset="0"/>
              </a:rPr>
              <a:t>Go To </a:t>
            </a:r>
            <a:r>
              <a:rPr lang="en-US" sz="3200" dirty="0">
                <a:latin typeface="Century" panose="02040604050505020304" pitchFamily="18" charset="0"/>
                <a:hlinkClick r:id="rId7">
                  <a:extLst>
                    <a:ext uri="{A12FA001-AC4F-418D-AE19-62706E023703}">
                      <ahyp:hlinkClr xmlns:ahyp="http://schemas.microsoft.com/office/drawing/2018/hyperlinkcolor" val="tx"/>
                    </a:ext>
                  </a:extLst>
                </a:hlinkClick>
              </a:rPr>
              <a:t>www.gafutures.org</a:t>
            </a:r>
            <a:r>
              <a:rPr lang="en-US" sz="3200" dirty="0">
                <a:latin typeface="Century" panose="02040604050505020304" pitchFamily="18" charset="0"/>
              </a:rPr>
              <a:t> </a:t>
            </a:r>
          </a:p>
        </p:txBody>
      </p:sp>
      <p:sp>
        <p:nvSpPr>
          <p:cNvPr id="14" name="Rectangle 13">
            <a:extLst>
              <a:ext uri="{FF2B5EF4-FFF2-40B4-BE49-F238E27FC236}">
                <a16:creationId xmlns:a16="http://schemas.microsoft.com/office/drawing/2014/main" id="{D61F8810-58D7-4B63-8F9C-4CA8EAD3D98A}"/>
              </a:ext>
            </a:extLst>
          </p:cNvPr>
          <p:cNvSpPr/>
          <p:nvPr/>
        </p:nvSpPr>
        <p:spPr>
          <a:xfrm>
            <a:off x="352424" y="5148755"/>
            <a:ext cx="11465878" cy="1508105"/>
          </a:xfrm>
          <a:prstGeom prst="rect">
            <a:avLst/>
          </a:prstGeom>
        </p:spPr>
        <p:txBody>
          <a:bodyPr wrap="square">
            <a:spAutoFit/>
          </a:bodyPr>
          <a:lstStyle/>
          <a:p>
            <a:pPr algn="ctr"/>
            <a:r>
              <a:rPr lang="en-US" sz="2400" b="1" dirty="0">
                <a:latin typeface="Century" panose="02040604050505020304" pitchFamily="18" charset="0"/>
              </a:rPr>
              <a:t>All approved DE courses have a High School Equivalent</a:t>
            </a:r>
          </a:p>
          <a:p>
            <a:pPr algn="ctr"/>
            <a:endParaRPr lang="en-US" sz="1200" b="1" dirty="0">
              <a:latin typeface="Century" panose="02040604050505020304" pitchFamily="18" charset="0"/>
            </a:endParaRPr>
          </a:p>
          <a:p>
            <a:r>
              <a:rPr lang="en-US" b="1" u="sng" dirty="0">
                <a:latin typeface="Century" panose="02040604050505020304" pitchFamily="18" charset="0"/>
              </a:rPr>
              <a:t>NOTE: </a:t>
            </a:r>
          </a:p>
          <a:p>
            <a:pPr marL="285750" indent="-285750">
              <a:buFont typeface="Wingdings" panose="05000000000000000000" pitchFamily="2" charset="2"/>
              <a:buChar char="Ø"/>
            </a:pPr>
            <a:r>
              <a:rPr lang="en-US" b="1" dirty="0">
                <a:latin typeface="Century" panose="02040604050505020304" pitchFamily="18" charset="0"/>
              </a:rPr>
              <a:t>Not all courses required for HS graduation are available through DE </a:t>
            </a:r>
          </a:p>
          <a:p>
            <a:pPr marL="285750" indent="-285750">
              <a:buFont typeface="Wingdings" panose="05000000000000000000" pitchFamily="2" charset="2"/>
              <a:buChar char="Ø"/>
            </a:pPr>
            <a:r>
              <a:rPr lang="en-US" b="1" dirty="0">
                <a:latin typeface="Century" panose="02040604050505020304" pitchFamily="18" charset="0"/>
              </a:rPr>
              <a:t>Not all college courses are available through DE</a:t>
            </a:r>
          </a:p>
        </p:txBody>
      </p:sp>
    </p:spTree>
    <p:extLst>
      <p:ext uri="{BB962C8B-B14F-4D97-AF65-F5344CB8AC3E}">
        <p14:creationId xmlns:p14="http://schemas.microsoft.com/office/powerpoint/2010/main" val="400329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 y="0"/>
            <a:ext cx="12192001" cy="6858000"/>
          </a:xfrm>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extBox 5">
            <a:extLst>
              <a:ext uri="{FF2B5EF4-FFF2-40B4-BE49-F238E27FC236}">
                <a16:creationId xmlns:a16="http://schemas.microsoft.com/office/drawing/2014/main" id="{3BCE98F8-C184-4B95-BE03-D5A55297B84F}"/>
              </a:ext>
            </a:extLst>
          </p:cNvPr>
          <p:cNvSpPr txBox="1"/>
          <p:nvPr/>
        </p:nvSpPr>
        <p:spPr>
          <a:xfrm>
            <a:off x="551276" y="1822162"/>
            <a:ext cx="6619239" cy="4524315"/>
          </a:xfrm>
          <a:prstGeom prst="rect">
            <a:avLst/>
          </a:prstGeom>
          <a:solidFill>
            <a:schemeClr val="bg1"/>
          </a:solidFill>
        </p:spPr>
        <p:txBody>
          <a:bodyPr wrap="square" rtlCol="0">
            <a:spAutoFit/>
          </a:bodyPr>
          <a:lstStyle/>
          <a:p>
            <a:pPr marL="342900" indent="-342900">
              <a:buFont typeface="Wingdings" panose="05000000000000000000" pitchFamily="2" charset="2"/>
              <a:buChar char="ü"/>
            </a:pPr>
            <a:r>
              <a:rPr lang="en-US" sz="2400" dirty="0">
                <a:latin typeface="Century" panose="02040604050505020304" pitchFamily="18" charset="0"/>
              </a:rPr>
              <a:t>The state has identified courses which will transfer between the University System of Georgia Colleges</a:t>
            </a:r>
          </a:p>
          <a:p>
            <a:endParaRPr lang="en-US" sz="2400" dirty="0">
              <a:latin typeface="Century" panose="02040604050505020304" pitchFamily="18" charset="0"/>
            </a:endParaRPr>
          </a:p>
          <a:p>
            <a:pPr marL="342900" indent="-342900">
              <a:buFont typeface="Wingdings" panose="05000000000000000000" pitchFamily="2" charset="2"/>
              <a:buChar char="ü"/>
            </a:pPr>
            <a:r>
              <a:rPr lang="en-US" sz="2400" dirty="0">
                <a:latin typeface="Century" panose="02040604050505020304" pitchFamily="18" charset="0"/>
              </a:rPr>
              <a:t>Students can check the transferability of courses through </a:t>
            </a:r>
            <a:r>
              <a:rPr lang="en-US" sz="2400" dirty="0" err="1">
                <a:latin typeface="Century" panose="02040604050505020304" pitchFamily="18" charset="0"/>
              </a:rPr>
              <a:t>GAtracs</a:t>
            </a:r>
            <a:r>
              <a:rPr lang="en-US" sz="2400" dirty="0">
                <a:latin typeface="Century" panose="02040604050505020304" pitchFamily="18" charset="0"/>
              </a:rPr>
              <a:t> located at www.GAfutures.org</a:t>
            </a:r>
          </a:p>
          <a:p>
            <a:endParaRPr lang="en-US" sz="2400" dirty="0">
              <a:latin typeface="Century" panose="02040604050505020304" pitchFamily="18" charset="0"/>
            </a:endParaRPr>
          </a:p>
          <a:p>
            <a:pPr marL="342900" indent="-342900">
              <a:buFont typeface="Wingdings" panose="05000000000000000000" pitchFamily="2" charset="2"/>
              <a:buChar char="ü"/>
            </a:pPr>
            <a:r>
              <a:rPr lang="en-US" sz="2400" dirty="0">
                <a:latin typeface="Century" panose="02040604050505020304" pitchFamily="18" charset="0"/>
              </a:rPr>
              <a:t>Students will need to verify transferability to private and out of state colleges with those schools.</a:t>
            </a:r>
          </a:p>
          <a:p>
            <a:endParaRPr lang="en-US" sz="2400" b="1" dirty="0"/>
          </a:p>
        </p:txBody>
      </p:sp>
      <p:pic>
        <p:nvPicPr>
          <p:cNvPr id="7" name="Picture 6">
            <a:extLst>
              <a:ext uri="{FF2B5EF4-FFF2-40B4-BE49-F238E27FC236}">
                <a16:creationId xmlns:a16="http://schemas.microsoft.com/office/drawing/2014/main" id="{65119310-F696-4A49-91D0-0E22118BAADD}"/>
              </a:ext>
            </a:extLst>
          </p:cNvPr>
          <p:cNvPicPr>
            <a:picLocks noChangeAspect="1"/>
          </p:cNvPicPr>
          <p:nvPr/>
        </p:nvPicPr>
        <p:blipFill>
          <a:blip r:embed="rId4"/>
          <a:stretch>
            <a:fillRect/>
          </a:stretch>
        </p:blipFill>
        <p:spPr>
          <a:xfrm>
            <a:off x="7254237" y="3019986"/>
            <a:ext cx="4669941" cy="1676545"/>
          </a:xfrm>
          <a:prstGeom prst="rect">
            <a:avLst/>
          </a:prstGeom>
        </p:spPr>
      </p:pic>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1230590" y="204336"/>
            <a:ext cx="9730816" cy="1305657"/>
          </a:xfrm>
          <a:solidFill>
            <a:schemeClr val="bg1"/>
          </a:solidFill>
        </p:spPr>
        <p:txBody>
          <a:bodyPr/>
          <a:lstStyle/>
          <a:p>
            <a:pPr algn="ctr"/>
            <a:r>
              <a:rPr lang="en-US" sz="4000" b="1" dirty="0">
                <a:solidFill>
                  <a:schemeClr val="tx1"/>
                </a:solidFill>
                <a:latin typeface="Century" panose="02040604050505020304" pitchFamily="18" charset="0"/>
              </a:rPr>
              <a:t>Do DE classes transfer to other colleges?</a:t>
            </a:r>
          </a:p>
        </p:txBody>
      </p:sp>
    </p:spTree>
    <p:extLst>
      <p:ext uri="{BB962C8B-B14F-4D97-AF65-F5344CB8AC3E}">
        <p14:creationId xmlns:p14="http://schemas.microsoft.com/office/powerpoint/2010/main" val="347666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6676568" cy="6858000"/>
          </a:xfrm>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247805" y="1493121"/>
            <a:ext cx="6180958" cy="2266950"/>
          </a:xfrm>
          <a:solidFill>
            <a:schemeClr val="tx1"/>
          </a:solidFill>
        </p:spPr>
        <p:txBody>
          <a:bodyPr/>
          <a:lstStyle/>
          <a:p>
            <a:pPr algn="ctr"/>
            <a:r>
              <a:rPr lang="en-US" sz="4800" b="1" dirty="0">
                <a:effectLst>
                  <a:glow rad="38100">
                    <a:schemeClr val="bg1">
                      <a:lumMod val="65000"/>
                      <a:lumOff val="35000"/>
                      <a:alpha val="40000"/>
                    </a:schemeClr>
                  </a:glow>
                </a:effectLst>
                <a:latin typeface="Century" panose="02040604050505020304" pitchFamily="18" charset="0"/>
              </a:rPr>
              <a:t>Local </a:t>
            </a:r>
            <a:br>
              <a:rPr lang="en-US" sz="4800" b="1" dirty="0">
                <a:effectLst>
                  <a:glow rad="38100">
                    <a:schemeClr val="bg1">
                      <a:lumMod val="65000"/>
                      <a:lumOff val="35000"/>
                      <a:alpha val="40000"/>
                    </a:schemeClr>
                  </a:glow>
                </a:effectLst>
                <a:latin typeface="Century" panose="02040604050505020304" pitchFamily="18" charset="0"/>
              </a:rPr>
            </a:br>
            <a:r>
              <a:rPr lang="en-US" sz="4800" b="1" dirty="0">
                <a:effectLst>
                  <a:glow rad="38100">
                    <a:schemeClr val="bg1">
                      <a:lumMod val="65000"/>
                      <a:lumOff val="35000"/>
                      <a:alpha val="40000"/>
                    </a:schemeClr>
                  </a:glow>
                </a:effectLst>
                <a:latin typeface="Century" panose="02040604050505020304" pitchFamily="18" charset="0"/>
              </a:rPr>
              <a:t>DE Opportunities</a:t>
            </a:r>
          </a:p>
        </p:txBody>
      </p:sp>
      <p:sp>
        <p:nvSpPr>
          <p:cNvPr id="5" name="TextBox 4">
            <a:extLst>
              <a:ext uri="{FF2B5EF4-FFF2-40B4-BE49-F238E27FC236}">
                <a16:creationId xmlns:a16="http://schemas.microsoft.com/office/drawing/2014/main" id="{35ECB2D1-5185-4A5C-9AA8-2F06DEEA311F}"/>
              </a:ext>
            </a:extLst>
          </p:cNvPr>
          <p:cNvSpPr txBox="1"/>
          <p:nvPr/>
        </p:nvSpPr>
        <p:spPr>
          <a:xfrm>
            <a:off x="6924373" y="1493121"/>
            <a:ext cx="5019822" cy="3693319"/>
          </a:xfrm>
          <a:prstGeom prst="rect">
            <a:avLst/>
          </a:prstGeom>
          <a:solidFill>
            <a:schemeClr val="bg1"/>
          </a:solidFill>
        </p:spPr>
        <p:txBody>
          <a:bodyPr wrap="square" rtlCol="0">
            <a:spAutoFit/>
          </a:bodyPr>
          <a:lstStyle/>
          <a:p>
            <a:pPr algn="ctr"/>
            <a:r>
              <a:rPr lang="en-US" sz="2400" dirty="0">
                <a:latin typeface="Franklin Gothic Demi" panose="020B0703020102020204" pitchFamily="34" charset="0"/>
              </a:rPr>
              <a:t>Most Allatoona students attend : </a:t>
            </a:r>
          </a:p>
          <a:p>
            <a:pPr algn="ctr"/>
            <a:r>
              <a:rPr lang="en-US" sz="2400" dirty="0">
                <a:latin typeface="Franklin Gothic Demi" panose="020B0703020102020204" pitchFamily="34" charset="0"/>
              </a:rPr>
              <a:t>---------------------------------------</a:t>
            </a:r>
          </a:p>
          <a:p>
            <a:pPr marL="342900" indent="-342900">
              <a:buFont typeface="Wingdings" panose="05000000000000000000" pitchFamily="2" charset="2"/>
              <a:buChar char="ü"/>
            </a:pPr>
            <a:r>
              <a:rPr lang="en-US" sz="2400" b="1" dirty="0">
                <a:latin typeface="Franklin Gothic Demi" panose="020B0703020102020204" pitchFamily="34" charset="0"/>
              </a:rPr>
              <a:t>Chattahoochee Technical College</a:t>
            </a:r>
          </a:p>
          <a:p>
            <a:pPr marL="800100" lvl="1" indent="-342900">
              <a:buFont typeface="Wingdings" panose="05000000000000000000" pitchFamily="2" charset="2"/>
              <a:buChar char="ü"/>
            </a:pPr>
            <a:r>
              <a:rPr lang="en-US" sz="2400" b="1" dirty="0"/>
              <a:t>Can take Core &amp; CTAE classes</a:t>
            </a:r>
          </a:p>
          <a:p>
            <a:pPr lvl="1"/>
            <a:endParaRPr lang="en-US" sz="2400" b="1" dirty="0"/>
          </a:p>
          <a:p>
            <a:pPr marL="342900" indent="-342900">
              <a:buFont typeface="Wingdings" panose="05000000000000000000" pitchFamily="2" charset="2"/>
              <a:buChar char="ü"/>
            </a:pPr>
            <a:r>
              <a:rPr lang="en-US" sz="2400" b="1" dirty="0">
                <a:latin typeface="Franklin Gothic Demi" panose="020B0703020102020204" pitchFamily="34" charset="0"/>
              </a:rPr>
              <a:t>Kennesaw State University </a:t>
            </a:r>
          </a:p>
          <a:p>
            <a:pPr marL="800100" lvl="1" indent="-342900">
              <a:buFont typeface="Wingdings" panose="05000000000000000000" pitchFamily="2" charset="2"/>
              <a:buChar char="ü"/>
            </a:pPr>
            <a:r>
              <a:rPr lang="en-US" sz="2400" b="1" dirty="0"/>
              <a:t>Can take Core classes &amp; Academic Electives</a:t>
            </a:r>
          </a:p>
          <a:p>
            <a:pPr lvl="1"/>
            <a:endParaRPr lang="en-US" sz="2400" b="1" dirty="0"/>
          </a:p>
          <a:p>
            <a:endParaRPr lang="en-US" dirty="0"/>
          </a:p>
        </p:txBody>
      </p:sp>
      <p:pic>
        <p:nvPicPr>
          <p:cNvPr id="3" name="Picture 2">
            <a:extLst>
              <a:ext uri="{FF2B5EF4-FFF2-40B4-BE49-F238E27FC236}">
                <a16:creationId xmlns:a16="http://schemas.microsoft.com/office/drawing/2014/main" id="{065AC103-087E-4AA3-BA71-F901A1386130}"/>
              </a:ext>
            </a:extLst>
          </p:cNvPr>
          <p:cNvPicPr>
            <a:picLocks noChangeAspect="1"/>
          </p:cNvPicPr>
          <p:nvPr/>
        </p:nvPicPr>
        <p:blipFill rotWithShape="1">
          <a:blip r:embed="rId4"/>
          <a:srcRect r="45473"/>
          <a:stretch/>
        </p:blipFill>
        <p:spPr>
          <a:xfrm>
            <a:off x="463826" y="4081359"/>
            <a:ext cx="3222172" cy="888927"/>
          </a:xfrm>
          <a:prstGeom prst="rect">
            <a:avLst/>
          </a:prstGeom>
        </p:spPr>
      </p:pic>
      <p:pic>
        <p:nvPicPr>
          <p:cNvPr id="6" name="Picture 5">
            <a:extLst>
              <a:ext uri="{FF2B5EF4-FFF2-40B4-BE49-F238E27FC236}">
                <a16:creationId xmlns:a16="http://schemas.microsoft.com/office/drawing/2014/main" id="{4A28593D-DA32-4E34-B479-FA03C7418357}"/>
              </a:ext>
            </a:extLst>
          </p:cNvPr>
          <p:cNvPicPr>
            <a:picLocks noChangeAspect="1"/>
          </p:cNvPicPr>
          <p:nvPr/>
        </p:nvPicPr>
        <p:blipFill>
          <a:blip r:embed="rId5"/>
          <a:stretch>
            <a:fillRect/>
          </a:stretch>
        </p:blipFill>
        <p:spPr>
          <a:xfrm>
            <a:off x="987250" y="5122829"/>
            <a:ext cx="1811557" cy="1263877"/>
          </a:xfrm>
          <a:prstGeom prst="rect">
            <a:avLst/>
          </a:prstGeom>
        </p:spPr>
      </p:pic>
    </p:spTree>
    <p:extLst>
      <p:ext uri="{BB962C8B-B14F-4D97-AF65-F5344CB8AC3E}">
        <p14:creationId xmlns:p14="http://schemas.microsoft.com/office/powerpoint/2010/main" val="425606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a:xfrm>
            <a:off x="0" y="-18415"/>
            <a:ext cx="12192000" cy="6858000"/>
          </a:xfrm>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1" y="-36830"/>
            <a:ext cx="12192000" cy="6839585"/>
          </a:xfrm>
          <a:prstGeom prst="rect">
            <a:avLst/>
          </a:prstGeom>
          <a:solidFill>
            <a:schemeClr val="accent2">
              <a:lumMod val="25000"/>
              <a:lumOff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
        <p:nvSpPr>
          <p:cNvPr id="35" name="Content Placeholder 2">
            <a:extLst>
              <a:ext uri="{FF2B5EF4-FFF2-40B4-BE49-F238E27FC236}">
                <a16:creationId xmlns:a16="http://schemas.microsoft.com/office/drawing/2014/main" id="{07B37ED1-751D-4811-ACCA-76E5BE0B4DA7}"/>
              </a:ext>
            </a:extLst>
          </p:cNvPr>
          <p:cNvSpPr txBox="1">
            <a:spLocks/>
          </p:cNvSpPr>
          <p:nvPr/>
        </p:nvSpPr>
        <p:spPr>
          <a:xfrm>
            <a:off x="644018" y="1552718"/>
            <a:ext cx="5063347" cy="4834919"/>
          </a:xfrm>
          <a:prstGeom prst="rect">
            <a:avLst/>
          </a:prstGeom>
          <a:solidFill>
            <a:schemeClr val="bg1"/>
          </a:solidFill>
          <a:ln>
            <a:solidFill>
              <a:srgbClr val="6F6F74">
                <a:shade val="50000"/>
              </a:srgb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latin typeface="Century" panose="02040604050505020304" pitchFamily="18" charset="0"/>
              </a:rPr>
              <a:t>Full-Time Student</a:t>
            </a:r>
          </a:p>
          <a:p>
            <a:pPr marL="0" indent="0" algn="ctr">
              <a:buNone/>
            </a:pPr>
            <a:endParaRPr lang="en-US" sz="1100" dirty="0">
              <a:latin typeface="Century" panose="02040604050505020304" pitchFamily="18" charset="0"/>
            </a:endParaRPr>
          </a:p>
          <a:p>
            <a:pPr>
              <a:buFont typeface="Wingdings" panose="05000000000000000000" pitchFamily="2" charset="2"/>
              <a:buChar char="ü"/>
            </a:pPr>
            <a:r>
              <a:rPr lang="en-US" sz="2000" dirty="0">
                <a:latin typeface="Century" panose="02040604050505020304" pitchFamily="18" charset="0"/>
              </a:rPr>
              <a:t>A full time DE student takes at least 12 hours of credit at the college           (4 classes at the college)</a:t>
            </a:r>
          </a:p>
          <a:p>
            <a:pPr>
              <a:buFont typeface="Wingdings" panose="05000000000000000000" pitchFamily="2" charset="2"/>
              <a:buChar char="ü"/>
            </a:pPr>
            <a:r>
              <a:rPr lang="en-US" sz="2000" dirty="0">
                <a:latin typeface="Century" panose="02040604050505020304" pitchFamily="18" charset="0"/>
              </a:rPr>
              <a:t>No classes are taken at the high school or through CVA or GAVS</a:t>
            </a:r>
          </a:p>
          <a:p>
            <a:pPr>
              <a:buFont typeface="Wingdings" panose="05000000000000000000" pitchFamily="2" charset="2"/>
              <a:buChar char="ü"/>
            </a:pPr>
            <a:r>
              <a:rPr lang="en-US" sz="2000" dirty="0">
                <a:latin typeface="Century" panose="02040604050505020304" pitchFamily="18" charset="0"/>
              </a:rPr>
              <a:t>MUCH easier to schedule – no conflicts with the high school classes</a:t>
            </a:r>
          </a:p>
          <a:p>
            <a:pPr>
              <a:buFont typeface="Wingdings" panose="05000000000000000000" pitchFamily="2" charset="2"/>
              <a:buChar char="ü"/>
            </a:pPr>
            <a:r>
              <a:rPr lang="en-US" sz="2000" dirty="0">
                <a:latin typeface="Century" panose="02040604050505020304" pitchFamily="18" charset="0"/>
              </a:rPr>
              <a:t>More challenging to get high school information and be involved with high school events</a:t>
            </a:r>
          </a:p>
        </p:txBody>
      </p:sp>
      <p:sp>
        <p:nvSpPr>
          <p:cNvPr id="39" name="Content Placeholder 2">
            <a:extLst>
              <a:ext uri="{FF2B5EF4-FFF2-40B4-BE49-F238E27FC236}">
                <a16:creationId xmlns:a16="http://schemas.microsoft.com/office/drawing/2014/main" id="{D93EB44B-E6B3-40A5-8729-8A9EBB986D1B}"/>
              </a:ext>
            </a:extLst>
          </p:cNvPr>
          <p:cNvSpPr txBox="1">
            <a:spLocks/>
          </p:cNvSpPr>
          <p:nvPr/>
        </p:nvSpPr>
        <p:spPr>
          <a:xfrm>
            <a:off x="6240200" y="1552718"/>
            <a:ext cx="5451983" cy="4834919"/>
          </a:xfrm>
          <a:prstGeom prst="rect">
            <a:avLst/>
          </a:prstGeom>
          <a:solidFill>
            <a:schemeClr val="bg1"/>
          </a:solidFill>
          <a:ln>
            <a:solidFill>
              <a:srgbClr val="6F6F74">
                <a:shade val="50000"/>
              </a:srgb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none" spc="0" normalizeH="0" baseline="0" noProof="0" dirty="0">
                <a:ln>
                  <a:noFill/>
                </a:ln>
                <a:effectLst/>
                <a:uLnTx/>
                <a:uFillTx/>
                <a:latin typeface="Century" panose="02040604050505020304" pitchFamily="18" charset="0"/>
              </a:rPr>
              <a:t>Part-Time Student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i="0" u="none" strike="noStrike" kern="1200" cap="none" spc="0" normalizeH="0" baseline="0" noProof="0" dirty="0">
              <a:ln>
                <a:noFill/>
              </a:ln>
              <a:effectLst/>
              <a:uLnTx/>
              <a:uFillTx/>
              <a:latin typeface="Century" panose="020406040505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effectLst/>
                <a:uLnTx/>
                <a:uFillTx/>
                <a:latin typeface="Century" panose="02040604050505020304" pitchFamily="18" charset="0"/>
              </a:rPr>
              <a:t>Students must take enough courses to total </a:t>
            </a:r>
            <a:r>
              <a:rPr kumimoji="0" lang="en-US" sz="2000" i="1" u="none" strike="noStrike" kern="1200" cap="none" spc="0" normalizeH="0" baseline="0" noProof="0" dirty="0">
                <a:ln>
                  <a:noFill/>
                </a:ln>
                <a:effectLst/>
                <a:uLnTx/>
                <a:uFillTx/>
                <a:latin typeface="Century" panose="02040604050505020304" pitchFamily="18" charset="0"/>
              </a:rPr>
              <a:t>at least</a:t>
            </a:r>
            <a:r>
              <a:rPr kumimoji="0" lang="en-US" sz="2000" i="0" u="none" strike="noStrike" kern="1200" cap="none" spc="0" normalizeH="0" baseline="0" noProof="0" dirty="0">
                <a:ln>
                  <a:noFill/>
                </a:ln>
                <a:effectLst/>
                <a:uLnTx/>
                <a:uFillTx/>
                <a:latin typeface="Century" panose="02040604050505020304" pitchFamily="18" charset="0"/>
              </a:rPr>
              <a:t> 4.0 units of HS credit each semester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effectLst/>
                <a:uLnTx/>
                <a:uFillTx/>
                <a:latin typeface="Century" panose="02040604050505020304" pitchFamily="18" charset="0"/>
              </a:rPr>
              <a:t>Absences and </a:t>
            </a:r>
            <a:r>
              <a:rPr kumimoji="0" lang="en-US" sz="2000" i="0" u="none" strike="noStrike" kern="1200" cap="none" spc="0" normalizeH="0" baseline="0" noProof="0" dirty="0" err="1">
                <a:ln>
                  <a:noFill/>
                </a:ln>
                <a:effectLst/>
                <a:uLnTx/>
                <a:uFillTx/>
                <a:latin typeface="Century" panose="02040604050505020304" pitchFamily="18" charset="0"/>
              </a:rPr>
              <a:t>tardies</a:t>
            </a:r>
            <a:r>
              <a:rPr kumimoji="0" lang="en-US" sz="2000" i="0" u="none" strike="noStrike" kern="1200" cap="none" spc="0" normalizeH="0" baseline="0" noProof="0" dirty="0">
                <a:ln>
                  <a:noFill/>
                </a:ln>
                <a:effectLst/>
                <a:uLnTx/>
                <a:uFillTx/>
                <a:latin typeface="Century" panose="02040604050505020304" pitchFamily="18" charset="0"/>
              </a:rPr>
              <a:t> ARE NOT EXCUSED!  </a:t>
            </a:r>
            <a:r>
              <a:rPr kumimoji="0" lang="en-US" sz="1600" i="0" u="none" strike="noStrike" kern="1200" cap="none" spc="0" normalizeH="0" baseline="0" noProof="0" dirty="0">
                <a:ln>
                  <a:noFill/>
                </a:ln>
                <a:effectLst/>
                <a:uLnTx/>
                <a:uFillTx/>
                <a:latin typeface="Century" panose="02040604050505020304" pitchFamily="18" charset="0"/>
              </a:rPr>
              <a:t>You MUST factor in </a:t>
            </a:r>
            <a:r>
              <a:rPr kumimoji="0" lang="en-US" sz="1600" i="0" u="sng" strike="noStrike" kern="1200" cap="none" spc="0" normalizeH="0" baseline="0" noProof="0" dirty="0">
                <a:ln>
                  <a:noFill/>
                </a:ln>
                <a:effectLst/>
                <a:uLnTx/>
                <a:uFillTx/>
                <a:latin typeface="Century" panose="02040604050505020304" pitchFamily="18" charset="0"/>
              </a:rPr>
              <a:t>extra</a:t>
            </a:r>
            <a:r>
              <a:rPr kumimoji="0" lang="en-US" sz="1600" i="0" u="none" strike="noStrike" kern="1200" cap="none" spc="0" normalizeH="0" baseline="0" noProof="0" dirty="0">
                <a:ln>
                  <a:noFill/>
                </a:ln>
                <a:effectLst/>
                <a:uLnTx/>
                <a:uFillTx/>
                <a:latin typeface="Century" panose="02040604050505020304" pitchFamily="18" charset="0"/>
              </a:rPr>
              <a:t> time for parking, walking to/from class, etc.</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effectLst/>
                <a:uLnTx/>
                <a:uFillTx/>
                <a:latin typeface="Century" panose="02040604050505020304" pitchFamily="18" charset="0"/>
              </a:rPr>
              <a:t>Schedules may conflict, despite your best efforts – </a:t>
            </a:r>
            <a:r>
              <a:rPr kumimoji="0" lang="en-US" sz="2000" i="0" u="sng" strike="noStrike" kern="1200" cap="none" spc="0" normalizeH="0" baseline="0" noProof="0" dirty="0">
                <a:ln>
                  <a:noFill/>
                </a:ln>
                <a:effectLst/>
                <a:uLnTx/>
                <a:uFillTx/>
                <a:latin typeface="Century" panose="02040604050505020304" pitchFamily="18" charset="0"/>
              </a:rPr>
              <a:t>you may need to adjust your schedule.</a:t>
            </a:r>
            <a:r>
              <a:rPr kumimoji="0" lang="en-US" sz="2000" i="0" strike="noStrike" kern="1200" cap="none" spc="0" normalizeH="0" baseline="0" noProof="0" dirty="0">
                <a:ln>
                  <a:noFill/>
                </a:ln>
                <a:effectLst/>
                <a:uLnTx/>
                <a:uFillTx/>
                <a:latin typeface="Century" panose="02040604050505020304" pitchFamily="18" charset="0"/>
              </a:rPr>
              <a:t> MUST BE FLEXIBLE!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effectLst/>
                <a:uLnTx/>
                <a:uFillTx/>
                <a:latin typeface="Century" panose="02040604050505020304" pitchFamily="18" charset="0"/>
              </a:rPr>
              <a:t>Your high school classes come first when it comes to scheduling. </a:t>
            </a:r>
          </a:p>
        </p:txBody>
      </p:sp>
      <p:sp>
        <p:nvSpPr>
          <p:cNvPr id="2" name="TextBox 1">
            <a:extLst>
              <a:ext uri="{FF2B5EF4-FFF2-40B4-BE49-F238E27FC236}">
                <a16:creationId xmlns:a16="http://schemas.microsoft.com/office/drawing/2014/main" id="{FA6715B5-19A7-4034-B7EF-E47BB500EAB0}"/>
              </a:ext>
            </a:extLst>
          </p:cNvPr>
          <p:cNvSpPr txBox="1"/>
          <p:nvPr/>
        </p:nvSpPr>
        <p:spPr>
          <a:xfrm>
            <a:off x="2285436" y="524770"/>
            <a:ext cx="7909538" cy="830997"/>
          </a:xfrm>
          <a:prstGeom prst="rect">
            <a:avLst/>
          </a:prstGeom>
          <a:noFill/>
        </p:spPr>
        <p:txBody>
          <a:bodyPr wrap="none" rtlCol="0">
            <a:spAutoFit/>
          </a:bodyPr>
          <a:lstStyle/>
          <a:p>
            <a:pPr algn="ctr"/>
            <a:r>
              <a:rPr lang="en-US" sz="4800" b="1" dirty="0">
                <a:effectLst>
                  <a:outerShdw blurRad="38100" dist="38100" dir="2700000" algn="tl">
                    <a:srgbClr val="000000">
                      <a:alpha val="43137"/>
                    </a:srgbClr>
                  </a:outerShdw>
                </a:effectLst>
                <a:latin typeface="Century" panose="02040604050505020304" pitchFamily="18" charset="0"/>
              </a:rPr>
              <a:t>ENROLLMENT OPTIONS</a:t>
            </a:r>
          </a:p>
        </p:txBody>
      </p:sp>
    </p:spTree>
    <p:extLst>
      <p:ext uri="{BB962C8B-B14F-4D97-AF65-F5344CB8AC3E}">
        <p14:creationId xmlns:p14="http://schemas.microsoft.com/office/powerpoint/2010/main" val="319101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2" cstate="email">
            <a:alphaModFix amt="30000"/>
            <a:extLst>
              <a:ext uri="{28A0092B-C50C-407E-A947-70E740481C1C}">
                <a14:useLocalDpi xmlns:a14="http://schemas.microsoft.com/office/drawing/2010/main"/>
              </a:ext>
            </a:extLst>
          </a:blip>
          <a:srcRect l="55" r="55"/>
          <a:stretch/>
        </p:blipFill>
        <p:spPr>
          <a:xfrm>
            <a:off x="6096000" y="35560"/>
            <a:ext cx="6187440" cy="6786880"/>
          </a:xfrm>
          <a:solidFill>
            <a:schemeClr val="bg1"/>
          </a:solidFill>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2" y="0"/>
            <a:ext cx="7975602" cy="3708402"/>
            <a:chOff x="-83840" y="2842803"/>
            <a:chExt cx="8658668" cy="3512957"/>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83840" y="2842803"/>
              <a:ext cx="8658668" cy="3512957"/>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4800" b="1" dirty="0">
                  <a:solidFill>
                    <a:schemeClr val="bg1"/>
                  </a:solidFill>
                  <a:latin typeface="Century" panose="02040604050505020304" pitchFamily="18" charset="0"/>
                </a:rPr>
                <a:t>EXTRACURRICULAR </a:t>
              </a:r>
            </a:p>
            <a:p>
              <a:pPr algn="ctr"/>
              <a:r>
                <a:rPr lang="en-US" sz="4800" b="1" dirty="0">
                  <a:solidFill>
                    <a:schemeClr val="bg1"/>
                  </a:solidFill>
                  <a:latin typeface="Century" panose="02040604050505020304" pitchFamily="18" charset="0"/>
                </a:rPr>
                <a:t>PARTICIPATION</a:t>
              </a:r>
            </a:p>
          </p:txBody>
        </p:sp>
      </p:gr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7" name="TextBox 6">
            <a:extLst>
              <a:ext uri="{FF2B5EF4-FFF2-40B4-BE49-F238E27FC236}">
                <a16:creationId xmlns:a16="http://schemas.microsoft.com/office/drawing/2014/main" id="{CC025521-20B6-4364-8BD6-A8E85107C615}"/>
              </a:ext>
            </a:extLst>
          </p:cNvPr>
          <p:cNvSpPr txBox="1"/>
          <p:nvPr/>
        </p:nvSpPr>
        <p:spPr>
          <a:xfrm>
            <a:off x="1008273" y="2850783"/>
            <a:ext cx="10383424" cy="3046988"/>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sz="2400" b="1" dirty="0">
                <a:latin typeface="Century" panose="02040604050505020304" pitchFamily="18" charset="0"/>
              </a:rPr>
              <a:t>DE Students are still eligible to participate in high school sports, extracurricular activities, clubs, prom, graduation, etc. </a:t>
            </a:r>
          </a:p>
          <a:p>
            <a:endParaRPr lang="en-US" sz="2400" b="1" dirty="0">
              <a:latin typeface="Century" panose="02040604050505020304" pitchFamily="18" charset="0"/>
            </a:endParaRPr>
          </a:p>
          <a:p>
            <a:pPr marL="285750" indent="-285750">
              <a:buFont typeface="Wingdings" panose="05000000000000000000" pitchFamily="2" charset="2"/>
              <a:buChar char="ü"/>
            </a:pPr>
            <a:r>
              <a:rPr lang="en-US" sz="2400" b="1" dirty="0">
                <a:latin typeface="Century" panose="02040604050505020304" pitchFamily="18" charset="0"/>
              </a:rPr>
              <a:t>It is the student’s responsibility to ensure extracurricular activities don’t interfere with college course requirements and/or attendance.</a:t>
            </a:r>
          </a:p>
          <a:p>
            <a:endParaRPr lang="en-US" sz="2400" b="1" dirty="0">
              <a:latin typeface="Century" panose="02040604050505020304" pitchFamily="18" charset="0"/>
            </a:endParaRPr>
          </a:p>
          <a:p>
            <a:endParaRPr lang="en-US" sz="2400" b="1" dirty="0">
              <a:latin typeface="Century" panose="02040604050505020304" pitchFamily="18" charset="0"/>
            </a:endParaRPr>
          </a:p>
          <a:p>
            <a:pPr algn="ctr"/>
            <a:r>
              <a:rPr lang="en-US" sz="2400" b="1" dirty="0">
                <a:latin typeface="Century" panose="02040604050505020304" pitchFamily="18" charset="0"/>
              </a:rPr>
              <a:t>Professors are NOT required to give makeups or alternate assignments.</a:t>
            </a:r>
          </a:p>
        </p:txBody>
      </p:sp>
    </p:spTree>
    <p:extLst>
      <p:ext uri="{BB962C8B-B14F-4D97-AF65-F5344CB8AC3E}">
        <p14:creationId xmlns:p14="http://schemas.microsoft.com/office/powerpoint/2010/main" val="202202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alphaModFix amt="48000"/>
            <a:extLst>
              <a:ext uri="{28A0092B-C50C-407E-A947-70E740481C1C}">
                <a14:useLocalDpi xmlns:a14="http://schemas.microsoft.com/office/drawing/2010/main"/>
              </a:ext>
            </a:extLst>
          </a:blip>
          <a:srcRect/>
          <a:stretch/>
        </p:blipFill>
        <p:spPr>
          <a:xfrm>
            <a:off x="-1" y="-10161"/>
            <a:ext cx="12192001" cy="6858000"/>
          </a:xfrm>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2314840" y="0"/>
            <a:ext cx="13210620" cy="7335520"/>
            <a:chOff x="0" y="232717"/>
            <a:chExt cx="8535740"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294112" y="232717"/>
              <a:ext cx="7241628"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extBox 4">
            <a:extLst>
              <a:ext uri="{FF2B5EF4-FFF2-40B4-BE49-F238E27FC236}">
                <a16:creationId xmlns:a16="http://schemas.microsoft.com/office/drawing/2014/main" id="{6B51D033-6DFB-49D0-9C9D-5970DCBA06A5}"/>
              </a:ext>
            </a:extLst>
          </p:cNvPr>
          <p:cNvSpPr txBox="1"/>
          <p:nvPr/>
        </p:nvSpPr>
        <p:spPr>
          <a:xfrm>
            <a:off x="618493" y="1980386"/>
            <a:ext cx="11207745" cy="4862870"/>
          </a:xfrm>
          <a:prstGeom prst="rect">
            <a:avLst/>
          </a:prstGeom>
          <a:solidFill>
            <a:schemeClr val="bg1"/>
          </a:solidFill>
        </p:spPr>
        <p:txBody>
          <a:bodyPr wrap="square" rtlCol="0">
            <a:spAutoFit/>
          </a:bodyPr>
          <a:lstStyle/>
          <a:p>
            <a:pPr marL="342900" indent="-342900">
              <a:buFont typeface="Wingdings" panose="05000000000000000000" pitchFamily="2" charset="2"/>
              <a:buChar char="ü"/>
            </a:pPr>
            <a:r>
              <a:rPr lang="en-US" sz="2400" dirty="0">
                <a:latin typeface="Century" panose="02040604050505020304" pitchFamily="18" charset="0"/>
              </a:rPr>
              <a:t>Dual Enrollment is FREE to ALL eligible high school students</a:t>
            </a:r>
          </a:p>
          <a:p>
            <a:endParaRPr lang="en-US" dirty="0">
              <a:latin typeface="Century" panose="02040604050505020304" pitchFamily="18" charset="0"/>
            </a:endParaRPr>
          </a:p>
          <a:p>
            <a:pPr marL="342900" indent="-342900">
              <a:buFont typeface="Wingdings" panose="05000000000000000000" pitchFamily="2" charset="2"/>
              <a:buChar char="ü"/>
            </a:pPr>
            <a:r>
              <a:rPr lang="en-US" sz="2400" dirty="0">
                <a:latin typeface="Century" panose="02040604050505020304" pitchFamily="18" charset="0"/>
              </a:rPr>
              <a:t>*Includes REQUIRED Books and Fees </a:t>
            </a:r>
          </a:p>
          <a:p>
            <a:pPr marL="800100" lvl="1" indent="-342900">
              <a:buFont typeface="Wingdings" panose="05000000000000000000" pitchFamily="2" charset="2"/>
              <a:buChar char="ü"/>
            </a:pPr>
            <a:r>
              <a:rPr lang="en-US" sz="2000" dirty="0">
                <a:latin typeface="Century" panose="02040604050505020304" pitchFamily="18" charset="0"/>
              </a:rPr>
              <a:t>*Students may incur expenses for course related fees and supplies required for a particular course or optional fee charged by the postsecondary institution. (sometimes tools and foreign language computer programs are not covered)</a:t>
            </a:r>
          </a:p>
          <a:p>
            <a:pPr marL="800100" lvl="1" indent="-342900">
              <a:buFont typeface="Wingdings" panose="05000000000000000000" pitchFamily="2" charset="2"/>
              <a:buChar char="ü"/>
            </a:pPr>
            <a:r>
              <a:rPr lang="en-US" sz="2000" dirty="0">
                <a:latin typeface="Century" panose="02040604050505020304" pitchFamily="18" charset="0"/>
              </a:rPr>
              <a:t>If the postsecondary institution provided the textbooks through a lending program, the student may be charged a lost or damaged book fee, up to $75 or the cost of the book , whichever is less, if the book is not returned in the required condition.</a:t>
            </a:r>
          </a:p>
          <a:p>
            <a:pPr lvl="1"/>
            <a:endParaRPr lang="en-US" dirty="0">
              <a:latin typeface="Century" panose="02040604050505020304" pitchFamily="18" charset="0"/>
            </a:endParaRPr>
          </a:p>
          <a:p>
            <a:pPr marL="342900" indent="-342900">
              <a:buFont typeface="Wingdings" panose="05000000000000000000" pitchFamily="2" charset="2"/>
              <a:buChar char="ü"/>
            </a:pPr>
            <a:r>
              <a:rPr lang="en-US" sz="2400" dirty="0">
                <a:latin typeface="Century" panose="02040604050505020304" pitchFamily="18" charset="0"/>
              </a:rPr>
              <a:t>Funding up to 30 semester/45 quarter hours (about 10 college classes)</a:t>
            </a:r>
          </a:p>
          <a:p>
            <a:endParaRPr lang="en-US" dirty="0">
              <a:latin typeface="Century" panose="02040604050505020304" pitchFamily="18" charset="0"/>
            </a:endParaRPr>
          </a:p>
          <a:p>
            <a:pPr marL="342900" indent="-342900">
              <a:buFont typeface="Wingdings" panose="05000000000000000000" pitchFamily="2" charset="2"/>
              <a:buChar char="ü"/>
            </a:pPr>
            <a:r>
              <a:rPr lang="en-US" sz="2400" dirty="0">
                <a:latin typeface="Century" panose="02040604050505020304" pitchFamily="18" charset="0"/>
              </a:rPr>
              <a:t>Does not count against HOPE Cap Hours</a:t>
            </a:r>
          </a:p>
          <a:p>
            <a:pPr marL="800100" lvl="1" indent="-342900">
              <a:buFont typeface="Wingdings" panose="05000000000000000000" pitchFamily="2" charset="2"/>
              <a:buChar char="ü"/>
            </a:pPr>
            <a:r>
              <a:rPr lang="en-US" sz="2000" dirty="0">
                <a:latin typeface="Century" panose="02040604050505020304" pitchFamily="18" charset="0"/>
              </a:rPr>
              <a:t>Student will still be eligible for undergraduate semester hours upon graduation from high school </a:t>
            </a:r>
          </a:p>
        </p:txBody>
      </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300540" y="384081"/>
            <a:ext cx="11460480" cy="1454022"/>
          </a:xfrm>
          <a:noFill/>
        </p:spPr>
        <p:txBody>
          <a:bodyPr/>
          <a:lstStyle/>
          <a:p>
            <a:pPr algn="ctr"/>
            <a:r>
              <a:rPr lang="en-US" sz="4800" b="1" dirty="0">
                <a:solidFill>
                  <a:schemeClr val="tx1"/>
                </a:solidFill>
                <a:latin typeface="Century" panose="02040604050505020304" pitchFamily="18" charset="0"/>
              </a:rPr>
              <a:t>How Much does it Cost? </a:t>
            </a:r>
            <a:br>
              <a:rPr lang="en-US" sz="4800" b="1" dirty="0">
                <a:solidFill>
                  <a:schemeClr val="tx1"/>
                </a:solidFill>
                <a:latin typeface="Century" panose="02040604050505020304" pitchFamily="18" charset="0"/>
              </a:rPr>
            </a:br>
            <a:r>
              <a:rPr lang="en-US" sz="4800" b="1" dirty="0">
                <a:solidFill>
                  <a:schemeClr val="tx1"/>
                </a:solidFill>
                <a:latin typeface="Century" panose="02040604050505020304" pitchFamily="18" charset="0"/>
              </a:rPr>
              <a:t>What is covered?</a:t>
            </a:r>
          </a:p>
        </p:txBody>
      </p:sp>
    </p:spTree>
    <p:extLst>
      <p:ext uri="{BB962C8B-B14F-4D97-AF65-F5344CB8AC3E}">
        <p14:creationId xmlns:p14="http://schemas.microsoft.com/office/powerpoint/2010/main" val="2366578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4">
      <a:dk1>
        <a:sysClr val="windowText" lastClr="000000"/>
      </a:dk1>
      <a:lt1>
        <a:sysClr val="window" lastClr="FFFFFF"/>
      </a:lt1>
      <a:dk2>
        <a:srgbClr val="363D46"/>
      </a:dk2>
      <a:lt2>
        <a:srgbClr val="EBEBEB"/>
      </a:lt2>
      <a:accent1>
        <a:srgbClr val="C00000"/>
      </a:accent1>
      <a:accent2>
        <a:srgbClr val="C00000"/>
      </a:accent2>
      <a:accent3>
        <a:srgbClr val="D3D3D3"/>
      </a:accent3>
      <a:accent4>
        <a:srgbClr val="000000"/>
      </a:accent4>
      <a:accent5>
        <a:srgbClr val="A5A5A5"/>
      </a:accent5>
      <a:accent6>
        <a:srgbClr val="FFFFFF"/>
      </a:accent6>
      <a:hlink>
        <a:srgbClr val="C00000"/>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A89A57F-CF3F-47C6-90BB-70331E72BCE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3.xml><?xml version="1.0" encoding="utf-8"?>
<ds:datastoreItem xmlns:ds="http://schemas.openxmlformats.org/officeDocument/2006/customXml" ds:itemID="{311B8520-39D0-4E39-88E2-3CE8E9A6E44A}">
  <ds:schemaRefs>
    <ds:schemaRef ds:uri="71af3243-3dd4-4a8d-8c0d-dd76da1f02a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Gallery</Template>
  <TotalTime>2305</TotalTime>
  <Words>2375</Words>
  <Application>Microsoft Office PowerPoint</Application>
  <PresentationFormat>Widescreen</PresentationFormat>
  <Paragraphs>330</Paragraphs>
  <Slides>27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Bungee Jumpings</vt:lpstr>
      <vt:lpstr>Calibri</vt:lpstr>
      <vt:lpstr>Calibri Light</vt:lpstr>
      <vt:lpstr>Century</vt:lpstr>
      <vt:lpstr>Corbel</vt:lpstr>
      <vt:lpstr>Franklin Gothic Demi</vt:lpstr>
      <vt:lpstr>Tempus Sans ITC</vt:lpstr>
      <vt:lpstr>Wingdings</vt:lpstr>
      <vt:lpstr>Mesh</vt:lpstr>
      <vt:lpstr>Welcome  Allatoona families Dual Enrollment  Information Night</vt:lpstr>
      <vt:lpstr>Purpose of Dual  Enrollment</vt:lpstr>
      <vt:lpstr>Eligible courses?</vt:lpstr>
      <vt:lpstr>PowerPoint Presentation</vt:lpstr>
      <vt:lpstr>Do DE classes transfer to other colleges?</vt:lpstr>
      <vt:lpstr>Local  DE Opportunities</vt:lpstr>
      <vt:lpstr>PowerPoint Presentation</vt:lpstr>
      <vt:lpstr>PowerPoint Presentation</vt:lpstr>
      <vt:lpstr>How Much does it Cost?  What is covered?</vt:lpstr>
      <vt:lpstr>Reached the Funding Cap?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Allatoona Deadlines! </vt:lpstr>
      <vt:lpstr>Things  to  Consider</vt:lpstr>
      <vt:lpstr>Things  to  Consider</vt:lpstr>
      <vt:lpstr>Things  to  Consider</vt:lpstr>
      <vt:lpstr>Keep in Mind…</vt:lpstr>
      <vt:lpstr>What does it take to be a SUCCESSFUL DE student?</vt:lpstr>
      <vt:lpstr>PowerPoint Presentation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Information Night</dc:title>
  <dc:creator>Dawn Neely</dc:creator>
  <cp:lastModifiedBy>Robin Rohrbach</cp:lastModifiedBy>
  <cp:revision>27</cp:revision>
  <dcterms:created xsi:type="dcterms:W3CDTF">2021-07-16T18:57:30Z</dcterms:created>
  <dcterms:modified xsi:type="dcterms:W3CDTF">2024-01-18T22:31:36Z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