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3"/>
  </p:notesMasterIdLst>
  <p:sldIdLst>
    <p:sldId id="256" r:id="rId5"/>
    <p:sldId id="270" r:id="rId6"/>
    <p:sldId id="258" r:id="rId7"/>
    <p:sldId id="259" r:id="rId8"/>
    <p:sldId id="268" r:id="rId9"/>
    <p:sldId id="283" r:id="rId10"/>
    <p:sldId id="282" r:id="rId11"/>
    <p:sldId id="266" r:id="rId12"/>
    <p:sldId id="285" r:id="rId13"/>
    <p:sldId id="284" r:id="rId14"/>
    <p:sldId id="293" r:id="rId15"/>
    <p:sldId id="287" r:id="rId16"/>
    <p:sldId id="290" r:id="rId17"/>
    <p:sldId id="292" r:id="rId18"/>
    <p:sldId id="275" r:id="rId19"/>
    <p:sldId id="291" r:id="rId20"/>
    <p:sldId id="269" r:id="rId21"/>
    <p:sldId id="286" r:id="rId22"/>
  </p:sldIdLst>
  <p:sldSz cx="18288000" cy="10287000"/>
  <p:notesSz cx="6858000" cy="9144000"/>
  <p:embeddedFontLst>
    <p:embeddedFont>
      <p:font typeface="Bahnschrift" panose="020B0502040204020203" pitchFamily="34" charset="0"/>
      <p:regular r:id="rId24"/>
      <p:bold r:id="rId25"/>
    </p:embeddedFont>
    <p:embeddedFont>
      <p:font typeface="Calibri" panose="020F0502020204030204" pitchFamily="34"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Lilita One"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AFED"/>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E80355-C13D-D583-2558-BFF5176C1D3D}" v="1966" dt="2023-07-27T12:20:45.987"/>
    <p1510:client id="{7BB63C4D-A7BD-734E-AEFA-63C0656FEF93}" v="2197" dt="2023-07-27T23:59:55.092"/>
    <p1510:client id="{B084ADF5-C0A4-4523-8364-7AEE07F0F898}" v="3" dt="2023-07-27T10:26:00.058"/>
    <p1510:client id="{DEFBDC5B-4066-3B90-72B6-41D70C47A2CA}" v="322" dt="2023-07-27T10:11:51.358"/>
    <p1510:client id="{E95A2C5E-F3F1-4F37-3E95-E4ADEE9F1586}" v="319" dt="2023-07-27T16:53:39.189"/>
  </p1510:revLst>
</p1510:revInfo>
</file>

<file path=ppt/tableStyles.xml><?xml version="1.0" encoding="utf-8"?>
<a:tblStyleLst xmlns:a="http://schemas.openxmlformats.org/drawingml/2006/main" def="{78C45D68-4ADA-4868-9B6F-79D4B927C1EA}">
  <a:tblStyle styleId="{78C45D68-4ADA-4868-9B6F-79D4B927C1E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88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004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33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45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64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730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957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2f8d22fd6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22f8d22fd6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58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181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34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stacey.deremer@cobbk12.org"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studentprivacy.ed.gov/training/school-volunteers-and-ferp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l="28024" r="28029" b="31763"/>
          <a:stretch/>
        </p:blipFill>
        <p:spPr>
          <a:xfrm>
            <a:off x="5343675" y="-3468625"/>
            <a:ext cx="8037000" cy="7019476"/>
          </a:xfrm>
          <a:prstGeom prst="rect">
            <a:avLst/>
          </a:prstGeom>
          <a:noFill/>
          <a:ln>
            <a:noFill/>
          </a:ln>
        </p:spPr>
      </p:pic>
      <p:pic>
        <p:nvPicPr>
          <p:cNvPr id="85" name="Google Shape;85;p13"/>
          <p:cNvPicPr preferRelativeResize="0"/>
          <p:nvPr/>
        </p:nvPicPr>
        <p:blipFill rotWithShape="1">
          <a:blip r:embed="rId4">
            <a:alphaModFix/>
          </a:blip>
          <a:srcRect l="2800" t="-8042" r="2913" b="22848"/>
          <a:stretch/>
        </p:blipFill>
        <p:spPr>
          <a:xfrm>
            <a:off x="741188" y="-911766"/>
            <a:ext cx="17241974" cy="8111251"/>
          </a:xfrm>
          <a:prstGeom prst="rect">
            <a:avLst/>
          </a:prstGeom>
          <a:noFill/>
          <a:ln>
            <a:noFill/>
          </a:ln>
        </p:spPr>
      </p:pic>
      <p:pic>
        <p:nvPicPr>
          <p:cNvPr id="86" name="Google Shape;86;p13"/>
          <p:cNvPicPr preferRelativeResize="0"/>
          <p:nvPr/>
        </p:nvPicPr>
        <p:blipFill rotWithShape="1">
          <a:blip r:embed="rId5">
            <a:alphaModFix/>
          </a:blip>
          <a:srcRect/>
          <a:stretch/>
        </p:blipFill>
        <p:spPr>
          <a:xfrm rot="3851970">
            <a:off x="7450606" y="5035733"/>
            <a:ext cx="5771244" cy="7644590"/>
          </a:xfrm>
          <a:prstGeom prst="rect">
            <a:avLst/>
          </a:prstGeom>
          <a:noFill/>
          <a:ln>
            <a:noFill/>
          </a:ln>
        </p:spPr>
      </p:pic>
      <p:pic>
        <p:nvPicPr>
          <p:cNvPr id="87" name="Google Shape;87;p13"/>
          <p:cNvPicPr preferRelativeResize="0"/>
          <p:nvPr/>
        </p:nvPicPr>
        <p:blipFill rotWithShape="1">
          <a:blip r:embed="rId6">
            <a:alphaModFix/>
          </a:blip>
          <a:srcRect/>
          <a:stretch/>
        </p:blipFill>
        <p:spPr>
          <a:xfrm>
            <a:off x="14522695" y="5609337"/>
            <a:ext cx="3460466" cy="4553245"/>
          </a:xfrm>
          <a:prstGeom prst="rect">
            <a:avLst/>
          </a:prstGeom>
          <a:noFill/>
          <a:ln>
            <a:noFill/>
          </a:ln>
        </p:spPr>
      </p:pic>
      <p:pic>
        <p:nvPicPr>
          <p:cNvPr id="88" name="Google Shape;88;p13"/>
          <p:cNvPicPr preferRelativeResize="0"/>
          <p:nvPr/>
        </p:nvPicPr>
        <p:blipFill rotWithShape="1">
          <a:blip r:embed="rId7">
            <a:alphaModFix/>
          </a:blip>
          <a:srcRect/>
          <a:stretch/>
        </p:blipFill>
        <p:spPr>
          <a:xfrm rot="3248513">
            <a:off x="2950973" y="2891693"/>
            <a:ext cx="939550" cy="1349224"/>
          </a:xfrm>
          <a:prstGeom prst="rect">
            <a:avLst/>
          </a:prstGeom>
          <a:noFill/>
          <a:ln>
            <a:noFill/>
          </a:ln>
        </p:spPr>
      </p:pic>
      <p:pic>
        <p:nvPicPr>
          <p:cNvPr id="89" name="Google Shape;89;p13"/>
          <p:cNvPicPr preferRelativeResize="0"/>
          <p:nvPr/>
        </p:nvPicPr>
        <p:blipFill rotWithShape="1">
          <a:blip r:embed="rId8">
            <a:alphaModFix/>
          </a:blip>
          <a:srcRect/>
          <a:stretch/>
        </p:blipFill>
        <p:spPr>
          <a:xfrm>
            <a:off x="16028474" y="-185557"/>
            <a:ext cx="3594654" cy="1843077"/>
          </a:xfrm>
          <a:prstGeom prst="rect">
            <a:avLst/>
          </a:prstGeom>
          <a:noFill/>
          <a:ln>
            <a:noFill/>
          </a:ln>
        </p:spPr>
      </p:pic>
      <p:pic>
        <p:nvPicPr>
          <p:cNvPr id="90" name="Google Shape;90;p13"/>
          <p:cNvPicPr preferRelativeResize="0"/>
          <p:nvPr/>
        </p:nvPicPr>
        <p:blipFill rotWithShape="1">
          <a:blip r:embed="rId9">
            <a:alphaModFix/>
          </a:blip>
          <a:srcRect/>
          <a:stretch/>
        </p:blipFill>
        <p:spPr>
          <a:xfrm rot="7652005">
            <a:off x="28426" y="-619461"/>
            <a:ext cx="3594654" cy="1843077"/>
          </a:xfrm>
          <a:prstGeom prst="rect">
            <a:avLst/>
          </a:prstGeom>
          <a:noFill/>
          <a:ln>
            <a:noFill/>
          </a:ln>
        </p:spPr>
      </p:pic>
      <p:pic>
        <p:nvPicPr>
          <p:cNvPr id="91" name="Google Shape;91;p13"/>
          <p:cNvPicPr preferRelativeResize="0"/>
          <p:nvPr/>
        </p:nvPicPr>
        <p:blipFill rotWithShape="1">
          <a:blip r:embed="rId10">
            <a:alphaModFix/>
          </a:blip>
          <a:srcRect/>
          <a:stretch/>
        </p:blipFill>
        <p:spPr>
          <a:xfrm rot="-2387966">
            <a:off x="743355" y="4482678"/>
            <a:ext cx="570690" cy="928638"/>
          </a:xfrm>
          <a:prstGeom prst="rect">
            <a:avLst/>
          </a:prstGeom>
          <a:noFill/>
          <a:ln>
            <a:noFill/>
          </a:ln>
        </p:spPr>
      </p:pic>
      <p:sp>
        <p:nvSpPr>
          <p:cNvPr id="93" name="Google Shape;93;p13"/>
          <p:cNvSpPr txBox="1"/>
          <p:nvPr/>
        </p:nvSpPr>
        <p:spPr>
          <a:xfrm>
            <a:off x="2267148" y="3695722"/>
            <a:ext cx="13768946" cy="1610313"/>
          </a:xfrm>
          <a:prstGeom prst="rect">
            <a:avLst/>
          </a:prstGeom>
          <a:noFill/>
          <a:ln>
            <a:noFill/>
          </a:ln>
        </p:spPr>
        <p:txBody>
          <a:bodyPr spcFirstLastPara="1" wrap="square" lIns="0" tIns="0" rIns="0" bIns="0" anchor="t" anchorCtr="0">
            <a:spAutoFit/>
          </a:bodyPr>
          <a:lstStyle/>
          <a:p>
            <a:pPr algn="ctr">
              <a:lnSpc>
                <a:spcPct val="109001"/>
              </a:lnSpc>
            </a:pPr>
            <a:r>
              <a:rPr lang="en-US" sz="9600">
                <a:solidFill>
                  <a:srgbClr val="FF0000"/>
                </a:solidFill>
                <a:latin typeface="Lilita One"/>
                <a:sym typeface="Lilita One"/>
              </a:rPr>
              <a:t>FIRST  GRADE</a:t>
            </a:r>
            <a:endParaRPr lang="en-US" sz="9600">
              <a:solidFill>
                <a:srgbClr val="FF0000"/>
              </a:solidFill>
            </a:endParaRPr>
          </a:p>
        </p:txBody>
      </p:sp>
      <p:pic>
        <p:nvPicPr>
          <p:cNvPr id="95" name="Google Shape;95;p13"/>
          <p:cNvPicPr preferRelativeResize="0"/>
          <p:nvPr/>
        </p:nvPicPr>
        <p:blipFill rotWithShape="1">
          <a:blip r:embed="rId11">
            <a:alphaModFix/>
          </a:blip>
          <a:srcRect/>
          <a:stretch/>
        </p:blipFill>
        <p:spPr>
          <a:xfrm rot="-4184437">
            <a:off x="14463666" y="2315266"/>
            <a:ext cx="679063" cy="1750052"/>
          </a:xfrm>
          <a:prstGeom prst="rect">
            <a:avLst/>
          </a:prstGeom>
          <a:noFill/>
          <a:ln>
            <a:noFill/>
          </a:ln>
        </p:spPr>
      </p:pic>
      <p:pic>
        <p:nvPicPr>
          <p:cNvPr id="96" name="Google Shape;96;p13"/>
          <p:cNvPicPr preferRelativeResize="0"/>
          <p:nvPr/>
        </p:nvPicPr>
        <p:blipFill rotWithShape="1">
          <a:blip r:embed="rId12">
            <a:alphaModFix/>
          </a:blip>
          <a:srcRect t="52114" r="68979"/>
          <a:stretch/>
        </p:blipFill>
        <p:spPr>
          <a:xfrm>
            <a:off x="156308" y="5366249"/>
            <a:ext cx="5860027" cy="5347424"/>
          </a:xfrm>
          <a:prstGeom prst="rect">
            <a:avLst/>
          </a:prstGeom>
          <a:noFill/>
          <a:ln>
            <a:noFill/>
          </a:ln>
        </p:spPr>
      </p:pic>
      <p:sp>
        <p:nvSpPr>
          <p:cNvPr id="15" name="Google Shape;93;p13">
            <a:extLst>
              <a:ext uri="{FF2B5EF4-FFF2-40B4-BE49-F238E27FC236}">
                <a16:creationId xmlns:a16="http://schemas.microsoft.com/office/drawing/2014/main" id="{10BE6B89-62DF-44B2-8BEF-E8D342EDE892}"/>
              </a:ext>
            </a:extLst>
          </p:cNvPr>
          <p:cNvSpPr txBox="1"/>
          <p:nvPr/>
        </p:nvSpPr>
        <p:spPr>
          <a:xfrm>
            <a:off x="4442679" y="5146737"/>
            <a:ext cx="9394410" cy="135421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a:solidFill>
                  <a:srgbClr val="0070C0"/>
                </a:solidFill>
                <a:latin typeface="Lilita One"/>
                <a:sym typeface="Lilita One"/>
              </a:rPr>
              <a:t>Mountain View Elementary School</a:t>
            </a:r>
          </a:p>
          <a:p>
            <a:pPr marL="0" marR="0" lvl="0" indent="0" algn="ctr" rtl="0">
              <a:spcBef>
                <a:spcPts val="0"/>
              </a:spcBef>
              <a:spcAft>
                <a:spcPts val="0"/>
              </a:spcAft>
              <a:buNone/>
            </a:pPr>
            <a:r>
              <a:rPr lang="en-US" sz="4400">
                <a:solidFill>
                  <a:srgbClr val="0070C0"/>
                </a:solidFill>
                <a:latin typeface="Lilita One"/>
                <a:sym typeface="Lilita One"/>
              </a:rPr>
              <a:t>2023 – 2024</a:t>
            </a:r>
            <a:endParaRPr lang="en-US" sz="4400">
              <a:solidFill>
                <a:srgbClr val="0070C0"/>
              </a:solidFill>
            </a:endParaRPr>
          </a:p>
        </p:txBody>
      </p:sp>
      <p:sp>
        <p:nvSpPr>
          <p:cNvPr id="2" name="Google Shape;94;p13">
            <a:extLst>
              <a:ext uri="{FF2B5EF4-FFF2-40B4-BE49-F238E27FC236}">
                <a16:creationId xmlns:a16="http://schemas.microsoft.com/office/drawing/2014/main" id="{0D0D1827-3AAD-F7F8-9921-D086B2366E3E}"/>
              </a:ext>
            </a:extLst>
          </p:cNvPr>
          <p:cNvSpPr txBox="1"/>
          <p:nvPr/>
        </p:nvSpPr>
        <p:spPr>
          <a:xfrm>
            <a:off x="2712793" y="2343434"/>
            <a:ext cx="12847579" cy="161031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9001"/>
              </a:lnSpc>
            </a:pPr>
            <a:r>
              <a:rPr lang="en-US" sz="9600">
                <a:solidFill>
                  <a:schemeClr val="bg1"/>
                </a:solidFill>
                <a:latin typeface="Lilita One"/>
              </a:rPr>
              <a:t>Welcome  to</a:t>
            </a:r>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243"/>
        <p:cNvGrpSpPr/>
        <p:nvPr/>
      </p:nvGrpSpPr>
      <p:grpSpPr>
        <a:xfrm>
          <a:off x="0" y="0"/>
          <a:ext cx="0" cy="0"/>
          <a:chOff x="0" y="0"/>
          <a:chExt cx="0" cy="0"/>
        </a:xfrm>
      </p:grpSpPr>
      <p:pic>
        <p:nvPicPr>
          <p:cNvPr id="244" name="Google Shape;244;p23"/>
          <p:cNvPicPr preferRelativeResize="0"/>
          <p:nvPr/>
        </p:nvPicPr>
        <p:blipFill rotWithShape="1">
          <a:blip r:embed="rId3">
            <a:alphaModFix/>
          </a:blip>
          <a:srcRect l="25066" t="20188" r="38777" b="23467"/>
          <a:stretch/>
        </p:blipFill>
        <p:spPr>
          <a:xfrm>
            <a:off x="15865091" y="326800"/>
            <a:ext cx="2420424" cy="1259467"/>
          </a:xfrm>
          <a:prstGeom prst="rect">
            <a:avLst/>
          </a:prstGeom>
          <a:noFill/>
          <a:ln>
            <a:noFill/>
          </a:ln>
        </p:spPr>
      </p:pic>
      <p:graphicFrame>
        <p:nvGraphicFramePr>
          <p:cNvPr id="245" name="Google Shape;245;p23"/>
          <p:cNvGraphicFramePr/>
          <p:nvPr>
            <p:extLst>
              <p:ext uri="{D42A27DB-BD31-4B8C-83A1-F6EECF244321}">
                <p14:modId xmlns:p14="http://schemas.microsoft.com/office/powerpoint/2010/main" val="3910742684"/>
              </p:ext>
            </p:extLst>
          </p:nvPr>
        </p:nvGraphicFramePr>
        <p:xfrm>
          <a:off x="49696" y="16565"/>
          <a:ext cx="18312847" cy="10725189"/>
        </p:xfrm>
        <a:graphic>
          <a:graphicData uri="http://schemas.openxmlformats.org/drawingml/2006/table">
            <a:tbl>
              <a:tblPr>
                <a:noFill/>
                <a:tableStyleId>{78C45D68-4ADA-4868-9B6F-79D4B927C1EA}</a:tableStyleId>
              </a:tblPr>
              <a:tblGrid>
                <a:gridCol w="18312847">
                  <a:extLst>
                    <a:ext uri="{9D8B030D-6E8A-4147-A177-3AD203B41FA5}">
                      <a16:colId xmlns:a16="http://schemas.microsoft.com/office/drawing/2014/main" val="20000"/>
                    </a:ext>
                  </a:extLst>
                </a:gridCol>
              </a:tblGrid>
              <a:tr h="1888434">
                <a:tc>
                  <a:txBody>
                    <a:bodyPr/>
                    <a:lstStyle/>
                    <a:p>
                      <a:pPr marL="0" marR="0" lvl="0" indent="0" algn="ctr" rtl="0">
                        <a:lnSpc>
                          <a:spcPct val="140009"/>
                        </a:lnSpc>
                        <a:spcBef>
                          <a:spcPts val="0"/>
                        </a:spcBef>
                        <a:spcAft>
                          <a:spcPts val="0"/>
                        </a:spcAft>
                        <a:buNone/>
                      </a:pPr>
                      <a:r>
                        <a:rPr lang="en-US" sz="8800" u="none" strike="noStrike" cap="none" dirty="0">
                          <a:solidFill>
                            <a:srgbClr val="E6EFF4"/>
                          </a:solidFill>
                          <a:latin typeface="Lilita One"/>
                        </a:rPr>
                        <a:t>Go Safe</a:t>
                      </a:r>
                      <a:endParaRPr sz="8800" u="none" strike="noStrike" cap="none" dirty="0">
                        <a:solidFill>
                          <a:srgbClr val="E6EFF4"/>
                        </a:solidFill>
                        <a:latin typeface="Lilita One"/>
                      </a:endParaRPr>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5634">
                          <a:alpha val="0"/>
                        </a:srgbClr>
                      </a:solidFill>
                      <a:prstDash val="solid"/>
                      <a:round/>
                      <a:headEnd type="none" w="sm" len="sm"/>
                      <a:tailEnd type="none" w="sm" len="sm"/>
                    </a:lnB>
                    <a:solidFill>
                      <a:srgbClr val="1B50ED"/>
                    </a:solidFill>
                  </a:tcPr>
                </a:tc>
                <a:extLst>
                  <a:ext uri="{0D108BD9-81ED-4DB2-BD59-A6C34878D82A}">
                    <a16:rowId xmlns:a16="http://schemas.microsoft.com/office/drawing/2014/main" val="10000"/>
                  </a:ext>
                </a:extLst>
              </a:tr>
              <a:tr h="5980250">
                <a:tc>
                  <a:txBody>
                    <a:bodyPr/>
                    <a:lstStyle/>
                    <a:p>
                      <a:pPr marL="0" marR="0" lvl="0" indent="0" algn="ctr" rtl="0">
                        <a:lnSpc>
                          <a:spcPct val="140000"/>
                        </a:lnSpc>
                        <a:spcBef>
                          <a:spcPts val="0"/>
                        </a:spcBef>
                        <a:spcAft>
                          <a:spcPts val="0"/>
                        </a:spcAft>
                        <a:buNone/>
                      </a:pPr>
                      <a:endParaRPr lang="en-US" sz="3500" b="1" u="none" strike="noStrike" cap="none">
                        <a:solidFill>
                          <a:srgbClr val="E83B2F"/>
                        </a:solidFill>
                        <a:latin typeface="Lilita One"/>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rgbClr val="E83B2F"/>
                        </a:solidFill>
                        <a:latin typeface="Lilita One"/>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8D5634">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1"/>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688BB">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2"/>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6688BB">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3"/>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688BB">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4"/>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6688BB">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5"/>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6"/>
                  </a:ext>
                </a:extLst>
              </a:tr>
            </a:tbl>
          </a:graphicData>
        </a:graphic>
      </p:graphicFrame>
      <p:sp>
        <p:nvSpPr>
          <p:cNvPr id="3" name="Rectangle: Rounded Corners 2">
            <a:extLst>
              <a:ext uri="{FF2B5EF4-FFF2-40B4-BE49-F238E27FC236}">
                <a16:creationId xmlns:a16="http://schemas.microsoft.com/office/drawing/2014/main" id="{FD0A0F99-3DAA-48EC-A4EA-5EDBFA2281EA}"/>
              </a:ext>
            </a:extLst>
          </p:cNvPr>
          <p:cNvSpPr/>
          <p:nvPr/>
        </p:nvSpPr>
        <p:spPr>
          <a:xfrm>
            <a:off x="7043738" y="996020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05D461A-5796-F316-97D4-5905AE3B3F53}"/>
              </a:ext>
            </a:extLst>
          </p:cNvPr>
          <p:cNvSpPr txBox="1"/>
          <p:nvPr/>
        </p:nvSpPr>
        <p:spPr>
          <a:xfrm>
            <a:off x="2377107" y="2335275"/>
            <a:ext cx="13485839" cy="809452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600" dirty="0">
              <a:latin typeface="Bahnschrift"/>
            </a:endParaRPr>
          </a:p>
          <a:p>
            <a:pPr algn="ctr"/>
            <a:r>
              <a:rPr lang="en-US" sz="3600" dirty="0">
                <a:latin typeface="Bahnschrift"/>
              </a:rPr>
              <a:t>W</a:t>
            </a:r>
            <a:r>
              <a:rPr lang="en-US" sz="3200" dirty="0">
                <a:latin typeface="Bahnschrift"/>
              </a:rPr>
              <a:t>e will be using a new CCSD transportation dismissal </a:t>
            </a:r>
          </a:p>
          <a:p>
            <a:pPr algn="ctr"/>
            <a:r>
              <a:rPr lang="en-US" sz="3200" dirty="0">
                <a:latin typeface="Bahnschrift"/>
              </a:rPr>
              <a:t>program this year called </a:t>
            </a:r>
            <a:r>
              <a:rPr lang="en-US" sz="3200" err="1">
                <a:latin typeface="Bahnschrift"/>
              </a:rPr>
              <a:t>GoSafe</a:t>
            </a:r>
            <a:r>
              <a:rPr lang="en-US" sz="3200" dirty="0">
                <a:latin typeface="Bahnschrift"/>
              </a:rPr>
              <a:t>.  </a:t>
            </a:r>
            <a:endParaRPr lang="en-US" sz="3200"/>
          </a:p>
          <a:p>
            <a:pPr algn="ctr"/>
            <a:endParaRPr lang="en-US" sz="3200" dirty="0">
              <a:latin typeface="Bahnschrift"/>
            </a:endParaRPr>
          </a:p>
          <a:p>
            <a:pPr algn="ctr"/>
            <a:r>
              <a:rPr lang="en-US" sz="3200" dirty="0">
                <a:latin typeface="Bahnschrift"/>
              </a:rPr>
              <a:t>Please make sure you have completed your child's transportation in </a:t>
            </a:r>
            <a:r>
              <a:rPr lang="en-US" sz="3200" dirty="0" err="1">
                <a:latin typeface="Bahnschrift"/>
              </a:rPr>
              <a:t>GoSafe</a:t>
            </a:r>
            <a:r>
              <a:rPr lang="en-US" sz="3200" dirty="0">
                <a:latin typeface="Bahnschrift"/>
              </a:rPr>
              <a:t> by Monday.  If you have problems accessing </a:t>
            </a:r>
            <a:r>
              <a:rPr lang="en-US" sz="3200" dirty="0" err="1">
                <a:latin typeface="Bahnschrift"/>
              </a:rPr>
              <a:t>GoSafe</a:t>
            </a:r>
            <a:r>
              <a:rPr lang="en-US" sz="3200" dirty="0">
                <a:latin typeface="Bahnschrift"/>
              </a:rPr>
              <a:t> or need any questions answered regarding this process, please stop by the front office before you leave today and one of our clerks will assist you.</a:t>
            </a:r>
          </a:p>
          <a:p>
            <a:pPr algn="ctr"/>
            <a:endParaRPr lang="en-US" sz="3200" dirty="0">
              <a:latin typeface="Bahnschrift"/>
            </a:endParaRPr>
          </a:p>
          <a:p>
            <a:pPr algn="ctr"/>
            <a:r>
              <a:rPr lang="en-US" sz="3200" dirty="0">
                <a:latin typeface="Bahnschrift"/>
              </a:rPr>
              <a:t>Important Note:  </a:t>
            </a:r>
            <a:endParaRPr lang="en-US" sz="3200" dirty="0"/>
          </a:p>
          <a:p>
            <a:pPr algn="ctr"/>
            <a:r>
              <a:rPr lang="en-US" sz="3200" dirty="0" err="1">
                <a:latin typeface="Bahnschrift"/>
              </a:rPr>
              <a:t>GoSafe</a:t>
            </a:r>
            <a:r>
              <a:rPr lang="en-US" sz="3200" dirty="0">
                <a:latin typeface="Bahnschrift"/>
              </a:rPr>
              <a:t> is the program that parents will use to change daily transportation.  Changes must take place prior to 1:35 PM each day.  </a:t>
            </a:r>
            <a:endParaRPr lang="en-US" sz="3200" dirty="0"/>
          </a:p>
          <a:p>
            <a:pPr algn="ctr"/>
            <a:r>
              <a:rPr lang="en-US" sz="3200" dirty="0">
                <a:latin typeface="Bahnschrift"/>
              </a:rPr>
              <a:t>We can no longer accept notes or phone calls</a:t>
            </a:r>
            <a:endParaRPr lang="en-US" sz="3200" dirty="0"/>
          </a:p>
          <a:p>
            <a:pPr algn="ctr"/>
            <a:r>
              <a:rPr lang="en-US" sz="3200" dirty="0">
                <a:latin typeface="Bahnschrift"/>
              </a:rPr>
              <a:t>to change a child’s transportation. </a:t>
            </a:r>
          </a:p>
          <a:p>
            <a:pPr algn="ctr"/>
            <a:endParaRPr lang="en-US" sz="3200" dirty="0">
              <a:latin typeface="Bahnschrift"/>
            </a:endParaRPr>
          </a:p>
          <a:p>
            <a:pPr algn="ctr"/>
            <a:endParaRPr lang="en-US" sz="3200" dirty="0">
              <a:latin typeface="Bahnschrift"/>
            </a:endParaRPr>
          </a:p>
        </p:txBody>
      </p:sp>
      <p:pic>
        <p:nvPicPr>
          <p:cNvPr id="4" name="Google Shape;581;p37" descr="A black and white map with a dotted line and a pin&#10;&#10;Description automatically generated">
            <a:extLst>
              <a:ext uri="{FF2B5EF4-FFF2-40B4-BE49-F238E27FC236}">
                <a16:creationId xmlns:a16="http://schemas.microsoft.com/office/drawing/2014/main" id="{8614453F-0F03-12B7-F2B8-89B23CABFB0A}"/>
              </a:ext>
            </a:extLst>
          </p:cNvPr>
          <p:cNvPicPr preferRelativeResize="0"/>
          <p:nvPr/>
        </p:nvPicPr>
        <p:blipFill rotWithShape="1">
          <a:blip r:embed="rId4">
            <a:alphaModFix/>
          </a:blip>
          <a:srcRect/>
          <a:stretch/>
        </p:blipFill>
        <p:spPr>
          <a:xfrm rot="20820000">
            <a:off x="506573" y="1174435"/>
            <a:ext cx="2624569" cy="1560693"/>
          </a:xfrm>
          <a:prstGeom prst="rect">
            <a:avLst/>
          </a:prstGeom>
          <a:noFill/>
          <a:ln>
            <a:noFill/>
          </a:ln>
        </p:spPr>
      </p:pic>
      <p:pic>
        <p:nvPicPr>
          <p:cNvPr id="9" name="Google Shape;573;p37">
            <a:extLst>
              <a:ext uri="{FF2B5EF4-FFF2-40B4-BE49-F238E27FC236}">
                <a16:creationId xmlns:a16="http://schemas.microsoft.com/office/drawing/2014/main" id="{DA654DC0-E7E6-CC04-D854-B0B66B123B13}"/>
              </a:ext>
            </a:extLst>
          </p:cNvPr>
          <p:cNvPicPr preferRelativeResize="0"/>
          <p:nvPr/>
        </p:nvPicPr>
        <p:blipFill rotWithShape="1">
          <a:blip r:embed="rId5">
            <a:alphaModFix/>
          </a:blip>
          <a:srcRect/>
          <a:stretch/>
        </p:blipFill>
        <p:spPr>
          <a:xfrm>
            <a:off x="15466323" y="746407"/>
            <a:ext cx="2385068" cy="1904702"/>
          </a:xfrm>
          <a:prstGeom prst="rect">
            <a:avLst/>
          </a:prstGeom>
          <a:noFill/>
          <a:ln>
            <a:noFill/>
          </a:ln>
        </p:spPr>
      </p:pic>
    </p:spTree>
    <p:extLst>
      <p:ext uri="{BB962C8B-B14F-4D97-AF65-F5344CB8AC3E}">
        <p14:creationId xmlns:p14="http://schemas.microsoft.com/office/powerpoint/2010/main" val="105244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243"/>
        <p:cNvGrpSpPr/>
        <p:nvPr/>
      </p:nvGrpSpPr>
      <p:grpSpPr>
        <a:xfrm>
          <a:off x="0" y="0"/>
          <a:ext cx="0" cy="0"/>
          <a:chOff x="0" y="0"/>
          <a:chExt cx="0" cy="0"/>
        </a:xfrm>
      </p:grpSpPr>
      <p:pic>
        <p:nvPicPr>
          <p:cNvPr id="244" name="Google Shape;244;p23"/>
          <p:cNvPicPr preferRelativeResize="0"/>
          <p:nvPr/>
        </p:nvPicPr>
        <p:blipFill rotWithShape="1">
          <a:blip r:embed="rId3">
            <a:alphaModFix/>
          </a:blip>
          <a:srcRect l="25066" t="20188" r="38777" b="23467"/>
          <a:stretch/>
        </p:blipFill>
        <p:spPr>
          <a:xfrm>
            <a:off x="15865091" y="326800"/>
            <a:ext cx="2420424" cy="1259467"/>
          </a:xfrm>
          <a:prstGeom prst="rect">
            <a:avLst/>
          </a:prstGeom>
          <a:noFill/>
          <a:ln>
            <a:noFill/>
          </a:ln>
        </p:spPr>
      </p:pic>
      <p:graphicFrame>
        <p:nvGraphicFramePr>
          <p:cNvPr id="245" name="Google Shape;245;p23"/>
          <p:cNvGraphicFramePr/>
          <p:nvPr>
            <p:extLst>
              <p:ext uri="{D42A27DB-BD31-4B8C-83A1-F6EECF244321}">
                <p14:modId xmlns:p14="http://schemas.microsoft.com/office/powerpoint/2010/main" val="4247153184"/>
              </p:ext>
            </p:extLst>
          </p:nvPr>
        </p:nvGraphicFramePr>
        <p:xfrm>
          <a:off x="49696" y="16565"/>
          <a:ext cx="18312847" cy="10725189"/>
        </p:xfrm>
        <a:graphic>
          <a:graphicData uri="http://schemas.openxmlformats.org/drawingml/2006/table">
            <a:tbl>
              <a:tblPr>
                <a:noFill/>
                <a:tableStyleId>{78C45D68-4ADA-4868-9B6F-79D4B927C1EA}</a:tableStyleId>
              </a:tblPr>
              <a:tblGrid>
                <a:gridCol w="18312847">
                  <a:extLst>
                    <a:ext uri="{9D8B030D-6E8A-4147-A177-3AD203B41FA5}">
                      <a16:colId xmlns:a16="http://schemas.microsoft.com/office/drawing/2014/main" val="20000"/>
                    </a:ext>
                  </a:extLst>
                </a:gridCol>
              </a:tblGrid>
              <a:tr h="1888434">
                <a:tc>
                  <a:txBody>
                    <a:bodyPr/>
                    <a:lstStyle/>
                    <a:p>
                      <a:pPr marL="0" marR="0" lvl="0" indent="0" algn="ctr" rtl="0">
                        <a:lnSpc>
                          <a:spcPct val="140009"/>
                        </a:lnSpc>
                        <a:spcBef>
                          <a:spcPts val="0"/>
                        </a:spcBef>
                        <a:spcAft>
                          <a:spcPts val="0"/>
                        </a:spcAft>
                        <a:buNone/>
                      </a:pPr>
                      <a:r>
                        <a:rPr lang="en-US" sz="8800" u="none" strike="noStrike" cap="none" dirty="0">
                          <a:solidFill>
                            <a:srgbClr val="E6EFF4"/>
                          </a:solidFill>
                          <a:latin typeface="Lilita One"/>
                        </a:rPr>
                        <a:t>Car Pool</a:t>
                      </a:r>
                      <a:endParaRPr sz="8800" u="none" strike="noStrike" cap="none" dirty="0">
                        <a:solidFill>
                          <a:srgbClr val="E6EFF4"/>
                        </a:solidFill>
                        <a:latin typeface="Lilita One"/>
                      </a:endParaRPr>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5634">
                          <a:alpha val="0"/>
                        </a:srgbClr>
                      </a:solidFill>
                      <a:prstDash val="solid"/>
                      <a:round/>
                      <a:headEnd type="none" w="sm" len="sm"/>
                      <a:tailEnd type="none" w="sm" len="sm"/>
                    </a:lnB>
                    <a:solidFill>
                      <a:srgbClr val="1B50ED"/>
                    </a:solidFill>
                  </a:tcPr>
                </a:tc>
                <a:extLst>
                  <a:ext uri="{0D108BD9-81ED-4DB2-BD59-A6C34878D82A}">
                    <a16:rowId xmlns:a16="http://schemas.microsoft.com/office/drawing/2014/main" val="10000"/>
                  </a:ext>
                </a:extLst>
              </a:tr>
              <a:tr h="5980250">
                <a:tc>
                  <a:txBody>
                    <a:bodyPr/>
                    <a:lstStyle/>
                    <a:p>
                      <a:pPr marL="0" marR="0" lvl="0" indent="0" algn="ctr" rtl="0">
                        <a:lnSpc>
                          <a:spcPct val="140000"/>
                        </a:lnSpc>
                        <a:spcBef>
                          <a:spcPts val="0"/>
                        </a:spcBef>
                        <a:spcAft>
                          <a:spcPts val="0"/>
                        </a:spcAft>
                        <a:buNone/>
                      </a:pPr>
                      <a:endParaRPr lang="en-US" sz="3500" b="1" u="none" strike="noStrike" cap="none">
                        <a:solidFill>
                          <a:srgbClr val="E83B2F"/>
                        </a:solidFill>
                        <a:latin typeface="Lilita One"/>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rgbClr val="E83B2F"/>
                        </a:solidFill>
                        <a:latin typeface="Lilita One"/>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8D5634">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1"/>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688BB">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2"/>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6688BB">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3"/>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688BB">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4"/>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6688BB">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5"/>
                  </a:ext>
                </a:extLst>
              </a:tr>
              <a:tr h="504082">
                <a:tc>
                  <a:txBody>
                    <a:bodyPr/>
                    <a:lstStyle/>
                    <a:p>
                      <a:pPr marL="0" marR="0" lvl="0" indent="0" algn="ctr" rtl="0">
                        <a:lnSpc>
                          <a:spcPct val="140000"/>
                        </a:lnSpc>
                        <a:spcBef>
                          <a:spcPts val="0"/>
                        </a:spcBef>
                        <a:spcAft>
                          <a:spcPts val="0"/>
                        </a:spcAft>
                        <a:buNone/>
                      </a:pPr>
                      <a:endParaRPr sz="1100" u="none" strike="noStrike" cap="none" dirty="0"/>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6"/>
                  </a:ext>
                </a:extLst>
              </a:tr>
            </a:tbl>
          </a:graphicData>
        </a:graphic>
      </p:graphicFrame>
      <p:sp>
        <p:nvSpPr>
          <p:cNvPr id="3" name="Rectangle: Rounded Corners 2">
            <a:extLst>
              <a:ext uri="{FF2B5EF4-FFF2-40B4-BE49-F238E27FC236}">
                <a16:creationId xmlns:a16="http://schemas.microsoft.com/office/drawing/2014/main" id="{FD0A0F99-3DAA-48EC-A4EA-5EDBFA2281EA}"/>
              </a:ext>
            </a:extLst>
          </p:cNvPr>
          <p:cNvSpPr/>
          <p:nvPr/>
        </p:nvSpPr>
        <p:spPr>
          <a:xfrm>
            <a:off x="7043738" y="996020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05D461A-5796-F316-97D4-5905AE3B3F53}"/>
              </a:ext>
            </a:extLst>
          </p:cNvPr>
          <p:cNvSpPr txBox="1"/>
          <p:nvPr/>
        </p:nvSpPr>
        <p:spPr>
          <a:xfrm>
            <a:off x="2401080" y="2147526"/>
            <a:ext cx="13485839" cy="8032968"/>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600" dirty="0">
              <a:latin typeface="Bahnschrift"/>
            </a:endParaRPr>
          </a:p>
          <a:p>
            <a:r>
              <a:rPr lang="en-US" sz="3200" dirty="0">
                <a:latin typeface="Bahnschrift" panose="020B0502040204020203" pitchFamily="34" charset="0"/>
              </a:rPr>
              <a:t>In order to streamline and ensure safety during carpool, please… </a:t>
            </a:r>
          </a:p>
          <a:p>
            <a:endParaRPr lang="en-US" sz="3200" dirty="0">
              <a:latin typeface="Bahnschrift" panose="020B0502040204020203" pitchFamily="34" charset="0"/>
            </a:endParaRPr>
          </a:p>
          <a:p>
            <a:pPr marL="457200" indent="-457200">
              <a:buFont typeface="Arial" panose="020B0604020202020204" pitchFamily="34" charset="0"/>
              <a:buChar char="•"/>
            </a:pPr>
            <a:r>
              <a:rPr lang="en-US" sz="3200" dirty="0">
                <a:latin typeface="Bahnschrift" panose="020B0502040204020203" pitchFamily="34" charset="0"/>
              </a:rPr>
              <a:t>Display your car tag visibly in the front window of the car</a:t>
            </a:r>
          </a:p>
          <a:p>
            <a:pPr marL="457200" indent="-457200">
              <a:buFont typeface="Arial" panose="020B0604020202020204" pitchFamily="34" charset="0"/>
              <a:buChar char="•"/>
            </a:pPr>
            <a:r>
              <a:rPr lang="en-US" sz="3200" dirty="0">
                <a:latin typeface="Bahnschrift" panose="020B0502040204020203" pitchFamily="34" charset="0"/>
              </a:rPr>
              <a:t>If no car tag is present, you will be asked to park and show ID in the front office </a:t>
            </a:r>
          </a:p>
          <a:p>
            <a:pPr marL="457200" indent="-457200">
              <a:buFont typeface="Arial" panose="020B0604020202020204" pitchFamily="34" charset="0"/>
              <a:buChar char="•"/>
            </a:pPr>
            <a:r>
              <a:rPr lang="en-US" sz="3200" dirty="0">
                <a:latin typeface="Bahnschrift" panose="020B0502040204020203" pitchFamily="34" charset="0"/>
              </a:rPr>
              <a:t>Reuse car tags from last year, if possible, by changing the grade level(s) </a:t>
            </a:r>
          </a:p>
          <a:p>
            <a:pPr marL="457200" indent="-457200">
              <a:buFont typeface="Arial" panose="020B0604020202020204" pitchFamily="34" charset="0"/>
              <a:buChar char="•"/>
            </a:pPr>
            <a:r>
              <a:rPr lang="en-US" sz="3200" dirty="0">
                <a:latin typeface="Bahnschrift" panose="020B0502040204020203" pitchFamily="34" charset="0"/>
              </a:rPr>
              <a:t>If you need a car tag, the enrolling adult can visit the table in the mezzanine, and ONE tag will be made, per family, at this time. </a:t>
            </a:r>
          </a:p>
          <a:p>
            <a:endParaRPr lang="en-US" sz="3200" dirty="0">
              <a:latin typeface="Bahnschrift" panose="020B0502040204020203" pitchFamily="34" charset="0"/>
            </a:endParaRPr>
          </a:p>
          <a:p>
            <a:r>
              <a:rPr lang="en-US" sz="3200" dirty="0">
                <a:latin typeface="Bahnschrift" panose="020B0502040204020203" pitchFamily="34" charset="0"/>
              </a:rPr>
              <a:t>We appreciate your understanding and flexibility in all carpool matters, and please remember that it will take a little time to work through the efficiency due to the volume expected.</a:t>
            </a:r>
          </a:p>
          <a:p>
            <a:pPr algn="ctr"/>
            <a:endParaRPr lang="en-US" sz="3200" dirty="0">
              <a:latin typeface="Bahnschrift"/>
            </a:endParaRPr>
          </a:p>
          <a:p>
            <a:pPr algn="ctr"/>
            <a:endParaRPr lang="en-US" sz="3200" dirty="0">
              <a:latin typeface="Bahnschrift"/>
            </a:endParaRPr>
          </a:p>
        </p:txBody>
      </p:sp>
      <p:pic>
        <p:nvPicPr>
          <p:cNvPr id="4" name="Google Shape;581;p37" descr="A black and white map with a dotted line and a pin&#10;&#10;Description automatically generated">
            <a:extLst>
              <a:ext uri="{FF2B5EF4-FFF2-40B4-BE49-F238E27FC236}">
                <a16:creationId xmlns:a16="http://schemas.microsoft.com/office/drawing/2014/main" id="{8614453F-0F03-12B7-F2B8-89B23CABFB0A}"/>
              </a:ext>
            </a:extLst>
          </p:cNvPr>
          <p:cNvPicPr preferRelativeResize="0"/>
          <p:nvPr/>
        </p:nvPicPr>
        <p:blipFill rotWithShape="1">
          <a:blip r:embed="rId4">
            <a:alphaModFix/>
          </a:blip>
          <a:srcRect/>
          <a:stretch/>
        </p:blipFill>
        <p:spPr>
          <a:xfrm rot="20820000">
            <a:off x="506573" y="1174435"/>
            <a:ext cx="2624569" cy="1560693"/>
          </a:xfrm>
          <a:prstGeom prst="rect">
            <a:avLst/>
          </a:prstGeom>
          <a:noFill/>
          <a:ln>
            <a:noFill/>
          </a:ln>
        </p:spPr>
      </p:pic>
      <p:pic>
        <p:nvPicPr>
          <p:cNvPr id="9" name="Google Shape;573;p37">
            <a:extLst>
              <a:ext uri="{FF2B5EF4-FFF2-40B4-BE49-F238E27FC236}">
                <a16:creationId xmlns:a16="http://schemas.microsoft.com/office/drawing/2014/main" id="{DA654DC0-E7E6-CC04-D854-B0B66B123B13}"/>
              </a:ext>
            </a:extLst>
          </p:cNvPr>
          <p:cNvPicPr preferRelativeResize="0"/>
          <p:nvPr/>
        </p:nvPicPr>
        <p:blipFill rotWithShape="1">
          <a:blip r:embed="rId5">
            <a:alphaModFix/>
          </a:blip>
          <a:srcRect/>
          <a:stretch/>
        </p:blipFill>
        <p:spPr>
          <a:xfrm>
            <a:off x="15466323" y="746407"/>
            <a:ext cx="2385068" cy="1904702"/>
          </a:xfrm>
          <a:prstGeom prst="rect">
            <a:avLst/>
          </a:prstGeom>
          <a:noFill/>
          <a:ln>
            <a:noFill/>
          </a:ln>
        </p:spPr>
      </p:pic>
    </p:spTree>
    <p:extLst>
      <p:ext uri="{BB962C8B-B14F-4D97-AF65-F5344CB8AC3E}">
        <p14:creationId xmlns:p14="http://schemas.microsoft.com/office/powerpoint/2010/main" val="132438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314"/>
        <p:cNvGrpSpPr/>
        <p:nvPr/>
      </p:nvGrpSpPr>
      <p:grpSpPr>
        <a:xfrm>
          <a:off x="0" y="0"/>
          <a:ext cx="0" cy="0"/>
          <a:chOff x="0" y="0"/>
          <a:chExt cx="0" cy="0"/>
        </a:xfrm>
      </p:grpSpPr>
      <p:pic>
        <p:nvPicPr>
          <p:cNvPr id="316" name="Google Shape;316;p28"/>
          <p:cNvPicPr preferRelativeResize="0"/>
          <p:nvPr/>
        </p:nvPicPr>
        <p:blipFill rotWithShape="1">
          <a:blip r:embed="rId3">
            <a:alphaModFix/>
          </a:blip>
          <a:srcRect l="19606" t="23179" r="2060" b="4654"/>
          <a:stretch/>
        </p:blipFill>
        <p:spPr>
          <a:xfrm>
            <a:off x="0" y="-161826"/>
            <a:ext cx="18288000" cy="10548840"/>
          </a:xfrm>
          <a:prstGeom prst="rect">
            <a:avLst/>
          </a:prstGeom>
          <a:noFill/>
          <a:ln>
            <a:noFill/>
          </a:ln>
        </p:spPr>
      </p:pic>
      <p:sp>
        <p:nvSpPr>
          <p:cNvPr id="320" name="Google Shape;320;p28"/>
          <p:cNvSpPr txBox="1"/>
          <p:nvPr/>
        </p:nvSpPr>
        <p:spPr>
          <a:xfrm>
            <a:off x="3812102" y="918419"/>
            <a:ext cx="10656337" cy="1149033"/>
          </a:xfrm>
          <a:prstGeom prst="rect">
            <a:avLst/>
          </a:prstGeom>
          <a:noFill/>
          <a:ln>
            <a:noFill/>
          </a:ln>
        </p:spPr>
        <p:txBody>
          <a:bodyPr spcFirstLastPara="1" wrap="square" lIns="0" tIns="0" rIns="0" bIns="0" anchor="t" anchorCtr="0">
            <a:spAutoFit/>
          </a:bodyPr>
          <a:lstStyle/>
          <a:p>
            <a:pPr algn="ctr">
              <a:lnSpc>
                <a:spcPct val="137006"/>
              </a:lnSpc>
            </a:pPr>
            <a:r>
              <a:rPr lang="en-US" sz="5450" b="1" dirty="0">
                <a:solidFill>
                  <a:srgbClr val="1B50ED"/>
                </a:solidFill>
                <a:latin typeface="Lilita One"/>
              </a:rPr>
              <a:t>HOMEWORK</a:t>
            </a:r>
          </a:p>
        </p:txBody>
      </p:sp>
      <p:pic>
        <p:nvPicPr>
          <p:cNvPr id="315" name="Google Shape;315;p28"/>
          <p:cNvPicPr preferRelativeResize="0"/>
          <p:nvPr/>
        </p:nvPicPr>
        <p:blipFill rotWithShape="1">
          <a:blip r:embed="rId3">
            <a:alphaModFix/>
          </a:blip>
          <a:srcRect t="8866" r="84274" b="64703"/>
          <a:stretch/>
        </p:blipFill>
        <p:spPr>
          <a:xfrm rot="4331542">
            <a:off x="480734" y="1230974"/>
            <a:ext cx="1773432" cy="1508768"/>
          </a:xfrm>
          <a:prstGeom prst="rect">
            <a:avLst/>
          </a:prstGeom>
          <a:noFill/>
          <a:ln>
            <a:noFill/>
          </a:ln>
        </p:spPr>
      </p:pic>
      <p:pic>
        <p:nvPicPr>
          <p:cNvPr id="9" name="Google Shape;315;p28">
            <a:extLst>
              <a:ext uri="{FF2B5EF4-FFF2-40B4-BE49-F238E27FC236}">
                <a16:creationId xmlns:a16="http://schemas.microsoft.com/office/drawing/2014/main" id="{035592A9-5423-4798-ADDE-DD9166864E94}"/>
              </a:ext>
            </a:extLst>
          </p:cNvPr>
          <p:cNvPicPr preferRelativeResize="0"/>
          <p:nvPr/>
        </p:nvPicPr>
        <p:blipFill rotWithShape="1">
          <a:blip r:embed="rId3">
            <a:alphaModFix/>
          </a:blip>
          <a:srcRect t="8866" r="84274" b="64703"/>
          <a:stretch/>
        </p:blipFill>
        <p:spPr>
          <a:xfrm rot="4331542">
            <a:off x="8446299" y="2402549"/>
            <a:ext cx="1773432" cy="1508768"/>
          </a:xfrm>
          <a:prstGeom prst="rect">
            <a:avLst/>
          </a:prstGeom>
          <a:noFill/>
          <a:ln>
            <a:noFill/>
          </a:ln>
        </p:spPr>
      </p:pic>
      <p:pic>
        <p:nvPicPr>
          <p:cNvPr id="10" name="Google Shape;315;p28">
            <a:extLst>
              <a:ext uri="{FF2B5EF4-FFF2-40B4-BE49-F238E27FC236}">
                <a16:creationId xmlns:a16="http://schemas.microsoft.com/office/drawing/2014/main" id="{65C2635D-205B-4E66-A62E-E1E1EF7AC87E}"/>
              </a:ext>
            </a:extLst>
          </p:cNvPr>
          <p:cNvPicPr preferRelativeResize="0"/>
          <p:nvPr/>
        </p:nvPicPr>
        <p:blipFill rotWithShape="1">
          <a:blip r:embed="rId3">
            <a:alphaModFix/>
          </a:blip>
          <a:srcRect t="8866" r="84274" b="64703"/>
          <a:stretch/>
        </p:blipFill>
        <p:spPr>
          <a:xfrm rot="19819448">
            <a:off x="6732843" y="7955624"/>
            <a:ext cx="1773432" cy="1508768"/>
          </a:xfrm>
          <a:prstGeom prst="rect">
            <a:avLst/>
          </a:prstGeom>
          <a:noFill/>
          <a:ln>
            <a:noFill/>
          </a:ln>
        </p:spPr>
      </p:pic>
      <p:pic>
        <p:nvPicPr>
          <p:cNvPr id="11" name="Google Shape;315;p28">
            <a:extLst>
              <a:ext uri="{FF2B5EF4-FFF2-40B4-BE49-F238E27FC236}">
                <a16:creationId xmlns:a16="http://schemas.microsoft.com/office/drawing/2014/main" id="{09B199A2-E09A-4C99-B355-CD3D9FA09896}"/>
              </a:ext>
            </a:extLst>
          </p:cNvPr>
          <p:cNvPicPr preferRelativeResize="0"/>
          <p:nvPr/>
        </p:nvPicPr>
        <p:blipFill rotWithShape="1">
          <a:blip r:embed="rId3">
            <a:alphaModFix/>
          </a:blip>
          <a:srcRect t="8866" r="84274" b="64703"/>
          <a:stretch/>
        </p:blipFill>
        <p:spPr>
          <a:xfrm rot="7552669">
            <a:off x="15422445" y="1563760"/>
            <a:ext cx="1773432" cy="1508768"/>
          </a:xfrm>
          <a:prstGeom prst="rect">
            <a:avLst/>
          </a:prstGeom>
          <a:noFill/>
          <a:ln>
            <a:noFill/>
          </a:ln>
        </p:spPr>
      </p:pic>
      <p:sp>
        <p:nvSpPr>
          <p:cNvPr id="3" name="TextBox 2">
            <a:extLst>
              <a:ext uri="{FF2B5EF4-FFF2-40B4-BE49-F238E27FC236}">
                <a16:creationId xmlns:a16="http://schemas.microsoft.com/office/drawing/2014/main" id="{BBC8E516-1290-4AB2-8497-5CBCF400CDB7}"/>
              </a:ext>
            </a:extLst>
          </p:cNvPr>
          <p:cNvSpPr txBox="1"/>
          <p:nvPr/>
        </p:nvSpPr>
        <p:spPr>
          <a:xfrm>
            <a:off x="1316934" y="2459934"/>
            <a:ext cx="15753521" cy="663436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19" name="Google Shape;319;p28"/>
          <p:cNvPicPr preferRelativeResize="0"/>
          <p:nvPr/>
        </p:nvPicPr>
        <p:blipFill rotWithShape="1">
          <a:blip r:embed="rId4">
            <a:alphaModFix/>
          </a:blip>
          <a:srcRect/>
          <a:stretch/>
        </p:blipFill>
        <p:spPr>
          <a:xfrm rot="780000">
            <a:off x="-545489" y="7105262"/>
            <a:ext cx="5156648" cy="3370307"/>
          </a:xfrm>
          <a:prstGeom prst="rect">
            <a:avLst/>
          </a:prstGeom>
          <a:noFill/>
          <a:ln>
            <a:noFill/>
          </a:ln>
        </p:spPr>
      </p:pic>
      <p:pic>
        <p:nvPicPr>
          <p:cNvPr id="317" name="Google Shape;317;p28"/>
          <p:cNvPicPr preferRelativeResize="0"/>
          <p:nvPr/>
        </p:nvPicPr>
        <p:blipFill rotWithShape="1">
          <a:blip r:embed="rId5">
            <a:alphaModFix/>
          </a:blip>
          <a:srcRect/>
          <a:stretch/>
        </p:blipFill>
        <p:spPr>
          <a:xfrm>
            <a:off x="14551510" y="6692518"/>
            <a:ext cx="4675614" cy="4201514"/>
          </a:xfrm>
          <a:prstGeom prst="rect">
            <a:avLst/>
          </a:prstGeom>
          <a:noFill/>
          <a:ln>
            <a:noFill/>
          </a:ln>
        </p:spPr>
      </p:pic>
      <p:sp>
        <p:nvSpPr>
          <p:cNvPr id="4" name="TextBox 1">
            <a:extLst>
              <a:ext uri="{FF2B5EF4-FFF2-40B4-BE49-F238E27FC236}">
                <a16:creationId xmlns:a16="http://schemas.microsoft.com/office/drawing/2014/main" id="{F0E0D89C-6D23-8777-255C-AD78EE75B4F2}"/>
              </a:ext>
            </a:extLst>
          </p:cNvPr>
          <p:cNvSpPr txBox="1"/>
          <p:nvPr/>
        </p:nvSpPr>
        <p:spPr>
          <a:xfrm>
            <a:off x="1935719" y="2594657"/>
            <a:ext cx="14792739" cy="563231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latin typeface="Bahnschrift"/>
              </a:rPr>
              <a:t>In first grade we want you to read, read, and read some more!</a:t>
            </a:r>
          </a:p>
          <a:p>
            <a:pPr algn="ctr"/>
            <a:r>
              <a:rPr lang="en-US" sz="3600" dirty="0">
                <a:latin typeface="Bahnschrift"/>
              </a:rPr>
              <a:t>Reading aloud to your children is a great way to build vocabulary.  Listening to your children read to you </a:t>
            </a:r>
          </a:p>
          <a:p>
            <a:pPr algn="ctr"/>
            <a:r>
              <a:rPr lang="en-US" sz="3600" dirty="0">
                <a:latin typeface="Bahnschrift"/>
              </a:rPr>
              <a:t>helps to strengthen accuracy and fluency.</a:t>
            </a:r>
          </a:p>
          <a:p>
            <a:pPr algn="ctr"/>
            <a:endParaRPr lang="en-US" sz="3600" dirty="0">
              <a:latin typeface="Bahnschrift"/>
            </a:endParaRPr>
          </a:p>
          <a:p>
            <a:pPr algn="ctr"/>
            <a:r>
              <a:rPr lang="en-US" sz="3600" dirty="0">
                <a:latin typeface="Bahnschrift"/>
              </a:rPr>
              <a:t>Math fact practice is another way to build fluency.</a:t>
            </a:r>
          </a:p>
          <a:p>
            <a:pPr algn="ctr"/>
            <a:r>
              <a:rPr lang="en-US" sz="3600" dirty="0">
                <a:latin typeface="Bahnschrift"/>
              </a:rPr>
              <a:t>It's great to work with addition and subtraction</a:t>
            </a:r>
          </a:p>
          <a:p>
            <a:pPr algn="ctr"/>
            <a:r>
              <a:rPr lang="en-US" sz="3600" dirty="0">
                <a:latin typeface="Bahnschrift"/>
              </a:rPr>
              <a:t>flashcards and you can do this orally, as well.</a:t>
            </a:r>
          </a:p>
          <a:p>
            <a:pPr algn="ctr"/>
            <a:endParaRPr lang="en-US" sz="3600" dirty="0">
              <a:latin typeface="Bahnschrift"/>
            </a:endParaRPr>
          </a:p>
          <a:p>
            <a:pPr algn="ctr"/>
            <a:r>
              <a:rPr lang="en-US" sz="3600" dirty="0">
                <a:latin typeface="Bahnschrift"/>
              </a:rPr>
              <a:t>A formal homework routine will begin later this fall.</a:t>
            </a:r>
          </a:p>
        </p:txBody>
      </p:sp>
    </p:spTree>
    <p:extLst>
      <p:ext uri="{BB962C8B-B14F-4D97-AF65-F5344CB8AC3E}">
        <p14:creationId xmlns:p14="http://schemas.microsoft.com/office/powerpoint/2010/main" val="105354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314"/>
        <p:cNvGrpSpPr/>
        <p:nvPr/>
      </p:nvGrpSpPr>
      <p:grpSpPr>
        <a:xfrm>
          <a:off x="0" y="0"/>
          <a:ext cx="0" cy="0"/>
          <a:chOff x="0" y="0"/>
          <a:chExt cx="0" cy="0"/>
        </a:xfrm>
      </p:grpSpPr>
      <p:pic>
        <p:nvPicPr>
          <p:cNvPr id="316" name="Google Shape;316;p28"/>
          <p:cNvPicPr preferRelativeResize="0"/>
          <p:nvPr/>
        </p:nvPicPr>
        <p:blipFill rotWithShape="1">
          <a:blip r:embed="rId3">
            <a:alphaModFix/>
          </a:blip>
          <a:srcRect l="19606" t="23179" r="2060" b="4654"/>
          <a:stretch/>
        </p:blipFill>
        <p:spPr>
          <a:xfrm>
            <a:off x="0" y="-161826"/>
            <a:ext cx="18288000" cy="10548840"/>
          </a:xfrm>
          <a:prstGeom prst="rect">
            <a:avLst/>
          </a:prstGeom>
          <a:noFill/>
          <a:ln>
            <a:noFill/>
          </a:ln>
        </p:spPr>
      </p:pic>
      <p:sp>
        <p:nvSpPr>
          <p:cNvPr id="320" name="Google Shape;320;p28"/>
          <p:cNvSpPr txBox="1"/>
          <p:nvPr/>
        </p:nvSpPr>
        <p:spPr>
          <a:xfrm>
            <a:off x="3812102" y="918419"/>
            <a:ext cx="10656337" cy="1149033"/>
          </a:xfrm>
          <a:prstGeom prst="rect">
            <a:avLst/>
          </a:prstGeom>
          <a:noFill/>
          <a:ln>
            <a:noFill/>
          </a:ln>
        </p:spPr>
        <p:txBody>
          <a:bodyPr spcFirstLastPara="1" wrap="square" lIns="0" tIns="0" rIns="0" bIns="0" anchor="t" anchorCtr="0">
            <a:spAutoFit/>
          </a:bodyPr>
          <a:lstStyle/>
          <a:p>
            <a:pPr algn="ctr">
              <a:lnSpc>
                <a:spcPct val="137006"/>
              </a:lnSpc>
            </a:pPr>
            <a:r>
              <a:rPr lang="en-US" sz="5450" b="1" dirty="0">
                <a:solidFill>
                  <a:srgbClr val="1B50ED"/>
                </a:solidFill>
                <a:latin typeface="Lilita One"/>
              </a:rPr>
              <a:t>CELEBRATING BIRTHDAYS</a:t>
            </a:r>
          </a:p>
        </p:txBody>
      </p:sp>
      <p:pic>
        <p:nvPicPr>
          <p:cNvPr id="315" name="Google Shape;315;p28"/>
          <p:cNvPicPr preferRelativeResize="0"/>
          <p:nvPr/>
        </p:nvPicPr>
        <p:blipFill rotWithShape="1">
          <a:blip r:embed="rId3">
            <a:alphaModFix/>
          </a:blip>
          <a:srcRect t="8866" r="84274" b="64703"/>
          <a:stretch/>
        </p:blipFill>
        <p:spPr>
          <a:xfrm rot="4331542">
            <a:off x="480734" y="1230974"/>
            <a:ext cx="1773432" cy="1508768"/>
          </a:xfrm>
          <a:prstGeom prst="rect">
            <a:avLst/>
          </a:prstGeom>
          <a:noFill/>
          <a:ln>
            <a:noFill/>
          </a:ln>
        </p:spPr>
      </p:pic>
      <p:pic>
        <p:nvPicPr>
          <p:cNvPr id="9" name="Google Shape;315;p28">
            <a:extLst>
              <a:ext uri="{FF2B5EF4-FFF2-40B4-BE49-F238E27FC236}">
                <a16:creationId xmlns:a16="http://schemas.microsoft.com/office/drawing/2014/main" id="{035592A9-5423-4798-ADDE-DD9166864E94}"/>
              </a:ext>
            </a:extLst>
          </p:cNvPr>
          <p:cNvPicPr preferRelativeResize="0"/>
          <p:nvPr/>
        </p:nvPicPr>
        <p:blipFill rotWithShape="1">
          <a:blip r:embed="rId3">
            <a:alphaModFix/>
          </a:blip>
          <a:srcRect t="8866" r="84274" b="64703"/>
          <a:stretch/>
        </p:blipFill>
        <p:spPr>
          <a:xfrm rot="4331542">
            <a:off x="8446299" y="2402549"/>
            <a:ext cx="1773432" cy="1508768"/>
          </a:xfrm>
          <a:prstGeom prst="rect">
            <a:avLst/>
          </a:prstGeom>
          <a:noFill/>
          <a:ln>
            <a:noFill/>
          </a:ln>
        </p:spPr>
      </p:pic>
      <p:pic>
        <p:nvPicPr>
          <p:cNvPr id="10" name="Google Shape;315;p28">
            <a:extLst>
              <a:ext uri="{FF2B5EF4-FFF2-40B4-BE49-F238E27FC236}">
                <a16:creationId xmlns:a16="http://schemas.microsoft.com/office/drawing/2014/main" id="{65C2635D-205B-4E66-A62E-E1E1EF7AC87E}"/>
              </a:ext>
            </a:extLst>
          </p:cNvPr>
          <p:cNvPicPr preferRelativeResize="0"/>
          <p:nvPr/>
        </p:nvPicPr>
        <p:blipFill rotWithShape="1">
          <a:blip r:embed="rId3">
            <a:alphaModFix/>
          </a:blip>
          <a:srcRect t="8866" r="84274" b="64703"/>
          <a:stretch/>
        </p:blipFill>
        <p:spPr>
          <a:xfrm rot="19819448">
            <a:off x="6732843" y="7955624"/>
            <a:ext cx="1773432" cy="1508768"/>
          </a:xfrm>
          <a:prstGeom prst="rect">
            <a:avLst/>
          </a:prstGeom>
          <a:noFill/>
          <a:ln>
            <a:noFill/>
          </a:ln>
        </p:spPr>
      </p:pic>
      <p:pic>
        <p:nvPicPr>
          <p:cNvPr id="11" name="Google Shape;315;p28">
            <a:extLst>
              <a:ext uri="{FF2B5EF4-FFF2-40B4-BE49-F238E27FC236}">
                <a16:creationId xmlns:a16="http://schemas.microsoft.com/office/drawing/2014/main" id="{09B199A2-E09A-4C99-B355-CD3D9FA09896}"/>
              </a:ext>
            </a:extLst>
          </p:cNvPr>
          <p:cNvPicPr preferRelativeResize="0"/>
          <p:nvPr/>
        </p:nvPicPr>
        <p:blipFill rotWithShape="1">
          <a:blip r:embed="rId3">
            <a:alphaModFix/>
          </a:blip>
          <a:srcRect t="8866" r="84274" b="64703"/>
          <a:stretch/>
        </p:blipFill>
        <p:spPr>
          <a:xfrm rot="7552669">
            <a:off x="15422445" y="1563760"/>
            <a:ext cx="1773432" cy="1508768"/>
          </a:xfrm>
          <a:prstGeom prst="rect">
            <a:avLst/>
          </a:prstGeom>
          <a:noFill/>
          <a:ln>
            <a:noFill/>
          </a:ln>
        </p:spPr>
      </p:pic>
      <p:sp>
        <p:nvSpPr>
          <p:cNvPr id="3" name="TextBox 2">
            <a:extLst>
              <a:ext uri="{FF2B5EF4-FFF2-40B4-BE49-F238E27FC236}">
                <a16:creationId xmlns:a16="http://schemas.microsoft.com/office/drawing/2014/main" id="{BBC8E516-1290-4AB2-8497-5CBCF400CDB7}"/>
              </a:ext>
            </a:extLst>
          </p:cNvPr>
          <p:cNvSpPr txBox="1"/>
          <p:nvPr/>
        </p:nvSpPr>
        <p:spPr>
          <a:xfrm>
            <a:off x="1316934" y="2170567"/>
            <a:ext cx="15753521" cy="663436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19" name="Google Shape;319;p28"/>
          <p:cNvPicPr preferRelativeResize="0"/>
          <p:nvPr/>
        </p:nvPicPr>
        <p:blipFill rotWithShape="1">
          <a:blip r:embed="rId4">
            <a:alphaModFix/>
          </a:blip>
          <a:srcRect/>
          <a:stretch/>
        </p:blipFill>
        <p:spPr>
          <a:xfrm rot="1380000">
            <a:off x="-1127213" y="7288977"/>
            <a:ext cx="5851129" cy="3616269"/>
          </a:xfrm>
          <a:prstGeom prst="rect">
            <a:avLst/>
          </a:prstGeom>
          <a:noFill/>
          <a:ln>
            <a:noFill/>
          </a:ln>
        </p:spPr>
      </p:pic>
      <p:pic>
        <p:nvPicPr>
          <p:cNvPr id="317" name="Google Shape;317;p28"/>
          <p:cNvPicPr preferRelativeResize="0"/>
          <p:nvPr/>
        </p:nvPicPr>
        <p:blipFill rotWithShape="1">
          <a:blip r:embed="rId5">
            <a:alphaModFix/>
          </a:blip>
          <a:srcRect/>
          <a:stretch/>
        </p:blipFill>
        <p:spPr>
          <a:xfrm>
            <a:off x="14971092" y="7198911"/>
            <a:ext cx="4675614" cy="4201514"/>
          </a:xfrm>
          <a:prstGeom prst="rect">
            <a:avLst/>
          </a:prstGeom>
          <a:noFill/>
          <a:ln>
            <a:noFill/>
          </a:ln>
        </p:spPr>
      </p:pic>
      <p:sp>
        <p:nvSpPr>
          <p:cNvPr id="4" name="TextBox 1">
            <a:extLst>
              <a:ext uri="{FF2B5EF4-FFF2-40B4-BE49-F238E27FC236}">
                <a16:creationId xmlns:a16="http://schemas.microsoft.com/office/drawing/2014/main" id="{F0E0D89C-6D23-8777-255C-AD78EE75B4F2}"/>
              </a:ext>
            </a:extLst>
          </p:cNvPr>
          <p:cNvSpPr txBox="1"/>
          <p:nvPr/>
        </p:nvSpPr>
        <p:spPr>
          <a:xfrm>
            <a:off x="1805503" y="2797214"/>
            <a:ext cx="14792739" cy="65556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latin typeface="Bahnschrift"/>
              </a:rPr>
              <a:t>We love to celebrate first grade birthdays!</a:t>
            </a:r>
          </a:p>
          <a:p>
            <a:pPr algn="ctr"/>
            <a:endParaRPr lang="en-US" sz="3200" dirty="0">
              <a:latin typeface="Bahnschrift"/>
            </a:endParaRPr>
          </a:p>
          <a:p>
            <a:pPr algn="ctr"/>
            <a:r>
              <a:rPr lang="en-US" sz="3200" dirty="0">
                <a:latin typeface="Bahnschrift"/>
              </a:rPr>
              <a:t>If you would like to send in a birthday treat to share with the class,</a:t>
            </a:r>
          </a:p>
          <a:p>
            <a:pPr algn="ctr"/>
            <a:r>
              <a:rPr lang="en-US" sz="3200" dirty="0">
                <a:latin typeface="Bahnschrift"/>
              </a:rPr>
              <a:t>they must be store-bought.  If you would like to have lunch with your child on their birthday, you can bring the treats to the cafeteria and help your child pass them out at the end of the lunch period.</a:t>
            </a:r>
          </a:p>
          <a:p>
            <a:pPr algn="ctr"/>
            <a:endParaRPr lang="en-US" sz="3200" dirty="0">
              <a:latin typeface="Bahnschrift"/>
            </a:endParaRPr>
          </a:p>
          <a:p>
            <a:pPr algn="ctr"/>
            <a:r>
              <a:rPr lang="en-US" sz="3200" dirty="0">
                <a:latin typeface="Bahnschrift"/>
              </a:rPr>
              <a:t>Treats may be arranged through our cafeteria manager, </a:t>
            </a:r>
          </a:p>
          <a:p>
            <a:pPr algn="ctr"/>
            <a:r>
              <a:rPr lang="en-US" sz="3200" dirty="0">
                <a:latin typeface="Bahnschrift"/>
              </a:rPr>
              <a:t>Stacey Deremer at </a:t>
            </a:r>
            <a:r>
              <a:rPr lang="en-US" sz="3200" dirty="0">
                <a:latin typeface="Bahnschrift"/>
                <a:hlinkClick r:id="rId6"/>
              </a:rPr>
              <a:t>stacey.deremer@cobbk12.org</a:t>
            </a:r>
            <a:r>
              <a:rPr lang="en-US" sz="3200" dirty="0">
                <a:latin typeface="Bahnschrift"/>
              </a:rPr>
              <a:t>.</a:t>
            </a:r>
          </a:p>
          <a:p>
            <a:pPr algn="ctr"/>
            <a:endParaRPr lang="en-US" sz="3200" dirty="0">
              <a:latin typeface="Bahnschrift"/>
            </a:endParaRPr>
          </a:p>
          <a:p>
            <a:pPr algn="ctr"/>
            <a:r>
              <a:rPr lang="en-US" sz="3200" dirty="0">
                <a:latin typeface="Bahnschrift"/>
              </a:rPr>
              <a:t>Please contact your child's teacher ahead of their birthday.</a:t>
            </a:r>
          </a:p>
          <a:p>
            <a:pPr algn="ctr"/>
            <a:r>
              <a:rPr lang="en-US" sz="3200" dirty="0">
                <a:latin typeface="Bahnschrift"/>
              </a:rPr>
              <a:t>We can provide a count and make you aware of any allergies.</a:t>
            </a:r>
          </a:p>
          <a:p>
            <a:pPr algn="ctr"/>
            <a:endParaRPr lang="en-US" sz="3600" dirty="0">
              <a:latin typeface="Bahnschrift"/>
            </a:endParaRPr>
          </a:p>
        </p:txBody>
      </p:sp>
    </p:spTree>
    <p:extLst>
      <p:ext uri="{BB962C8B-B14F-4D97-AF65-F5344CB8AC3E}">
        <p14:creationId xmlns:p14="http://schemas.microsoft.com/office/powerpoint/2010/main" val="211800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314"/>
        <p:cNvGrpSpPr/>
        <p:nvPr/>
      </p:nvGrpSpPr>
      <p:grpSpPr>
        <a:xfrm>
          <a:off x="0" y="0"/>
          <a:ext cx="0" cy="0"/>
          <a:chOff x="0" y="0"/>
          <a:chExt cx="0" cy="0"/>
        </a:xfrm>
      </p:grpSpPr>
      <p:pic>
        <p:nvPicPr>
          <p:cNvPr id="316" name="Google Shape;316;p28"/>
          <p:cNvPicPr preferRelativeResize="0"/>
          <p:nvPr/>
        </p:nvPicPr>
        <p:blipFill rotWithShape="1">
          <a:blip r:embed="rId3">
            <a:alphaModFix/>
          </a:blip>
          <a:srcRect l="19606" t="23179" r="2060" b="4654"/>
          <a:stretch/>
        </p:blipFill>
        <p:spPr>
          <a:xfrm>
            <a:off x="0" y="-161826"/>
            <a:ext cx="18288000" cy="10548840"/>
          </a:xfrm>
          <a:prstGeom prst="rect">
            <a:avLst/>
          </a:prstGeom>
          <a:noFill/>
          <a:ln>
            <a:noFill/>
          </a:ln>
        </p:spPr>
      </p:pic>
      <p:sp>
        <p:nvSpPr>
          <p:cNvPr id="320" name="Google Shape;320;p28"/>
          <p:cNvSpPr txBox="1"/>
          <p:nvPr/>
        </p:nvSpPr>
        <p:spPr>
          <a:xfrm>
            <a:off x="3812102" y="918419"/>
            <a:ext cx="10656337" cy="1149033"/>
          </a:xfrm>
          <a:prstGeom prst="rect">
            <a:avLst/>
          </a:prstGeom>
          <a:noFill/>
          <a:ln>
            <a:noFill/>
          </a:ln>
        </p:spPr>
        <p:txBody>
          <a:bodyPr spcFirstLastPara="1" wrap="square" lIns="0" tIns="0" rIns="0" bIns="0" anchor="t" anchorCtr="0">
            <a:spAutoFit/>
          </a:bodyPr>
          <a:lstStyle/>
          <a:p>
            <a:pPr algn="ctr">
              <a:lnSpc>
                <a:spcPct val="137006"/>
              </a:lnSpc>
            </a:pPr>
            <a:r>
              <a:rPr lang="en-US" sz="5450" b="1" dirty="0">
                <a:solidFill>
                  <a:srgbClr val="1B50ED"/>
                </a:solidFill>
                <a:latin typeface="Lilita One"/>
              </a:rPr>
              <a:t>MONEY</a:t>
            </a:r>
          </a:p>
        </p:txBody>
      </p:sp>
      <p:pic>
        <p:nvPicPr>
          <p:cNvPr id="315" name="Google Shape;315;p28"/>
          <p:cNvPicPr preferRelativeResize="0"/>
          <p:nvPr/>
        </p:nvPicPr>
        <p:blipFill rotWithShape="1">
          <a:blip r:embed="rId3">
            <a:alphaModFix/>
          </a:blip>
          <a:srcRect t="8866" r="84274" b="64703"/>
          <a:stretch/>
        </p:blipFill>
        <p:spPr>
          <a:xfrm rot="4331542">
            <a:off x="480734" y="1230974"/>
            <a:ext cx="1773432" cy="1508768"/>
          </a:xfrm>
          <a:prstGeom prst="rect">
            <a:avLst/>
          </a:prstGeom>
          <a:noFill/>
          <a:ln>
            <a:noFill/>
          </a:ln>
        </p:spPr>
      </p:pic>
      <p:pic>
        <p:nvPicPr>
          <p:cNvPr id="9" name="Google Shape;315;p28">
            <a:extLst>
              <a:ext uri="{FF2B5EF4-FFF2-40B4-BE49-F238E27FC236}">
                <a16:creationId xmlns:a16="http://schemas.microsoft.com/office/drawing/2014/main" id="{035592A9-5423-4798-ADDE-DD9166864E94}"/>
              </a:ext>
            </a:extLst>
          </p:cNvPr>
          <p:cNvPicPr preferRelativeResize="0"/>
          <p:nvPr/>
        </p:nvPicPr>
        <p:blipFill rotWithShape="1">
          <a:blip r:embed="rId3">
            <a:alphaModFix/>
          </a:blip>
          <a:srcRect t="8866" r="84274" b="64703"/>
          <a:stretch/>
        </p:blipFill>
        <p:spPr>
          <a:xfrm rot="4331542">
            <a:off x="8446299" y="2402549"/>
            <a:ext cx="1773432" cy="1508768"/>
          </a:xfrm>
          <a:prstGeom prst="rect">
            <a:avLst/>
          </a:prstGeom>
          <a:noFill/>
          <a:ln>
            <a:noFill/>
          </a:ln>
        </p:spPr>
      </p:pic>
      <p:pic>
        <p:nvPicPr>
          <p:cNvPr id="10" name="Google Shape;315;p28">
            <a:extLst>
              <a:ext uri="{FF2B5EF4-FFF2-40B4-BE49-F238E27FC236}">
                <a16:creationId xmlns:a16="http://schemas.microsoft.com/office/drawing/2014/main" id="{65C2635D-205B-4E66-A62E-E1E1EF7AC87E}"/>
              </a:ext>
            </a:extLst>
          </p:cNvPr>
          <p:cNvPicPr preferRelativeResize="0"/>
          <p:nvPr/>
        </p:nvPicPr>
        <p:blipFill rotWithShape="1">
          <a:blip r:embed="rId3">
            <a:alphaModFix/>
          </a:blip>
          <a:srcRect t="8866" r="84274" b="64703"/>
          <a:stretch/>
        </p:blipFill>
        <p:spPr>
          <a:xfrm rot="19819448">
            <a:off x="6732843" y="7955624"/>
            <a:ext cx="1773432" cy="1508768"/>
          </a:xfrm>
          <a:prstGeom prst="rect">
            <a:avLst/>
          </a:prstGeom>
          <a:noFill/>
          <a:ln>
            <a:noFill/>
          </a:ln>
        </p:spPr>
      </p:pic>
      <p:pic>
        <p:nvPicPr>
          <p:cNvPr id="11" name="Google Shape;315;p28">
            <a:extLst>
              <a:ext uri="{FF2B5EF4-FFF2-40B4-BE49-F238E27FC236}">
                <a16:creationId xmlns:a16="http://schemas.microsoft.com/office/drawing/2014/main" id="{09B199A2-E09A-4C99-B355-CD3D9FA09896}"/>
              </a:ext>
            </a:extLst>
          </p:cNvPr>
          <p:cNvPicPr preferRelativeResize="0"/>
          <p:nvPr/>
        </p:nvPicPr>
        <p:blipFill rotWithShape="1">
          <a:blip r:embed="rId3">
            <a:alphaModFix/>
          </a:blip>
          <a:srcRect t="8866" r="84274" b="64703"/>
          <a:stretch/>
        </p:blipFill>
        <p:spPr>
          <a:xfrm rot="7552669">
            <a:off x="15422445" y="1563760"/>
            <a:ext cx="1773432" cy="1508768"/>
          </a:xfrm>
          <a:prstGeom prst="rect">
            <a:avLst/>
          </a:prstGeom>
          <a:noFill/>
          <a:ln>
            <a:noFill/>
          </a:ln>
        </p:spPr>
      </p:pic>
      <p:sp>
        <p:nvSpPr>
          <p:cNvPr id="3" name="TextBox 2">
            <a:extLst>
              <a:ext uri="{FF2B5EF4-FFF2-40B4-BE49-F238E27FC236}">
                <a16:creationId xmlns:a16="http://schemas.microsoft.com/office/drawing/2014/main" id="{BBC8E516-1290-4AB2-8497-5CBCF400CDB7}"/>
              </a:ext>
            </a:extLst>
          </p:cNvPr>
          <p:cNvSpPr txBox="1"/>
          <p:nvPr/>
        </p:nvSpPr>
        <p:spPr>
          <a:xfrm>
            <a:off x="1316934" y="2170567"/>
            <a:ext cx="15753521" cy="663436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19" name="Google Shape;319;p28"/>
          <p:cNvPicPr preferRelativeResize="0"/>
          <p:nvPr/>
        </p:nvPicPr>
        <p:blipFill rotWithShape="1">
          <a:blip r:embed="rId4">
            <a:alphaModFix/>
          </a:blip>
          <a:srcRect/>
          <a:stretch/>
        </p:blipFill>
        <p:spPr>
          <a:xfrm rot="1380000">
            <a:off x="-1127213" y="7288977"/>
            <a:ext cx="5851129" cy="3616269"/>
          </a:xfrm>
          <a:prstGeom prst="rect">
            <a:avLst/>
          </a:prstGeom>
          <a:noFill/>
          <a:ln>
            <a:noFill/>
          </a:ln>
        </p:spPr>
      </p:pic>
      <p:pic>
        <p:nvPicPr>
          <p:cNvPr id="317" name="Google Shape;317;p28"/>
          <p:cNvPicPr preferRelativeResize="0"/>
          <p:nvPr/>
        </p:nvPicPr>
        <p:blipFill rotWithShape="1">
          <a:blip r:embed="rId5">
            <a:alphaModFix/>
          </a:blip>
          <a:srcRect/>
          <a:stretch/>
        </p:blipFill>
        <p:spPr>
          <a:xfrm>
            <a:off x="14971092" y="7198911"/>
            <a:ext cx="4675614" cy="4201514"/>
          </a:xfrm>
          <a:prstGeom prst="rect">
            <a:avLst/>
          </a:prstGeom>
          <a:noFill/>
          <a:ln>
            <a:noFill/>
          </a:ln>
        </p:spPr>
      </p:pic>
      <p:sp>
        <p:nvSpPr>
          <p:cNvPr id="4" name="TextBox 1">
            <a:extLst>
              <a:ext uri="{FF2B5EF4-FFF2-40B4-BE49-F238E27FC236}">
                <a16:creationId xmlns:a16="http://schemas.microsoft.com/office/drawing/2014/main" id="{F0E0D89C-6D23-8777-255C-AD78EE75B4F2}"/>
              </a:ext>
            </a:extLst>
          </p:cNvPr>
          <p:cNvSpPr txBox="1"/>
          <p:nvPr/>
        </p:nvSpPr>
        <p:spPr>
          <a:xfrm>
            <a:off x="1805503" y="2797214"/>
            <a:ext cx="14792739" cy="563231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a:latin typeface="Bahnschrift"/>
              </a:rPr>
              <a:t>If you need to send any payments to school, </a:t>
            </a:r>
            <a:endParaRPr lang="en-US"/>
          </a:p>
          <a:p>
            <a:pPr algn="ctr"/>
            <a:r>
              <a:rPr lang="en-US" sz="4000" dirty="0">
                <a:latin typeface="Bahnschrift"/>
              </a:rPr>
              <a:t>please be sure to send money in a sealed envelope that is labeled with the following information:</a:t>
            </a:r>
            <a:endParaRPr lang="en-US"/>
          </a:p>
          <a:p>
            <a:pPr algn="ctr"/>
            <a:endParaRPr lang="en-US" sz="4000" dirty="0">
              <a:latin typeface="Bahnschrift"/>
            </a:endParaRPr>
          </a:p>
          <a:p>
            <a:pPr algn="ctr"/>
            <a:r>
              <a:rPr lang="en-US" sz="4000" dirty="0">
                <a:latin typeface="Bahnschrift"/>
              </a:rPr>
              <a:t>Student's Name</a:t>
            </a:r>
          </a:p>
          <a:p>
            <a:pPr algn="ctr"/>
            <a:r>
              <a:rPr lang="en-US" sz="4000" dirty="0">
                <a:latin typeface="Bahnschrift"/>
              </a:rPr>
              <a:t>Grade</a:t>
            </a:r>
          </a:p>
          <a:p>
            <a:pPr algn="ctr"/>
            <a:r>
              <a:rPr lang="en-US" sz="4000">
                <a:latin typeface="Bahnschrift"/>
              </a:rPr>
              <a:t>Homeroom Teacher</a:t>
            </a:r>
            <a:endParaRPr lang="en-US" sz="4000" dirty="0">
              <a:latin typeface="Bahnschrift"/>
            </a:endParaRPr>
          </a:p>
          <a:p>
            <a:pPr algn="ctr"/>
            <a:r>
              <a:rPr lang="en-US" sz="4000" dirty="0">
                <a:latin typeface="Bahnschrift"/>
              </a:rPr>
              <a:t>ASP, Lunch,  Bookfair, or Fieldtrip</a:t>
            </a:r>
          </a:p>
          <a:p>
            <a:pPr algn="ctr"/>
            <a:endParaRPr lang="en-US" sz="4000" dirty="0">
              <a:latin typeface="Bahnschrift"/>
            </a:endParaRPr>
          </a:p>
        </p:txBody>
      </p:sp>
    </p:spTree>
    <p:extLst>
      <p:ext uri="{BB962C8B-B14F-4D97-AF65-F5344CB8AC3E}">
        <p14:creationId xmlns:p14="http://schemas.microsoft.com/office/powerpoint/2010/main" val="67846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372"/>
        <p:cNvGrpSpPr/>
        <p:nvPr/>
      </p:nvGrpSpPr>
      <p:grpSpPr>
        <a:xfrm>
          <a:off x="0" y="0"/>
          <a:ext cx="0" cy="0"/>
          <a:chOff x="0" y="0"/>
          <a:chExt cx="0" cy="0"/>
        </a:xfrm>
      </p:grpSpPr>
      <p:pic>
        <p:nvPicPr>
          <p:cNvPr id="375" name="Google Shape;375;p32"/>
          <p:cNvPicPr preferRelativeResize="0"/>
          <p:nvPr/>
        </p:nvPicPr>
        <p:blipFill rotWithShape="1">
          <a:blip r:embed="rId3">
            <a:alphaModFix/>
          </a:blip>
          <a:srcRect/>
          <a:stretch/>
        </p:blipFill>
        <p:spPr>
          <a:xfrm>
            <a:off x="3631893" y="683816"/>
            <a:ext cx="11481723" cy="8204886"/>
          </a:xfrm>
          <a:prstGeom prst="rect">
            <a:avLst/>
          </a:prstGeom>
          <a:noFill/>
          <a:ln>
            <a:noFill/>
          </a:ln>
        </p:spPr>
      </p:pic>
      <p:pic>
        <p:nvPicPr>
          <p:cNvPr id="378" name="Google Shape;378;p32"/>
          <p:cNvPicPr preferRelativeResize="0"/>
          <p:nvPr/>
        </p:nvPicPr>
        <p:blipFill rotWithShape="1">
          <a:blip r:embed="rId4">
            <a:alphaModFix/>
          </a:blip>
          <a:srcRect/>
          <a:stretch/>
        </p:blipFill>
        <p:spPr>
          <a:xfrm>
            <a:off x="1707359" y="3799957"/>
            <a:ext cx="1396879" cy="1343543"/>
          </a:xfrm>
          <a:prstGeom prst="rect">
            <a:avLst/>
          </a:prstGeom>
          <a:noFill/>
          <a:ln>
            <a:noFill/>
          </a:ln>
        </p:spPr>
      </p:pic>
      <p:sp>
        <p:nvSpPr>
          <p:cNvPr id="381" name="Google Shape;381;p32"/>
          <p:cNvSpPr txBox="1"/>
          <p:nvPr/>
        </p:nvSpPr>
        <p:spPr>
          <a:xfrm>
            <a:off x="4390558" y="1669217"/>
            <a:ext cx="9761837" cy="805157"/>
          </a:xfrm>
          <a:prstGeom prst="rect">
            <a:avLst/>
          </a:prstGeom>
          <a:noFill/>
          <a:ln>
            <a:noFill/>
          </a:ln>
        </p:spPr>
        <p:txBody>
          <a:bodyPr spcFirstLastPara="1" wrap="square" lIns="0" tIns="0" rIns="0" bIns="0" anchor="t" anchorCtr="0">
            <a:spAutoFit/>
          </a:bodyPr>
          <a:lstStyle/>
          <a:p>
            <a:pPr marL="0" marR="0" lvl="0" indent="0" algn="ctr" rtl="0">
              <a:lnSpc>
                <a:spcPct val="109000"/>
              </a:lnSpc>
              <a:spcBef>
                <a:spcPts val="0"/>
              </a:spcBef>
              <a:spcAft>
                <a:spcPts val="0"/>
              </a:spcAft>
              <a:buNone/>
            </a:pPr>
            <a:r>
              <a:rPr lang="en-US" sz="4800" dirty="0">
                <a:solidFill>
                  <a:srgbClr val="1B50ED"/>
                </a:solidFill>
                <a:latin typeface="Lilita One"/>
                <a:sym typeface="Lilita One"/>
              </a:rPr>
              <a:t>WAYS TO GET INVOLVED</a:t>
            </a:r>
            <a:endParaRPr sz="4800" dirty="0"/>
          </a:p>
        </p:txBody>
      </p:sp>
      <p:pic>
        <p:nvPicPr>
          <p:cNvPr id="379" name="Google Shape;379;p32"/>
          <p:cNvPicPr preferRelativeResize="0"/>
          <p:nvPr/>
        </p:nvPicPr>
        <p:blipFill rotWithShape="1">
          <a:blip r:embed="rId5">
            <a:alphaModFix/>
          </a:blip>
          <a:srcRect/>
          <a:stretch/>
        </p:blipFill>
        <p:spPr>
          <a:xfrm flipH="1">
            <a:off x="-516739" y="6144104"/>
            <a:ext cx="6582185" cy="4524315"/>
          </a:xfrm>
          <a:prstGeom prst="rect">
            <a:avLst/>
          </a:prstGeom>
          <a:noFill/>
          <a:ln>
            <a:noFill/>
          </a:ln>
        </p:spPr>
      </p:pic>
      <p:pic>
        <p:nvPicPr>
          <p:cNvPr id="373" name="Google Shape;373;p32"/>
          <p:cNvPicPr preferRelativeResize="0"/>
          <p:nvPr/>
        </p:nvPicPr>
        <p:blipFill rotWithShape="1">
          <a:blip r:embed="rId6">
            <a:alphaModFix/>
          </a:blip>
          <a:srcRect l="33611" t="27649" r="32921" b="27676"/>
          <a:stretch/>
        </p:blipFill>
        <p:spPr>
          <a:xfrm>
            <a:off x="464943" y="6419516"/>
            <a:ext cx="4100836" cy="3288008"/>
          </a:xfrm>
          <a:prstGeom prst="rect">
            <a:avLst/>
          </a:prstGeom>
          <a:noFill/>
          <a:ln>
            <a:noFill/>
          </a:ln>
        </p:spPr>
      </p:pic>
      <p:sp>
        <p:nvSpPr>
          <p:cNvPr id="2" name="TextBox 1">
            <a:extLst>
              <a:ext uri="{FF2B5EF4-FFF2-40B4-BE49-F238E27FC236}">
                <a16:creationId xmlns:a16="http://schemas.microsoft.com/office/drawing/2014/main" id="{092E79ED-65AA-4973-82AE-083DBD771F91}"/>
              </a:ext>
            </a:extLst>
          </p:cNvPr>
          <p:cNvSpPr txBox="1"/>
          <p:nvPr/>
        </p:nvSpPr>
        <p:spPr>
          <a:xfrm>
            <a:off x="5669853" y="2753675"/>
            <a:ext cx="9000723" cy="6124754"/>
          </a:xfrm>
          <a:prstGeom prst="rect">
            <a:avLst/>
          </a:prstGeom>
          <a:noFill/>
        </p:spPr>
        <p:txBody>
          <a:bodyPr wrap="square" lIns="91440" tIns="45720" rIns="91440" bIns="45720" rtlCol="0" anchor="t">
            <a:spAutoFit/>
          </a:bodyPr>
          <a:lstStyle/>
          <a:p>
            <a:pPr marL="571500" indent="-571500">
              <a:buChar char="•"/>
            </a:pPr>
            <a:r>
              <a:rPr lang="en-US" sz="3600" dirty="0">
                <a:latin typeface="Bahnschrift"/>
              </a:rPr>
              <a:t>Chaperone a fieldtrip</a:t>
            </a:r>
            <a:endParaRPr lang="en-US" dirty="0"/>
          </a:p>
          <a:p>
            <a:pPr marL="571500" indent="-571500">
              <a:buFont typeface="Arial" panose="020B0604020202020204" pitchFamily="34" charset="0"/>
              <a:buChar char="•"/>
            </a:pPr>
            <a:r>
              <a:rPr lang="en-US" sz="3600" dirty="0">
                <a:latin typeface="Bahnschrift"/>
              </a:rPr>
              <a:t>Sign up to be a Mystery Reader</a:t>
            </a:r>
          </a:p>
          <a:p>
            <a:pPr marL="571500" indent="-571500">
              <a:buFont typeface="Arial" panose="020B0604020202020204" pitchFamily="34" charset="0"/>
              <a:buChar char="•"/>
            </a:pPr>
            <a:r>
              <a:rPr lang="en-US" sz="3600" dirty="0">
                <a:latin typeface="Bahnschrift"/>
              </a:rPr>
              <a:t>Attend class parties in December &amp; May</a:t>
            </a:r>
          </a:p>
          <a:p>
            <a:pPr marL="571500" indent="-571500">
              <a:buFont typeface="Arial" panose="020B0604020202020204" pitchFamily="34" charset="0"/>
              <a:buChar char="•"/>
            </a:pPr>
            <a:r>
              <a:rPr lang="en-US" sz="3600" dirty="0">
                <a:latin typeface="Bahnschrift"/>
              </a:rPr>
              <a:t>Join the PTA</a:t>
            </a:r>
          </a:p>
          <a:p>
            <a:pPr marL="571500" indent="-571500">
              <a:buFont typeface="Arial" panose="020B0604020202020204" pitchFamily="34" charset="0"/>
              <a:buChar char="•"/>
            </a:pPr>
            <a:r>
              <a:rPr lang="en-US" sz="3600" dirty="0">
                <a:latin typeface="Bahnschrift"/>
              </a:rPr>
              <a:t>Join the Foundation</a:t>
            </a:r>
          </a:p>
          <a:p>
            <a:pPr marL="571500" indent="-571500">
              <a:buFont typeface="Arial" panose="020B0604020202020204" pitchFamily="34" charset="0"/>
              <a:buChar char="•"/>
            </a:pPr>
            <a:endParaRPr lang="en-US" sz="3600" dirty="0">
              <a:latin typeface="Bahnschrift"/>
            </a:endParaRPr>
          </a:p>
          <a:p>
            <a:r>
              <a:rPr lang="en-US" sz="2800" dirty="0">
                <a:latin typeface="Bahnschrift"/>
              </a:rPr>
              <a:t>*Parent volunteers who interact with students will need to watch a 3-minute video and sign a form that covers the Family Educational Rights and Privacy Act (FERPA).  Here is a link to the video:  </a:t>
            </a:r>
            <a:r>
              <a:rPr lang="en-US" sz="2800" dirty="0">
                <a:latin typeface="Bahnschrift"/>
                <a:hlinkClick r:id="rId7"/>
              </a:rPr>
              <a:t>Volunteer Video.</a:t>
            </a:r>
            <a:endParaRPr lang="en-US" sz="2800" dirty="0">
              <a:latin typeface="Bahnschrift"/>
            </a:endParaRPr>
          </a:p>
          <a:p>
            <a:r>
              <a:rPr lang="en-US" sz="2800" dirty="0">
                <a:latin typeface="Bahnschrift"/>
              </a:rPr>
              <a:t>We are sending home the form today.</a:t>
            </a:r>
          </a:p>
          <a:p>
            <a:pPr marL="571500" indent="-571500">
              <a:buFont typeface="Arial" panose="020B0604020202020204" pitchFamily="34" charset="0"/>
              <a:buChar char="•"/>
            </a:pPr>
            <a:endParaRPr lang="en-US" sz="3600" dirty="0"/>
          </a:p>
        </p:txBody>
      </p:sp>
      <p:pic>
        <p:nvPicPr>
          <p:cNvPr id="22" name="Google Shape;378;p32">
            <a:extLst>
              <a:ext uri="{FF2B5EF4-FFF2-40B4-BE49-F238E27FC236}">
                <a16:creationId xmlns:a16="http://schemas.microsoft.com/office/drawing/2014/main" id="{D700341D-6393-4F71-8266-EC62AD4DE1E6}"/>
              </a:ext>
            </a:extLst>
          </p:cNvPr>
          <p:cNvPicPr preferRelativeResize="0"/>
          <p:nvPr/>
        </p:nvPicPr>
        <p:blipFill rotWithShape="1">
          <a:blip r:embed="rId4">
            <a:alphaModFix/>
          </a:blip>
          <a:srcRect/>
          <a:stretch/>
        </p:blipFill>
        <p:spPr>
          <a:xfrm rot="16980229">
            <a:off x="15512122" y="909082"/>
            <a:ext cx="1396879" cy="1343543"/>
          </a:xfrm>
          <a:prstGeom prst="rect">
            <a:avLst/>
          </a:prstGeom>
          <a:noFill/>
          <a:ln>
            <a:noFill/>
          </a:ln>
        </p:spPr>
      </p:pic>
      <p:pic>
        <p:nvPicPr>
          <p:cNvPr id="23" name="Google Shape;378;p32">
            <a:extLst>
              <a:ext uri="{FF2B5EF4-FFF2-40B4-BE49-F238E27FC236}">
                <a16:creationId xmlns:a16="http://schemas.microsoft.com/office/drawing/2014/main" id="{BD699E18-13A8-424D-9F85-DD69113AE3A0}"/>
              </a:ext>
            </a:extLst>
          </p:cNvPr>
          <p:cNvPicPr preferRelativeResize="0"/>
          <p:nvPr/>
        </p:nvPicPr>
        <p:blipFill rotWithShape="1">
          <a:blip r:embed="rId4">
            <a:alphaModFix/>
          </a:blip>
          <a:srcRect/>
          <a:stretch/>
        </p:blipFill>
        <p:spPr>
          <a:xfrm rot="2310507">
            <a:off x="15017535" y="6628928"/>
            <a:ext cx="1396879" cy="13435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314"/>
        <p:cNvGrpSpPr/>
        <p:nvPr/>
      </p:nvGrpSpPr>
      <p:grpSpPr>
        <a:xfrm>
          <a:off x="0" y="0"/>
          <a:ext cx="0" cy="0"/>
          <a:chOff x="0" y="0"/>
          <a:chExt cx="0" cy="0"/>
        </a:xfrm>
      </p:grpSpPr>
      <p:pic>
        <p:nvPicPr>
          <p:cNvPr id="316" name="Google Shape;316;p28"/>
          <p:cNvPicPr preferRelativeResize="0"/>
          <p:nvPr/>
        </p:nvPicPr>
        <p:blipFill rotWithShape="1">
          <a:blip r:embed="rId3">
            <a:alphaModFix/>
          </a:blip>
          <a:srcRect l="19606" t="23179" r="2060" b="4654"/>
          <a:stretch/>
        </p:blipFill>
        <p:spPr>
          <a:xfrm>
            <a:off x="0" y="-161826"/>
            <a:ext cx="18288000" cy="10548840"/>
          </a:xfrm>
          <a:prstGeom prst="rect">
            <a:avLst/>
          </a:prstGeom>
          <a:noFill/>
          <a:ln>
            <a:noFill/>
          </a:ln>
        </p:spPr>
      </p:pic>
      <p:sp>
        <p:nvSpPr>
          <p:cNvPr id="320" name="Google Shape;320;p28"/>
          <p:cNvSpPr txBox="1"/>
          <p:nvPr/>
        </p:nvSpPr>
        <p:spPr>
          <a:xfrm>
            <a:off x="3812102" y="918419"/>
            <a:ext cx="10656337" cy="1149033"/>
          </a:xfrm>
          <a:prstGeom prst="rect">
            <a:avLst/>
          </a:prstGeom>
          <a:noFill/>
          <a:ln>
            <a:noFill/>
          </a:ln>
        </p:spPr>
        <p:txBody>
          <a:bodyPr spcFirstLastPara="1" wrap="square" lIns="0" tIns="0" rIns="0" bIns="0" anchor="t" anchorCtr="0">
            <a:spAutoFit/>
          </a:bodyPr>
          <a:lstStyle/>
          <a:p>
            <a:pPr algn="ctr">
              <a:lnSpc>
                <a:spcPct val="137006"/>
              </a:lnSpc>
            </a:pPr>
            <a:r>
              <a:rPr lang="en-US" sz="5450" b="1" dirty="0">
                <a:solidFill>
                  <a:srgbClr val="1B50ED"/>
                </a:solidFill>
                <a:latin typeface="Lilita One"/>
              </a:rPr>
              <a:t>VISITORS</a:t>
            </a:r>
          </a:p>
        </p:txBody>
      </p:sp>
      <p:pic>
        <p:nvPicPr>
          <p:cNvPr id="315" name="Google Shape;315;p28"/>
          <p:cNvPicPr preferRelativeResize="0"/>
          <p:nvPr/>
        </p:nvPicPr>
        <p:blipFill rotWithShape="1">
          <a:blip r:embed="rId3">
            <a:alphaModFix/>
          </a:blip>
          <a:srcRect t="8866" r="84274" b="64703"/>
          <a:stretch/>
        </p:blipFill>
        <p:spPr>
          <a:xfrm rot="4331542">
            <a:off x="480734" y="1230974"/>
            <a:ext cx="1773432" cy="1508768"/>
          </a:xfrm>
          <a:prstGeom prst="rect">
            <a:avLst/>
          </a:prstGeom>
          <a:noFill/>
          <a:ln>
            <a:noFill/>
          </a:ln>
        </p:spPr>
      </p:pic>
      <p:pic>
        <p:nvPicPr>
          <p:cNvPr id="9" name="Google Shape;315;p28">
            <a:extLst>
              <a:ext uri="{FF2B5EF4-FFF2-40B4-BE49-F238E27FC236}">
                <a16:creationId xmlns:a16="http://schemas.microsoft.com/office/drawing/2014/main" id="{035592A9-5423-4798-ADDE-DD9166864E94}"/>
              </a:ext>
            </a:extLst>
          </p:cNvPr>
          <p:cNvPicPr preferRelativeResize="0"/>
          <p:nvPr/>
        </p:nvPicPr>
        <p:blipFill rotWithShape="1">
          <a:blip r:embed="rId3">
            <a:alphaModFix/>
          </a:blip>
          <a:srcRect t="8866" r="84274" b="64703"/>
          <a:stretch/>
        </p:blipFill>
        <p:spPr>
          <a:xfrm rot="4331542">
            <a:off x="8446299" y="2402549"/>
            <a:ext cx="1773432" cy="1508768"/>
          </a:xfrm>
          <a:prstGeom prst="rect">
            <a:avLst/>
          </a:prstGeom>
          <a:noFill/>
          <a:ln>
            <a:noFill/>
          </a:ln>
        </p:spPr>
      </p:pic>
      <p:pic>
        <p:nvPicPr>
          <p:cNvPr id="10" name="Google Shape;315;p28">
            <a:extLst>
              <a:ext uri="{FF2B5EF4-FFF2-40B4-BE49-F238E27FC236}">
                <a16:creationId xmlns:a16="http://schemas.microsoft.com/office/drawing/2014/main" id="{65C2635D-205B-4E66-A62E-E1E1EF7AC87E}"/>
              </a:ext>
            </a:extLst>
          </p:cNvPr>
          <p:cNvPicPr preferRelativeResize="0"/>
          <p:nvPr/>
        </p:nvPicPr>
        <p:blipFill rotWithShape="1">
          <a:blip r:embed="rId3">
            <a:alphaModFix/>
          </a:blip>
          <a:srcRect t="8866" r="84274" b="64703"/>
          <a:stretch/>
        </p:blipFill>
        <p:spPr>
          <a:xfrm rot="19819448">
            <a:off x="6732843" y="7955624"/>
            <a:ext cx="1773432" cy="1508768"/>
          </a:xfrm>
          <a:prstGeom prst="rect">
            <a:avLst/>
          </a:prstGeom>
          <a:noFill/>
          <a:ln>
            <a:noFill/>
          </a:ln>
        </p:spPr>
      </p:pic>
      <p:pic>
        <p:nvPicPr>
          <p:cNvPr id="11" name="Google Shape;315;p28">
            <a:extLst>
              <a:ext uri="{FF2B5EF4-FFF2-40B4-BE49-F238E27FC236}">
                <a16:creationId xmlns:a16="http://schemas.microsoft.com/office/drawing/2014/main" id="{09B199A2-E09A-4C99-B355-CD3D9FA09896}"/>
              </a:ext>
            </a:extLst>
          </p:cNvPr>
          <p:cNvPicPr preferRelativeResize="0"/>
          <p:nvPr/>
        </p:nvPicPr>
        <p:blipFill rotWithShape="1">
          <a:blip r:embed="rId3">
            <a:alphaModFix/>
          </a:blip>
          <a:srcRect t="8866" r="84274" b="64703"/>
          <a:stretch/>
        </p:blipFill>
        <p:spPr>
          <a:xfrm rot="7552669">
            <a:off x="15422445" y="1563760"/>
            <a:ext cx="1773432" cy="1508768"/>
          </a:xfrm>
          <a:prstGeom prst="rect">
            <a:avLst/>
          </a:prstGeom>
          <a:noFill/>
          <a:ln>
            <a:noFill/>
          </a:ln>
        </p:spPr>
      </p:pic>
      <p:sp>
        <p:nvSpPr>
          <p:cNvPr id="3" name="TextBox 2">
            <a:extLst>
              <a:ext uri="{FF2B5EF4-FFF2-40B4-BE49-F238E27FC236}">
                <a16:creationId xmlns:a16="http://schemas.microsoft.com/office/drawing/2014/main" id="{BBC8E516-1290-4AB2-8497-5CBCF400CDB7}"/>
              </a:ext>
            </a:extLst>
          </p:cNvPr>
          <p:cNvSpPr txBox="1"/>
          <p:nvPr/>
        </p:nvSpPr>
        <p:spPr>
          <a:xfrm>
            <a:off x="1316934" y="2459934"/>
            <a:ext cx="15753521" cy="663436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19" name="Google Shape;319;p28"/>
          <p:cNvPicPr preferRelativeResize="0"/>
          <p:nvPr/>
        </p:nvPicPr>
        <p:blipFill rotWithShape="1">
          <a:blip r:embed="rId4">
            <a:alphaModFix/>
          </a:blip>
          <a:srcRect/>
          <a:stretch/>
        </p:blipFill>
        <p:spPr>
          <a:xfrm>
            <a:off x="-707630" y="7100888"/>
            <a:ext cx="5851129" cy="3616269"/>
          </a:xfrm>
          <a:prstGeom prst="rect">
            <a:avLst/>
          </a:prstGeom>
          <a:noFill/>
          <a:ln>
            <a:noFill/>
          </a:ln>
        </p:spPr>
      </p:pic>
      <p:pic>
        <p:nvPicPr>
          <p:cNvPr id="317" name="Google Shape;317;p28"/>
          <p:cNvPicPr preferRelativeResize="0"/>
          <p:nvPr/>
        </p:nvPicPr>
        <p:blipFill rotWithShape="1">
          <a:blip r:embed="rId5">
            <a:alphaModFix/>
          </a:blip>
          <a:srcRect/>
          <a:stretch/>
        </p:blipFill>
        <p:spPr>
          <a:xfrm>
            <a:off x="14320016" y="6808265"/>
            <a:ext cx="4675614" cy="4201514"/>
          </a:xfrm>
          <a:prstGeom prst="rect">
            <a:avLst/>
          </a:prstGeom>
          <a:noFill/>
          <a:ln>
            <a:noFill/>
          </a:ln>
        </p:spPr>
      </p:pic>
      <p:sp>
        <p:nvSpPr>
          <p:cNvPr id="4" name="TextBox 1">
            <a:extLst>
              <a:ext uri="{FF2B5EF4-FFF2-40B4-BE49-F238E27FC236}">
                <a16:creationId xmlns:a16="http://schemas.microsoft.com/office/drawing/2014/main" id="{F0E0D89C-6D23-8777-255C-AD78EE75B4F2}"/>
              </a:ext>
            </a:extLst>
          </p:cNvPr>
          <p:cNvSpPr txBox="1"/>
          <p:nvPr/>
        </p:nvSpPr>
        <p:spPr>
          <a:xfrm>
            <a:off x="1747630" y="3057645"/>
            <a:ext cx="14792739" cy="3477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a:latin typeface="Bahnschrift"/>
              </a:rPr>
              <a:t>All visitors to the building will need to show identification at the front entrance, then check-in at the front office.</a:t>
            </a:r>
            <a:endParaRPr lang="en-US" sz="3600" dirty="0">
              <a:latin typeface="Bahnschrift"/>
            </a:endParaRPr>
          </a:p>
          <a:p>
            <a:pPr algn="ctr"/>
            <a:endParaRPr lang="en-US" sz="4400" dirty="0">
              <a:latin typeface="Bahnschrift"/>
            </a:endParaRPr>
          </a:p>
          <a:p>
            <a:pPr algn="ctr"/>
            <a:r>
              <a:rPr lang="en-US" sz="4400" dirty="0">
                <a:latin typeface="Bahnschrift"/>
              </a:rPr>
              <a:t>Visitors will receive a sticker </a:t>
            </a:r>
          </a:p>
          <a:p>
            <a:pPr algn="ctr"/>
            <a:r>
              <a:rPr lang="en-US" sz="4400" dirty="0">
                <a:latin typeface="Bahnschrift"/>
              </a:rPr>
              <a:t>that needs to be worn while you are in the building.</a:t>
            </a:r>
          </a:p>
        </p:txBody>
      </p:sp>
    </p:spTree>
    <p:extLst>
      <p:ext uri="{BB962C8B-B14F-4D97-AF65-F5344CB8AC3E}">
        <p14:creationId xmlns:p14="http://schemas.microsoft.com/office/powerpoint/2010/main" val="360269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272"/>
        <p:cNvGrpSpPr/>
        <p:nvPr/>
      </p:nvGrpSpPr>
      <p:grpSpPr>
        <a:xfrm>
          <a:off x="0" y="0"/>
          <a:ext cx="0" cy="0"/>
          <a:chOff x="0" y="0"/>
          <a:chExt cx="0" cy="0"/>
        </a:xfrm>
      </p:grpSpPr>
      <p:grpSp>
        <p:nvGrpSpPr>
          <p:cNvPr id="273" name="Google Shape;273;p26"/>
          <p:cNvGrpSpPr/>
          <p:nvPr/>
        </p:nvGrpSpPr>
        <p:grpSpPr>
          <a:xfrm>
            <a:off x="-6263" y="-101277"/>
            <a:ext cx="18598092" cy="10417213"/>
            <a:chOff x="-6398" y="-45727"/>
            <a:chExt cx="1630530" cy="2743628"/>
          </a:xfrm>
        </p:grpSpPr>
        <p:sp>
          <p:nvSpPr>
            <p:cNvPr id="274" name="Google Shape;274;p26"/>
            <p:cNvSpPr/>
            <p:nvPr/>
          </p:nvSpPr>
          <p:spPr>
            <a:xfrm>
              <a:off x="-6398" y="-45727"/>
              <a:ext cx="1630530" cy="2743628"/>
            </a:xfrm>
            <a:custGeom>
              <a:avLst/>
              <a:gdLst/>
              <a:ahLst/>
              <a:cxnLst/>
              <a:rect l="l" t="t" r="r" b="b"/>
              <a:pathLst>
                <a:path w="1616456" h="2709333" extrusionOk="0">
                  <a:moveTo>
                    <a:pt x="0" y="0"/>
                  </a:moveTo>
                  <a:lnTo>
                    <a:pt x="1616456" y="0"/>
                  </a:lnTo>
                  <a:lnTo>
                    <a:pt x="1616456" y="2709333"/>
                  </a:lnTo>
                  <a:lnTo>
                    <a:pt x="0" y="2709333"/>
                  </a:lnTo>
                  <a:close/>
                </a:path>
              </a:pathLst>
            </a:custGeom>
            <a:solidFill>
              <a:srgbClr val="55C2FF"/>
            </a:solidFill>
            <a:ln>
              <a:noFill/>
            </a:ln>
          </p:spPr>
        </p:sp>
        <p:sp>
          <p:nvSpPr>
            <p:cNvPr id="275" name="Google Shape;275;p26"/>
            <p:cNvSpPr txBox="1"/>
            <p:nvPr/>
          </p:nvSpPr>
          <p:spPr>
            <a:xfrm>
              <a:off x="0" y="-19050"/>
              <a:ext cx="812800"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66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79" name="Google Shape;279;p26"/>
          <p:cNvPicPr preferRelativeResize="0"/>
          <p:nvPr/>
        </p:nvPicPr>
        <p:blipFill rotWithShape="1">
          <a:blip r:embed="rId3">
            <a:alphaModFix/>
          </a:blip>
          <a:srcRect/>
          <a:stretch/>
        </p:blipFill>
        <p:spPr>
          <a:xfrm rot="21420000">
            <a:off x="783815" y="720097"/>
            <a:ext cx="6187837" cy="742540"/>
          </a:xfrm>
          <a:prstGeom prst="rect">
            <a:avLst/>
          </a:prstGeom>
          <a:noFill/>
          <a:ln>
            <a:noFill/>
          </a:ln>
        </p:spPr>
      </p:pic>
      <p:pic>
        <p:nvPicPr>
          <p:cNvPr id="280" name="Google Shape;280;p26"/>
          <p:cNvPicPr preferRelativeResize="0"/>
          <p:nvPr/>
        </p:nvPicPr>
        <p:blipFill rotWithShape="1">
          <a:blip r:embed="rId3">
            <a:alphaModFix/>
          </a:blip>
          <a:srcRect/>
          <a:stretch/>
        </p:blipFill>
        <p:spPr>
          <a:xfrm rot="15960000">
            <a:off x="15380120" y="7206501"/>
            <a:ext cx="4842281" cy="771477"/>
          </a:xfrm>
          <a:prstGeom prst="rect">
            <a:avLst/>
          </a:prstGeom>
          <a:noFill/>
          <a:ln>
            <a:noFill/>
          </a:ln>
        </p:spPr>
      </p:pic>
      <p:sp>
        <p:nvSpPr>
          <p:cNvPr id="5" name="Google Shape;320;p28">
            <a:extLst>
              <a:ext uri="{FF2B5EF4-FFF2-40B4-BE49-F238E27FC236}">
                <a16:creationId xmlns:a16="http://schemas.microsoft.com/office/drawing/2014/main" id="{938F7173-5CDC-3C28-D8D4-2539A8EE31D2}"/>
              </a:ext>
            </a:extLst>
          </p:cNvPr>
          <p:cNvSpPr txBox="1"/>
          <p:nvPr/>
        </p:nvSpPr>
        <p:spPr>
          <a:xfrm>
            <a:off x="3884444" y="629052"/>
            <a:ext cx="10656337" cy="1149033"/>
          </a:xfrm>
          <a:prstGeom prst="rect">
            <a:avLst/>
          </a:prstGeom>
          <a:noFill/>
          <a:ln>
            <a:noFill/>
          </a:ln>
        </p:spPr>
        <p:txBody>
          <a:bodyPr spcFirstLastPara="1" wrap="square" lIns="0" tIns="0" rIns="0" bIns="0" anchor="t" anchorCtr="0">
            <a:spAutoFit/>
          </a:bodyPr>
          <a:lstStyle/>
          <a:p>
            <a:pPr algn="ctr">
              <a:lnSpc>
                <a:spcPct val="137006"/>
              </a:lnSpc>
            </a:pPr>
            <a:r>
              <a:rPr lang="en-US" sz="5450" b="1">
                <a:solidFill>
                  <a:srgbClr val="1B50ED"/>
                </a:solidFill>
                <a:latin typeface="Lilita One"/>
              </a:rPr>
              <a:t>AND LAST . . .</a:t>
            </a:r>
          </a:p>
        </p:txBody>
      </p:sp>
      <p:sp>
        <p:nvSpPr>
          <p:cNvPr id="7" name="TextBox 6">
            <a:extLst>
              <a:ext uri="{FF2B5EF4-FFF2-40B4-BE49-F238E27FC236}">
                <a16:creationId xmlns:a16="http://schemas.microsoft.com/office/drawing/2014/main" id="{66D7037C-976E-F0A9-4E4C-8D990E7AB6C2}"/>
              </a:ext>
            </a:extLst>
          </p:cNvPr>
          <p:cNvSpPr txBox="1"/>
          <p:nvPr/>
        </p:nvSpPr>
        <p:spPr>
          <a:xfrm>
            <a:off x="1331402" y="1910136"/>
            <a:ext cx="15753521" cy="741741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400" dirty="0">
              <a:latin typeface="Bahnschrift"/>
            </a:endParaRPr>
          </a:p>
          <a:p>
            <a:pPr algn="ctr"/>
            <a:r>
              <a:rPr lang="en-US" sz="3600" dirty="0">
                <a:latin typeface="Bahnschrift"/>
              </a:rPr>
              <a:t>Please join us downstairs in our individual classrooms.  </a:t>
            </a:r>
            <a:endParaRPr lang="en-US" sz="3600" dirty="0">
              <a:latin typeface="Arial"/>
              <a:cs typeface="Arial"/>
            </a:endParaRPr>
          </a:p>
          <a:p>
            <a:pPr algn="ctr"/>
            <a:r>
              <a:rPr lang="en-US" sz="3600" dirty="0">
                <a:latin typeface="Bahnschrift"/>
              </a:rPr>
              <a:t>You will be able to:</a:t>
            </a:r>
            <a:endParaRPr lang="en-US" sz="3600" dirty="0">
              <a:cs typeface="Arial"/>
            </a:endParaRPr>
          </a:p>
          <a:p>
            <a:pPr algn="ctr"/>
            <a:endParaRPr lang="en-US" sz="3600" dirty="0">
              <a:latin typeface="Bahnschrift"/>
            </a:endParaRPr>
          </a:p>
          <a:p>
            <a:pPr marL="571500" indent="-571500" algn="ctr">
              <a:buChar char="•"/>
            </a:pPr>
            <a:r>
              <a:rPr lang="en-US" sz="3600" dirty="0">
                <a:latin typeface="Bahnschrift"/>
              </a:rPr>
              <a:t> Check on supplies</a:t>
            </a:r>
          </a:p>
          <a:p>
            <a:pPr marL="571500" indent="-571500" algn="ctr">
              <a:buChar char="•"/>
            </a:pPr>
            <a:r>
              <a:rPr lang="en-US" sz="3600" dirty="0">
                <a:latin typeface="Bahnschrift"/>
              </a:rPr>
              <a:t>Complete forms</a:t>
            </a:r>
          </a:p>
          <a:p>
            <a:pPr marL="571500" indent="-571500" algn="ctr">
              <a:buChar char="•"/>
            </a:pPr>
            <a:r>
              <a:rPr lang="en-US" sz="3600" dirty="0">
                <a:latin typeface="Bahnschrift"/>
              </a:rPr>
              <a:t>Verify Bus/Run #s</a:t>
            </a:r>
          </a:p>
          <a:p>
            <a:pPr marL="571500" indent="-571500" algn="ctr">
              <a:buChar char="•"/>
            </a:pPr>
            <a:r>
              <a:rPr lang="en-US" sz="3600" dirty="0">
                <a:latin typeface="Bahnschrift"/>
              </a:rPr>
              <a:t>Make us aware of allergies</a:t>
            </a:r>
          </a:p>
          <a:p>
            <a:pPr marL="571500" indent="-571500" algn="ctr">
              <a:buChar char="•"/>
            </a:pPr>
            <a:endParaRPr lang="en-US" sz="3600" dirty="0">
              <a:latin typeface="Bahnschrift"/>
            </a:endParaRPr>
          </a:p>
          <a:p>
            <a:pPr algn="ctr"/>
            <a:r>
              <a:rPr lang="en-US" sz="3600" dirty="0">
                <a:latin typeface="Bahnschrift"/>
              </a:rPr>
              <a:t>We look forward to meeting each of you.</a:t>
            </a:r>
          </a:p>
          <a:p>
            <a:pPr algn="ctr"/>
            <a:r>
              <a:rPr lang="en-US" sz="3600" dirty="0">
                <a:latin typeface="Bahnschrift"/>
              </a:rPr>
              <a:t>Your child's teacher will be happy to answer </a:t>
            </a:r>
          </a:p>
          <a:p>
            <a:pPr algn="ctr"/>
            <a:r>
              <a:rPr lang="en-US" sz="3600" dirty="0">
                <a:latin typeface="Bahnschrift"/>
              </a:rPr>
              <a:t>any questions you might have!</a:t>
            </a:r>
            <a:endParaRPr lang="en-US" dirty="0"/>
          </a:p>
          <a:p>
            <a:pPr algn="ctr"/>
            <a:endParaRPr lang="en-US" sz="3600" dirty="0">
              <a:latin typeface="Bahnschrift"/>
            </a:endParaRPr>
          </a:p>
        </p:txBody>
      </p:sp>
      <p:pic>
        <p:nvPicPr>
          <p:cNvPr id="3" name="Google Shape;469;p35" descr="A yellow book with a flower on it&#10;&#10;Description automatically generated">
            <a:extLst>
              <a:ext uri="{FF2B5EF4-FFF2-40B4-BE49-F238E27FC236}">
                <a16:creationId xmlns:a16="http://schemas.microsoft.com/office/drawing/2014/main" id="{F9C77551-DC62-E061-B2BA-183CE3D9A7A2}"/>
              </a:ext>
            </a:extLst>
          </p:cNvPr>
          <p:cNvPicPr preferRelativeResize="0"/>
          <p:nvPr/>
        </p:nvPicPr>
        <p:blipFill rotWithShape="1">
          <a:blip r:embed="rId4">
            <a:alphaModFix/>
          </a:blip>
          <a:srcRect/>
          <a:stretch/>
        </p:blipFill>
        <p:spPr>
          <a:xfrm rot="21420000">
            <a:off x="342428" y="442310"/>
            <a:ext cx="1226880" cy="16276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272"/>
        <p:cNvGrpSpPr/>
        <p:nvPr/>
      </p:nvGrpSpPr>
      <p:grpSpPr>
        <a:xfrm>
          <a:off x="0" y="0"/>
          <a:ext cx="0" cy="0"/>
          <a:chOff x="0" y="0"/>
          <a:chExt cx="0" cy="0"/>
        </a:xfrm>
      </p:grpSpPr>
      <p:grpSp>
        <p:nvGrpSpPr>
          <p:cNvPr id="273" name="Google Shape;273;p26"/>
          <p:cNvGrpSpPr/>
          <p:nvPr/>
        </p:nvGrpSpPr>
        <p:grpSpPr>
          <a:xfrm>
            <a:off x="8215" y="-72330"/>
            <a:ext cx="18279785" cy="10359330"/>
            <a:chOff x="0" y="-19050"/>
            <a:chExt cx="1616456" cy="2728383"/>
          </a:xfrm>
        </p:grpSpPr>
        <p:sp>
          <p:nvSpPr>
            <p:cNvPr id="274" name="Google Shape;274;p26"/>
            <p:cNvSpPr/>
            <p:nvPr/>
          </p:nvSpPr>
          <p:spPr>
            <a:xfrm>
              <a:off x="0" y="0"/>
              <a:ext cx="1616456" cy="2709333"/>
            </a:xfrm>
            <a:custGeom>
              <a:avLst/>
              <a:gdLst/>
              <a:ahLst/>
              <a:cxnLst/>
              <a:rect l="l" t="t" r="r" b="b"/>
              <a:pathLst>
                <a:path w="1616456" h="2709333" extrusionOk="0">
                  <a:moveTo>
                    <a:pt x="0" y="0"/>
                  </a:moveTo>
                  <a:lnTo>
                    <a:pt x="1616456" y="0"/>
                  </a:lnTo>
                  <a:lnTo>
                    <a:pt x="1616456" y="2709333"/>
                  </a:lnTo>
                  <a:lnTo>
                    <a:pt x="0" y="2709333"/>
                  </a:lnTo>
                  <a:close/>
                </a:path>
              </a:pathLst>
            </a:custGeom>
            <a:solidFill>
              <a:srgbClr val="55C2FF"/>
            </a:solidFill>
            <a:ln>
              <a:noFill/>
            </a:ln>
          </p:spPr>
        </p:sp>
        <p:sp>
          <p:nvSpPr>
            <p:cNvPr id="275" name="Google Shape;275;p26"/>
            <p:cNvSpPr txBox="1"/>
            <p:nvPr/>
          </p:nvSpPr>
          <p:spPr>
            <a:xfrm>
              <a:off x="0" y="-19050"/>
              <a:ext cx="812800"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66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79" name="Google Shape;279;p26"/>
          <p:cNvPicPr preferRelativeResize="0"/>
          <p:nvPr/>
        </p:nvPicPr>
        <p:blipFill rotWithShape="1">
          <a:blip r:embed="rId3">
            <a:alphaModFix/>
          </a:blip>
          <a:srcRect/>
          <a:stretch/>
        </p:blipFill>
        <p:spPr>
          <a:xfrm rot="1500000" flipH="1">
            <a:off x="13286980" y="3310693"/>
            <a:ext cx="4547681" cy="1219997"/>
          </a:xfrm>
          <a:prstGeom prst="rect">
            <a:avLst/>
          </a:prstGeom>
          <a:noFill/>
          <a:ln>
            <a:noFill/>
          </a:ln>
        </p:spPr>
      </p:pic>
      <p:pic>
        <p:nvPicPr>
          <p:cNvPr id="280" name="Google Shape;280;p26"/>
          <p:cNvPicPr preferRelativeResize="0"/>
          <p:nvPr/>
        </p:nvPicPr>
        <p:blipFill rotWithShape="1">
          <a:blip r:embed="rId3">
            <a:alphaModFix/>
          </a:blip>
          <a:srcRect/>
          <a:stretch/>
        </p:blipFill>
        <p:spPr>
          <a:xfrm rot="20220000">
            <a:off x="334752" y="7706056"/>
            <a:ext cx="6187837" cy="742540"/>
          </a:xfrm>
          <a:prstGeom prst="rect">
            <a:avLst/>
          </a:prstGeom>
          <a:noFill/>
          <a:ln>
            <a:noFill/>
          </a:ln>
        </p:spPr>
      </p:pic>
      <p:sp>
        <p:nvSpPr>
          <p:cNvPr id="4" name="Google Shape;281;p26">
            <a:extLst>
              <a:ext uri="{FF2B5EF4-FFF2-40B4-BE49-F238E27FC236}">
                <a16:creationId xmlns:a16="http://schemas.microsoft.com/office/drawing/2014/main" id="{652D0882-C044-B452-713E-E6A6EFC94898}"/>
              </a:ext>
            </a:extLst>
          </p:cNvPr>
          <p:cNvSpPr txBox="1"/>
          <p:nvPr/>
        </p:nvSpPr>
        <p:spPr>
          <a:xfrm rot="-1140000">
            <a:off x="1445026" y="3350764"/>
            <a:ext cx="5038314" cy="1149033"/>
          </a:xfrm>
          <a:prstGeom prst="rect">
            <a:avLst/>
          </a:prstGeom>
          <a:noFill/>
          <a:ln>
            <a:noFill/>
          </a:ln>
        </p:spPr>
        <p:txBody>
          <a:bodyPr spcFirstLastPara="1" wrap="square" lIns="0" tIns="0" rIns="0" bIns="0" anchor="t" anchorCtr="0">
            <a:spAutoFit/>
          </a:bodyPr>
          <a:lstStyle/>
          <a:p>
            <a:pPr>
              <a:lnSpc>
                <a:spcPct val="137006"/>
              </a:lnSpc>
            </a:pPr>
            <a:endParaRPr lang="en-US" sz="5450" b="1" dirty="0">
              <a:solidFill>
                <a:srgbClr val="1B50ED"/>
              </a:solidFill>
              <a:latin typeface="Lilita One"/>
            </a:endParaRPr>
          </a:p>
        </p:txBody>
      </p:sp>
      <p:pic>
        <p:nvPicPr>
          <p:cNvPr id="10" name="Google Shape;564;p37">
            <a:extLst>
              <a:ext uri="{FF2B5EF4-FFF2-40B4-BE49-F238E27FC236}">
                <a16:creationId xmlns:a16="http://schemas.microsoft.com/office/drawing/2014/main" id="{897A1DCB-F1BF-C167-B977-9B96E0B85123}"/>
              </a:ext>
            </a:extLst>
          </p:cNvPr>
          <p:cNvPicPr preferRelativeResize="0"/>
          <p:nvPr/>
        </p:nvPicPr>
        <p:blipFill rotWithShape="1">
          <a:blip r:embed="rId4">
            <a:alphaModFix/>
          </a:blip>
          <a:srcRect/>
          <a:stretch/>
        </p:blipFill>
        <p:spPr>
          <a:xfrm>
            <a:off x="4626989" y="7785383"/>
            <a:ext cx="1476074" cy="2046952"/>
          </a:xfrm>
          <a:prstGeom prst="rect">
            <a:avLst/>
          </a:prstGeom>
          <a:noFill/>
          <a:ln>
            <a:noFill/>
          </a:ln>
        </p:spPr>
      </p:pic>
      <p:pic>
        <p:nvPicPr>
          <p:cNvPr id="11" name="Google Shape;564;p37" descr="A white rocket with a black background&#10;&#10;Description automatically generated">
            <a:extLst>
              <a:ext uri="{FF2B5EF4-FFF2-40B4-BE49-F238E27FC236}">
                <a16:creationId xmlns:a16="http://schemas.microsoft.com/office/drawing/2014/main" id="{92DE17BE-303A-CABE-0BF7-BC3A1B527B44}"/>
              </a:ext>
            </a:extLst>
          </p:cNvPr>
          <p:cNvPicPr preferRelativeResize="0"/>
          <p:nvPr/>
        </p:nvPicPr>
        <p:blipFill rotWithShape="1">
          <a:blip r:embed="rId4">
            <a:alphaModFix/>
          </a:blip>
          <a:srcRect/>
          <a:stretch/>
        </p:blipFill>
        <p:spPr>
          <a:xfrm>
            <a:off x="11864310" y="3230158"/>
            <a:ext cx="1476074" cy="2046952"/>
          </a:xfrm>
          <a:prstGeom prst="rect">
            <a:avLst/>
          </a:prstGeom>
          <a:noFill/>
          <a:ln>
            <a:noFill/>
          </a:ln>
        </p:spPr>
      </p:pic>
      <p:pic>
        <p:nvPicPr>
          <p:cNvPr id="12" name="Google Shape;564;p37" descr="A white rocket with a black background&#10;&#10;Description automatically generated">
            <a:extLst>
              <a:ext uri="{FF2B5EF4-FFF2-40B4-BE49-F238E27FC236}">
                <a16:creationId xmlns:a16="http://schemas.microsoft.com/office/drawing/2014/main" id="{5750B553-AC8B-DA18-6D1D-BFE312D9450B}"/>
              </a:ext>
            </a:extLst>
          </p:cNvPr>
          <p:cNvPicPr preferRelativeResize="0"/>
          <p:nvPr/>
        </p:nvPicPr>
        <p:blipFill rotWithShape="1">
          <a:blip r:embed="rId4">
            <a:alphaModFix/>
          </a:blip>
          <a:srcRect/>
          <a:stretch/>
        </p:blipFill>
        <p:spPr>
          <a:xfrm>
            <a:off x="5705614" y="4123840"/>
            <a:ext cx="1476074" cy="2046952"/>
          </a:xfrm>
          <a:prstGeom prst="rect">
            <a:avLst/>
          </a:prstGeom>
          <a:noFill/>
          <a:ln>
            <a:noFill/>
          </a:ln>
        </p:spPr>
      </p:pic>
      <p:pic>
        <p:nvPicPr>
          <p:cNvPr id="13" name="Google Shape;564;p37" descr="A white rocket with a black background&#10;&#10;Description automatically generated">
            <a:extLst>
              <a:ext uri="{FF2B5EF4-FFF2-40B4-BE49-F238E27FC236}">
                <a16:creationId xmlns:a16="http://schemas.microsoft.com/office/drawing/2014/main" id="{DB914381-2CF8-3348-CB69-7E5393312DD2}"/>
              </a:ext>
            </a:extLst>
          </p:cNvPr>
          <p:cNvPicPr preferRelativeResize="0"/>
          <p:nvPr/>
        </p:nvPicPr>
        <p:blipFill rotWithShape="1">
          <a:blip r:embed="rId4">
            <a:alphaModFix/>
          </a:blip>
          <a:srcRect/>
          <a:stretch/>
        </p:blipFill>
        <p:spPr>
          <a:xfrm>
            <a:off x="15134997" y="5574031"/>
            <a:ext cx="1476074" cy="2046952"/>
          </a:xfrm>
          <a:prstGeom prst="rect">
            <a:avLst/>
          </a:prstGeom>
          <a:noFill/>
          <a:ln>
            <a:noFill/>
          </a:ln>
        </p:spPr>
      </p:pic>
      <p:pic>
        <p:nvPicPr>
          <p:cNvPr id="15" name="Google Shape;564;p37" descr="A white rocket with a black background&#10;&#10;Description automatically generated">
            <a:extLst>
              <a:ext uri="{FF2B5EF4-FFF2-40B4-BE49-F238E27FC236}">
                <a16:creationId xmlns:a16="http://schemas.microsoft.com/office/drawing/2014/main" id="{82DC823A-35FB-445C-CD15-4985A8C85A5F}"/>
              </a:ext>
            </a:extLst>
          </p:cNvPr>
          <p:cNvPicPr preferRelativeResize="0"/>
          <p:nvPr/>
        </p:nvPicPr>
        <p:blipFill rotWithShape="1">
          <a:blip r:embed="rId4">
            <a:alphaModFix/>
          </a:blip>
          <a:srcRect/>
          <a:stretch/>
        </p:blipFill>
        <p:spPr>
          <a:xfrm>
            <a:off x="2974660" y="924028"/>
            <a:ext cx="1476074" cy="2046952"/>
          </a:xfrm>
          <a:prstGeom prst="rect">
            <a:avLst/>
          </a:prstGeom>
          <a:noFill/>
          <a:ln>
            <a:noFill/>
          </a:ln>
        </p:spPr>
      </p:pic>
      <p:pic>
        <p:nvPicPr>
          <p:cNvPr id="17" name="Google Shape;564;p37" descr="A white rocket with a black background&#10;&#10;Description automatically generated">
            <a:extLst>
              <a:ext uri="{FF2B5EF4-FFF2-40B4-BE49-F238E27FC236}">
                <a16:creationId xmlns:a16="http://schemas.microsoft.com/office/drawing/2014/main" id="{4CCC6B35-6CE2-76C4-B2B8-E9B4EA25DD4B}"/>
              </a:ext>
            </a:extLst>
          </p:cNvPr>
          <p:cNvPicPr preferRelativeResize="0"/>
          <p:nvPr/>
        </p:nvPicPr>
        <p:blipFill rotWithShape="1">
          <a:blip r:embed="rId4">
            <a:alphaModFix/>
          </a:blip>
          <a:srcRect/>
          <a:stretch/>
        </p:blipFill>
        <p:spPr>
          <a:xfrm>
            <a:off x="14882745" y="877058"/>
            <a:ext cx="1476074" cy="2046952"/>
          </a:xfrm>
          <a:prstGeom prst="rect">
            <a:avLst/>
          </a:prstGeom>
          <a:noFill/>
          <a:ln>
            <a:noFill/>
          </a:ln>
        </p:spPr>
      </p:pic>
      <p:pic>
        <p:nvPicPr>
          <p:cNvPr id="18" name="Google Shape;564;p37" descr="A white rocket with a black background&#10;&#10;Description automatically generated">
            <a:extLst>
              <a:ext uri="{FF2B5EF4-FFF2-40B4-BE49-F238E27FC236}">
                <a16:creationId xmlns:a16="http://schemas.microsoft.com/office/drawing/2014/main" id="{1790A047-20B1-0641-417C-649E5CE29613}"/>
              </a:ext>
            </a:extLst>
          </p:cNvPr>
          <p:cNvPicPr preferRelativeResize="0"/>
          <p:nvPr/>
        </p:nvPicPr>
        <p:blipFill rotWithShape="1">
          <a:blip r:embed="rId4">
            <a:alphaModFix/>
          </a:blip>
          <a:srcRect/>
          <a:stretch/>
        </p:blipFill>
        <p:spPr>
          <a:xfrm>
            <a:off x="1505807" y="5595628"/>
            <a:ext cx="1476074" cy="2046952"/>
          </a:xfrm>
          <a:prstGeom prst="rect">
            <a:avLst/>
          </a:prstGeom>
          <a:noFill/>
          <a:ln>
            <a:noFill/>
          </a:ln>
        </p:spPr>
      </p:pic>
      <p:pic>
        <p:nvPicPr>
          <p:cNvPr id="6" name="Google Shape;509;p36">
            <a:extLst>
              <a:ext uri="{FF2B5EF4-FFF2-40B4-BE49-F238E27FC236}">
                <a16:creationId xmlns:a16="http://schemas.microsoft.com/office/drawing/2014/main" id="{C5960532-8603-7826-C9D4-90FC30ECBF6F}"/>
              </a:ext>
            </a:extLst>
          </p:cNvPr>
          <p:cNvPicPr preferRelativeResize="0"/>
          <p:nvPr/>
        </p:nvPicPr>
        <p:blipFill rotWithShape="1">
          <a:blip r:embed="rId5">
            <a:alphaModFix/>
          </a:blip>
          <a:srcRect/>
          <a:stretch/>
        </p:blipFill>
        <p:spPr>
          <a:xfrm>
            <a:off x="-152967" y="1810971"/>
            <a:ext cx="11584653" cy="2312686"/>
          </a:xfrm>
          <a:prstGeom prst="rect">
            <a:avLst/>
          </a:prstGeom>
          <a:noFill/>
          <a:ln>
            <a:noFill/>
          </a:ln>
        </p:spPr>
      </p:pic>
      <p:pic>
        <p:nvPicPr>
          <p:cNvPr id="14" name="Google Shape;564;p37" descr="A white rocket with a black background&#10;&#10;Description automatically generated">
            <a:extLst>
              <a:ext uri="{FF2B5EF4-FFF2-40B4-BE49-F238E27FC236}">
                <a16:creationId xmlns:a16="http://schemas.microsoft.com/office/drawing/2014/main" id="{0355225B-7A99-25CA-C107-718F131DDE8B}"/>
              </a:ext>
            </a:extLst>
          </p:cNvPr>
          <p:cNvPicPr preferRelativeResize="0"/>
          <p:nvPr/>
        </p:nvPicPr>
        <p:blipFill rotWithShape="1">
          <a:blip r:embed="rId4">
            <a:alphaModFix/>
          </a:blip>
          <a:srcRect/>
          <a:stretch/>
        </p:blipFill>
        <p:spPr>
          <a:xfrm>
            <a:off x="8817568" y="173770"/>
            <a:ext cx="1476074" cy="2046952"/>
          </a:xfrm>
          <a:prstGeom prst="rect">
            <a:avLst/>
          </a:prstGeom>
          <a:noFill/>
          <a:ln>
            <a:noFill/>
          </a:ln>
        </p:spPr>
      </p:pic>
      <p:sp>
        <p:nvSpPr>
          <p:cNvPr id="7" name="Google Shape;281;p26">
            <a:extLst>
              <a:ext uri="{FF2B5EF4-FFF2-40B4-BE49-F238E27FC236}">
                <a16:creationId xmlns:a16="http://schemas.microsoft.com/office/drawing/2014/main" id="{D728DC81-5210-5E48-E452-43A9CA556D99}"/>
              </a:ext>
            </a:extLst>
          </p:cNvPr>
          <p:cNvSpPr txBox="1"/>
          <p:nvPr/>
        </p:nvSpPr>
        <p:spPr>
          <a:xfrm>
            <a:off x="434659" y="2625903"/>
            <a:ext cx="7672183" cy="1149033"/>
          </a:xfrm>
          <a:prstGeom prst="rect">
            <a:avLst/>
          </a:prstGeom>
          <a:noFill/>
          <a:ln>
            <a:noFill/>
          </a:ln>
        </p:spPr>
        <p:txBody>
          <a:bodyPr spcFirstLastPara="1" wrap="square" lIns="0" tIns="0" rIns="0" bIns="0" anchor="t" anchorCtr="0">
            <a:spAutoFit/>
          </a:bodyPr>
          <a:lstStyle/>
          <a:p>
            <a:pPr>
              <a:lnSpc>
                <a:spcPct val="137006"/>
              </a:lnSpc>
            </a:pPr>
            <a:r>
              <a:rPr lang="en-US" sz="5450" b="1" dirty="0">
                <a:solidFill>
                  <a:srgbClr val="1B50ED"/>
                </a:solidFill>
                <a:latin typeface="Lilita One"/>
              </a:rPr>
              <a:t>We are glad you are here!</a:t>
            </a:r>
          </a:p>
        </p:txBody>
      </p:sp>
      <p:pic>
        <p:nvPicPr>
          <p:cNvPr id="8" name="Google Shape;509;p36" descr="A pink patch with white lines&#10;&#10;Description automatically generated">
            <a:extLst>
              <a:ext uri="{FF2B5EF4-FFF2-40B4-BE49-F238E27FC236}">
                <a16:creationId xmlns:a16="http://schemas.microsoft.com/office/drawing/2014/main" id="{239D620B-FFB3-367C-6873-E5B341B99A10}"/>
              </a:ext>
            </a:extLst>
          </p:cNvPr>
          <p:cNvPicPr preferRelativeResize="0"/>
          <p:nvPr/>
        </p:nvPicPr>
        <p:blipFill rotWithShape="1">
          <a:blip r:embed="rId5">
            <a:alphaModFix/>
          </a:blip>
          <a:srcRect/>
          <a:stretch/>
        </p:blipFill>
        <p:spPr>
          <a:xfrm flipH="1">
            <a:off x="8955082" y="7330123"/>
            <a:ext cx="9453173" cy="2312686"/>
          </a:xfrm>
          <a:prstGeom prst="rect">
            <a:avLst/>
          </a:prstGeom>
          <a:noFill/>
          <a:ln>
            <a:noFill/>
          </a:ln>
        </p:spPr>
      </p:pic>
      <p:sp>
        <p:nvSpPr>
          <p:cNvPr id="281" name="Google Shape;281;p26"/>
          <p:cNvSpPr txBox="1"/>
          <p:nvPr/>
        </p:nvSpPr>
        <p:spPr>
          <a:xfrm>
            <a:off x="11862352" y="8138767"/>
            <a:ext cx="6943314" cy="1149033"/>
          </a:xfrm>
          <a:prstGeom prst="rect">
            <a:avLst/>
          </a:prstGeom>
          <a:noFill/>
          <a:ln>
            <a:noFill/>
          </a:ln>
        </p:spPr>
        <p:txBody>
          <a:bodyPr spcFirstLastPara="1" wrap="square" lIns="0" tIns="0" rIns="0" bIns="0" anchor="t" anchorCtr="0">
            <a:spAutoFit/>
          </a:bodyPr>
          <a:lstStyle/>
          <a:p>
            <a:pPr>
              <a:lnSpc>
                <a:spcPct val="137006"/>
              </a:lnSpc>
            </a:pPr>
            <a:r>
              <a:rPr lang="en-US" sz="5450" b="1" dirty="0">
                <a:solidFill>
                  <a:srgbClr val="1B50ED"/>
                </a:solidFill>
                <a:latin typeface="Lilita One"/>
              </a:rPr>
              <a:t>The Sky's the Limit!</a:t>
            </a:r>
          </a:p>
        </p:txBody>
      </p:sp>
      <p:pic>
        <p:nvPicPr>
          <p:cNvPr id="16" name="Google Shape;564;p37" descr="A white rocket with a black background&#10;&#10;Description automatically generated">
            <a:extLst>
              <a:ext uri="{FF2B5EF4-FFF2-40B4-BE49-F238E27FC236}">
                <a16:creationId xmlns:a16="http://schemas.microsoft.com/office/drawing/2014/main" id="{B2DAD283-2467-3556-8797-8452B97C22EE}"/>
              </a:ext>
            </a:extLst>
          </p:cNvPr>
          <p:cNvPicPr preferRelativeResize="0"/>
          <p:nvPr/>
        </p:nvPicPr>
        <p:blipFill rotWithShape="1">
          <a:blip r:embed="rId4">
            <a:alphaModFix/>
          </a:blip>
          <a:srcRect/>
          <a:stretch/>
        </p:blipFill>
        <p:spPr>
          <a:xfrm>
            <a:off x="9480387" y="5752474"/>
            <a:ext cx="1476074" cy="2046952"/>
          </a:xfrm>
          <a:prstGeom prst="rect">
            <a:avLst/>
          </a:prstGeom>
          <a:noFill/>
          <a:ln>
            <a:noFill/>
          </a:ln>
        </p:spPr>
      </p:pic>
    </p:spTree>
    <p:extLst>
      <p:ext uri="{BB962C8B-B14F-4D97-AF65-F5344CB8AC3E}">
        <p14:creationId xmlns:p14="http://schemas.microsoft.com/office/powerpoint/2010/main" val="94061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291"/>
        <p:cNvGrpSpPr/>
        <p:nvPr/>
      </p:nvGrpSpPr>
      <p:grpSpPr>
        <a:xfrm>
          <a:off x="0" y="0"/>
          <a:ext cx="0" cy="0"/>
          <a:chOff x="0" y="0"/>
          <a:chExt cx="0" cy="0"/>
        </a:xfrm>
      </p:grpSpPr>
      <p:sp>
        <p:nvSpPr>
          <p:cNvPr id="292" name="Google Shape;292;p27"/>
          <p:cNvSpPr txBox="1"/>
          <p:nvPr/>
        </p:nvSpPr>
        <p:spPr>
          <a:xfrm>
            <a:off x="2384005" y="536727"/>
            <a:ext cx="13790700" cy="1159356"/>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en-US" sz="5450" b="1" i="0" u="none" strike="noStrike" cap="none">
                <a:solidFill>
                  <a:srgbClr val="1B50ED"/>
                </a:solidFill>
                <a:latin typeface="Lilita One"/>
                <a:ea typeface="Lilita One"/>
                <a:cs typeface="Lilita One"/>
                <a:sym typeface="Lilita One"/>
              </a:rPr>
              <a:t>THE FIRST GRADE </a:t>
            </a:r>
            <a:r>
              <a:rPr lang="en-US" sz="5450" b="1">
                <a:solidFill>
                  <a:srgbClr val="1B50ED"/>
                </a:solidFill>
                <a:latin typeface="Lilita One"/>
                <a:ea typeface="Lilita One"/>
                <a:cs typeface="Lilita One"/>
                <a:sym typeface="Lilita One"/>
              </a:rPr>
              <a:t>TEAM</a:t>
            </a:r>
            <a:endParaRPr sz="5450"/>
          </a:p>
        </p:txBody>
      </p:sp>
      <p:pic>
        <p:nvPicPr>
          <p:cNvPr id="296" name="Google Shape;296;p27"/>
          <p:cNvPicPr preferRelativeResize="0"/>
          <p:nvPr/>
        </p:nvPicPr>
        <p:blipFill rotWithShape="1">
          <a:blip r:embed="rId3">
            <a:alphaModFix/>
          </a:blip>
          <a:srcRect l="5047" r="3835"/>
          <a:stretch/>
        </p:blipFill>
        <p:spPr>
          <a:xfrm>
            <a:off x="0" y="8447218"/>
            <a:ext cx="6408199" cy="3915229"/>
          </a:xfrm>
          <a:prstGeom prst="rect">
            <a:avLst/>
          </a:prstGeom>
          <a:noFill/>
          <a:ln>
            <a:noFill/>
          </a:ln>
        </p:spPr>
      </p:pic>
      <p:pic>
        <p:nvPicPr>
          <p:cNvPr id="297" name="Google Shape;297;p27"/>
          <p:cNvPicPr preferRelativeResize="0"/>
          <p:nvPr/>
        </p:nvPicPr>
        <p:blipFill rotWithShape="1">
          <a:blip r:embed="rId4">
            <a:alphaModFix/>
          </a:blip>
          <a:srcRect/>
          <a:stretch/>
        </p:blipFill>
        <p:spPr>
          <a:xfrm>
            <a:off x="11751684" y="6988584"/>
            <a:ext cx="888754" cy="831035"/>
          </a:xfrm>
          <a:prstGeom prst="rect">
            <a:avLst/>
          </a:prstGeom>
          <a:noFill/>
          <a:ln>
            <a:noFill/>
          </a:ln>
        </p:spPr>
      </p:pic>
      <p:pic>
        <p:nvPicPr>
          <p:cNvPr id="22" name="Google Shape;296;p27">
            <a:extLst>
              <a:ext uri="{FF2B5EF4-FFF2-40B4-BE49-F238E27FC236}">
                <a16:creationId xmlns:a16="http://schemas.microsoft.com/office/drawing/2014/main" id="{EF567168-4767-45B2-B172-19FE4B8B31D9}"/>
              </a:ext>
            </a:extLst>
          </p:cNvPr>
          <p:cNvPicPr preferRelativeResize="0"/>
          <p:nvPr/>
        </p:nvPicPr>
        <p:blipFill rotWithShape="1">
          <a:blip r:embed="rId3">
            <a:alphaModFix/>
          </a:blip>
          <a:srcRect l="5047" r="3835"/>
          <a:stretch/>
        </p:blipFill>
        <p:spPr>
          <a:xfrm>
            <a:off x="6408199" y="8447218"/>
            <a:ext cx="6364372" cy="3915229"/>
          </a:xfrm>
          <a:prstGeom prst="rect">
            <a:avLst/>
          </a:prstGeom>
          <a:noFill/>
          <a:ln>
            <a:noFill/>
          </a:ln>
        </p:spPr>
      </p:pic>
      <p:pic>
        <p:nvPicPr>
          <p:cNvPr id="23" name="Google Shape;296;p27">
            <a:extLst>
              <a:ext uri="{FF2B5EF4-FFF2-40B4-BE49-F238E27FC236}">
                <a16:creationId xmlns:a16="http://schemas.microsoft.com/office/drawing/2014/main" id="{2CCAE7C5-B28E-4A53-A7BD-ECE353A0CA2F}"/>
              </a:ext>
            </a:extLst>
          </p:cNvPr>
          <p:cNvPicPr preferRelativeResize="0"/>
          <p:nvPr/>
        </p:nvPicPr>
        <p:blipFill rotWithShape="1">
          <a:blip r:embed="rId3">
            <a:alphaModFix/>
          </a:blip>
          <a:srcRect l="5047" r="3835"/>
          <a:stretch/>
        </p:blipFill>
        <p:spPr>
          <a:xfrm>
            <a:off x="12079037" y="8447218"/>
            <a:ext cx="6299200" cy="3915229"/>
          </a:xfrm>
          <a:prstGeom prst="rect">
            <a:avLst/>
          </a:prstGeom>
          <a:noFill/>
          <a:ln>
            <a:noFill/>
          </a:ln>
        </p:spPr>
      </p:pic>
      <p:sp>
        <p:nvSpPr>
          <p:cNvPr id="28" name="Google Shape;298;p27">
            <a:extLst>
              <a:ext uri="{FF2B5EF4-FFF2-40B4-BE49-F238E27FC236}">
                <a16:creationId xmlns:a16="http://schemas.microsoft.com/office/drawing/2014/main" id="{3A12BDE1-9E38-453C-971A-12474DD7595D}"/>
              </a:ext>
            </a:extLst>
          </p:cNvPr>
          <p:cNvSpPr txBox="1"/>
          <p:nvPr/>
        </p:nvSpPr>
        <p:spPr>
          <a:xfrm>
            <a:off x="6323548" y="1571559"/>
            <a:ext cx="5640322" cy="6746462"/>
          </a:xfrm>
          <a:prstGeom prst="rect">
            <a:avLst/>
          </a:prstGeom>
          <a:noFill/>
          <a:ln>
            <a:noFill/>
          </a:ln>
        </p:spPr>
        <p:txBody>
          <a:bodyPr spcFirstLastPara="1" wrap="square" lIns="0" tIns="0" rIns="0" bIns="0" anchor="t" anchorCtr="0">
            <a:spAutoFit/>
          </a:bodyPr>
          <a:lstStyle/>
          <a:p>
            <a:pPr algn="ctr">
              <a:lnSpc>
                <a:spcPct val="137000"/>
              </a:lnSpc>
            </a:pPr>
            <a:r>
              <a:rPr lang="en-US" sz="4000" b="1">
                <a:solidFill>
                  <a:schemeClr val="tx1"/>
                </a:solidFill>
                <a:latin typeface="Bahnschrift"/>
                <a:sym typeface="Lilita One"/>
              </a:rPr>
              <a:t>Mrs. Bass</a:t>
            </a:r>
            <a:endParaRPr lang="en-US" sz="4000">
              <a:solidFill>
                <a:schemeClr val="tx1"/>
              </a:solidFill>
              <a:latin typeface="Bahnschrift"/>
            </a:endParaRPr>
          </a:p>
          <a:p>
            <a:pPr algn="ctr">
              <a:lnSpc>
                <a:spcPct val="137000"/>
              </a:lnSpc>
            </a:pPr>
            <a:r>
              <a:rPr lang="en-US" sz="4000" b="1">
                <a:solidFill>
                  <a:schemeClr val="tx1"/>
                </a:solidFill>
                <a:latin typeface="Bahnschrift"/>
                <a:sym typeface="Lilita One"/>
              </a:rPr>
              <a:t>Mrs. Beese</a:t>
            </a:r>
            <a:endParaRPr lang="en-US" sz="4000">
              <a:solidFill>
                <a:schemeClr val="tx1"/>
              </a:solidFill>
              <a:latin typeface="Bahnschrift"/>
            </a:endParaRPr>
          </a:p>
          <a:p>
            <a:pPr algn="ctr">
              <a:lnSpc>
                <a:spcPct val="137000"/>
              </a:lnSpc>
            </a:pPr>
            <a:r>
              <a:rPr lang="en-US" sz="4000" b="1">
                <a:solidFill>
                  <a:schemeClr val="tx1"/>
                </a:solidFill>
                <a:latin typeface="Bahnschrift"/>
              </a:rPr>
              <a:t>Miss Garrett</a:t>
            </a:r>
          </a:p>
          <a:p>
            <a:pPr algn="ctr">
              <a:lnSpc>
                <a:spcPct val="137000"/>
              </a:lnSpc>
            </a:pPr>
            <a:r>
              <a:rPr lang="en-US" sz="4000" b="1">
                <a:solidFill>
                  <a:schemeClr val="tx1"/>
                </a:solidFill>
                <a:latin typeface="Bahnschrift"/>
                <a:sym typeface="Lilita One"/>
              </a:rPr>
              <a:t>Mrs. Kopriva</a:t>
            </a:r>
            <a:endParaRPr lang="en-US" sz="4000" b="1">
              <a:solidFill>
                <a:schemeClr val="tx1"/>
              </a:solidFill>
              <a:latin typeface="Bahnschrift"/>
            </a:endParaRPr>
          </a:p>
          <a:p>
            <a:pPr algn="ctr">
              <a:lnSpc>
                <a:spcPct val="137000"/>
              </a:lnSpc>
            </a:pPr>
            <a:r>
              <a:rPr lang="en-US" sz="4000" b="1">
                <a:solidFill>
                  <a:schemeClr val="tx1"/>
                </a:solidFill>
                <a:latin typeface="Bahnschrift"/>
              </a:rPr>
              <a:t>Mrs. Landes</a:t>
            </a:r>
          </a:p>
          <a:p>
            <a:pPr algn="ctr">
              <a:lnSpc>
                <a:spcPct val="137000"/>
              </a:lnSpc>
            </a:pPr>
            <a:r>
              <a:rPr lang="en-US" sz="4000" b="1">
                <a:solidFill>
                  <a:schemeClr val="tx1"/>
                </a:solidFill>
                <a:latin typeface="Bahnschrift"/>
              </a:rPr>
              <a:t>Mrs. Lieber</a:t>
            </a:r>
          </a:p>
          <a:p>
            <a:pPr algn="ctr">
              <a:lnSpc>
                <a:spcPct val="137000"/>
              </a:lnSpc>
            </a:pPr>
            <a:r>
              <a:rPr lang="en-US" sz="4000" b="1">
                <a:solidFill>
                  <a:schemeClr val="tx1"/>
                </a:solidFill>
                <a:latin typeface="Bahnschrift"/>
              </a:rPr>
              <a:t>Mrs. Sloan</a:t>
            </a:r>
          </a:p>
          <a:p>
            <a:pPr algn="ctr">
              <a:lnSpc>
                <a:spcPct val="137000"/>
              </a:lnSpc>
            </a:pPr>
            <a:r>
              <a:rPr lang="en-US" sz="4000" b="1">
                <a:solidFill>
                  <a:schemeClr val="tx1"/>
                </a:solidFill>
                <a:latin typeface="Bahnschrift"/>
              </a:rPr>
              <a:t>Mrs. Wallin</a:t>
            </a:r>
          </a:p>
        </p:txBody>
      </p:sp>
      <p:pic>
        <p:nvPicPr>
          <p:cNvPr id="294" name="Google Shape;294;p27"/>
          <p:cNvPicPr preferRelativeResize="0"/>
          <p:nvPr/>
        </p:nvPicPr>
        <p:blipFill rotWithShape="1">
          <a:blip r:embed="rId5">
            <a:alphaModFix/>
          </a:blip>
          <a:srcRect/>
          <a:stretch/>
        </p:blipFill>
        <p:spPr>
          <a:xfrm rot="-1740000">
            <a:off x="422711" y="6397103"/>
            <a:ext cx="3627086" cy="4249144"/>
          </a:xfrm>
          <a:prstGeom prst="rect">
            <a:avLst/>
          </a:prstGeom>
          <a:noFill/>
          <a:ln>
            <a:noFill/>
          </a:ln>
        </p:spPr>
      </p:pic>
      <p:pic>
        <p:nvPicPr>
          <p:cNvPr id="310" name="Google Shape;310;p27"/>
          <p:cNvPicPr preferRelativeResize="0"/>
          <p:nvPr/>
        </p:nvPicPr>
        <p:blipFill rotWithShape="1">
          <a:blip r:embed="rId6">
            <a:alphaModFix/>
          </a:blip>
          <a:srcRect/>
          <a:stretch/>
        </p:blipFill>
        <p:spPr>
          <a:xfrm>
            <a:off x="14348553" y="6444830"/>
            <a:ext cx="3353514" cy="3686856"/>
          </a:xfrm>
          <a:prstGeom prst="rect">
            <a:avLst/>
          </a:prstGeom>
          <a:noFill/>
          <a:ln>
            <a:noFill/>
          </a:ln>
        </p:spPr>
      </p:pic>
      <p:pic>
        <p:nvPicPr>
          <p:cNvPr id="36" name="Google Shape;297;p27">
            <a:extLst>
              <a:ext uri="{FF2B5EF4-FFF2-40B4-BE49-F238E27FC236}">
                <a16:creationId xmlns:a16="http://schemas.microsoft.com/office/drawing/2014/main" id="{D4DEF729-07F3-4C3A-9E09-8AAB871EF11D}"/>
              </a:ext>
            </a:extLst>
          </p:cNvPr>
          <p:cNvPicPr preferRelativeResize="0"/>
          <p:nvPr/>
        </p:nvPicPr>
        <p:blipFill rotWithShape="1">
          <a:blip r:embed="rId4">
            <a:alphaModFix/>
          </a:blip>
          <a:srcRect/>
          <a:stretch/>
        </p:blipFill>
        <p:spPr>
          <a:xfrm>
            <a:off x="16020574" y="4532790"/>
            <a:ext cx="888754" cy="831035"/>
          </a:xfrm>
          <a:prstGeom prst="rect">
            <a:avLst/>
          </a:prstGeom>
          <a:noFill/>
          <a:ln>
            <a:noFill/>
          </a:ln>
        </p:spPr>
      </p:pic>
      <p:pic>
        <p:nvPicPr>
          <p:cNvPr id="37" name="Google Shape;297;p27">
            <a:extLst>
              <a:ext uri="{FF2B5EF4-FFF2-40B4-BE49-F238E27FC236}">
                <a16:creationId xmlns:a16="http://schemas.microsoft.com/office/drawing/2014/main" id="{BBF760AD-266F-4806-839E-E1EE492F34A6}"/>
              </a:ext>
            </a:extLst>
          </p:cNvPr>
          <p:cNvPicPr preferRelativeResize="0"/>
          <p:nvPr/>
        </p:nvPicPr>
        <p:blipFill rotWithShape="1">
          <a:blip r:embed="rId4">
            <a:alphaModFix/>
          </a:blip>
          <a:srcRect/>
          <a:stretch/>
        </p:blipFill>
        <p:spPr>
          <a:xfrm>
            <a:off x="3688574" y="2247286"/>
            <a:ext cx="888754" cy="831035"/>
          </a:xfrm>
          <a:prstGeom prst="rect">
            <a:avLst/>
          </a:prstGeom>
          <a:noFill/>
          <a:ln>
            <a:noFill/>
          </a:ln>
        </p:spPr>
      </p:pic>
      <p:pic>
        <p:nvPicPr>
          <p:cNvPr id="38" name="Google Shape;297;p27">
            <a:extLst>
              <a:ext uri="{FF2B5EF4-FFF2-40B4-BE49-F238E27FC236}">
                <a16:creationId xmlns:a16="http://schemas.microsoft.com/office/drawing/2014/main" id="{2177DF22-EF36-403F-991D-B8490FFCF50D}"/>
              </a:ext>
            </a:extLst>
          </p:cNvPr>
          <p:cNvPicPr preferRelativeResize="0"/>
          <p:nvPr/>
        </p:nvPicPr>
        <p:blipFill rotWithShape="1">
          <a:blip r:embed="rId4">
            <a:alphaModFix/>
          </a:blip>
          <a:srcRect/>
          <a:stretch/>
        </p:blipFill>
        <p:spPr>
          <a:xfrm rot="2523614">
            <a:off x="4931241" y="5568433"/>
            <a:ext cx="888754" cy="831035"/>
          </a:xfrm>
          <a:prstGeom prst="rect">
            <a:avLst/>
          </a:prstGeom>
          <a:noFill/>
          <a:ln>
            <a:noFill/>
          </a:ln>
        </p:spPr>
      </p:pic>
      <p:pic>
        <p:nvPicPr>
          <p:cNvPr id="39" name="Google Shape;297;p27">
            <a:extLst>
              <a:ext uri="{FF2B5EF4-FFF2-40B4-BE49-F238E27FC236}">
                <a16:creationId xmlns:a16="http://schemas.microsoft.com/office/drawing/2014/main" id="{2401FB02-97AB-4304-9215-AE4F781874F9}"/>
              </a:ext>
            </a:extLst>
          </p:cNvPr>
          <p:cNvPicPr preferRelativeResize="0"/>
          <p:nvPr/>
        </p:nvPicPr>
        <p:blipFill rotWithShape="1">
          <a:blip r:embed="rId4">
            <a:alphaModFix/>
          </a:blip>
          <a:srcRect/>
          <a:stretch/>
        </p:blipFill>
        <p:spPr>
          <a:xfrm>
            <a:off x="12841607" y="2820481"/>
            <a:ext cx="888754" cy="831035"/>
          </a:xfrm>
          <a:prstGeom prst="rect">
            <a:avLst/>
          </a:prstGeom>
          <a:noFill/>
          <a:ln>
            <a:noFill/>
          </a:ln>
        </p:spPr>
      </p:pic>
      <p:pic>
        <p:nvPicPr>
          <p:cNvPr id="40" name="Google Shape;297;p27">
            <a:extLst>
              <a:ext uri="{FF2B5EF4-FFF2-40B4-BE49-F238E27FC236}">
                <a16:creationId xmlns:a16="http://schemas.microsoft.com/office/drawing/2014/main" id="{E22FF257-3A1F-4E93-94F8-D73031E381D9}"/>
              </a:ext>
            </a:extLst>
          </p:cNvPr>
          <p:cNvPicPr preferRelativeResize="0"/>
          <p:nvPr/>
        </p:nvPicPr>
        <p:blipFill rotWithShape="1">
          <a:blip r:embed="rId4">
            <a:alphaModFix/>
          </a:blip>
          <a:srcRect/>
          <a:stretch/>
        </p:blipFill>
        <p:spPr>
          <a:xfrm flipV="1">
            <a:off x="16022795" y="1276505"/>
            <a:ext cx="888754" cy="842749"/>
          </a:xfrm>
          <a:prstGeom prst="rect">
            <a:avLst/>
          </a:prstGeom>
          <a:noFill/>
          <a:ln>
            <a:noFill/>
          </a:ln>
        </p:spPr>
      </p:pic>
      <p:pic>
        <p:nvPicPr>
          <p:cNvPr id="41" name="Google Shape;297;p27">
            <a:extLst>
              <a:ext uri="{FF2B5EF4-FFF2-40B4-BE49-F238E27FC236}">
                <a16:creationId xmlns:a16="http://schemas.microsoft.com/office/drawing/2014/main" id="{D97A251E-282F-41A0-94D3-97DB5B90506D}"/>
              </a:ext>
            </a:extLst>
          </p:cNvPr>
          <p:cNvPicPr preferRelativeResize="0"/>
          <p:nvPr/>
        </p:nvPicPr>
        <p:blipFill rotWithShape="1">
          <a:blip r:embed="rId4">
            <a:alphaModFix/>
          </a:blip>
          <a:srcRect/>
          <a:stretch/>
        </p:blipFill>
        <p:spPr>
          <a:xfrm>
            <a:off x="973208" y="722525"/>
            <a:ext cx="888754" cy="831035"/>
          </a:xfrm>
          <a:prstGeom prst="rect">
            <a:avLst/>
          </a:prstGeom>
          <a:noFill/>
          <a:ln>
            <a:noFill/>
          </a:ln>
        </p:spPr>
      </p:pic>
      <p:pic>
        <p:nvPicPr>
          <p:cNvPr id="2" name="Google Shape;297;p27" descr="A blue spiral with black background&#10;&#10;Description automatically generated">
            <a:extLst>
              <a:ext uri="{FF2B5EF4-FFF2-40B4-BE49-F238E27FC236}">
                <a16:creationId xmlns:a16="http://schemas.microsoft.com/office/drawing/2014/main" id="{B17D3E37-1352-A1DA-8562-04B8DF504983}"/>
              </a:ext>
            </a:extLst>
          </p:cNvPr>
          <p:cNvPicPr preferRelativeResize="0"/>
          <p:nvPr/>
        </p:nvPicPr>
        <p:blipFill rotWithShape="1">
          <a:blip r:embed="rId4">
            <a:alphaModFix/>
          </a:blip>
          <a:srcRect/>
          <a:stretch/>
        </p:blipFill>
        <p:spPr>
          <a:xfrm>
            <a:off x="1411606" y="4655296"/>
            <a:ext cx="888754" cy="8310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120"/>
        <p:cNvGrpSpPr/>
        <p:nvPr/>
      </p:nvGrpSpPr>
      <p:grpSpPr>
        <a:xfrm>
          <a:off x="0" y="0"/>
          <a:ext cx="0" cy="0"/>
          <a:chOff x="0" y="0"/>
          <a:chExt cx="0" cy="0"/>
        </a:xfrm>
      </p:grpSpPr>
      <p:pic>
        <p:nvPicPr>
          <p:cNvPr id="121" name="Google Shape;121;p15"/>
          <p:cNvPicPr preferRelativeResize="0"/>
          <p:nvPr/>
        </p:nvPicPr>
        <p:blipFill rotWithShape="1">
          <a:blip r:embed="rId3">
            <a:alphaModFix/>
          </a:blip>
          <a:srcRect l="23288" t="5922" r="23283" b="60214"/>
          <a:stretch/>
        </p:blipFill>
        <p:spPr>
          <a:xfrm>
            <a:off x="5041297" y="255270"/>
            <a:ext cx="8220574" cy="2505948"/>
          </a:xfrm>
          <a:prstGeom prst="rect">
            <a:avLst/>
          </a:prstGeom>
          <a:noFill/>
          <a:ln>
            <a:noFill/>
          </a:ln>
        </p:spPr>
      </p:pic>
      <p:pic>
        <p:nvPicPr>
          <p:cNvPr id="122" name="Google Shape;122;p15"/>
          <p:cNvPicPr preferRelativeResize="0"/>
          <p:nvPr/>
        </p:nvPicPr>
        <p:blipFill rotWithShape="1">
          <a:blip r:embed="rId4">
            <a:alphaModFix/>
          </a:blip>
          <a:srcRect/>
          <a:stretch/>
        </p:blipFill>
        <p:spPr>
          <a:xfrm rot="-480000" flipH="1">
            <a:off x="702741" y="6020647"/>
            <a:ext cx="3517252" cy="3822770"/>
          </a:xfrm>
          <a:prstGeom prst="rect">
            <a:avLst/>
          </a:prstGeom>
          <a:noFill/>
          <a:ln>
            <a:noFill/>
          </a:ln>
        </p:spPr>
      </p:pic>
      <p:pic>
        <p:nvPicPr>
          <p:cNvPr id="123" name="Google Shape;123;p15"/>
          <p:cNvPicPr preferRelativeResize="0"/>
          <p:nvPr/>
        </p:nvPicPr>
        <p:blipFill rotWithShape="1">
          <a:blip r:embed="rId5">
            <a:alphaModFix/>
          </a:blip>
          <a:srcRect/>
          <a:stretch/>
        </p:blipFill>
        <p:spPr>
          <a:xfrm rot="18120000">
            <a:off x="2485989" y="748098"/>
            <a:ext cx="1099130" cy="1783146"/>
          </a:xfrm>
          <a:prstGeom prst="rect">
            <a:avLst/>
          </a:prstGeom>
          <a:noFill/>
          <a:ln>
            <a:noFill/>
          </a:ln>
        </p:spPr>
      </p:pic>
      <p:pic>
        <p:nvPicPr>
          <p:cNvPr id="124" name="Google Shape;124;p15"/>
          <p:cNvPicPr preferRelativeResize="0"/>
          <p:nvPr/>
        </p:nvPicPr>
        <p:blipFill rotWithShape="1">
          <a:blip r:embed="rId6">
            <a:alphaModFix/>
          </a:blip>
          <a:srcRect/>
          <a:stretch/>
        </p:blipFill>
        <p:spPr>
          <a:xfrm rot="17240960">
            <a:off x="11778912" y="8453999"/>
            <a:ext cx="873860" cy="1623320"/>
          </a:xfrm>
          <a:prstGeom prst="rect">
            <a:avLst/>
          </a:prstGeom>
          <a:noFill/>
          <a:ln>
            <a:noFill/>
          </a:ln>
        </p:spPr>
      </p:pic>
      <p:sp>
        <p:nvSpPr>
          <p:cNvPr id="127" name="Google Shape;127;p15"/>
          <p:cNvSpPr txBox="1"/>
          <p:nvPr/>
        </p:nvSpPr>
        <p:spPr>
          <a:xfrm>
            <a:off x="5592209" y="923464"/>
            <a:ext cx="7416925" cy="1159356"/>
          </a:xfrm>
          <a:prstGeom prst="rect">
            <a:avLst/>
          </a:prstGeom>
          <a:noFill/>
          <a:ln>
            <a:noFill/>
          </a:ln>
        </p:spPr>
        <p:txBody>
          <a:bodyPr spcFirstLastPara="1" wrap="square" lIns="0" tIns="0" rIns="0" bIns="0" anchor="t" anchorCtr="0">
            <a:spAutoFit/>
          </a:bodyPr>
          <a:lstStyle/>
          <a:p>
            <a:pPr algn="ctr">
              <a:lnSpc>
                <a:spcPct val="137006"/>
              </a:lnSpc>
            </a:pPr>
            <a:r>
              <a:rPr lang="en-US" sz="5450" b="1">
                <a:solidFill>
                  <a:srgbClr val="1B50ED"/>
                </a:solidFill>
                <a:latin typeface="Lilita One"/>
                <a:sym typeface="Lilita One"/>
              </a:rPr>
              <a:t>DAILY  SCHEDULE</a:t>
            </a:r>
            <a:endParaRPr lang="en-US" sz="5450" b="1">
              <a:solidFill>
                <a:srgbClr val="1B50ED"/>
              </a:solidFill>
              <a:latin typeface="Lilita One"/>
            </a:endParaRPr>
          </a:p>
        </p:txBody>
      </p:sp>
      <p:pic>
        <p:nvPicPr>
          <p:cNvPr id="11" name="Google Shape;277;p26">
            <a:extLst>
              <a:ext uri="{FF2B5EF4-FFF2-40B4-BE49-F238E27FC236}">
                <a16:creationId xmlns:a16="http://schemas.microsoft.com/office/drawing/2014/main" id="{7731351F-A46B-4A4A-80C9-1A39DB8AE39A}"/>
              </a:ext>
            </a:extLst>
          </p:cNvPr>
          <p:cNvPicPr preferRelativeResize="0"/>
          <p:nvPr/>
        </p:nvPicPr>
        <p:blipFill rotWithShape="1">
          <a:blip r:embed="rId7">
            <a:alphaModFix/>
          </a:blip>
          <a:srcRect l="3378" t="47701" r="64386" b="4012"/>
          <a:stretch/>
        </p:blipFill>
        <p:spPr>
          <a:xfrm rot="-780000">
            <a:off x="14076379" y="237306"/>
            <a:ext cx="3793923" cy="3082209"/>
          </a:xfrm>
          <a:prstGeom prst="rect">
            <a:avLst/>
          </a:prstGeom>
          <a:noFill/>
          <a:ln>
            <a:noFill/>
          </a:ln>
        </p:spPr>
      </p:pic>
      <p:pic>
        <p:nvPicPr>
          <p:cNvPr id="12" name="Google Shape;124;p15">
            <a:extLst>
              <a:ext uri="{FF2B5EF4-FFF2-40B4-BE49-F238E27FC236}">
                <a16:creationId xmlns:a16="http://schemas.microsoft.com/office/drawing/2014/main" id="{B2BA3FD8-915D-4EEC-B4C1-FE647922AB36}"/>
              </a:ext>
            </a:extLst>
          </p:cNvPr>
          <p:cNvPicPr preferRelativeResize="0"/>
          <p:nvPr/>
        </p:nvPicPr>
        <p:blipFill rotWithShape="1">
          <a:blip r:embed="rId6">
            <a:alphaModFix/>
          </a:blip>
          <a:srcRect/>
          <a:stretch/>
        </p:blipFill>
        <p:spPr>
          <a:xfrm rot="18649921">
            <a:off x="16443028" y="3749338"/>
            <a:ext cx="873860" cy="1623320"/>
          </a:xfrm>
          <a:prstGeom prst="rect">
            <a:avLst/>
          </a:prstGeom>
          <a:noFill/>
          <a:ln>
            <a:noFill/>
          </a:ln>
        </p:spPr>
      </p:pic>
      <p:sp>
        <p:nvSpPr>
          <p:cNvPr id="16" name="TextBox 15">
            <a:extLst>
              <a:ext uri="{FF2B5EF4-FFF2-40B4-BE49-F238E27FC236}">
                <a16:creationId xmlns:a16="http://schemas.microsoft.com/office/drawing/2014/main" id="{8B7B8399-D019-459D-8F95-828A85E1F21F}"/>
              </a:ext>
            </a:extLst>
          </p:cNvPr>
          <p:cNvSpPr txBox="1"/>
          <p:nvPr/>
        </p:nvSpPr>
        <p:spPr>
          <a:xfrm>
            <a:off x="4198803" y="2844535"/>
            <a:ext cx="10237620" cy="9325630"/>
          </a:xfrm>
          <a:prstGeom prst="rect">
            <a:avLst/>
          </a:prstGeom>
          <a:noFill/>
        </p:spPr>
        <p:txBody>
          <a:bodyPr wrap="square" lIns="91440" tIns="45720" rIns="91440" bIns="45720" anchor="t">
            <a:spAutoFit/>
          </a:bodyPr>
          <a:lstStyle/>
          <a:p>
            <a:pPr algn="ctr"/>
            <a:r>
              <a:rPr lang="en-US" sz="3200">
                <a:solidFill>
                  <a:schemeClr val="tx1"/>
                </a:solidFill>
                <a:latin typeface="Bahnschrift"/>
              </a:rPr>
              <a:t>     </a:t>
            </a:r>
            <a:r>
              <a:rPr lang="en-US" sz="3600">
                <a:solidFill>
                  <a:schemeClr val="tx1"/>
                </a:solidFill>
                <a:latin typeface="Bahnschrift"/>
              </a:rPr>
              <a:t>Unpacking &amp; Morning Work</a:t>
            </a:r>
          </a:p>
          <a:p>
            <a:pPr algn="ctr"/>
            <a:r>
              <a:rPr lang="en-US" sz="3600">
                <a:solidFill>
                  <a:schemeClr val="tx1"/>
                </a:solidFill>
                <a:latin typeface="Bahnschrift"/>
              </a:rPr>
              <a:t>Attendance &amp; Morning Announcements</a:t>
            </a:r>
          </a:p>
          <a:p>
            <a:pPr algn="ctr"/>
            <a:r>
              <a:rPr lang="en-US" sz="3600">
                <a:solidFill>
                  <a:schemeClr val="tx1"/>
                </a:solidFill>
                <a:latin typeface="Bahnschrift"/>
              </a:rPr>
              <a:t> WIN Time</a:t>
            </a:r>
          </a:p>
          <a:p>
            <a:pPr algn="ctr"/>
            <a:r>
              <a:rPr lang="en-US" sz="3600">
                <a:solidFill>
                  <a:schemeClr val="tx1"/>
                </a:solidFill>
                <a:latin typeface="Bahnschrift"/>
              </a:rPr>
              <a:t>Science/Social Studies/Health</a:t>
            </a:r>
          </a:p>
          <a:p>
            <a:pPr algn="ctr"/>
            <a:r>
              <a:rPr lang="en-US" sz="3600">
                <a:solidFill>
                  <a:schemeClr val="tx1"/>
                </a:solidFill>
                <a:latin typeface="Bahnschrift"/>
              </a:rPr>
              <a:t>Specials (PE, Music, Art, Technology or STEM)</a:t>
            </a:r>
          </a:p>
          <a:p>
            <a:pPr algn="ctr"/>
            <a:r>
              <a:rPr lang="en-US" sz="3600">
                <a:solidFill>
                  <a:schemeClr val="tx1"/>
                </a:solidFill>
                <a:latin typeface="Bahnschrift"/>
              </a:rPr>
              <a:t>Read Aloud</a:t>
            </a:r>
          </a:p>
          <a:p>
            <a:pPr algn="ctr"/>
            <a:r>
              <a:rPr lang="en-US" sz="3600">
                <a:solidFill>
                  <a:schemeClr val="tx1"/>
                </a:solidFill>
                <a:latin typeface="Bahnschrift"/>
              </a:rPr>
              <a:t>Lunch</a:t>
            </a:r>
          </a:p>
          <a:p>
            <a:pPr algn="ctr"/>
            <a:r>
              <a:rPr lang="en-US" sz="3600">
                <a:solidFill>
                  <a:schemeClr val="tx1"/>
                </a:solidFill>
                <a:latin typeface="Bahnschrift"/>
              </a:rPr>
              <a:t>Recess</a:t>
            </a:r>
          </a:p>
          <a:p>
            <a:pPr algn="ctr"/>
            <a:r>
              <a:rPr lang="en-US" sz="3600">
                <a:solidFill>
                  <a:schemeClr val="tx1"/>
                </a:solidFill>
                <a:latin typeface="Bahnschrift"/>
              </a:rPr>
              <a:t>ELA:  Phonics, Grammar, Reading &amp; Writing</a:t>
            </a:r>
          </a:p>
          <a:p>
            <a:pPr algn="ctr"/>
            <a:r>
              <a:rPr lang="en-US" sz="3600">
                <a:solidFill>
                  <a:schemeClr val="tx1"/>
                </a:solidFill>
                <a:latin typeface="Bahnschrift"/>
              </a:rPr>
              <a:t>Math</a:t>
            </a:r>
          </a:p>
          <a:p>
            <a:pPr algn="ctr"/>
            <a:r>
              <a:rPr lang="en-US" sz="3600">
                <a:solidFill>
                  <a:schemeClr val="tx1"/>
                </a:solidFill>
                <a:latin typeface="Bahnschrift"/>
              </a:rPr>
              <a:t>Snack Time</a:t>
            </a:r>
          </a:p>
          <a:p>
            <a:pPr algn="ctr"/>
            <a:r>
              <a:rPr lang="en-US" sz="3600">
                <a:solidFill>
                  <a:schemeClr val="tx1"/>
                </a:solidFill>
                <a:latin typeface="Bahnschrift"/>
              </a:rPr>
              <a:t>Dismissal</a:t>
            </a:r>
          </a:p>
          <a:p>
            <a:pPr algn="ctr"/>
            <a:endParaRPr lang="en-US" sz="3600">
              <a:solidFill>
                <a:schemeClr val="tx1"/>
              </a:solidFill>
              <a:latin typeface="Bahnschrift"/>
            </a:endParaRPr>
          </a:p>
          <a:p>
            <a:pPr algn="ctr"/>
            <a:r>
              <a:rPr lang="en-US" sz="3200">
                <a:solidFill>
                  <a:schemeClr val="tx1"/>
                </a:solidFill>
              </a:rPr>
              <a:t> 	</a:t>
            </a:r>
            <a:endParaRPr lang="en-US">
              <a:solidFill>
                <a:schemeClr val="tx1"/>
              </a:solidFill>
            </a:endParaRPr>
          </a:p>
          <a:p>
            <a:endParaRPr lang="en-US" sz="3200">
              <a:solidFill>
                <a:schemeClr val="tx1"/>
              </a:solidFill>
            </a:endParaRPr>
          </a:p>
          <a:p>
            <a:endParaRPr lang="en-US" sz="3600" b="1">
              <a:solidFill>
                <a:schemeClr val="tx1"/>
              </a:solidFill>
              <a:highlight>
                <a:srgbClr val="FFFF00"/>
              </a:highlight>
              <a:cs typeface="Calibri"/>
            </a:endParaRPr>
          </a:p>
          <a:p>
            <a:pPr algn="ctr"/>
            <a:endParaRPr lang="en-US" sz="3200" b="1"/>
          </a:p>
        </p:txBody>
      </p:sp>
      <p:pic>
        <p:nvPicPr>
          <p:cNvPr id="17" name="Google Shape;123;p15">
            <a:extLst>
              <a:ext uri="{FF2B5EF4-FFF2-40B4-BE49-F238E27FC236}">
                <a16:creationId xmlns:a16="http://schemas.microsoft.com/office/drawing/2014/main" id="{4700FDA7-AD90-4776-8141-8C4846EFB366}"/>
              </a:ext>
            </a:extLst>
          </p:cNvPr>
          <p:cNvPicPr preferRelativeResize="0"/>
          <p:nvPr/>
        </p:nvPicPr>
        <p:blipFill rotWithShape="1">
          <a:blip r:embed="rId5">
            <a:alphaModFix/>
          </a:blip>
          <a:srcRect/>
          <a:stretch/>
        </p:blipFill>
        <p:spPr>
          <a:xfrm rot="1816417">
            <a:off x="1157511" y="2210670"/>
            <a:ext cx="1099130" cy="1783146"/>
          </a:xfrm>
          <a:prstGeom prst="rect">
            <a:avLst/>
          </a:prstGeom>
          <a:noFill/>
          <a:ln>
            <a:noFill/>
          </a:ln>
        </p:spPr>
      </p:pic>
      <p:sp>
        <p:nvSpPr>
          <p:cNvPr id="2" name="TextBox 1">
            <a:extLst>
              <a:ext uri="{FF2B5EF4-FFF2-40B4-BE49-F238E27FC236}">
                <a16:creationId xmlns:a16="http://schemas.microsoft.com/office/drawing/2014/main" id="{5F87F7CC-C0E8-1B02-3CED-60F5ABD0FCD6}"/>
              </a:ext>
            </a:extLst>
          </p:cNvPr>
          <p:cNvSpPr txBox="1"/>
          <p:nvPr/>
        </p:nvSpPr>
        <p:spPr>
          <a:xfrm>
            <a:off x="12620932" y="1043448"/>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BFE9FF5E-5CC2-A078-9CD9-5225725B7A49}"/>
              </a:ext>
            </a:extLst>
          </p:cNvPr>
          <p:cNvSpPr txBox="1"/>
          <p:nvPr/>
        </p:nvSpPr>
        <p:spPr>
          <a:xfrm>
            <a:off x="14368178" y="5808146"/>
            <a:ext cx="2993762" cy="3785652"/>
          </a:xfrm>
          <a:custGeom>
            <a:avLst/>
            <a:gdLst>
              <a:gd name="connsiteX0" fmla="*/ 0 w 2993762"/>
              <a:gd name="connsiteY0" fmla="*/ 0 h 3785652"/>
              <a:gd name="connsiteX1" fmla="*/ 598752 w 2993762"/>
              <a:gd name="connsiteY1" fmla="*/ 0 h 3785652"/>
              <a:gd name="connsiteX2" fmla="*/ 1197505 w 2993762"/>
              <a:gd name="connsiteY2" fmla="*/ 0 h 3785652"/>
              <a:gd name="connsiteX3" fmla="*/ 1736382 w 2993762"/>
              <a:gd name="connsiteY3" fmla="*/ 0 h 3785652"/>
              <a:gd name="connsiteX4" fmla="*/ 2275259 w 2993762"/>
              <a:gd name="connsiteY4" fmla="*/ 0 h 3785652"/>
              <a:gd name="connsiteX5" fmla="*/ 2993762 w 2993762"/>
              <a:gd name="connsiteY5" fmla="*/ 0 h 3785652"/>
              <a:gd name="connsiteX6" fmla="*/ 2993762 w 2993762"/>
              <a:gd name="connsiteY6" fmla="*/ 427238 h 3785652"/>
              <a:gd name="connsiteX7" fmla="*/ 2993762 w 2993762"/>
              <a:gd name="connsiteY7" fmla="*/ 930189 h 3785652"/>
              <a:gd name="connsiteX8" fmla="*/ 2993762 w 2993762"/>
              <a:gd name="connsiteY8" fmla="*/ 1357427 h 3785652"/>
              <a:gd name="connsiteX9" fmla="*/ 2993762 w 2993762"/>
              <a:gd name="connsiteY9" fmla="*/ 1784665 h 3785652"/>
              <a:gd name="connsiteX10" fmla="*/ 2993762 w 2993762"/>
              <a:gd name="connsiteY10" fmla="*/ 2363328 h 3785652"/>
              <a:gd name="connsiteX11" fmla="*/ 2993762 w 2993762"/>
              <a:gd name="connsiteY11" fmla="*/ 2941992 h 3785652"/>
              <a:gd name="connsiteX12" fmla="*/ 2993762 w 2993762"/>
              <a:gd name="connsiteY12" fmla="*/ 3785652 h 3785652"/>
              <a:gd name="connsiteX13" fmla="*/ 2395010 w 2993762"/>
              <a:gd name="connsiteY13" fmla="*/ 3785652 h 3785652"/>
              <a:gd name="connsiteX14" fmla="*/ 1736382 w 2993762"/>
              <a:gd name="connsiteY14" fmla="*/ 3785652 h 3785652"/>
              <a:gd name="connsiteX15" fmla="*/ 1107692 w 2993762"/>
              <a:gd name="connsiteY15" fmla="*/ 3785652 h 3785652"/>
              <a:gd name="connsiteX16" fmla="*/ 538877 w 2993762"/>
              <a:gd name="connsiteY16" fmla="*/ 3785652 h 3785652"/>
              <a:gd name="connsiteX17" fmla="*/ 0 w 2993762"/>
              <a:gd name="connsiteY17" fmla="*/ 3785652 h 3785652"/>
              <a:gd name="connsiteX18" fmla="*/ 0 w 2993762"/>
              <a:gd name="connsiteY18" fmla="*/ 3320558 h 3785652"/>
              <a:gd name="connsiteX19" fmla="*/ 0 w 2993762"/>
              <a:gd name="connsiteY19" fmla="*/ 2855463 h 3785652"/>
              <a:gd name="connsiteX20" fmla="*/ 0 w 2993762"/>
              <a:gd name="connsiteY20" fmla="*/ 2276799 h 3785652"/>
              <a:gd name="connsiteX21" fmla="*/ 0 w 2993762"/>
              <a:gd name="connsiteY21" fmla="*/ 1698135 h 3785652"/>
              <a:gd name="connsiteX22" fmla="*/ 0 w 2993762"/>
              <a:gd name="connsiteY22" fmla="*/ 1081615 h 3785652"/>
              <a:gd name="connsiteX23" fmla="*/ 0 w 2993762"/>
              <a:gd name="connsiteY23" fmla="*/ 540807 h 3785652"/>
              <a:gd name="connsiteX24" fmla="*/ 0 w 2993762"/>
              <a:gd name="connsiteY24" fmla="*/ 0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93762" h="3785652" fill="none" extrusionOk="0">
                <a:moveTo>
                  <a:pt x="0" y="0"/>
                </a:moveTo>
                <a:cubicBezTo>
                  <a:pt x="226031" y="-40548"/>
                  <a:pt x="396134" y="16585"/>
                  <a:pt x="598752" y="0"/>
                </a:cubicBezTo>
                <a:cubicBezTo>
                  <a:pt x="801370" y="-16585"/>
                  <a:pt x="922715" y="46666"/>
                  <a:pt x="1197505" y="0"/>
                </a:cubicBezTo>
                <a:cubicBezTo>
                  <a:pt x="1472295" y="-46666"/>
                  <a:pt x="1484865" y="50974"/>
                  <a:pt x="1736382" y="0"/>
                </a:cubicBezTo>
                <a:cubicBezTo>
                  <a:pt x="1987899" y="-50974"/>
                  <a:pt x="2017361" y="17108"/>
                  <a:pt x="2275259" y="0"/>
                </a:cubicBezTo>
                <a:cubicBezTo>
                  <a:pt x="2533157" y="-17108"/>
                  <a:pt x="2835657" y="71199"/>
                  <a:pt x="2993762" y="0"/>
                </a:cubicBezTo>
                <a:cubicBezTo>
                  <a:pt x="3018441" y="92253"/>
                  <a:pt x="2975211" y="331745"/>
                  <a:pt x="2993762" y="427238"/>
                </a:cubicBezTo>
                <a:cubicBezTo>
                  <a:pt x="3012313" y="522731"/>
                  <a:pt x="2953724" y="824827"/>
                  <a:pt x="2993762" y="930189"/>
                </a:cubicBezTo>
                <a:cubicBezTo>
                  <a:pt x="3033800" y="1035551"/>
                  <a:pt x="2962545" y="1249974"/>
                  <a:pt x="2993762" y="1357427"/>
                </a:cubicBezTo>
                <a:cubicBezTo>
                  <a:pt x="3024979" y="1464880"/>
                  <a:pt x="2961364" y="1608595"/>
                  <a:pt x="2993762" y="1784665"/>
                </a:cubicBezTo>
                <a:cubicBezTo>
                  <a:pt x="3026160" y="1960735"/>
                  <a:pt x="2925632" y="2172916"/>
                  <a:pt x="2993762" y="2363328"/>
                </a:cubicBezTo>
                <a:cubicBezTo>
                  <a:pt x="3061892" y="2553740"/>
                  <a:pt x="2946279" y="2714283"/>
                  <a:pt x="2993762" y="2941992"/>
                </a:cubicBezTo>
                <a:cubicBezTo>
                  <a:pt x="3041245" y="3169701"/>
                  <a:pt x="2970863" y="3460048"/>
                  <a:pt x="2993762" y="3785652"/>
                </a:cubicBezTo>
                <a:cubicBezTo>
                  <a:pt x="2742468" y="3820384"/>
                  <a:pt x="2668213" y="3761110"/>
                  <a:pt x="2395010" y="3785652"/>
                </a:cubicBezTo>
                <a:cubicBezTo>
                  <a:pt x="2121807" y="3810194"/>
                  <a:pt x="1943333" y="3729939"/>
                  <a:pt x="1736382" y="3785652"/>
                </a:cubicBezTo>
                <a:cubicBezTo>
                  <a:pt x="1529431" y="3841365"/>
                  <a:pt x="1337632" y="3741018"/>
                  <a:pt x="1107692" y="3785652"/>
                </a:cubicBezTo>
                <a:cubicBezTo>
                  <a:pt x="877752" y="3830286"/>
                  <a:pt x="809368" y="3745941"/>
                  <a:pt x="538877" y="3785652"/>
                </a:cubicBezTo>
                <a:cubicBezTo>
                  <a:pt x="268387" y="3825363"/>
                  <a:pt x="259972" y="3773029"/>
                  <a:pt x="0" y="3785652"/>
                </a:cubicBezTo>
                <a:cubicBezTo>
                  <a:pt x="-15122" y="3686196"/>
                  <a:pt x="21206" y="3472979"/>
                  <a:pt x="0" y="3320558"/>
                </a:cubicBezTo>
                <a:cubicBezTo>
                  <a:pt x="-21206" y="3168137"/>
                  <a:pt x="55040" y="2953668"/>
                  <a:pt x="0" y="2855463"/>
                </a:cubicBezTo>
                <a:cubicBezTo>
                  <a:pt x="-55040" y="2757259"/>
                  <a:pt x="36272" y="2516439"/>
                  <a:pt x="0" y="2276799"/>
                </a:cubicBezTo>
                <a:cubicBezTo>
                  <a:pt x="-36272" y="2037159"/>
                  <a:pt x="7372" y="1925691"/>
                  <a:pt x="0" y="1698135"/>
                </a:cubicBezTo>
                <a:cubicBezTo>
                  <a:pt x="-7372" y="1470579"/>
                  <a:pt x="60687" y="1221818"/>
                  <a:pt x="0" y="1081615"/>
                </a:cubicBezTo>
                <a:cubicBezTo>
                  <a:pt x="-60687" y="941412"/>
                  <a:pt x="12231" y="680320"/>
                  <a:pt x="0" y="540807"/>
                </a:cubicBezTo>
                <a:cubicBezTo>
                  <a:pt x="-12231" y="401294"/>
                  <a:pt x="24993" y="157201"/>
                  <a:pt x="0" y="0"/>
                </a:cubicBezTo>
                <a:close/>
              </a:path>
              <a:path w="2993762" h="3785652" stroke="0" extrusionOk="0">
                <a:moveTo>
                  <a:pt x="0" y="0"/>
                </a:moveTo>
                <a:cubicBezTo>
                  <a:pt x="272060" y="-14339"/>
                  <a:pt x="305980" y="34040"/>
                  <a:pt x="568815" y="0"/>
                </a:cubicBezTo>
                <a:cubicBezTo>
                  <a:pt x="831651" y="-34040"/>
                  <a:pt x="862297" y="20326"/>
                  <a:pt x="1107692" y="0"/>
                </a:cubicBezTo>
                <a:cubicBezTo>
                  <a:pt x="1353087" y="-20326"/>
                  <a:pt x="1379482" y="62247"/>
                  <a:pt x="1646569" y="0"/>
                </a:cubicBezTo>
                <a:cubicBezTo>
                  <a:pt x="1913656" y="-62247"/>
                  <a:pt x="1906008" y="41584"/>
                  <a:pt x="2155509" y="0"/>
                </a:cubicBezTo>
                <a:cubicBezTo>
                  <a:pt x="2405010" y="-41584"/>
                  <a:pt x="2738441" y="82159"/>
                  <a:pt x="2993762" y="0"/>
                </a:cubicBezTo>
                <a:cubicBezTo>
                  <a:pt x="3002682" y="210332"/>
                  <a:pt x="2968294" y="307228"/>
                  <a:pt x="2993762" y="427238"/>
                </a:cubicBezTo>
                <a:cubicBezTo>
                  <a:pt x="3019230" y="547248"/>
                  <a:pt x="2979920" y="750524"/>
                  <a:pt x="2993762" y="854476"/>
                </a:cubicBezTo>
                <a:cubicBezTo>
                  <a:pt x="3007604" y="958428"/>
                  <a:pt x="2955903" y="1186464"/>
                  <a:pt x="2993762" y="1281714"/>
                </a:cubicBezTo>
                <a:cubicBezTo>
                  <a:pt x="3031621" y="1376964"/>
                  <a:pt x="2936415" y="1589047"/>
                  <a:pt x="2993762" y="1860378"/>
                </a:cubicBezTo>
                <a:cubicBezTo>
                  <a:pt x="3051109" y="2131709"/>
                  <a:pt x="2985475" y="2171128"/>
                  <a:pt x="2993762" y="2325472"/>
                </a:cubicBezTo>
                <a:cubicBezTo>
                  <a:pt x="3002049" y="2479816"/>
                  <a:pt x="2952290" y="2685431"/>
                  <a:pt x="2993762" y="2790566"/>
                </a:cubicBezTo>
                <a:cubicBezTo>
                  <a:pt x="3035234" y="2895701"/>
                  <a:pt x="2955962" y="3130860"/>
                  <a:pt x="2993762" y="3255661"/>
                </a:cubicBezTo>
                <a:cubicBezTo>
                  <a:pt x="3031562" y="3380463"/>
                  <a:pt x="2950368" y="3558595"/>
                  <a:pt x="2993762" y="3785652"/>
                </a:cubicBezTo>
                <a:cubicBezTo>
                  <a:pt x="2784641" y="3843120"/>
                  <a:pt x="2622519" y="3764015"/>
                  <a:pt x="2365072" y="3785652"/>
                </a:cubicBezTo>
                <a:cubicBezTo>
                  <a:pt x="2107625" y="3807289"/>
                  <a:pt x="2048709" y="3761204"/>
                  <a:pt x="1736382" y="3785652"/>
                </a:cubicBezTo>
                <a:cubicBezTo>
                  <a:pt x="1424055" y="3810100"/>
                  <a:pt x="1434097" y="3763087"/>
                  <a:pt x="1167567" y="3785652"/>
                </a:cubicBezTo>
                <a:cubicBezTo>
                  <a:pt x="901038" y="3808217"/>
                  <a:pt x="534043" y="3704369"/>
                  <a:pt x="0" y="3785652"/>
                </a:cubicBezTo>
                <a:cubicBezTo>
                  <a:pt x="-29556" y="3632701"/>
                  <a:pt x="26683" y="3439667"/>
                  <a:pt x="0" y="3320558"/>
                </a:cubicBezTo>
                <a:cubicBezTo>
                  <a:pt x="-26683" y="3201449"/>
                  <a:pt x="20825" y="3002055"/>
                  <a:pt x="0" y="2779750"/>
                </a:cubicBezTo>
                <a:cubicBezTo>
                  <a:pt x="-20825" y="2557445"/>
                  <a:pt x="2173" y="2560220"/>
                  <a:pt x="0" y="2352512"/>
                </a:cubicBezTo>
                <a:cubicBezTo>
                  <a:pt x="-2173" y="2144804"/>
                  <a:pt x="3027" y="2108372"/>
                  <a:pt x="0" y="1925274"/>
                </a:cubicBezTo>
                <a:cubicBezTo>
                  <a:pt x="-3027" y="1742176"/>
                  <a:pt x="14739" y="1592324"/>
                  <a:pt x="0" y="1460180"/>
                </a:cubicBezTo>
                <a:cubicBezTo>
                  <a:pt x="-14739" y="1328036"/>
                  <a:pt x="67341" y="1083500"/>
                  <a:pt x="0" y="843660"/>
                </a:cubicBezTo>
                <a:cubicBezTo>
                  <a:pt x="-67341" y="603820"/>
                  <a:pt x="36495" y="353458"/>
                  <a:pt x="0" y="0"/>
                </a:cubicBezTo>
                <a:close/>
              </a:path>
            </a:pathLst>
          </a:cu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dirty="0">
              <a:latin typeface="Bahnschrift"/>
            </a:endParaRPr>
          </a:p>
          <a:p>
            <a:pPr algn="ctr"/>
            <a:r>
              <a:rPr lang="en-US" sz="2400" dirty="0">
                <a:latin typeface="Bahnschrift"/>
              </a:rPr>
              <a:t>Each teacher will post their class schedule on CTLS.  The schedules will include lunch and recess times that are specific to each classroom.</a:t>
            </a:r>
            <a:endParaRPr lang="en-US"/>
          </a:p>
          <a:p>
            <a:pPr algn="ctr"/>
            <a:endParaRPr lang="en-US" sz="2400" dirty="0">
              <a:latin typeface="Bahnschrif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133"/>
        <p:cNvGrpSpPr/>
        <p:nvPr/>
      </p:nvGrpSpPr>
      <p:grpSpPr>
        <a:xfrm>
          <a:off x="0" y="0"/>
          <a:ext cx="0" cy="0"/>
          <a:chOff x="0" y="0"/>
          <a:chExt cx="0" cy="0"/>
        </a:xfrm>
      </p:grpSpPr>
      <p:pic>
        <p:nvPicPr>
          <p:cNvPr id="137" name="Google Shape;137;p16"/>
          <p:cNvPicPr preferRelativeResize="0"/>
          <p:nvPr/>
        </p:nvPicPr>
        <p:blipFill rotWithShape="1">
          <a:blip r:embed="rId3">
            <a:alphaModFix/>
          </a:blip>
          <a:srcRect/>
          <a:stretch/>
        </p:blipFill>
        <p:spPr>
          <a:xfrm>
            <a:off x="-1485899" y="-1851375"/>
            <a:ext cx="21709290" cy="13424249"/>
          </a:xfrm>
          <a:prstGeom prst="rect">
            <a:avLst/>
          </a:prstGeom>
          <a:noFill/>
          <a:ln>
            <a:noFill/>
          </a:ln>
        </p:spPr>
      </p:pic>
      <p:pic>
        <p:nvPicPr>
          <p:cNvPr id="138" name="Google Shape;138;p16"/>
          <p:cNvPicPr preferRelativeResize="0"/>
          <p:nvPr/>
        </p:nvPicPr>
        <p:blipFill rotWithShape="1">
          <a:blip r:embed="rId4">
            <a:alphaModFix/>
          </a:blip>
          <a:srcRect/>
          <a:stretch/>
        </p:blipFill>
        <p:spPr>
          <a:xfrm rot="2028509">
            <a:off x="15197689" y="4139137"/>
            <a:ext cx="2995111" cy="1261808"/>
          </a:xfrm>
          <a:prstGeom prst="rect">
            <a:avLst/>
          </a:prstGeom>
          <a:noFill/>
          <a:ln>
            <a:noFill/>
          </a:ln>
        </p:spPr>
      </p:pic>
      <p:sp>
        <p:nvSpPr>
          <p:cNvPr id="2" name="TextBox 1">
            <a:extLst>
              <a:ext uri="{FF2B5EF4-FFF2-40B4-BE49-F238E27FC236}">
                <a16:creationId xmlns:a16="http://schemas.microsoft.com/office/drawing/2014/main" id="{911670CA-7880-C797-AD6D-5546C107500D}"/>
              </a:ext>
            </a:extLst>
          </p:cNvPr>
          <p:cNvSpPr txBox="1"/>
          <p:nvPr/>
        </p:nvSpPr>
        <p:spPr>
          <a:xfrm>
            <a:off x="2874064" y="637760"/>
            <a:ext cx="125233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200" dirty="0">
              <a:latin typeface="Bahnschrift"/>
            </a:endParaRPr>
          </a:p>
        </p:txBody>
      </p:sp>
      <p:sp>
        <p:nvSpPr>
          <p:cNvPr id="5" name="TextBox 4">
            <a:extLst>
              <a:ext uri="{FF2B5EF4-FFF2-40B4-BE49-F238E27FC236}">
                <a16:creationId xmlns:a16="http://schemas.microsoft.com/office/drawing/2014/main" id="{866CC239-02F9-2A99-1ED9-077E981ACA46}"/>
              </a:ext>
            </a:extLst>
          </p:cNvPr>
          <p:cNvSpPr txBox="1"/>
          <p:nvPr/>
        </p:nvSpPr>
        <p:spPr>
          <a:xfrm>
            <a:off x="3041855" y="2180462"/>
            <a:ext cx="12674527" cy="655564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Char char="•"/>
            </a:pPr>
            <a:endParaRPr lang="en-US" sz="3200" dirty="0">
              <a:latin typeface="Bahnschrift"/>
            </a:endParaRPr>
          </a:p>
          <a:p>
            <a:pPr marL="285750" indent="-285750" algn="ctr">
              <a:buChar char="•"/>
            </a:pPr>
            <a:r>
              <a:rPr lang="en-US" sz="3200" dirty="0">
                <a:latin typeface="Bahnschrift"/>
              </a:rPr>
              <a:t>Children may enter the building each morning at 7:20 a.m..  This is a great time for students to unpack their belongings, socialize with friends, and get started on morning activities.  Our 1st grade friends enjoy having this time to get settled in for the day!</a:t>
            </a:r>
            <a:endParaRPr lang="en-US"/>
          </a:p>
          <a:p>
            <a:pPr marL="285750" indent="-285750" algn="ctr">
              <a:buChar char="•"/>
            </a:pPr>
            <a:endParaRPr lang="en-US" sz="3200" dirty="0">
              <a:latin typeface="Bahnschrift"/>
            </a:endParaRPr>
          </a:p>
          <a:p>
            <a:pPr marL="285750" indent="-285750" algn="ctr">
              <a:buChar char="•"/>
            </a:pPr>
            <a:r>
              <a:rPr lang="en-US" sz="3200" dirty="0">
                <a:latin typeface="Bahnschrift"/>
              </a:rPr>
              <a:t>Students need a refillable water bottle each day.  Please send a daily snack that is nutritious and easy to open.</a:t>
            </a:r>
            <a:endParaRPr lang="en-US" sz="3200" dirty="0"/>
          </a:p>
          <a:p>
            <a:pPr marL="285750" indent="-285750" algn="ctr">
              <a:buChar char="•"/>
            </a:pPr>
            <a:endParaRPr lang="en-US" sz="3200" dirty="0">
              <a:latin typeface="Bahnschrift"/>
            </a:endParaRPr>
          </a:p>
          <a:p>
            <a:pPr marL="285750" indent="-285750" algn="ctr">
              <a:buChar char="•"/>
            </a:pPr>
            <a:r>
              <a:rPr lang="en-US" sz="3200" dirty="0">
                <a:latin typeface="Bahnschrift"/>
              </a:rPr>
              <a:t>Make sure your child wears comfortable shoes that are safe for the playground, gym &amp; field.  Sneakers are best.  If your child cannot yet tie their shoes, please consider Velcro closures.</a:t>
            </a:r>
          </a:p>
          <a:p>
            <a:pPr algn="ctr"/>
            <a:endParaRPr lang="en-US" sz="3600" dirty="0"/>
          </a:p>
        </p:txBody>
      </p:sp>
      <p:pic>
        <p:nvPicPr>
          <p:cNvPr id="7" name="Google Shape;497;p36">
            <a:extLst>
              <a:ext uri="{FF2B5EF4-FFF2-40B4-BE49-F238E27FC236}">
                <a16:creationId xmlns:a16="http://schemas.microsoft.com/office/drawing/2014/main" id="{F34E77FF-CB64-ED74-824E-3AD27445E42C}"/>
              </a:ext>
            </a:extLst>
          </p:cNvPr>
          <p:cNvPicPr preferRelativeResize="0"/>
          <p:nvPr/>
        </p:nvPicPr>
        <p:blipFill rotWithShape="1">
          <a:blip r:embed="rId5">
            <a:alphaModFix/>
          </a:blip>
          <a:srcRect/>
          <a:stretch/>
        </p:blipFill>
        <p:spPr>
          <a:xfrm>
            <a:off x="4753215" y="-5053"/>
            <a:ext cx="8801757" cy="2036879"/>
          </a:xfrm>
          <a:prstGeom prst="rect">
            <a:avLst/>
          </a:prstGeom>
          <a:noFill/>
          <a:ln>
            <a:noFill/>
          </a:ln>
        </p:spPr>
      </p:pic>
      <p:sp>
        <p:nvSpPr>
          <p:cNvPr id="4" name="Google Shape;127;p15">
            <a:extLst>
              <a:ext uri="{FF2B5EF4-FFF2-40B4-BE49-F238E27FC236}">
                <a16:creationId xmlns:a16="http://schemas.microsoft.com/office/drawing/2014/main" id="{36356E7A-EC34-7DF7-1B9B-80026C03D418}"/>
              </a:ext>
            </a:extLst>
          </p:cNvPr>
          <p:cNvSpPr txBox="1"/>
          <p:nvPr/>
        </p:nvSpPr>
        <p:spPr>
          <a:xfrm>
            <a:off x="5437244" y="569449"/>
            <a:ext cx="7416925" cy="1264962"/>
          </a:xfrm>
          <a:prstGeom prst="rect">
            <a:avLst/>
          </a:prstGeom>
          <a:noFill/>
          <a:ln>
            <a:noFill/>
          </a:ln>
        </p:spPr>
        <p:txBody>
          <a:bodyPr spcFirstLastPara="1" wrap="square" lIns="0" tIns="0" rIns="0" bIns="0" anchor="t" anchorCtr="0">
            <a:spAutoFit/>
          </a:bodyPr>
          <a:lstStyle/>
          <a:p>
            <a:pPr algn="ctr">
              <a:lnSpc>
                <a:spcPct val="137006"/>
              </a:lnSpc>
            </a:pPr>
            <a:r>
              <a:rPr lang="en-US" sz="6000" b="1" dirty="0">
                <a:solidFill>
                  <a:srgbClr val="1B50ED"/>
                </a:solidFill>
                <a:latin typeface="Lilita One"/>
                <a:sym typeface="Lilita One"/>
              </a:rPr>
              <a:t>DAILY  REMINDERS</a:t>
            </a:r>
            <a:endParaRPr lang="en-US" sz="6000" b="1" dirty="0">
              <a:solidFill>
                <a:srgbClr val="1B50ED"/>
              </a:solidFill>
              <a:latin typeface="Lilita One"/>
            </a:endParaRPr>
          </a:p>
        </p:txBody>
      </p:sp>
      <p:pic>
        <p:nvPicPr>
          <p:cNvPr id="9" name="Google Shape;554;p37" descr="A white sun with pointed edges&#10;&#10;Description automatically generated">
            <a:extLst>
              <a:ext uri="{FF2B5EF4-FFF2-40B4-BE49-F238E27FC236}">
                <a16:creationId xmlns:a16="http://schemas.microsoft.com/office/drawing/2014/main" id="{F202C56E-BD2B-BFD9-7355-1030F2F40A3F}"/>
              </a:ext>
            </a:extLst>
          </p:cNvPr>
          <p:cNvPicPr preferRelativeResize="0"/>
          <p:nvPr/>
        </p:nvPicPr>
        <p:blipFill rotWithShape="1">
          <a:blip r:embed="rId6">
            <a:alphaModFix/>
          </a:blip>
          <a:srcRect/>
          <a:stretch/>
        </p:blipFill>
        <p:spPr>
          <a:xfrm>
            <a:off x="1582402" y="571679"/>
            <a:ext cx="2071892" cy="1936966"/>
          </a:xfrm>
          <a:prstGeom prst="rect">
            <a:avLst/>
          </a:prstGeom>
          <a:noFill/>
          <a:ln>
            <a:noFill/>
          </a:ln>
        </p:spPr>
      </p:pic>
      <p:pic>
        <p:nvPicPr>
          <p:cNvPr id="3" name="Google Shape;138;p16" descr="A group of white birds in the sky&#10;&#10;Description automatically generated">
            <a:extLst>
              <a:ext uri="{FF2B5EF4-FFF2-40B4-BE49-F238E27FC236}">
                <a16:creationId xmlns:a16="http://schemas.microsoft.com/office/drawing/2014/main" id="{660830B4-974D-D902-E04B-3F0DC83CCEAB}"/>
              </a:ext>
            </a:extLst>
          </p:cNvPr>
          <p:cNvPicPr preferRelativeResize="0"/>
          <p:nvPr/>
        </p:nvPicPr>
        <p:blipFill rotWithShape="1">
          <a:blip r:embed="rId4">
            <a:alphaModFix/>
          </a:blip>
          <a:srcRect/>
          <a:stretch/>
        </p:blipFill>
        <p:spPr>
          <a:xfrm rot="-480000">
            <a:off x="10797094" y="8168949"/>
            <a:ext cx="3856502" cy="1642808"/>
          </a:xfrm>
          <a:prstGeom prst="rect">
            <a:avLst/>
          </a:prstGeom>
          <a:noFill/>
          <a:ln>
            <a:noFill/>
          </a:ln>
        </p:spPr>
      </p:pic>
      <p:pic>
        <p:nvPicPr>
          <p:cNvPr id="135" name="Google Shape;135;p16"/>
          <p:cNvPicPr preferRelativeResize="0"/>
          <p:nvPr/>
        </p:nvPicPr>
        <p:blipFill rotWithShape="1">
          <a:blip r:embed="rId7">
            <a:alphaModFix/>
          </a:blip>
          <a:srcRect l="11713" t="19677" r="59520" b="22784"/>
          <a:stretch/>
        </p:blipFill>
        <p:spPr>
          <a:xfrm>
            <a:off x="208485" y="7454551"/>
            <a:ext cx="4146415" cy="2593194"/>
          </a:xfrm>
          <a:prstGeom prst="rect">
            <a:avLst/>
          </a:prstGeom>
          <a:noFill/>
          <a:ln>
            <a:noFill/>
          </a:ln>
        </p:spPr>
      </p:pic>
      <p:sp>
        <p:nvSpPr>
          <p:cNvPr id="140" name="Google Shape;140;p16"/>
          <p:cNvSpPr txBox="1"/>
          <p:nvPr/>
        </p:nvSpPr>
        <p:spPr>
          <a:xfrm>
            <a:off x="113140" y="7910800"/>
            <a:ext cx="4346211" cy="1686616"/>
          </a:xfrm>
          <a:prstGeom prst="rect">
            <a:avLst/>
          </a:prstGeom>
          <a:noFill/>
          <a:ln>
            <a:noFill/>
          </a:ln>
        </p:spPr>
        <p:txBody>
          <a:bodyPr spcFirstLastPara="1" wrap="square" lIns="0" tIns="0" rIns="0" bIns="0" anchor="t" anchorCtr="0">
            <a:spAutoFit/>
          </a:bodyPr>
          <a:lstStyle/>
          <a:p>
            <a:pPr algn="ctr">
              <a:lnSpc>
                <a:spcPct val="137006"/>
              </a:lnSpc>
            </a:pPr>
            <a:r>
              <a:rPr lang="en-US" sz="4000" b="1" dirty="0">
                <a:solidFill>
                  <a:srgbClr val="E83B2F"/>
                </a:solidFill>
                <a:latin typeface="Lilita One"/>
              </a:rPr>
              <a:t>Start each day</a:t>
            </a:r>
          </a:p>
          <a:p>
            <a:pPr algn="ctr">
              <a:lnSpc>
                <a:spcPct val="137006"/>
              </a:lnSpc>
            </a:pPr>
            <a:r>
              <a:rPr lang="en-US" sz="4000" b="1" dirty="0">
                <a:solidFill>
                  <a:srgbClr val="E83B2F"/>
                </a:solidFill>
                <a:latin typeface="Lilita One"/>
              </a:rPr>
              <a:t>with a smile!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261"/>
        <p:cNvGrpSpPr/>
        <p:nvPr/>
      </p:nvGrpSpPr>
      <p:grpSpPr>
        <a:xfrm>
          <a:off x="0" y="0"/>
          <a:ext cx="0" cy="0"/>
          <a:chOff x="0" y="0"/>
          <a:chExt cx="0" cy="0"/>
        </a:xfrm>
      </p:grpSpPr>
      <p:pic>
        <p:nvPicPr>
          <p:cNvPr id="264" name="Google Shape;264;p25"/>
          <p:cNvPicPr preferRelativeResize="0"/>
          <p:nvPr/>
        </p:nvPicPr>
        <p:blipFill rotWithShape="1">
          <a:blip r:embed="rId3">
            <a:alphaModFix/>
          </a:blip>
          <a:srcRect t="22966" b="22965"/>
          <a:stretch/>
        </p:blipFill>
        <p:spPr>
          <a:xfrm>
            <a:off x="509380" y="1690189"/>
            <a:ext cx="7390538" cy="7538848"/>
          </a:xfrm>
          <a:prstGeom prst="rect">
            <a:avLst/>
          </a:prstGeom>
          <a:noFill/>
          <a:ln>
            <a:noFill/>
          </a:ln>
        </p:spPr>
      </p:pic>
      <p:pic>
        <p:nvPicPr>
          <p:cNvPr id="265" name="Google Shape;265;p25"/>
          <p:cNvPicPr preferRelativeResize="0"/>
          <p:nvPr/>
        </p:nvPicPr>
        <p:blipFill rotWithShape="1">
          <a:blip r:embed="rId4">
            <a:alphaModFix/>
          </a:blip>
          <a:srcRect/>
          <a:stretch/>
        </p:blipFill>
        <p:spPr>
          <a:xfrm rot="21128548">
            <a:off x="345390" y="-339925"/>
            <a:ext cx="7232558" cy="4125809"/>
          </a:xfrm>
          <a:prstGeom prst="rect">
            <a:avLst/>
          </a:prstGeom>
          <a:noFill/>
          <a:ln>
            <a:noFill/>
          </a:ln>
        </p:spPr>
      </p:pic>
      <p:sp>
        <p:nvSpPr>
          <p:cNvPr id="267" name="Google Shape;267;p25"/>
          <p:cNvSpPr txBox="1"/>
          <p:nvPr/>
        </p:nvSpPr>
        <p:spPr>
          <a:xfrm rot="21128478">
            <a:off x="1659363" y="787604"/>
            <a:ext cx="4245573" cy="1206356"/>
          </a:xfrm>
          <a:prstGeom prst="rect">
            <a:avLst/>
          </a:prstGeom>
          <a:noFill/>
          <a:ln>
            <a:noFill/>
          </a:ln>
        </p:spPr>
        <p:txBody>
          <a:bodyPr spcFirstLastPara="1" wrap="square" lIns="0" tIns="0" rIns="0" bIns="0" anchor="t" anchorCtr="0">
            <a:spAutoFit/>
          </a:bodyPr>
          <a:lstStyle/>
          <a:p>
            <a:pPr marL="0" marR="0" lvl="1" indent="0" algn="ctr" rtl="0">
              <a:lnSpc>
                <a:spcPct val="133991"/>
              </a:lnSpc>
              <a:spcBef>
                <a:spcPts val="0"/>
              </a:spcBef>
              <a:spcAft>
                <a:spcPts val="0"/>
              </a:spcAft>
              <a:buNone/>
            </a:pPr>
            <a:r>
              <a:rPr lang="en-US" sz="5850" b="1" dirty="0">
                <a:solidFill>
                  <a:srgbClr val="E83B2F"/>
                </a:solidFill>
                <a:latin typeface="Lilita One"/>
                <a:sym typeface="Lilita One"/>
              </a:rPr>
              <a:t>LUNCH</a:t>
            </a:r>
            <a:endParaRPr lang="en-US" sz="5850" b="1" dirty="0">
              <a:solidFill>
                <a:srgbClr val="E83B2F"/>
              </a:solidFill>
              <a:latin typeface="Lilita One"/>
            </a:endParaRPr>
          </a:p>
        </p:txBody>
      </p:sp>
      <p:pic>
        <p:nvPicPr>
          <p:cNvPr id="263" name="Google Shape;263;p25"/>
          <p:cNvPicPr preferRelativeResize="0"/>
          <p:nvPr/>
        </p:nvPicPr>
        <p:blipFill rotWithShape="1">
          <a:blip r:embed="rId5">
            <a:alphaModFix/>
          </a:blip>
          <a:srcRect l="11386" t="12099" r="54634" b="46106"/>
          <a:stretch/>
        </p:blipFill>
        <p:spPr>
          <a:xfrm rot="20400000">
            <a:off x="2218039" y="3514934"/>
            <a:ext cx="8174122" cy="8690967"/>
          </a:xfrm>
          <a:prstGeom prst="rect">
            <a:avLst/>
          </a:prstGeom>
          <a:noFill/>
          <a:ln>
            <a:noFill/>
          </a:ln>
        </p:spPr>
      </p:pic>
      <p:sp>
        <p:nvSpPr>
          <p:cNvPr id="4" name="Rectangle 3">
            <a:extLst>
              <a:ext uri="{FF2B5EF4-FFF2-40B4-BE49-F238E27FC236}">
                <a16:creationId xmlns:a16="http://schemas.microsoft.com/office/drawing/2014/main" id="{36F29525-07B1-DCDA-96C8-D07D7B1BD5C7}"/>
              </a:ext>
            </a:extLst>
          </p:cNvPr>
          <p:cNvSpPr/>
          <p:nvPr/>
        </p:nvSpPr>
        <p:spPr>
          <a:xfrm>
            <a:off x="7893325" y="-149088"/>
            <a:ext cx="10386390" cy="1041952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06F6AD6-1CD2-FA16-1F62-1D76809908B9}"/>
              </a:ext>
            </a:extLst>
          </p:cNvPr>
          <p:cNvSpPr/>
          <p:nvPr/>
        </p:nvSpPr>
        <p:spPr>
          <a:xfrm>
            <a:off x="7893325" y="-1747629"/>
            <a:ext cx="10833651" cy="13583473"/>
          </a:xfrm>
          <a:prstGeom prst="roundRect">
            <a:avLst/>
          </a:prstGeom>
          <a:solidFill>
            <a:srgbClr val="32AFED">
              <a:alpha val="7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7E186CB-E3E7-CE5E-496E-BA91AEE6CDA0}"/>
              </a:ext>
            </a:extLst>
          </p:cNvPr>
          <p:cNvSpPr txBox="1"/>
          <p:nvPr/>
        </p:nvSpPr>
        <p:spPr>
          <a:xfrm>
            <a:off x="8307455" y="231912"/>
            <a:ext cx="10021957" cy="969496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latin typeface="Bahnschrift"/>
              </a:rPr>
              <a:t>HELPFUL INFORMATION</a:t>
            </a:r>
            <a:endParaRPr lang="en-US" dirty="0"/>
          </a:p>
          <a:p>
            <a:pPr marL="571500" indent="-571500" algn="ctr">
              <a:buChar char="•"/>
            </a:pPr>
            <a:endParaRPr lang="en-US" sz="3600" dirty="0">
              <a:latin typeface="Bahnschrift"/>
            </a:endParaRPr>
          </a:p>
          <a:p>
            <a:pPr marL="571500" indent="-571500">
              <a:buChar char="•"/>
            </a:pPr>
            <a:r>
              <a:rPr lang="en-US" sz="3600" dirty="0">
                <a:latin typeface="Bahnschrift"/>
              </a:rPr>
              <a:t>If your child brings a lunch from home, please make sure that food and drink packaging is easy to open.</a:t>
            </a:r>
          </a:p>
          <a:p>
            <a:pPr marL="571500" indent="-571500">
              <a:buChar char="•"/>
            </a:pPr>
            <a:endParaRPr lang="en-US" sz="3600" dirty="0">
              <a:latin typeface="Bahnschrift"/>
            </a:endParaRPr>
          </a:p>
          <a:p>
            <a:pPr marL="571500" indent="-571500">
              <a:buChar char="•"/>
            </a:pPr>
            <a:r>
              <a:rPr lang="en-US" sz="3600" dirty="0">
                <a:latin typeface="Bahnschrift"/>
              </a:rPr>
              <a:t>"Extras" may be purchased from the cafeteria, but we will need your permission for students to purchase these items. You will receive a form to complete from your child's teacher.</a:t>
            </a:r>
          </a:p>
          <a:p>
            <a:pPr marL="571500" indent="-571500">
              <a:buChar char="•"/>
            </a:pPr>
            <a:endParaRPr lang="en-US" sz="3600" dirty="0">
              <a:latin typeface="Bahnschrift"/>
            </a:endParaRPr>
          </a:p>
          <a:p>
            <a:pPr marL="571500" indent="-571500">
              <a:buChar char="•"/>
            </a:pPr>
            <a:r>
              <a:rPr lang="en-US" sz="3600" dirty="0">
                <a:latin typeface="Bahnschrift"/>
              </a:rPr>
              <a:t>Teachers will make an announcement when guests can join children for lunch in the cafeteria.  We have a special table in the lunchroom that is designated for children and their guests.</a:t>
            </a:r>
          </a:p>
          <a:p>
            <a:endParaRPr lang="en-US" sz="3600" dirty="0">
              <a:latin typeface="Bahnschrift"/>
            </a:endParaRPr>
          </a:p>
        </p:txBody>
      </p:sp>
      <p:pic>
        <p:nvPicPr>
          <p:cNvPr id="262" name="Google Shape;262;p25"/>
          <p:cNvPicPr preferRelativeResize="0"/>
          <p:nvPr/>
        </p:nvPicPr>
        <p:blipFill rotWithShape="1">
          <a:blip r:embed="rId5">
            <a:alphaModFix/>
          </a:blip>
          <a:srcRect l="63829" t="4823" r="2191" b="53383"/>
          <a:stretch/>
        </p:blipFill>
        <p:spPr>
          <a:xfrm rot="12960000" flipH="1">
            <a:off x="574192" y="7678119"/>
            <a:ext cx="3145373" cy="297408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314"/>
        <p:cNvGrpSpPr/>
        <p:nvPr/>
      </p:nvGrpSpPr>
      <p:grpSpPr>
        <a:xfrm>
          <a:off x="0" y="0"/>
          <a:ext cx="0" cy="0"/>
          <a:chOff x="0" y="0"/>
          <a:chExt cx="0" cy="0"/>
        </a:xfrm>
      </p:grpSpPr>
      <p:pic>
        <p:nvPicPr>
          <p:cNvPr id="316" name="Google Shape;316;p28"/>
          <p:cNvPicPr preferRelativeResize="0"/>
          <p:nvPr/>
        </p:nvPicPr>
        <p:blipFill rotWithShape="1">
          <a:blip r:embed="rId3">
            <a:alphaModFix/>
          </a:blip>
          <a:srcRect l="19606" t="23179" r="2060" b="4654"/>
          <a:stretch/>
        </p:blipFill>
        <p:spPr>
          <a:xfrm>
            <a:off x="0" y="-161826"/>
            <a:ext cx="18288000" cy="10548840"/>
          </a:xfrm>
          <a:prstGeom prst="rect">
            <a:avLst/>
          </a:prstGeom>
          <a:noFill/>
          <a:ln>
            <a:noFill/>
          </a:ln>
        </p:spPr>
      </p:pic>
      <p:sp>
        <p:nvSpPr>
          <p:cNvPr id="320" name="Google Shape;320;p28"/>
          <p:cNvSpPr txBox="1"/>
          <p:nvPr/>
        </p:nvSpPr>
        <p:spPr>
          <a:xfrm>
            <a:off x="3812102" y="918419"/>
            <a:ext cx="10656337" cy="1149033"/>
          </a:xfrm>
          <a:prstGeom prst="rect">
            <a:avLst/>
          </a:prstGeom>
          <a:noFill/>
          <a:ln>
            <a:noFill/>
          </a:ln>
        </p:spPr>
        <p:txBody>
          <a:bodyPr spcFirstLastPara="1" wrap="square" lIns="0" tIns="0" rIns="0" bIns="0" anchor="t" anchorCtr="0">
            <a:spAutoFit/>
          </a:bodyPr>
          <a:lstStyle/>
          <a:p>
            <a:pPr algn="ctr">
              <a:lnSpc>
                <a:spcPct val="137006"/>
              </a:lnSpc>
            </a:pPr>
            <a:r>
              <a:rPr lang="en-US" sz="5450" b="1" dirty="0">
                <a:solidFill>
                  <a:srgbClr val="1B50ED"/>
                </a:solidFill>
                <a:latin typeface="Lilita One"/>
              </a:rPr>
              <a:t>LEARNING SKILLS &amp; BEHAVIORS</a:t>
            </a:r>
          </a:p>
        </p:txBody>
      </p:sp>
      <p:pic>
        <p:nvPicPr>
          <p:cNvPr id="315" name="Google Shape;315;p28"/>
          <p:cNvPicPr preferRelativeResize="0"/>
          <p:nvPr/>
        </p:nvPicPr>
        <p:blipFill rotWithShape="1">
          <a:blip r:embed="rId3">
            <a:alphaModFix/>
          </a:blip>
          <a:srcRect t="8866" r="84274" b="64703"/>
          <a:stretch/>
        </p:blipFill>
        <p:spPr>
          <a:xfrm rot="4331542">
            <a:off x="480734" y="1230974"/>
            <a:ext cx="1773432" cy="1508768"/>
          </a:xfrm>
          <a:prstGeom prst="rect">
            <a:avLst/>
          </a:prstGeom>
          <a:noFill/>
          <a:ln>
            <a:noFill/>
          </a:ln>
        </p:spPr>
      </p:pic>
      <p:pic>
        <p:nvPicPr>
          <p:cNvPr id="9" name="Google Shape;315;p28">
            <a:extLst>
              <a:ext uri="{FF2B5EF4-FFF2-40B4-BE49-F238E27FC236}">
                <a16:creationId xmlns:a16="http://schemas.microsoft.com/office/drawing/2014/main" id="{035592A9-5423-4798-ADDE-DD9166864E94}"/>
              </a:ext>
            </a:extLst>
          </p:cNvPr>
          <p:cNvPicPr preferRelativeResize="0"/>
          <p:nvPr/>
        </p:nvPicPr>
        <p:blipFill rotWithShape="1">
          <a:blip r:embed="rId3">
            <a:alphaModFix/>
          </a:blip>
          <a:srcRect t="8866" r="84274" b="64703"/>
          <a:stretch/>
        </p:blipFill>
        <p:spPr>
          <a:xfrm rot="4331542">
            <a:off x="8446299" y="2402549"/>
            <a:ext cx="1773432" cy="1508768"/>
          </a:xfrm>
          <a:prstGeom prst="rect">
            <a:avLst/>
          </a:prstGeom>
          <a:noFill/>
          <a:ln>
            <a:noFill/>
          </a:ln>
        </p:spPr>
      </p:pic>
      <p:pic>
        <p:nvPicPr>
          <p:cNvPr id="10" name="Google Shape;315;p28">
            <a:extLst>
              <a:ext uri="{FF2B5EF4-FFF2-40B4-BE49-F238E27FC236}">
                <a16:creationId xmlns:a16="http://schemas.microsoft.com/office/drawing/2014/main" id="{65C2635D-205B-4E66-A62E-E1E1EF7AC87E}"/>
              </a:ext>
            </a:extLst>
          </p:cNvPr>
          <p:cNvPicPr preferRelativeResize="0"/>
          <p:nvPr/>
        </p:nvPicPr>
        <p:blipFill rotWithShape="1">
          <a:blip r:embed="rId3">
            <a:alphaModFix/>
          </a:blip>
          <a:srcRect t="8866" r="84274" b="64703"/>
          <a:stretch/>
        </p:blipFill>
        <p:spPr>
          <a:xfrm rot="19819448">
            <a:off x="6732843" y="7955624"/>
            <a:ext cx="1773432" cy="1508768"/>
          </a:xfrm>
          <a:prstGeom prst="rect">
            <a:avLst/>
          </a:prstGeom>
          <a:noFill/>
          <a:ln>
            <a:noFill/>
          </a:ln>
        </p:spPr>
      </p:pic>
      <p:pic>
        <p:nvPicPr>
          <p:cNvPr id="11" name="Google Shape;315;p28">
            <a:extLst>
              <a:ext uri="{FF2B5EF4-FFF2-40B4-BE49-F238E27FC236}">
                <a16:creationId xmlns:a16="http://schemas.microsoft.com/office/drawing/2014/main" id="{09B199A2-E09A-4C99-B355-CD3D9FA09896}"/>
              </a:ext>
            </a:extLst>
          </p:cNvPr>
          <p:cNvPicPr preferRelativeResize="0"/>
          <p:nvPr/>
        </p:nvPicPr>
        <p:blipFill rotWithShape="1">
          <a:blip r:embed="rId3">
            <a:alphaModFix/>
          </a:blip>
          <a:srcRect t="8866" r="84274" b="64703"/>
          <a:stretch/>
        </p:blipFill>
        <p:spPr>
          <a:xfrm rot="7552669">
            <a:off x="15422445" y="1563760"/>
            <a:ext cx="1773432" cy="1508768"/>
          </a:xfrm>
          <a:prstGeom prst="rect">
            <a:avLst/>
          </a:prstGeom>
          <a:noFill/>
          <a:ln>
            <a:noFill/>
          </a:ln>
        </p:spPr>
      </p:pic>
      <p:sp>
        <p:nvSpPr>
          <p:cNvPr id="3" name="TextBox 2">
            <a:extLst>
              <a:ext uri="{FF2B5EF4-FFF2-40B4-BE49-F238E27FC236}">
                <a16:creationId xmlns:a16="http://schemas.microsoft.com/office/drawing/2014/main" id="{BBC8E516-1290-4AB2-8497-5CBCF400CDB7}"/>
              </a:ext>
            </a:extLst>
          </p:cNvPr>
          <p:cNvSpPr txBox="1"/>
          <p:nvPr/>
        </p:nvSpPr>
        <p:spPr>
          <a:xfrm>
            <a:off x="1316934" y="2459934"/>
            <a:ext cx="15753521" cy="663436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19" name="Google Shape;319;p28"/>
          <p:cNvPicPr preferRelativeResize="0"/>
          <p:nvPr/>
        </p:nvPicPr>
        <p:blipFill rotWithShape="1">
          <a:blip r:embed="rId4">
            <a:alphaModFix/>
          </a:blip>
          <a:srcRect/>
          <a:stretch/>
        </p:blipFill>
        <p:spPr>
          <a:xfrm>
            <a:off x="-707630" y="7100888"/>
            <a:ext cx="5851129" cy="3616269"/>
          </a:xfrm>
          <a:prstGeom prst="rect">
            <a:avLst/>
          </a:prstGeom>
          <a:noFill/>
          <a:ln>
            <a:noFill/>
          </a:ln>
        </p:spPr>
      </p:pic>
      <p:pic>
        <p:nvPicPr>
          <p:cNvPr id="317" name="Google Shape;317;p28"/>
          <p:cNvPicPr preferRelativeResize="0"/>
          <p:nvPr/>
        </p:nvPicPr>
        <p:blipFill rotWithShape="1">
          <a:blip r:embed="rId5">
            <a:alphaModFix/>
          </a:blip>
          <a:srcRect/>
          <a:stretch/>
        </p:blipFill>
        <p:spPr>
          <a:xfrm>
            <a:off x="14320016" y="6808265"/>
            <a:ext cx="4675614" cy="4201514"/>
          </a:xfrm>
          <a:prstGeom prst="rect">
            <a:avLst/>
          </a:prstGeom>
          <a:noFill/>
          <a:ln>
            <a:noFill/>
          </a:ln>
        </p:spPr>
      </p:pic>
      <p:sp>
        <p:nvSpPr>
          <p:cNvPr id="4" name="TextBox 1">
            <a:extLst>
              <a:ext uri="{FF2B5EF4-FFF2-40B4-BE49-F238E27FC236}">
                <a16:creationId xmlns:a16="http://schemas.microsoft.com/office/drawing/2014/main" id="{F0E0D89C-6D23-8777-255C-AD78EE75B4F2}"/>
              </a:ext>
            </a:extLst>
          </p:cNvPr>
          <p:cNvSpPr txBox="1"/>
          <p:nvPr/>
        </p:nvSpPr>
        <p:spPr>
          <a:xfrm>
            <a:off x="1747630" y="2666999"/>
            <a:ext cx="14792739" cy="61247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latin typeface="Bahnschrift"/>
              </a:rPr>
              <a:t>In first grade we promote academic productivity and growth</a:t>
            </a:r>
            <a:endParaRPr lang="en-US" sz="3600"/>
          </a:p>
          <a:p>
            <a:pPr algn="ctr"/>
            <a:r>
              <a:rPr lang="en-US" sz="3600" dirty="0">
                <a:latin typeface="Bahnschrift"/>
              </a:rPr>
              <a:t>while encouraging positive social skills.</a:t>
            </a:r>
            <a:endParaRPr lang="en-US" sz="3600" dirty="0"/>
          </a:p>
          <a:p>
            <a:pPr algn="ctr"/>
            <a:r>
              <a:rPr lang="en-US" sz="3600" dirty="0">
                <a:latin typeface="Bahnschrift"/>
              </a:rPr>
              <a:t>Our students know the rules and expectations,</a:t>
            </a:r>
            <a:endParaRPr lang="en-US" sz="3600" dirty="0"/>
          </a:p>
          <a:p>
            <a:pPr algn="ctr"/>
            <a:r>
              <a:rPr lang="en-US" sz="3600" dirty="0">
                <a:latin typeface="Bahnschrift"/>
              </a:rPr>
              <a:t>and they are rewarded for making positive choices.</a:t>
            </a:r>
          </a:p>
          <a:p>
            <a:pPr algn="ctr"/>
            <a:endParaRPr lang="en-US" sz="3600" dirty="0">
              <a:latin typeface="Bahnschrift"/>
            </a:endParaRPr>
          </a:p>
          <a:p>
            <a:pPr algn="ctr"/>
            <a:r>
              <a:rPr lang="en-US" sz="3600" u="sng" dirty="0">
                <a:latin typeface="Bahnschrift"/>
              </a:rPr>
              <a:t>CLASSROOM RULES</a:t>
            </a:r>
          </a:p>
          <a:p>
            <a:pPr algn="ctr"/>
            <a:r>
              <a:rPr lang="en-US" sz="2800" dirty="0">
                <a:latin typeface="Bahnschrift"/>
              </a:rPr>
              <a:t>Follow directions</a:t>
            </a:r>
            <a:endParaRPr lang="en-US" dirty="0"/>
          </a:p>
          <a:p>
            <a:pPr algn="ctr"/>
            <a:r>
              <a:rPr lang="en-US" sz="2800" dirty="0">
                <a:latin typeface="Bahnschrift"/>
              </a:rPr>
              <a:t>Listen when others are talking</a:t>
            </a:r>
          </a:p>
          <a:p>
            <a:pPr algn="ctr"/>
            <a:r>
              <a:rPr lang="en-US" sz="2800" dirty="0">
                <a:latin typeface="Bahnschrift"/>
              </a:rPr>
              <a:t>Stay on task and complete work</a:t>
            </a:r>
          </a:p>
          <a:p>
            <a:pPr algn="ctr"/>
            <a:r>
              <a:rPr lang="en-US" sz="2800" dirty="0">
                <a:latin typeface="Bahnschrift"/>
              </a:rPr>
              <a:t>Keep hands and feet to self</a:t>
            </a:r>
          </a:p>
          <a:p>
            <a:pPr algn="ctr"/>
            <a:r>
              <a:rPr lang="en-US" sz="2800" dirty="0">
                <a:latin typeface="Bahnschrift"/>
              </a:rPr>
              <a:t>Cooperate with others</a:t>
            </a:r>
          </a:p>
          <a:p>
            <a:pPr marL="742950" indent="-742950" algn="ctr">
              <a:buAutoNum type="arabicPeriod"/>
            </a:pPr>
            <a:endParaRPr lang="en-US" sz="3600" dirty="0">
              <a:latin typeface="Bahnschrift"/>
            </a:endParaRPr>
          </a:p>
        </p:txBody>
      </p:sp>
    </p:spTree>
    <p:extLst>
      <p:ext uri="{BB962C8B-B14F-4D97-AF65-F5344CB8AC3E}">
        <p14:creationId xmlns:p14="http://schemas.microsoft.com/office/powerpoint/2010/main" val="60101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133"/>
        <p:cNvGrpSpPr/>
        <p:nvPr/>
      </p:nvGrpSpPr>
      <p:grpSpPr>
        <a:xfrm>
          <a:off x="0" y="0"/>
          <a:ext cx="0" cy="0"/>
          <a:chOff x="0" y="0"/>
          <a:chExt cx="0" cy="0"/>
        </a:xfrm>
      </p:grpSpPr>
      <p:pic>
        <p:nvPicPr>
          <p:cNvPr id="137" name="Google Shape;137;p16"/>
          <p:cNvPicPr preferRelativeResize="0"/>
          <p:nvPr/>
        </p:nvPicPr>
        <p:blipFill rotWithShape="1">
          <a:blip r:embed="rId3">
            <a:alphaModFix/>
          </a:blip>
          <a:srcRect/>
          <a:stretch/>
        </p:blipFill>
        <p:spPr>
          <a:xfrm>
            <a:off x="-1485899" y="-1851375"/>
            <a:ext cx="21709290" cy="13424249"/>
          </a:xfrm>
          <a:prstGeom prst="rect">
            <a:avLst/>
          </a:prstGeom>
          <a:noFill/>
          <a:ln>
            <a:noFill/>
          </a:ln>
        </p:spPr>
      </p:pic>
      <p:pic>
        <p:nvPicPr>
          <p:cNvPr id="138" name="Google Shape;138;p16"/>
          <p:cNvPicPr preferRelativeResize="0"/>
          <p:nvPr/>
        </p:nvPicPr>
        <p:blipFill rotWithShape="1">
          <a:blip r:embed="rId4">
            <a:alphaModFix/>
          </a:blip>
          <a:srcRect/>
          <a:stretch/>
        </p:blipFill>
        <p:spPr>
          <a:xfrm rot="2028509">
            <a:off x="15538271" y="3406382"/>
            <a:ext cx="4038719" cy="1725634"/>
          </a:xfrm>
          <a:prstGeom prst="rect">
            <a:avLst/>
          </a:prstGeom>
          <a:noFill/>
          <a:ln>
            <a:noFill/>
          </a:ln>
        </p:spPr>
      </p:pic>
      <p:sp>
        <p:nvSpPr>
          <p:cNvPr id="3" name="TextBox 2">
            <a:extLst>
              <a:ext uri="{FF2B5EF4-FFF2-40B4-BE49-F238E27FC236}">
                <a16:creationId xmlns:a16="http://schemas.microsoft.com/office/drawing/2014/main" id="{D929C1E8-A7D4-5B9B-1C66-BCD4E7E1E521}"/>
              </a:ext>
            </a:extLst>
          </p:cNvPr>
          <p:cNvSpPr txBox="1"/>
          <p:nvPr/>
        </p:nvSpPr>
        <p:spPr>
          <a:xfrm>
            <a:off x="1979543" y="596347"/>
            <a:ext cx="1479273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6000" dirty="0">
              <a:latin typeface="Bahnschrift"/>
            </a:endParaRPr>
          </a:p>
        </p:txBody>
      </p:sp>
      <p:pic>
        <p:nvPicPr>
          <p:cNvPr id="5" name="Google Shape;497;p36" descr="A pink grid with black border&#10;&#10;Description automatically generated">
            <a:extLst>
              <a:ext uri="{FF2B5EF4-FFF2-40B4-BE49-F238E27FC236}">
                <a16:creationId xmlns:a16="http://schemas.microsoft.com/office/drawing/2014/main" id="{D9190A67-506A-F235-9B61-CFBD48B4CE77}"/>
              </a:ext>
            </a:extLst>
          </p:cNvPr>
          <p:cNvPicPr preferRelativeResize="0"/>
          <p:nvPr/>
        </p:nvPicPr>
        <p:blipFill rotWithShape="1">
          <a:blip r:embed="rId5">
            <a:alphaModFix/>
          </a:blip>
          <a:srcRect/>
          <a:stretch/>
        </p:blipFill>
        <p:spPr>
          <a:xfrm>
            <a:off x="5084519" y="77773"/>
            <a:ext cx="8122584" cy="1771836"/>
          </a:xfrm>
          <a:prstGeom prst="rect">
            <a:avLst/>
          </a:prstGeom>
          <a:noFill/>
          <a:ln>
            <a:noFill/>
          </a:ln>
        </p:spPr>
      </p:pic>
      <p:sp>
        <p:nvSpPr>
          <p:cNvPr id="7" name="Google Shape;127;p15">
            <a:extLst>
              <a:ext uri="{FF2B5EF4-FFF2-40B4-BE49-F238E27FC236}">
                <a16:creationId xmlns:a16="http://schemas.microsoft.com/office/drawing/2014/main" id="{69206C76-B9A0-A14E-F826-A670632269A7}"/>
              </a:ext>
            </a:extLst>
          </p:cNvPr>
          <p:cNvSpPr txBox="1"/>
          <p:nvPr/>
        </p:nvSpPr>
        <p:spPr>
          <a:xfrm>
            <a:off x="5437244" y="470058"/>
            <a:ext cx="7416925" cy="1264962"/>
          </a:xfrm>
          <a:prstGeom prst="rect">
            <a:avLst/>
          </a:prstGeom>
          <a:noFill/>
          <a:ln>
            <a:noFill/>
          </a:ln>
        </p:spPr>
        <p:txBody>
          <a:bodyPr spcFirstLastPara="1" wrap="square" lIns="0" tIns="0" rIns="0" bIns="0" anchor="t" anchorCtr="0">
            <a:spAutoFit/>
          </a:bodyPr>
          <a:lstStyle/>
          <a:p>
            <a:pPr algn="ctr">
              <a:lnSpc>
                <a:spcPct val="137006"/>
              </a:lnSpc>
            </a:pPr>
            <a:r>
              <a:rPr lang="en-US" sz="6000" b="1" dirty="0">
                <a:solidFill>
                  <a:srgbClr val="1B50ED"/>
                </a:solidFill>
                <a:latin typeface="Lilita One"/>
              </a:rPr>
              <a:t>COMMUNICATION</a:t>
            </a:r>
          </a:p>
        </p:txBody>
      </p:sp>
      <p:sp>
        <p:nvSpPr>
          <p:cNvPr id="8" name="TextBox 7">
            <a:extLst>
              <a:ext uri="{FF2B5EF4-FFF2-40B4-BE49-F238E27FC236}">
                <a16:creationId xmlns:a16="http://schemas.microsoft.com/office/drawing/2014/main" id="{250D2908-06EA-D52A-33BD-CEA30CF0E5FB}"/>
              </a:ext>
            </a:extLst>
          </p:cNvPr>
          <p:cNvSpPr txBox="1"/>
          <p:nvPr/>
        </p:nvSpPr>
        <p:spPr>
          <a:xfrm>
            <a:off x="5088835" y="2877378"/>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1" name="TextBox 10">
            <a:extLst>
              <a:ext uri="{FF2B5EF4-FFF2-40B4-BE49-F238E27FC236}">
                <a16:creationId xmlns:a16="http://schemas.microsoft.com/office/drawing/2014/main" id="{DF750EB0-99C6-CA36-C88B-AB6CCC4CA5C6}"/>
              </a:ext>
            </a:extLst>
          </p:cNvPr>
          <p:cNvSpPr txBox="1"/>
          <p:nvPr/>
        </p:nvSpPr>
        <p:spPr>
          <a:xfrm>
            <a:off x="2708412" y="2252869"/>
            <a:ext cx="12866634" cy="7294305"/>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600" dirty="0">
              <a:latin typeface="Bahnschrift"/>
            </a:endParaRPr>
          </a:p>
          <a:p>
            <a:pPr algn="ctr"/>
            <a:r>
              <a:rPr lang="en-US" sz="3600" dirty="0">
                <a:latin typeface="Bahnschrift"/>
              </a:rPr>
              <a:t>Your child will bring home a folder each day. Inside will be graded papers, school information and weekly homework.</a:t>
            </a:r>
            <a:endParaRPr lang="en-US"/>
          </a:p>
          <a:p>
            <a:pPr algn="ctr"/>
            <a:r>
              <a:rPr lang="en-US" sz="3600" dirty="0">
                <a:latin typeface="Bahnschrift"/>
              </a:rPr>
              <a:t>Please check your child's folder daily. You will also see their monthly behavior chart in the take home folder.</a:t>
            </a:r>
          </a:p>
          <a:p>
            <a:pPr algn="ctr"/>
            <a:r>
              <a:rPr lang="en-US" sz="3600" dirty="0">
                <a:latin typeface="Bahnschrift"/>
              </a:rPr>
              <a:t>We ask that you check this calendar each day,</a:t>
            </a:r>
            <a:endParaRPr lang="en-US" sz="3600" dirty="0"/>
          </a:p>
          <a:p>
            <a:pPr algn="ctr"/>
            <a:r>
              <a:rPr lang="en-US" sz="3600" dirty="0">
                <a:latin typeface="Bahnschrift"/>
              </a:rPr>
              <a:t>and initial that you have reviewed it.</a:t>
            </a:r>
            <a:endParaRPr lang="en-US" sz="3600" dirty="0"/>
          </a:p>
          <a:p>
            <a:pPr algn="ctr"/>
            <a:endParaRPr lang="en-US" sz="3600" dirty="0">
              <a:latin typeface="Bahnschrift"/>
            </a:endParaRPr>
          </a:p>
          <a:p>
            <a:pPr algn="ctr"/>
            <a:r>
              <a:rPr lang="en-US" sz="3600" dirty="0">
                <a:latin typeface="Bahnschrift"/>
              </a:rPr>
              <a:t>Every Friday we will post a grade-level curriculum </a:t>
            </a:r>
          </a:p>
          <a:p>
            <a:pPr algn="ctr"/>
            <a:r>
              <a:rPr lang="en-US" sz="3600" dirty="0">
                <a:latin typeface="Bahnschrift"/>
              </a:rPr>
              <a:t>update on CTLS Parent.  This is also where we post classroom updates, and information about special activities happening in our 1st grade classrooms!</a:t>
            </a:r>
            <a:endParaRPr lang="en-US"/>
          </a:p>
          <a:p>
            <a:pPr algn="ctr"/>
            <a:endParaRPr lang="en-US" sz="3600" dirty="0">
              <a:latin typeface="Bahnschrift"/>
            </a:endParaRPr>
          </a:p>
        </p:txBody>
      </p:sp>
      <p:pic>
        <p:nvPicPr>
          <p:cNvPr id="12" name="Google Shape;147;p17" descr="A stack of books on a shelf&#10;&#10;Description automatically generated">
            <a:extLst>
              <a:ext uri="{FF2B5EF4-FFF2-40B4-BE49-F238E27FC236}">
                <a16:creationId xmlns:a16="http://schemas.microsoft.com/office/drawing/2014/main" id="{E2E0C488-625B-7A1E-2E2E-135C02E9F95D}"/>
              </a:ext>
            </a:extLst>
          </p:cNvPr>
          <p:cNvPicPr preferRelativeResize="0"/>
          <p:nvPr/>
        </p:nvPicPr>
        <p:blipFill rotWithShape="1">
          <a:blip r:embed="rId6">
            <a:alphaModFix/>
          </a:blip>
          <a:srcRect/>
          <a:stretch/>
        </p:blipFill>
        <p:spPr>
          <a:xfrm rot="5400000" flipV="1">
            <a:off x="15456136" y="7491125"/>
            <a:ext cx="2658650" cy="2548857"/>
          </a:xfrm>
          <a:prstGeom prst="rect">
            <a:avLst/>
          </a:prstGeom>
          <a:noFill/>
          <a:ln>
            <a:noFill/>
          </a:ln>
        </p:spPr>
      </p:pic>
      <p:pic>
        <p:nvPicPr>
          <p:cNvPr id="10" name="Google Shape;147;p17">
            <a:extLst>
              <a:ext uri="{FF2B5EF4-FFF2-40B4-BE49-F238E27FC236}">
                <a16:creationId xmlns:a16="http://schemas.microsoft.com/office/drawing/2014/main" id="{77269035-AF02-4ECA-BB10-35DCE307AE70}"/>
              </a:ext>
            </a:extLst>
          </p:cNvPr>
          <p:cNvPicPr preferRelativeResize="0"/>
          <p:nvPr/>
        </p:nvPicPr>
        <p:blipFill rotWithShape="1">
          <a:blip r:embed="rId6">
            <a:alphaModFix/>
          </a:blip>
          <a:srcRect/>
          <a:stretch/>
        </p:blipFill>
        <p:spPr>
          <a:xfrm rot="5400000">
            <a:off x="274115" y="7530352"/>
            <a:ext cx="2509563" cy="2619491"/>
          </a:xfrm>
          <a:prstGeom prst="rect">
            <a:avLst/>
          </a:prstGeom>
          <a:noFill/>
          <a:ln>
            <a:noFill/>
          </a:ln>
        </p:spPr>
      </p:pic>
    </p:spTree>
    <p:extLst>
      <p:ext uri="{BB962C8B-B14F-4D97-AF65-F5344CB8AC3E}">
        <p14:creationId xmlns:p14="http://schemas.microsoft.com/office/powerpoint/2010/main" val="493572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243"/>
        <p:cNvGrpSpPr/>
        <p:nvPr/>
      </p:nvGrpSpPr>
      <p:grpSpPr>
        <a:xfrm>
          <a:off x="0" y="0"/>
          <a:ext cx="0" cy="0"/>
          <a:chOff x="0" y="0"/>
          <a:chExt cx="0" cy="0"/>
        </a:xfrm>
      </p:grpSpPr>
      <p:pic>
        <p:nvPicPr>
          <p:cNvPr id="244" name="Google Shape;244;p23"/>
          <p:cNvPicPr preferRelativeResize="0"/>
          <p:nvPr/>
        </p:nvPicPr>
        <p:blipFill rotWithShape="1">
          <a:blip r:embed="rId3">
            <a:alphaModFix/>
          </a:blip>
          <a:srcRect l="25066" t="20188" r="38777" b="23467"/>
          <a:stretch/>
        </p:blipFill>
        <p:spPr>
          <a:xfrm>
            <a:off x="15865091" y="326800"/>
            <a:ext cx="2420424" cy="1259467"/>
          </a:xfrm>
          <a:prstGeom prst="rect">
            <a:avLst/>
          </a:prstGeom>
          <a:noFill/>
          <a:ln>
            <a:noFill/>
          </a:ln>
        </p:spPr>
      </p:pic>
      <p:graphicFrame>
        <p:nvGraphicFramePr>
          <p:cNvPr id="245" name="Google Shape;245;p23"/>
          <p:cNvGraphicFramePr/>
          <p:nvPr>
            <p:extLst>
              <p:ext uri="{D42A27DB-BD31-4B8C-83A1-F6EECF244321}">
                <p14:modId xmlns:p14="http://schemas.microsoft.com/office/powerpoint/2010/main" val="1757652607"/>
              </p:ext>
            </p:extLst>
          </p:nvPr>
        </p:nvGraphicFramePr>
        <p:xfrm>
          <a:off x="49696" y="16565"/>
          <a:ext cx="18312847" cy="10399337"/>
        </p:xfrm>
        <a:graphic>
          <a:graphicData uri="http://schemas.openxmlformats.org/drawingml/2006/table">
            <a:tbl>
              <a:tblPr>
                <a:noFill/>
                <a:tableStyleId>{78C45D68-4ADA-4868-9B6F-79D4B927C1EA}</a:tableStyleId>
              </a:tblPr>
              <a:tblGrid>
                <a:gridCol w="18312847">
                  <a:extLst>
                    <a:ext uri="{9D8B030D-6E8A-4147-A177-3AD203B41FA5}">
                      <a16:colId xmlns:a16="http://schemas.microsoft.com/office/drawing/2014/main" val="20000"/>
                    </a:ext>
                  </a:extLst>
                </a:gridCol>
              </a:tblGrid>
              <a:tr h="1562582">
                <a:tc>
                  <a:txBody>
                    <a:bodyPr/>
                    <a:lstStyle/>
                    <a:p>
                      <a:pPr marL="0" marR="0" lvl="0" indent="0" algn="ctr" rtl="0">
                        <a:lnSpc>
                          <a:spcPct val="140009"/>
                        </a:lnSpc>
                        <a:spcBef>
                          <a:spcPts val="0"/>
                        </a:spcBef>
                        <a:spcAft>
                          <a:spcPts val="0"/>
                        </a:spcAft>
                        <a:buNone/>
                      </a:pPr>
                      <a:r>
                        <a:rPr lang="en-US" sz="7200" u="none" strike="noStrike" cap="none" dirty="0">
                          <a:solidFill>
                            <a:srgbClr val="E6EFF4"/>
                          </a:solidFill>
                          <a:latin typeface="Lilita One"/>
                        </a:rPr>
                        <a:t>What is CTLS?</a:t>
                      </a:r>
                      <a:endParaRPr sz="7200" u="none" strike="noStrike" cap="none" dirty="0">
                        <a:solidFill>
                          <a:srgbClr val="E6EFF4"/>
                        </a:solidFill>
                        <a:latin typeface="Lilita One"/>
                      </a:endParaRPr>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5634">
                          <a:alpha val="0"/>
                        </a:srgbClr>
                      </a:solidFill>
                      <a:prstDash val="solid"/>
                      <a:round/>
                      <a:headEnd type="none" w="sm" len="sm"/>
                      <a:tailEnd type="none" w="sm" len="sm"/>
                    </a:lnB>
                    <a:solidFill>
                      <a:srgbClr val="1B50ED"/>
                    </a:solidFill>
                  </a:tcPr>
                </a:tc>
                <a:extLst>
                  <a:ext uri="{0D108BD9-81ED-4DB2-BD59-A6C34878D82A}">
                    <a16:rowId xmlns:a16="http://schemas.microsoft.com/office/drawing/2014/main" val="10000"/>
                  </a:ext>
                </a:extLst>
              </a:tr>
              <a:tr h="5980250">
                <a:tc>
                  <a:txBody>
                    <a:bodyPr/>
                    <a:lstStyle/>
                    <a:p>
                      <a:pPr marL="0" marR="0" lvl="0" indent="0" algn="ctr" rtl="0">
                        <a:lnSpc>
                          <a:spcPct val="140000"/>
                        </a:lnSpc>
                        <a:spcBef>
                          <a:spcPts val="0"/>
                        </a:spcBef>
                        <a:spcAft>
                          <a:spcPts val="0"/>
                        </a:spcAft>
                        <a:buNone/>
                      </a:pPr>
                      <a:endParaRPr lang="en-US" sz="3500" b="1" u="none" strike="noStrike" cap="none">
                        <a:solidFill>
                          <a:srgbClr val="E83B2F"/>
                        </a:solidFill>
                        <a:latin typeface="Lilita One"/>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rgbClr val="E83B2F"/>
                        </a:solidFill>
                        <a:latin typeface="Lilita One"/>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8D5634">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1"/>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688BB">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2"/>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6688BB">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3"/>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688BB">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4"/>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6688BB">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5"/>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6"/>
                  </a:ext>
                </a:extLst>
              </a:tr>
            </a:tbl>
          </a:graphicData>
        </a:graphic>
      </p:graphicFrame>
      <p:sp>
        <p:nvSpPr>
          <p:cNvPr id="3" name="Rectangle: Rounded Corners 2">
            <a:extLst>
              <a:ext uri="{FF2B5EF4-FFF2-40B4-BE49-F238E27FC236}">
                <a16:creationId xmlns:a16="http://schemas.microsoft.com/office/drawing/2014/main" id="{FD0A0F99-3DAA-48EC-A4EA-5EDBFA2281EA}"/>
              </a:ext>
            </a:extLst>
          </p:cNvPr>
          <p:cNvSpPr/>
          <p:nvPr/>
        </p:nvSpPr>
        <p:spPr>
          <a:xfrm>
            <a:off x="7043738" y="996020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05D461A-5796-F316-97D4-5905AE3B3F53}"/>
              </a:ext>
            </a:extLst>
          </p:cNvPr>
          <p:cNvSpPr txBox="1"/>
          <p:nvPr/>
        </p:nvSpPr>
        <p:spPr>
          <a:xfrm>
            <a:off x="966547" y="1797849"/>
            <a:ext cx="16350361" cy="827919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a:p>
          <a:p>
            <a:pPr algn="ctr"/>
            <a:r>
              <a:rPr lang="en-US" sz="3600" dirty="0">
                <a:latin typeface="Bahnschrift"/>
              </a:rPr>
              <a:t>CTLS is Cobb's digital platform where families and students receive announcements, assignments, and various links to student websites such as:</a:t>
            </a:r>
          </a:p>
          <a:p>
            <a:pPr algn="ctr"/>
            <a:r>
              <a:rPr lang="en-US" sz="3600" dirty="0" err="1">
                <a:latin typeface="Bahnschrift"/>
              </a:rPr>
              <a:t>Dreambox</a:t>
            </a:r>
            <a:r>
              <a:rPr lang="en-US" sz="3600" dirty="0">
                <a:latin typeface="Bahnschrift"/>
              </a:rPr>
              <a:t>, Georgia Studies Weekly, and Cobb's Digital Library.</a:t>
            </a:r>
            <a:endParaRPr lang="en-US"/>
          </a:p>
          <a:p>
            <a:pPr algn="ctr"/>
            <a:endParaRPr lang="en-US" sz="3600" dirty="0">
              <a:latin typeface="Bahnschrift"/>
            </a:endParaRPr>
          </a:p>
          <a:p>
            <a:pPr algn="ctr"/>
            <a:r>
              <a:rPr lang="en-US" sz="3600" dirty="0">
                <a:latin typeface="Bahnschrift"/>
              </a:rPr>
              <a:t>All parent-teacher communication needs to be through CTLS Parent </a:t>
            </a:r>
            <a:endParaRPr lang="en-US" dirty="0"/>
          </a:p>
          <a:p>
            <a:pPr algn="ctr"/>
            <a:r>
              <a:rPr lang="en-US" sz="3600" dirty="0">
                <a:latin typeface="Bahnschrift"/>
              </a:rPr>
              <a:t>via the messaging feature.  Let us know if you are having difficulty gaining access to CTLS.  This is a critical communication tool for parents, teachers, and the school.  We need to make sure everyone has access as soon as possible.</a:t>
            </a:r>
            <a:endParaRPr lang="en-US" dirty="0"/>
          </a:p>
          <a:p>
            <a:pPr algn="ctr"/>
            <a:endParaRPr lang="en-US" sz="3600" dirty="0">
              <a:latin typeface="Bahnschrift"/>
            </a:endParaRPr>
          </a:p>
          <a:p>
            <a:pPr algn="ctr"/>
            <a:r>
              <a:rPr lang="en-US" sz="3600" dirty="0">
                <a:latin typeface="Bahnschrift"/>
              </a:rPr>
              <a:t>During the day we get quite busy in our classrooms with teaching, learning, and all our first grade friends.  Please know that we try our best to reply to messages as soon as possible,  but it may take up to 24 hours </a:t>
            </a:r>
            <a:endParaRPr lang="en-US" dirty="0"/>
          </a:p>
          <a:p>
            <a:pPr algn="ctr"/>
            <a:r>
              <a:rPr lang="en-US" sz="3600" dirty="0">
                <a:latin typeface="Bahnschrift"/>
              </a:rPr>
              <a:t>for you to receive a response from us.</a:t>
            </a:r>
            <a:endParaRPr lang="en-US"/>
          </a:p>
          <a:p>
            <a:pPr algn="ctr"/>
            <a:endParaRPr lang="en-US"/>
          </a:p>
          <a:p>
            <a:pPr algn="ctr"/>
            <a:endParaRPr lang="en-US" sz="3600" dirty="0">
              <a:latin typeface="Bahnschrift"/>
            </a:endParaRPr>
          </a:p>
        </p:txBody>
      </p:sp>
      <p:pic>
        <p:nvPicPr>
          <p:cNvPr id="4" name="Google Shape;558;p37" descr="A white and black symbol of a megaphone&#10;&#10;Description automatically generated">
            <a:extLst>
              <a:ext uri="{FF2B5EF4-FFF2-40B4-BE49-F238E27FC236}">
                <a16:creationId xmlns:a16="http://schemas.microsoft.com/office/drawing/2014/main" id="{06E63C65-C4DB-7207-61C9-62BE6456B76E}"/>
              </a:ext>
            </a:extLst>
          </p:cNvPr>
          <p:cNvPicPr preferRelativeResize="0"/>
          <p:nvPr/>
        </p:nvPicPr>
        <p:blipFill rotWithShape="1">
          <a:blip r:embed="rId4">
            <a:alphaModFix/>
          </a:blip>
          <a:srcRect/>
          <a:stretch/>
        </p:blipFill>
        <p:spPr>
          <a:xfrm>
            <a:off x="541376" y="209257"/>
            <a:ext cx="1716296" cy="1608374"/>
          </a:xfrm>
          <a:prstGeom prst="rect">
            <a:avLst/>
          </a:prstGeom>
          <a:noFill/>
          <a:ln>
            <a:noFill/>
          </a:ln>
        </p:spPr>
      </p:pic>
      <p:pic>
        <p:nvPicPr>
          <p:cNvPr id="5" name="Google Shape;558;p37" descr="A white and black symbol of a megaphone&#10;&#10;Description automatically generated">
            <a:extLst>
              <a:ext uri="{FF2B5EF4-FFF2-40B4-BE49-F238E27FC236}">
                <a16:creationId xmlns:a16="http://schemas.microsoft.com/office/drawing/2014/main" id="{30CB7CFD-A71D-C1BE-86CD-E87D74D05876}"/>
              </a:ext>
            </a:extLst>
          </p:cNvPr>
          <p:cNvPicPr preferRelativeResize="0"/>
          <p:nvPr/>
        </p:nvPicPr>
        <p:blipFill rotWithShape="1">
          <a:blip r:embed="rId4">
            <a:alphaModFix/>
          </a:blip>
          <a:srcRect/>
          <a:stretch/>
        </p:blipFill>
        <p:spPr>
          <a:xfrm flipH="1">
            <a:off x="16148340" y="209256"/>
            <a:ext cx="1596748" cy="1608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EFF4"/>
        </a:solidFill>
        <a:effectLst/>
      </p:bgPr>
    </p:bg>
    <p:spTree>
      <p:nvGrpSpPr>
        <p:cNvPr id="1" name="Shape 243"/>
        <p:cNvGrpSpPr/>
        <p:nvPr/>
      </p:nvGrpSpPr>
      <p:grpSpPr>
        <a:xfrm>
          <a:off x="0" y="0"/>
          <a:ext cx="0" cy="0"/>
          <a:chOff x="0" y="0"/>
          <a:chExt cx="0" cy="0"/>
        </a:xfrm>
      </p:grpSpPr>
      <p:pic>
        <p:nvPicPr>
          <p:cNvPr id="244" name="Google Shape;244;p23"/>
          <p:cNvPicPr preferRelativeResize="0"/>
          <p:nvPr/>
        </p:nvPicPr>
        <p:blipFill rotWithShape="1">
          <a:blip r:embed="rId3">
            <a:alphaModFix/>
          </a:blip>
          <a:srcRect l="25066" t="20188" r="38777" b="23467"/>
          <a:stretch/>
        </p:blipFill>
        <p:spPr>
          <a:xfrm>
            <a:off x="15865091" y="326800"/>
            <a:ext cx="2420424" cy="1259467"/>
          </a:xfrm>
          <a:prstGeom prst="rect">
            <a:avLst/>
          </a:prstGeom>
          <a:noFill/>
          <a:ln>
            <a:noFill/>
          </a:ln>
        </p:spPr>
      </p:pic>
      <p:graphicFrame>
        <p:nvGraphicFramePr>
          <p:cNvPr id="245" name="Google Shape;245;p23"/>
          <p:cNvGraphicFramePr/>
          <p:nvPr>
            <p:extLst>
              <p:ext uri="{D42A27DB-BD31-4B8C-83A1-F6EECF244321}">
                <p14:modId xmlns:p14="http://schemas.microsoft.com/office/powerpoint/2010/main" val="1852966991"/>
              </p:ext>
            </p:extLst>
          </p:nvPr>
        </p:nvGraphicFramePr>
        <p:xfrm>
          <a:off x="49696" y="16565"/>
          <a:ext cx="18312847" cy="10923972"/>
        </p:xfrm>
        <a:graphic>
          <a:graphicData uri="http://schemas.openxmlformats.org/drawingml/2006/table">
            <a:tbl>
              <a:tblPr>
                <a:noFill/>
                <a:tableStyleId>{78C45D68-4ADA-4868-9B6F-79D4B927C1EA}</a:tableStyleId>
              </a:tblPr>
              <a:tblGrid>
                <a:gridCol w="18312847">
                  <a:extLst>
                    <a:ext uri="{9D8B030D-6E8A-4147-A177-3AD203B41FA5}">
                      <a16:colId xmlns:a16="http://schemas.microsoft.com/office/drawing/2014/main" val="20000"/>
                    </a:ext>
                  </a:extLst>
                </a:gridCol>
              </a:tblGrid>
              <a:tr h="2087217">
                <a:tc>
                  <a:txBody>
                    <a:bodyPr/>
                    <a:lstStyle/>
                    <a:p>
                      <a:pPr marL="0" marR="0" lvl="0" indent="0" algn="ctr" rtl="0">
                        <a:lnSpc>
                          <a:spcPct val="140009"/>
                        </a:lnSpc>
                        <a:spcBef>
                          <a:spcPts val="0"/>
                        </a:spcBef>
                        <a:spcAft>
                          <a:spcPts val="0"/>
                        </a:spcAft>
                        <a:buNone/>
                      </a:pPr>
                      <a:r>
                        <a:rPr lang="en-US" sz="8800" u="none" strike="noStrike" cap="none" dirty="0">
                          <a:solidFill>
                            <a:srgbClr val="E6EFF4"/>
                          </a:solidFill>
                          <a:latin typeface="Lilita One"/>
                        </a:rPr>
                        <a:t>Parent Vue</a:t>
                      </a:r>
                      <a:endParaRPr sz="8800" u="none" strike="noStrike" cap="none" dirty="0">
                        <a:solidFill>
                          <a:srgbClr val="E6EFF4"/>
                        </a:solidFill>
                        <a:latin typeface="Lilita One"/>
                      </a:endParaRPr>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D5634">
                          <a:alpha val="0"/>
                        </a:srgbClr>
                      </a:solidFill>
                      <a:prstDash val="solid"/>
                      <a:round/>
                      <a:headEnd type="none" w="sm" len="sm"/>
                      <a:tailEnd type="none" w="sm" len="sm"/>
                    </a:lnB>
                    <a:solidFill>
                      <a:srgbClr val="1B50ED"/>
                    </a:solidFill>
                  </a:tcPr>
                </a:tc>
                <a:extLst>
                  <a:ext uri="{0D108BD9-81ED-4DB2-BD59-A6C34878D82A}">
                    <a16:rowId xmlns:a16="http://schemas.microsoft.com/office/drawing/2014/main" val="10000"/>
                  </a:ext>
                </a:extLst>
              </a:tr>
              <a:tr h="5980250">
                <a:tc>
                  <a:txBody>
                    <a:bodyPr/>
                    <a:lstStyle/>
                    <a:p>
                      <a:pPr marL="0" marR="0" lvl="0" indent="0" algn="ctr" rtl="0">
                        <a:lnSpc>
                          <a:spcPct val="140000"/>
                        </a:lnSpc>
                        <a:spcBef>
                          <a:spcPts val="0"/>
                        </a:spcBef>
                        <a:spcAft>
                          <a:spcPts val="0"/>
                        </a:spcAft>
                        <a:buNone/>
                      </a:pPr>
                      <a:endParaRPr lang="en-US" sz="3500" b="1" u="none" strike="noStrike" cap="none">
                        <a:solidFill>
                          <a:srgbClr val="E83B2F"/>
                        </a:solidFill>
                        <a:latin typeface="Lilita One"/>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rgbClr val="E83B2F"/>
                        </a:solidFill>
                        <a:latin typeface="Lilita One"/>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p>
                      <a:pPr marL="0" marR="0" lvl="0" indent="0" algn="ctr" rtl="0">
                        <a:lnSpc>
                          <a:spcPct val="140000"/>
                        </a:lnSpc>
                        <a:spcBef>
                          <a:spcPts val="0"/>
                        </a:spcBef>
                        <a:spcAft>
                          <a:spcPts val="0"/>
                        </a:spcAft>
                        <a:buNone/>
                      </a:pPr>
                      <a:endParaRPr lang="en-US" sz="24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ilita One"/>
                      </a:endParaRPr>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8D5634">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1"/>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688BB">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2"/>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6688BB">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3"/>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688BB">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4"/>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6688BB">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5"/>
                  </a:ext>
                </a:extLst>
              </a:tr>
              <a:tr h="504082">
                <a:tc>
                  <a:txBody>
                    <a:bodyPr/>
                    <a:lstStyle/>
                    <a:p>
                      <a:pPr marL="0" marR="0" lvl="0" indent="0" algn="ctr" rtl="0">
                        <a:lnSpc>
                          <a:spcPct val="140000"/>
                        </a:lnSpc>
                        <a:spcBef>
                          <a:spcPts val="0"/>
                        </a:spcBef>
                        <a:spcAft>
                          <a:spcPts val="0"/>
                        </a:spcAft>
                        <a:buNone/>
                      </a:pPr>
                      <a:endParaRPr sz="1100" u="none" strike="noStrike" cap="none"/>
                    </a:p>
                  </a:txBody>
                  <a:tcPr marL="0" marR="0" marT="0" marB="0" anchor="ctr">
                    <a:lnL w="9525" cap="flat" cmpd="sng">
                      <a:solidFill>
                        <a:srgbClr val="000000">
                          <a:alpha val="0"/>
                        </a:srgbClr>
                      </a:solidFill>
                      <a:prstDash val="solid"/>
                      <a:round/>
                      <a:headEnd type="none" w="sm" len="sm"/>
                      <a:tailEnd type="none" w="sm" len="sm"/>
                    </a:lnL>
                    <a:lnR w="66675" cap="flat" cmpd="sng">
                      <a:solidFill>
                        <a:srgbClr val="E6EFF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AAD6"/>
                    </a:solidFill>
                  </a:tcPr>
                </a:tc>
                <a:extLst>
                  <a:ext uri="{0D108BD9-81ED-4DB2-BD59-A6C34878D82A}">
                    <a16:rowId xmlns:a16="http://schemas.microsoft.com/office/drawing/2014/main" val="10006"/>
                  </a:ext>
                </a:extLst>
              </a:tr>
            </a:tbl>
          </a:graphicData>
        </a:graphic>
      </p:graphicFrame>
      <p:sp>
        <p:nvSpPr>
          <p:cNvPr id="3" name="Rectangle: Rounded Corners 2">
            <a:extLst>
              <a:ext uri="{FF2B5EF4-FFF2-40B4-BE49-F238E27FC236}">
                <a16:creationId xmlns:a16="http://schemas.microsoft.com/office/drawing/2014/main" id="{FD0A0F99-3DAA-48EC-A4EA-5EDBFA2281EA}"/>
              </a:ext>
            </a:extLst>
          </p:cNvPr>
          <p:cNvSpPr/>
          <p:nvPr/>
        </p:nvSpPr>
        <p:spPr>
          <a:xfrm>
            <a:off x="7043738" y="996020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05D461A-5796-F316-97D4-5905AE3B3F53}"/>
              </a:ext>
            </a:extLst>
          </p:cNvPr>
          <p:cNvSpPr txBox="1"/>
          <p:nvPr/>
        </p:nvSpPr>
        <p:spPr>
          <a:xfrm>
            <a:off x="2377107" y="2666999"/>
            <a:ext cx="13529243" cy="674030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600" dirty="0"/>
          </a:p>
          <a:p>
            <a:pPr algn="ctr"/>
            <a:r>
              <a:rPr lang="en-US" sz="4000" dirty="0">
                <a:latin typeface="Bahnschrift"/>
              </a:rPr>
              <a:t>Parent Vue is an important site where you will access</a:t>
            </a:r>
          </a:p>
          <a:p>
            <a:pPr algn="ctr"/>
            <a:r>
              <a:rPr lang="en-US" sz="4000" dirty="0">
                <a:latin typeface="Bahnschrift"/>
              </a:rPr>
              <a:t>your child's report card throughout the year.  </a:t>
            </a:r>
          </a:p>
          <a:p>
            <a:pPr algn="ctr"/>
            <a:r>
              <a:rPr lang="en-US" sz="4000" dirty="0">
                <a:latin typeface="Bahnschrift"/>
              </a:rPr>
              <a:t>If you have older students,</a:t>
            </a:r>
            <a:endParaRPr lang="en-US" dirty="0"/>
          </a:p>
          <a:p>
            <a:pPr algn="ctr"/>
            <a:r>
              <a:rPr lang="en-US" sz="4000" dirty="0">
                <a:latin typeface="Bahnschrift"/>
              </a:rPr>
              <a:t>Parent Vue is where you can view their grades.</a:t>
            </a:r>
            <a:endParaRPr lang="en-US" dirty="0"/>
          </a:p>
          <a:p>
            <a:pPr algn="ctr"/>
            <a:endParaRPr lang="en-US" sz="4000" dirty="0">
              <a:latin typeface="Bahnschrift"/>
            </a:endParaRPr>
          </a:p>
          <a:p>
            <a:pPr algn="ctr"/>
            <a:r>
              <a:rPr lang="en-US" sz="4000" dirty="0">
                <a:latin typeface="Bahnschrift"/>
              </a:rPr>
              <a:t>If you have not set up your Parent Vue account,</a:t>
            </a:r>
          </a:p>
          <a:p>
            <a:pPr algn="ctr"/>
            <a:r>
              <a:rPr lang="en-US" sz="4000" dirty="0">
                <a:latin typeface="Bahnschrift"/>
              </a:rPr>
              <a:t>you'll need to stop by the front office to obtain login credentials.  To receive this secure information, you'll need to provide proof of identification.</a:t>
            </a:r>
            <a:endParaRPr lang="en-US" dirty="0"/>
          </a:p>
          <a:p>
            <a:pPr algn="ctr"/>
            <a:endParaRPr lang="en-US" sz="3600" dirty="0">
              <a:latin typeface="Bahnschrift"/>
            </a:endParaRPr>
          </a:p>
        </p:txBody>
      </p:sp>
      <p:pic>
        <p:nvPicPr>
          <p:cNvPr id="8" name="Google Shape;575;p37">
            <a:extLst>
              <a:ext uri="{FF2B5EF4-FFF2-40B4-BE49-F238E27FC236}">
                <a16:creationId xmlns:a16="http://schemas.microsoft.com/office/drawing/2014/main" id="{0798D4B4-69F1-893B-FB56-25516BEC8914}"/>
              </a:ext>
            </a:extLst>
          </p:cNvPr>
          <p:cNvPicPr preferRelativeResize="0"/>
          <p:nvPr/>
        </p:nvPicPr>
        <p:blipFill rotWithShape="1">
          <a:blip r:embed="rId4">
            <a:alphaModFix/>
          </a:blip>
          <a:srcRect/>
          <a:stretch/>
        </p:blipFill>
        <p:spPr>
          <a:xfrm>
            <a:off x="4401632" y="712746"/>
            <a:ext cx="1492900" cy="1010320"/>
          </a:xfrm>
          <a:prstGeom prst="rect">
            <a:avLst/>
          </a:prstGeom>
          <a:noFill/>
          <a:ln>
            <a:noFill/>
          </a:ln>
        </p:spPr>
      </p:pic>
      <p:pic>
        <p:nvPicPr>
          <p:cNvPr id="10" name="Google Shape;575;p37" descr="A white envelope with black lines&#10;&#10;Description automatically generated">
            <a:extLst>
              <a:ext uri="{FF2B5EF4-FFF2-40B4-BE49-F238E27FC236}">
                <a16:creationId xmlns:a16="http://schemas.microsoft.com/office/drawing/2014/main" id="{AEA8AD0C-60DA-30F6-CDEB-970C3E8F45AA}"/>
              </a:ext>
            </a:extLst>
          </p:cNvPr>
          <p:cNvPicPr preferRelativeResize="0"/>
          <p:nvPr/>
        </p:nvPicPr>
        <p:blipFill rotWithShape="1">
          <a:blip r:embed="rId4">
            <a:alphaModFix/>
          </a:blip>
          <a:srcRect/>
          <a:stretch/>
        </p:blipFill>
        <p:spPr>
          <a:xfrm>
            <a:off x="12303240" y="712745"/>
            <a:ext cx="1592291" cy="1010320"/>
          </a:xfrm>
          <a:prstGeom prst="rect">
            <a:avLst/>
          </a:prstGeom>
          <a:noFill/>
          <a:ln>
            <a:noFill/>
          </a:ln>
        </p:spPr>
      </p:pic>
    </p:spTree>
    <p:extLst>
      <p:ext uri="{BB962C8B-B14F-4D97-AF65-F5344CB8AC3E}">
        <p14:creationId xmlns:p14="http://schemas.microsoft.com/office/powerpoint/2010/main" val="81421925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18375560971743A6C6E6FD789A30EE" ma:contentTypeVersion="7" ma:contentTypeDescription="Create a new document." ma:contentTypeScope="" ma:versionID="197580d20f6fa4007df20e7326a9758c">
  <xsd:schema xmlns:xsd="http://www.w3.org/2001/XMLSchema" xmlns:xs="http://www.w3.org/2001/XMLSchema" xmlns:p="http://schemas.microsoft.com/office/2006/metadata/properties" xmlns:ns2="d601debd-0026-4aa7-948d-c63403f85edf" xmlns:ns3="2608a427-14e9-4254-a009-98e4fd1bb339" targetNamespace="http://schemas.microsoft.com/office/2006/metadata/properties" ma:root="true" ma:fieldsID="476492916904f98d6b472a04b8be5a5c" ns2:_="" ns3:_="">
    <xsd:import namespace="d601debd-0026-4aa7-948d-c63403f85edf"/>
    <xsd:import namespace="2608a427-14e9-4254-a009-98e4fd1bb3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01debd-0026-4aa7-948d-c63403f85e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08a427-14e9-4254-a009-98e4fd1bb33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B03BA1-7A55-4B7E-BC40-C0786E073364}">
  <ds:schemaRefs>
    <ds:schemaRef ds:uri="2608a427-14e9-4254-a009-98e4fd1bb339"/>
    <ds:schemaRef ds:uri="d601debd-0026-4aa7-948d-c63403f85e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360E54-F206-4BA1-BCB0-08898FE61AB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692AC28-7314-4BB4-8F72-CBED6772B7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1363</Words>
  <Application>Microsoft Office PowerPoint</Application>
  <PresentationFormat>Custom</PresentationFormat>
  <Paragraphs>207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Bahnschrift</vt:lpstr>
      <vt:lpstr>Lato</vt:lpstr>
      <vt:lpstr>Lilita One</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Lieber</dc:creator>
  <cp:lastModifiedBy>Jami Oconnor</cp:lastModifiedBy>
  <cp:revision>1662</cp:revision>
  <dcterms:modified xsi:type="dcterms:W3CDTF">2023-08-02T13:42:25Z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0x0101000618375560971743A6C6E6FD789A30EE</vt:lpwstr>
  </property>
</Properties>
</file>