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7" r:id="rId20"/>
    <p:sldId id="275" r:id="rId21"/>
    <p:sldId id="276" r:id="rId22"/>
  </p:sldIdLst>
  <p:sldSz cx="9144000" cy="6858000" type="screen4x3"/>
  <p:notesSz cx="9296400" cy="7010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y Blount" userId="6f83e472-3a53-4238-9965-8d6bd36794ac" providerId="ADAL" clId="{6F48F1D2-7884-4401-BD35-C8B1AB1902FF}"/>
    <pc:docChg chg="custSel addSld delSld modSld">
      <pc:chgData name="Gary Blount" userId="6f83e472-3a53-4238-9965-8d6bd36794ac" providerId="ADAL" clId="{6F48F1D2-7884-4401-BD35-C8B1AB1902FF}" dt="2025-10-15T14:55:14.641" v="761" actId="20577"/>
      <pc:docMkLst>
        <pc:docMk/>
      </pc:docMkLst>
      <pc:sldChg chg="modSp mod">
        <pc:chgData name="Gary Blount" userId="6f83e472-3a53-4238-9965-8d6bd36794ac" providerId="ADAL" clId="{6F48F1D2-7884-4401-BD35-C8B1AB1902FF}" dt="2025-10-14T14:18:49.770" v="697" actId="20577"/>
        <pc:sldMkLst>
          <pc:docMk/>
          <pc:sldMk cId="0" sldId="258"/>
        </pc:sldMkLst>
        <pc:spChg chg="mod">
          <ac:chgData name="Gary Blount" userId="6f83e472-3a53-4238-9965-8d6bd36794ac" providerId="ADAL" clId="{6F48F1D2-7884-4401-BD35-C8B1AB1902FF}" dt="2025-10-14T14:18:25.506" v="691" actId="20577"/>
          <ac:spMkLst>
            <pc:docMk/>
            <pc:sldMk cId="0" sldId="258"/>
            <ac:spMk id="2" creationId="{00000000-0000-0000-0000-000000000000}"/>
          </ac:spMkLst>
        </pc:spChg>
        <pc:spChg chg="mod">
          <ac:chgData name="Gary Blount" userId="6f83e472-3a53-4238-9965-8d6bd36794ac" providerId="ADAL" clId="{6F48F1D2-7884-4401-BD35-C8B1AB1902FF}" dt="2025-10-14T14:18:49.770" v="697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Gary Blount" userId="6f83e472-3a53-4238-9965-8d6bd36794ac" providerId="ADAL" clId="{6F48F1D2-7884-4401-BD35-C8B1AB1902FF}" dt="2025-10-14T14:19:26.852" v="704" actId="20577"/>
        <pc:sldMkLst>
          <pc:docMk/>
          <pc:sldMk cId="0" sldId="259"/>
        </pc:sldMkLst>
        <pc:spChg chg="mod">
          <ac:chgData name="Gary Blount" userId="6f83e472-3a53-4238-9965-8d6bd36794ac" providerId="ADAL" clId="{6F48F1D2-7884-4401-BD35-C8B1AB1902FF}" dt="2025-10-14T14:19:03.862" v="699" actId="20577"/>
          <ac:spMkLst>
            <pc:docMk/>
            <pc:sldMk cId="0" sldId="259"/>
            <ac:spMk id="2" creationId="{00000000-0000-0000-0000-000000000000}"/>
          </ac:spMkLst>
        </pc:spChg>
        <pc:spChg chg="mod">
          <ac:chgData name="Gary Blount" userId="6f83e472-3a53-4238-9965-8d6bd36794ac" providerId="ADAL" clId="{6F48F1D2-7884-4401-BD35-C8B1AB1902FF}" dt="2025-10-14T14:19:26.852" v="704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Gary Blount" userId="6f83e472-3a53-4238-9965-8d6bd36794ac" providerId="ADAL" clId="{6F48F1D2-7884-4401-BD35-C8B1AB1902FF}" dt="2025-10-15T14:55:14.641" v="761" actId="20577"/>
        <pc:sldMkLst>
          <pc:docMk/>
          <pc:sldMk cId="0" sldId="272"/>
        </pc:sldMkLst>
        <pc:spChg chg="mod">
          <ac:chgData name="Gary Blount" userId="6f83e472-3a53-4238-9965-8d6bd36794ac" providerId="ADAL" clId="{6F48F1D2-7884-4401-BD35-C8B1AB1902FF}" dt="2025-10-15T14:55:14.641" v="761" actId="20577"/>
          <ac:spMkLst>
            <pc:docMk/>
            <pc:sldMk cId="0" sldId="272"/>
            <ac:spMk id="3" creationId="{00000000-0000-0000-0000-000000000000}"/>
          </ac:spMkLst>
        </pc:spChg>
      </pc:sldChg>
      <pc:sldChg chg="del">
        <pc:chgData name="Gary Blount" userId="6f83e472-3a53-4238-9965-8d6bd36794ac" providerId="ADAL" clId="{6F48F1D2-7884-4401-BD35-C8B1AB1902FF}" dt="2025-10-15T14:52:36.368" v="739" actId="2696"/>
        <pc:sldMkLst>
          <pc:docMk/>
          <pc:sldMk cId="0" sldId="273"/>
        </pc:sldMkLst>
      </pc:sldChg>
      <pc:sldChg chg="modSp add mod">
        <pc:chgData name="Gary Blount" userId="6f83e472-3a53-4238-9965-8d6bd36794ac" providerId="ADAL" clId="{6F48F1D2-7884-4401-BD35-C8B1AB1902FF}" dt="2025-10-10T17:18:43.592" v="689" actId="20577"/>
        <pc:sldMkLst>
          <pc:docMk/>
          <pc:sldMk cId="3590406299" sldId="277"/>
        </pc:sldMkLst>
        <pc:spChg chg="mod">
          <ac:chgData name="Gary Blount" userId="6f83e472-3a53-4238-9965-8d6bd36794ac" providerId="ADAL" clId="{6F48F1D2-7884-4401-BD35-C8B1AB1902FF}" dt="2025-10-10T16:43:01.223" v="483" actId="313"/>
          <ac:spMkLst>
            <pc:docMk/>
            <pc:sldMk cId="3590406299" sldId="277"/>
            <ac:spMk id="2" creationId="{11F3340F-F746-1213-DA66-334016F997A5}"/>
          </ac:spMkLst>
        </pc:spChg>
        <pc:spChg chg="mod">
          <ac:chgData name="Gary Blount" userId="6f83e472-3a53-4238-9965-8d6bd36794ac" providerId="ADAL" clId="{6F48F1D2-7884-4401-BD35-C8B1AB1902FF}" dt="2025-10-10T17:18:43.592" v="689" actId="20577"/>
          <ac:spMkLst>
            <pc:docMk/>
            <pc:sldMk cId="3590406299" sldId="277"/>
            <ac:spMk id="3" creationId="{9FB9A399-7FC6-855B-A76B-A1493B0D24A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2143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347" y="0"/>
            <a:ext cx="4028440" cy="352143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FEEFA18-DD50-4CE9-9ED1-3AEB4122F55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6"/>
            <a:ext cx="7437120" cy="276034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258"/>
            <a:ext cx="4028440" cy="35214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347" y="6658258"/>
            <a:ext cx="4028440" cy="35214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A1A3AED-75CE-4E2F-9687-93AC2B10B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1A3AED-75CE-4E2F-9687-93AC2B10BF2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98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1F5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6194" y="146050"/>
            <a:ext cx="8071611" cy="1489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22425" y="2156205"/>
            <a:ext cx="5899150" cy="2764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cobbk12.bonfirehub.com/portal/?tab=openOpportunitie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bbk12.org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215" y="5938276"/>
            <a:ext cx="8098155" cy="76454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2200" dirty="0"/>
              <a:t>How</a:t>
            </a:r>
            <a:r>
              <a:rPr sz="2200" spc="-55" dirty="0"/>
              <a:t> </a:t>
            </a:r>
            <a:r>
              <a:rPr sz="2200" dirty="0"/>
              <a:t>to</a:t>
            </a:r>
            <a:r>
              <a:rPr sz="2200" spc="-45" dirty="0"/>
              <a:t> </a:t>
            </a:r>
            <a:r>
              <a:rPr sz="2200" dirty="0"/>
              <a:t>do</a:t>
            </a:r>
            <a:r>
              <a:rPr sz="2200" spc="-70" dirty="0"/>
              <a:t> </a:t>
            </a:r>
            <a:r>
              <a:rPr sz="2200" dirty="0"/>
              <a:t>Business</a:t>
            </a:r>
            <a:r>
              <a:rPr sz="2200" spc="-65" dirty="0"/>
              <a:t> </a:t>
            </a:r>
            <a:r>
              <a:rPr sz="2200" dirty="0"/>
              <a:t>with</a:t>
            </a:r>
            <a:r>
              <a:rPr sz="2200" spc="-55" dirty="0"/>
              <a:t> </a:t>
            </a:r>
            <a:r>
              <a:rPr sz="2200" dirty="0"/>
              <a:t>the</a:t>
            </a:r>
            <a:r>
              <a:rPr sz="2200" spc="-60" dirty="0"/>
              <a:t> </a:t>
            </a:r>
            <a:r>
              <a:rPr sz="2200" dirty="0"/>
              <a:t>Cobb</a:t>
            </a:r>
            <a:r>
              <a:rPr sz="2200" spc="-55" dirty="0"/>
              <a:t> </a:t>
            </a:r>
            <a:r>
              <a:rPr sz="2200" spc="-10" dirty="0"/>
              <a:t>County</a:t>
            </a:r>
            <a:r>
              <a:rPr sz="2200" spc="-55" dirty="0"/>
              <a:t> </a:t>
            </a:r>
            <a:r>
              <a:rPr sz="2200" dirty="0"/>
              <a:t>School</a:t>
            </a:r>
            <a:r>
              <a:rPr sz="2200" spc="-50" dirty="0"/>
              <a:t> </a:t>
            </a:r>
            <a:r>
              <a:rPr sz="2200" spc="-10" dirty="0"/>
              <a:t>District</a:t>
            </a:r>
            <a:endParaRPr sz="2200"/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2200" spc="-10" dirty="0"/>
              <a:t>Presented</a:t>
            </a:r>
            <a:r>
              <a:rPr sz="2200" spc="-20" dirty="0"/>
              <a:t> </a:t>
            </a:r>
            <a:r>
              <a:rPr sz="2200" dirty="0"/>
              <a:t>by:</a:t>
            </a:r>
            <a:r>
              <a:rPr sz="2200" spc="-50" dirty="0"/>
              <a:t> </a:t>
            </a:r>
            <a:r>
              <a:rPr sz="2200" dirty="0"/>
              <a:t>CCSD</a:t>
            </a:r>
            <a:r>
              <a:rPr sz="2200" spc="-65" dirty="0"/>
              <a:t> </a:t>
            </a:r>
            <a:r>
              <a:rPr sz="2200" spc="-10" dirty="0"/>
              <a:t>Procurement</a:t>
            </a:r>
            <a:r>
              <a:rPr sz="2200" dirty="0"/>
              <a:t> Services</a:t>
            </a:r>
            <a:r>
              <a:rPr sz="2200" spc="-55" dirty="0"/>
              <a:t> </a:t>
            </a:r>
            <a:r>
              <a:rPr sz="2200" spc="-25" dirty="0"/>
              <a:t>Department●770-</a:t>
            </a:r>
            <a:r>
              <a:rPr sz="2200" spc="-20" dirty="0"/>
              <a:t>590-4524</a:t>
            </a:r>
            <a:endParaRPr sz="2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7217" y="298450"/>
            <a:ext cx="490791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Solicitation</a:t>
            </a:r>
            <a:r>
              <a:rPr spc="-145" dirty="0"/>
              <a:t> </a:t>
            </a:r>
            <a:r>
              <a:rPr spc="-10" dirty="0"/>
              <a:t>Process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28114"/>
            <a:ext cx="8058150" cy="48768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marR="254000" indent="-457834">
              <a:lnSpc>
                <a:spcPct val="100000"/>
              </a:lnSpc>
              <a:spcBef>
                <a:spcPts val="105"/>
              </a:spcBef>
              <a:buSzPct val="79687"/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central</a:t>
            </a:r>
            <a:r>
              <a:rPr sz="32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office</a:t>
            </a:r>
            <a:r>
              <a:rPr sz="32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department</a:t>
            </a:r>
            <a:r>
              <a:rPr sz="32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or</a:t>
            </a:r>
            <a:r>
              <a:rPr sz="32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school</a:t>
            </a:r>
            <a:r>
              <a:rPr sz="3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(end-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user)</a:t>
            </a:r>
            <a:r>
              <a:rPr sz="32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must</a:t>
            </a: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submit</a:t>
            </a: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3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request</a:t>
            </a:r>
            <a:r>
              <a:rPr sz="32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3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Procurement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Services</a:t>
            </a:r>
            <a:r>
              <a:rPr sz="32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3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start</a:t>
            </a:r>
            <a:r>
              <a:rPr sz="3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3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solicitation</a:t>
            </a:r>
            <a:r>
              <a:rPr sz="3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process.</a:t>
            </a:r>
            <a:endParaRPr sz="3200">
              <a:latin typeface="Calibri"/>
              <a:cs typeface="Calibri"/>
            </a:endParaRPr>
          </a:p>
          <a:p>
            <a:pPr marL="469900" marR="72390" indent="-457834">
              <a:lnSpc>
                <a:spcPct val="100000"/>
              </a:lnSpc>
              <a:spcBef>
                <a:spcPts val="1800"/>
              </a:spcBef>
              <a:buSzPct val="79687"/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32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end-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user</a:t>
            </a:r>
            <a:r>
              <a:rPr sz="3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provides</a:t>
            </a:r>
            <a:r>
              <a:rPr sz="32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specifications</a:t>
            </a:r>
            <a:r>
              <a:rPr sz="3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or</a:t>
            </a:r>
            <a:r>
              <a:rPr sz="3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scope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3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work</a:t>
            </a:r>
            <a:r>
              <a:rPr sz="32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32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3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solicitation</a:t>
            </a:r>
            <a:r>
              <a:rPr sz="3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3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works</a:t>
            </a:r>
            <a:r>
              <a:rPr sz="32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rgbClr val="FFFFFF"/>
                </a:solidFill>
                <a:latin typeface="Calibri"/>
                <a:cs typeface="Calibri"/>
              </a:rPr>
              <a:t>with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Procurement</a:t>
            </a:r>
            <a:r>
              <a:rPr sz="3200" spc="-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32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finalize</a:t>
            </a:r>
            <a:r>
              <a:rPr sz="32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32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solicitation.</a:t>
            </a:r>
            <a:endParaRPr sz="3200">
              <a:latin typeface="Calibri"/>
              <a:cs typeface="Calibri"/>
            </a:endParaRPr>
          </a:p>
          <a:p>
            <a:pPr marL="469900" marR="5080" indent="-457834" algn="just">
              <a:lnSpc>
                <a:spcPct val="100299"/>
              </a:lnSpc>
              <a:spcBef>
                <a:spcPts val="1795"/>
              </a:spcBef>
              <a:buSzPct val="79687"/>
              <a:buFont typeface="Arial"/>
              <a:buChar char="•"/>
              <a:tabLst>
                <a:tab pos="470534" algn="l"/>
              </a:tabLst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32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solicitation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32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released</a:t>
            </a:r>
            <a:r>
              <a:rPr sz="32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when</a:t>
            </a:r>
            <a:r>
              <a:rPr sz="3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end-</a:t>
            </a:r>
            <a:r>
              <a:rPr sz="3200" spc="-20" dirty="0">
                <a:solidFill>
                  <a:srgbClr val="FFFFFF"/>
                </a:solidFill>
                <a:latin typeface="Calibri"/>
                <a:cs typeface="Calibri"/>
              </a:rPr>
              <a:t>user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32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Procurement</a:t>
            </a:r>
            <a:r>
              <a:rPr sz="32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Services</a:t>
            </a:r>
            <a:r>
              <a:rPr sz="32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have</a:t>
            </a:r>
            <a:r>
              <a:rPr sz="32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reviewed</a:t>
            </a:r>
            <a:r>
              <a:rPr sz="32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approved</a:t>
            </a:r>
            <a:r>
              <a:rPr sz="32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32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solicitation.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4682" y="6141211"/>
            <a:ext cx="1447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4966AC"/>
                </a:solidFill>
                <a:latin typeface="Trebuchet MS"/>
                <a:cs typeface="Trebuchet MS"/>
              </a:rPr>
              <a:t>10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1621" y="222250"/>
            <a:ext cx="76117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General</a:t>
            </a:r>
            <a:r>
              <a:rPr spc="-130" dirty="0"/>
              <a:t> </a:t>
            </a:r>
            <a:r>
              <a:rPr spc="-35" dirty="0"/>
              <a:t>Terms</a:t>
            </a:r>
            <a:r>
              <a:rPr spc="-114" dirty="0"/>
              <a:t> </a:t>
            </a:r>
            <a:r>
              <a:rPr dirty="0"/>
              <a:t>and</a:t>
            </a:r>
            <a:r>
              <a:rPr spc="-114" dirty="0"/>
              <a:t> </a:t>
            </a:r>
            <a:r>
              <a:rPr spc="-10" dirty="0"/>
              <a:t>Conditions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7697" y="1495170"/>
            <a:ext cx="7907020" cy="40691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4735" marR="846455" indent="-1468120">
              <a:lnSpc>
                <a:spcPct val="114599"/>
              </a:lnSpc>
              <a:spcBef>
                <a:spcPts val="100"/>
              </a:spcBef>
            </a:pPr>
            <a:r>
              <a:rPr sz="2400" b="1" dirty="0">
                <a:solidFill>
                  <a:srgbClr val="FFFF00"/>
                </a:solidFill>
                <a:latin typeface="Calibri"/>
                <a:cs typeface="Calibri"/>
              </a:rPr>
              <a:t>Where</a:t>
            </a:r>
            <a:r>
              <a:rPr sz="2400" b="1" spc="-5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00"/>
                </a:solidFill>
                <a:latin typeface="Calibri"/>
                <a:cs typeface="Calibri"/>
              </a:rPr>
              <a:t>to</a:t>
            </a:r>
            <a:r>
              <a:rPr sz="2400" b="1" spc="-3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00"/>
                </a:solidFill>
                <a:latin typeface="Calibri"/>
                <a:cs typeface="Calibri"/>
              </a:rPr>
              <a:t>find</a:t>
            </a:r>
            <a:r>
              <a:rPr sz="2400" b="1" spc="-3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00"/>
                </a:solidFill>
                <a:latin typeface="Calibri"/>
                <a:cs typeface="Calibri"/>
              </a:rPr>
              <a:t>our</a:t>
            </a:r>
            <a:r>
              <a:rPr sz="2400" b="1" spc="-6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00"/>
                </a:solidFill>
                <a:latin typeface="Calibri"/>
                <a:cs typeface="Calibri"/>
              </a:rPr>
              <a:t>General</a:t>
            </a:r>
            <a:r>
              <a:rPr sz="2400" b="1" spc="-3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FFFF00"/>
                </a:solidFill>
                <a:latin typeface="Calibri"/>
                <a:cs typeface="Calibri"/>
              </a:rPr>
              <a:t>Terms</a:t>
            </a:r>
            <a:r>
              <a:rPr sz="2400" b="1" spc="-5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00"/>
                </a:solidFill>
                <a:latin typeface="Calibri"/>
                <a:cs typeface="Calibri"/>
              </a:rPr>
              <a:t>and</a:t>
            </a:r>
            <a:r>
              <a:rPr sz="2400" b="1" spc="-4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00"/>
                </a:solidFill>
                <a:latin typeface="Calibri"/>
                <a:cs typeface="Calibri"/>
              </a:rPr>
              <a:t>Conditions: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Go</a:t>
            </a:r>
            <a:r>
              <a:rPr sz="2400" b="1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to:</a:t>
            </a:r>
            <a:r>
              <a:rPr sz="24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www.</a:t>
            </a:r>
            <a:r>
              <a:rPr sz="24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Cobbk12.org</a:t>
            </a:r>
            <a:endParaRPr sz="2400" dirty="0">
              <a:latin typeface="Calibri"/>
              <a:cs typeface="Calibri"/>
            </a:endParaRPr>
          </a:p>
          <a:p>
            <a:pPr marL="2600960" marR="2587625" indent="458470">
              <a:lnSpc>
                <a:spcPct val="114700"/>
              </a:lnSpc>
              <a:spcBef>
                <a:spcPts val="5"/>
              </a:spcBef>
            </a:pPr>
            <a:r>
              <a:rPr sz="2400" b="1" dirty="0">
                <a:solidFill>
                  <a:srgbClr val="FFFF00"/>
                </a:solidFill>
                <a:latin typeface="Calibri"/>
                <a:cs typeface="Calibri"/>
              </a:rPr>
              <a:t>Click</a:t>
            </a:r>
            <a:r>
              <a:rPr sz="2400" b="1" spc="-2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24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Menu </a:t>
            </a:r>
            <a:r>
              <a:rPr sz="2400" b="1" dirty="0">
                <a:solidFill>
                  <a:srgbClr val="FFFF00"/>
                </a:solidFill>
                <a:latin typeface="Calibri"/>
                <a:cs typeface="Calibri"/>
              </a:rPr>
              <a:t>Click</a:t>
            </a:r>
            <a:r>
              <a:rPr sz="2400" b="1" spc="-3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24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Departments</a:t>
            </a:r>
            <a:endParaRPr sz="2400" dirty="0">
              <a:latin typeface="Calibri"/>
              <a:cs typeface="Calibri"/>
            </a:endParaRPr>
          </a:p>
          <a:p>
            <a:pPr marL="2048510" marR="2035175" indent="-2540" algn="ctr">
              <a:lnSpc>
                <a:spcPts val="3310"/>
              </a:lnSpc>
              <a:spcBef>
                <a:spcPts val="175"/>
              </a:spcBef>
            </a:pPr>
            <a:r>
              <a:rPr sz="2400" b="1" dirty="0">
                <a:solidFill>
                  <a:srgbClr val="FFFF00"/>
                </a:solidFill>
                <a:latin typeface="Calibri"/>
                <a:cs typeface="Calibri"/>
              </a:rPr>
              <a:t>Click</a:t>
            </a:r>
            <a:r>
              <a:rPr sz="2400" b="1" spc="-6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24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Procurement</a:t>
            </a:r>
            <a:r>
              <a:rPr sz="24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Services </a:t>
            </a:r>
            <a:endParaRPr sz="2400" dirty="0">
              <a:latin typeface="Calibri"/>
              <a:cs typeface="Calibri"/>
            </a:endParaRPr>
          </a:p>
          <a:p>
            <a:pPr marL="3810" algn="ctr">
              <a:lnSpc>
                <a:spcPct val="100000"/>
              </a:lnSpc>
              <a:spcBef>
                <a:spcPts val="240"/>
              </a:spcBef>
            </a:pPr>
            <a:r>
              <a:rPr sz="2400" b="1" dirty="0">
                <a:solidFill>
                  <a:srgbClr val="FFFF00"/>
                </a:solidFill>
                <a:latin typeface="Calibri"/>
                <a:cs typeface="Calibri"/>
              </a:rPr>
              <a:t>Click</a:t>
            </a:r>
            <a:r>
              <a:rPr sz="2400" b="1" spc="-6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24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General</a:t>
            </a:r>
            <a:r>
              <a:rPr sz="24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FFFFFF"/>
                </a:solidFill>
                <a:latin typeface="Calibri"/>
                <a:cs typeface="Calibri"/>
              </a:rPr>
              <a:t>Terms</a:t>
            </a:r>
            <a:r>
              <a:rPr sz="24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&amp;</a:t>
            </a:r>
            <a:r>
              <a:rPr sz="24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Conditions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00" dirty="0">
              <a:latin typeface="Calibri"/>
              <a:cs typeface="Calibri"/>
            </a:endParaRPr>
          </a:p>
          <a:p>
            <a:pPr marL="12065" marR="5080" algn="ctr">
              <a:lnSpc>
                <a:spcPct val="80000"/>
              </a:lnSpc>
              <a:spcBef>
                <a:spcPts val="5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following</a:t>
            </a:r>
            <a:r>
              <a:rPr sz="18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General</a:t>
            </a:r>
            <a:r>
              <a:rPr sz="1800" b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Terms</a:t>
            </a:r>
            <a:r>
              <a:rPr sz="18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Conditions</a:t>
            </a:r>
            <a:r>
              <a:rPr sz="18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are</a:t>
            </a:r>
            <a:r>
              <a:rPr sz="18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common</a:t>
            </a:r>
            <a:r>
              <a:rPr sz="18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all</a:t>
            </a:r>
            <a:r>
              <a:rPr sz="18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Cobb</a:t>
            </a:r>
            <a:r>
              <a:rPr sz="1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County</a:t>
            </a:r>
            <a:r>
              <a:rPr sz="18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School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District</a:t>
            </a:r>
            <a:r>
              <a:rPr sz="18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(CCSD)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Invitation</a:t>
            </a:r>
            <a:r>
              <a:rPr sz="1800" b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Bids</a:t>
            </a:r>
            <a:r>
              <a:rPr sz="18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(IFB),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Request</a:t>
            </a:r>
            <a:r>
              <a:rPr sz="1800" b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Proposals</a:t>
            </a:r>
            <a:r>
              <a:rPr sz="18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(RFP),</a:t>
            </a:r>
            <a:r>
              <a:rPr sz="18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Request</a:t>
            </a:r>
            <a:r>
              <a:rPr sz="18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Information</a:t>
            </a:r>
            <a:r>
              <a:rPr sz="18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(RFI),</a:t>
            </a:r>
            <a:r>
              <a:rPr sz="18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Request</a:t>
            </a:r>
            <a:r>
              <a:rPr sz="18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Quotes</a:t>
            </a:r>
            <a:r>
              <a:rPr sz="18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(RFQ)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documents.</a:t>
            </a:r>
            <a:r>
              <a:rPr sz="18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Taking</a:t>
            </a:r>
            <a:r>
              <a:rPr sz="18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exception</a:t>
            </a:r>
            <a:r>
              <a:rPr sz="1800" b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these</a:t>
            </a:r>
            <a:r>
              <a:rPr sz="18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terms</a:t>
            </a:r>
            <a:r>
              <a:rPr sz="18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conditions</a:t>
            </a:r>
            <a:r>
              <a:rPr sz="18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or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submitting</a:t>
            </a:r>
            <a:r>
              <a:rPr sz="1800" b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conflicting</a:t>
            </a:r>
            <a:r>
              <a:rPr sz="18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language</a:t>
            </a:r>
            <a:r>
              <a:rPr sz="18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may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18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cause</a:t>
            </a:r>
            <a:r>
              <a:rPr sz="18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rejection</a:t>
            </a:r>
            <a:r>
              <a:rPr sz="18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8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vendor’s</a:t>
            </a:r>
            <a:r>
              <a:rPr sz="18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response.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3670" rIns="0" bIns="0" rtlCol="0">
            <a:spAutoFit/>
          </a:bodyPr>
          <a:lstStyle/>
          <a:p>
            <a:pPr marL="2838450" marR="5080" indent="-959485">
              <a:lnSpc>
                <a:spcPts val="4610"/>
              </a:lnSpc>
              <a:spcBef>
                <a:spcPts val="1210"/>
              </a:spcBef>
            </a:pPr>
            <a:r>
              <a:rPr dirty="0"/>
              <a:t>General</a:t>
            </a:r>
            <a:r>
              <a:rPr spc="-145" dirty="0"/>
              <a:t> </a:t>
            </a:r>
            <a:r>
              <a:rPr spc="-50" dirty="0"/>
              <a:t>Terms</a:t>
            </a:r>
            <a:r>
              <a:rPr spc="-155" dirty="0"/>
              <a:t> </a:t>
            </a:r>
            <a:r>
              <a:rPr spc="-25" dirty="0"/>
              <a:t>and </a:t>
            </a:r>
            <a:r>
              <a:rPr spc="-10" dirty="0"/>
              <a:t>Conditions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9644" y="1752726"/>
            <a:ext cx="7266940" cy="49872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62610" lvl="1" indent="-511175">
              <a:lnSpc>
                <a:spcPct val="100000"/>
              </a:lnSpc>
              <a:spcBef>
                <a:spcPts val="105"/>
              </a:spcBef>
              <a:buClr>
                <a:srgbClr val="FFFFFF"/>
              </a:buClr>
              <a:buAutoNum type="arabicPeriod"/>
              <a:tabLst>
                <a:tab pos="563245" algn="l"/>
              </a:tabLst>
            </a:pPr>
            <a:r>
              <a:rPr sz="2000" b="1" u="sng" spc="-1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Calibri"/>
                <a:cs typeface="Calibri"/>
              </a:rPr>
              <a:t>BACKGROUND</a:t>
            </a:r>
            <a:r>
              <a:rPr sz="2000" b="1" u="sng" spc="-95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Calibri"/>
                <a:cs typeface="Calibri"/>
              </a:rPr>
              <a:t>CHECKS</a:t>
            </a:r>
            <a:endParaRPr sz="2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AutoNum type="arabicPeriod"/>
            </a:pPr>
            <a:endParaRPr sz="2000">
              <a:latin typeface="Calibri"/>
              <a:cs typeface="Calibri"/>
            </a:endParaRPr>
          </a:p>
          <a:p>
            <a:pPr marL="12700" marR="250825" lvl="1" indent="51435">
              <a:lnSpc>
                <a:spcPct val="80000"/>
              </a:lnSpc>
              <a:spcBef>
                <a:spcPts val="1285"/>
              </a:spcBef>
              <a:buFont typeface="Calibri"/>
              <a:buAutoNum type="arabicPeriod"/>
              <a:tabLst>
                <a:tab pos="926465" algn="l"/>
                <a:tab pos="927100" algn="l"/>
              </a:tabLst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CCSD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requires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vendor,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at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vendor’s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cost,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perform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background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checks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any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employee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or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subcontractor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who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will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working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CCSD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property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(delivery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personnel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excluded).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comprehensive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criminal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history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background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check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include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both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Georgia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Crime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Information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Center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(GCIC)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National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Crime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Information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Center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(NCIC)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required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each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applicant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assigned</a:t>
            </a:r>
            <a:r>
              <a:rPr sz="1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CCSD.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Minimum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findings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that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warrant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exclusion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include:</a:t>
            </a:r>
            <a:endParaRPr sz="1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AutoNum type="arabicPeriod"/>
            </a:pPr>
            <a:endParaRPr sz="1800">
              <a:latin typeface="Calibri"/>
              <a:cs typeface="Calibri"/>
            </a:endParaRPr>
          </a:p>
          <a:p>
            <a:pPr marL="701040" lvl="2" indent="-637540">
              <a:lnSpc>
                <a:spcPct val="100000"/>
              </a:lnSpc>
              <a:spcBef>
                <a:spcPts val="1105"/>
              </a:spcBef>
              <a:buFont typeface="Calibri"/>
              <a:buAutoNum type="arabicPeriod"/>
              <a:tabLst>
                <a:tab pos="701675" algn="l"/>
              </a:tabLst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Any</a:t>
            </a:r>
            <a:r>
              <a:rPr sz="1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felony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conviction</a:t>
            </a:r>
            <a:endParaRPr sz="1800">
              <a:latin typeface="Calibri"/>
              <a:cs typeface="Calibri"/>
            </a:endParaRPr>
          </a:p>
          <a:p>
            <a:pPr marL="701040" lvl="2" indent="-637540">
              <a:lnSpc>
                <a:spcPct val="100000"/>
              </a:lnSpc>
              <a:spcBef>
                <a:spcPts val="565"/>
              </a:spcBef>
              <a:buFont typeface="Calibri"/>
              <a:buAutoNum type="arabicPeriod"/>
              <a:tabLst>
                <a:tab pos="701675" algn="l"/>
              </a:tabLst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Any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misdemeanor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drug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offense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within the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past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seven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(7)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years</a:t>
            </a:r>
            <a:endParaRPr sz="1800">
              <a:latin typeface="Calibri"/>
              <a:cs typeface="Calibri"/>
            </a:endParaRPr>
          </a:p>
          <a:p>
            <a:pPr marL="701040" lvl="2" indent="-637540">
              <a:lnSpc>
                <a:spcPct val="100000"/>
              </a:lnSpc>
              <a:spcBef>
                <a:spcPts val="575"/>
              </a:spcBef>
              <a:buFont typeface="Calibri"/>
              <a:buAutoNum type="arabicPeriod"/>
              <a:tabLst>
                <a:tab pos="701675" algn="l"/>
              </a:tabLst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Any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crime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against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children</a:t>
            </a:r>
            <a:endParaRPr sz="1800">
              <a:latin typeface="Calibri"/>
              <a:cs typeface="Calibri"/>
            </a:endParaRPr>
          </a:p>
          <a:p>
            <a:pPr marL="701040" lvl="2" indent="-637540">
              <a:lnSpc>
                <a:spcPct val="100000"/>
              </a:lnSpc>
              <a:spcBef>
                <a:spcPts val="565"/>
              </a:spcBef>
              <a:buFont typeface="Calibri"/>
              <a:buAutoNum type="arabicPeriod"/>
              <a:tabLst>
                <a:tab pos="701675" algn="l"/>
              </a:tabLst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Any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sex-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related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conviction</a:t>
            </a:r>
            <a:endParaRPr sz="1800">
              <a:latin typeface="Calibri"/>
              <a:cs typeface="Calibri"/>
            </a:endParaRPr>
          </a:p>
          <a:p>
            <a:pPr lvl="2">
              <a:lnSpc>
                <a:spcPct val="100000"/>
              </a:lnSpc>
              <a:buClr>
                <a:srgbClr val="FFFFFF"/>
              </a:buClr>
              <a:buFont typeface="Calibri"/>
              <a:buAutoNum type="arabicPeriod"/>
            </a:pPr>
            <a:endParaRPr sz="1800">
              <a:latin typeface="Calibri"/>
              <a:cs typeface="Calibri"/>
            </a:endParaRPr>
          </a:p>
          <a:p>
            <a:pPr marL="12700" marR="5080" lvl="1">
              <a:lnSpc>
                <a:spcPct val="80000"/>
              </a:lnSpc>
              <a:spcBef>
                <a:spcPts val="1535"/>
              </a:spcBef>
              <a:buFont typeface="Calibri"/>
              <a:buAutoNum type="arabicPeriod"/>
              <a:tabLst>
                <a:tab pos="926465" algn="l"/>
                <a:tab pos="927100" algn="l"/>
              </a:tabLst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Background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checks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must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provided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CCSD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Human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Resources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Department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upon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request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by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CCSD.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Please</a:t>
            </a:r>
            <a:r>
              <a:rPr sz="1800" b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note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it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required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that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all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necessary</a:t>
            </a:r>
            <a:r>
              <a:rPr sz="1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checks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completed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prior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employee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beginning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work.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4890" y="249377"/>
            <a:ext cx="7646034" cy="1672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05" algn="ctr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Georgia</a:t>
            </a:r>
            <a:r>
              <a:rPr sz="3600" spc="-30" dirty="0"/>
              <a:t> </a:t>
            </a:r>
            <a:r>
              <a:rPr sz="3600" dirty="0"/>
              <a:t>Security</a:t>
            </a:r>
            <a:r>
              <a:rPr sz="3600" spc="-30" dirty="0"/>
              <a:t> </a:t>
            </a:r>
            <a:r>
              <a:rPr sz="3600" dirty="0"/>
              <a:t>and</a:t>
            </a:r>
            <a:r>
              <a:rPr sz="3600" spc="-25" dirty="0"/>
              <a:t> </a:t>
            </a:r>
            <a:r>
              <a:rPr sz="3600" spc="-10" dirty="0"/>
              <a:t>Immigration </a:t>
            </a:r>
            <a:r>
              <a:rPr sz="3600" dirty="0"/>
              <a:t>Compliance</a:t>
            </a:r>
            <a:r>
              <a:rPr sz="3600" spc="-10" dirty="0"/>
              <a:t> </a:t>
            </a:r>
            <a:r>
              <a:rPr sz="3600" dirty="0"/>
              <a:t>Act (OCGA 13-</a:t>
            </a:r>
            <a:r>
              <a:rPr sz="3600" spc="-10" dirty="0"/>
              <a:t>10-</a:t>
            </a:r>
            <a:r>
              <a:rPr sz="3600" dirty="0"/>
              <a:t>90 and </a:t>
            </a:r>
            <a:r>
              <a:rPr sz="3600" spc="-25" dirty="0"/>
              <a:t>13-</a:t>
            </a:r>
            <a:endParaRPr sz="3600"/>
          </a:p>
          <a:p>
            <a:pPr marL="2540" algn="ctr">
              <a:lnSpc>
                <a:spcPct val="100000"/>
              </a:lnSpc>
              <a:spcBef>
                <a:spcPts val="5"/>
              </a:spcBef>
            </a:pPr>
            <a:r>
              <a:rPr sz="3600" spc="-10" dirty="0"/>
              <a:t>10-</a:t>
            </a:r>
            <a:r>
              <a:rPr sz="3600" spc="-25" dirty="0"/>
              <a:t>91)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46303" y="2833496"/>
            <a:ext cx="7468234" cy="2476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0"/>
              </a:spcBef>
              <a:buSzPct val="79166"/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Vendor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must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2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compliance</a:t>
            </a:r>
            <a:r>
              <a:rPr sz="2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with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all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applicable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federal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4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state</a:t>
            </a:r>
            <a:r>
              <a:rPr sz="2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security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immigration</a:t>
            </a:r>
            <a:r>
              <a:rPr sz="24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laws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including</a:t>
            </a:r>
            <a:r>
              <a:rPr sz="2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Georgia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Security</a:t>
            </a:r>
            <a:r>
              <a:rPr sz="2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Immigration</a:t>
            </a:r>
            <a:r>
              <a:rPr sz="24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Compliance</a:t>
            </a:r>
            <a:r>
              <a:rPr sz="2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Act.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sz="2400">
              <a:latin typeface="Calibri"/>
              <a:cs typeface="Calibri"/>
            </a:endParaRPr>
          </a:p>
          <a:p>
            <a:pPr marL="469900" marR="693420" indent="-457200">
              <a:lnSpc>
                <a:spcPct val="100400"/>
              </a:lnSpc>
              <a:spcBef>
                <a:spcPts val="1945"/>
              </a:spcBef>
              <a:buSzPct val="79166"/>
              <a:buFont typeface="Arial"/>
              <a:buChar char="•"/>
              <a:tabLst>
                <a:tab pos="469265" algn="l"/>
                <a:tab pos="469900" algn="l"/>
                <a:tab pos="1760220" algn="l"/>
              </a:tabLst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Vendor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required</a:t>
            </a:r>
            <a:r>
              <a:rPr sz="2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affirm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this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by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completing</a:t>
            </a:r>
            <a:r>
              <a:rPr sz="24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returning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	any</a:t>
            </a:r>
            <a:r>
              <a:rPr sz="24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required</a:t>
            </a:r>
            <a:r>
              <a:rPr sz="24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compliance</a:t>
            </a:r>
            <a:r>
              <a:rPr sz="24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documents.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4682" y="6141211"/>
            <a:ext cx="1447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4966AC"/>
                </a:solidFill>
                <a:latin typeface="Trebuchet MS"/>
                <a:cs typeface="Trebuchet MS"/>
              </a:rPr>
              <a:t>13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7469" y="107950"/>
            <a:ext cx="56375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Construction</a:t>
            </a:r>
            <a:r>
              <a:rPr spc="-110" dirty="0"/>
              <a:t> </a:t>
            </a:r>
            <a:r>
              <a:rPr spc="-10" dirty="0"/>
              <a:t>(SPLOST)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60856" y="1814525"/>
            <a:ext cx="6967220" cy="29679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165735" indent="-457834">
              <a:lnSpc>
                <a:spcPct val="100000"/>
              </a:lnSpc>
              <a:spcBef>
                <a:spcPts val="95"/>
              </a:spcBef>
              <a:buSzPct val="80357"/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Construction</a:t>
            </a:r>
            <a:r>
              <a:rPr sz="28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projects</a:t>
            </a:r>
            <a:r>
              <a:rPr sz="28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are</a:t>
            </a:r>
            <a:r>
              <a:rPr sz="28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funded</a:t>
            </a:r>
            <a:r>
              <a:rPr sz="28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by</a:t>
            </a:r>
            <a:r>
              <a:rPr sz="28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SPLOST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(Special</a:t>
            </a:r>
            <a:r>
              <a:rPr sz="28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Purpose</a:t>
            </a:r>
            <a:r>
              <a:rPr sz="2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Local</a:t>
            </a:r>
            <a:r>
              <a:rPr sz="28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Option</a:t>
            </a:r>
            <a:r>
              <a:rPr sz="28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Sales</a:t>
            </a:r>
            <a:r>
              <a:rPr sz="28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Tax).</a:t>
            </a:r>
            <a:endParaRPr sz="2800" dirty="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1015"/>
              </a:spcBef>
              <a:buSzPct val="80357"/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SPLOST</a:t>
            </a:r>
            <a:r>
              <a:rPr sz="2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lang="en-US" sz="280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started</a:t>
            </a:r>
            <a:r>
              <a:rPr sz="2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2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2800" spc="-10" dirty="0">
                <a:solidFill>
                  <a:srgbClr val="FFFFFF"/>
                </a:solidFill>
                <a:latin typeface="Calibri"/>
                <a:cs typeface="Calibri"/>
              </a:rPr>
              <a:t>7/15/2021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 dirty="0">
              <a:latin typeface="Calibri"/>
              <a:cs typeface="Calibri"/>
            </a:endParaRPr>
          </a:p>
          <a:p>
            <a:pPr marL="469900" marR="5080">
              <a:lnSpc>
                <a:spcPct val="100000"/>
              </a:lnSpc>
              <a:spcBef>
                <a:spcPts val="1935"/>
              </a:spcBef>
              <a:tabLst>
                <a:tab pos="1435100" algn="l"/>
              </a:tabLst>
            </a:pP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Note: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lang="en-US" sz="28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he</a:t>
            </a:r>
            <a:r>
              <a:rPr sz="28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SPLOST</a:t>
            </a:r>
            <a:r>
              <a:rPr sz="2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lang="en-US" sz="280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8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Notebook</a:t>
            </a:r>
            <a:r>
              <a:rPr sz="2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28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available</a:t>
            </a:r>
            <a:r>
              <a:rPr sz="28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Calibri"/>
                <a:cs typeface="Calibri"/>
              </a:rPr>
              <a:t>on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CCSD</a:t>
            </a:r>
            <a:r>
              <a:rPr sz="2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website</a:t>
            </a:r>
            <a:r>
              <a:rPr sz="2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(Departments/SPLOST).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4682" y="6141211"/>
            <a:ext cx="1447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4966AC"/>
                </a:solidFill>
                <a:latin typeface="Trebuchet MS"/>
                <a:cs typeface="Trebuchet MS"/>
              </a:rPr>
              <a:t>14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07489" y="69850"/>
            <a:ext cx="543369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Construction</a:t>
            </a:r>
            <a:r>
              <a:rPr spc="-110" dirty="0"/>
              <a:t> </a:t>
            </a:r>
            <a:r>
              <a:rPr spc="-10" dirty="0"/>
              <a:t>Projects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00370"/>
            <a:ext cx="7957184" cy="358902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3200" b="1" dirty="0">
                <a:solidFill>
                  <a:srgbClr val="FFFF00"/>
                </a:solidFill>
                <a:latin typeface="Calibri"/>
                <a:cs typeface="Calibri"/>
              </a:rPr>
              <a:t>Construction</a:t>
            </a:r>
            <a:r>
              <a:rPr sz="3200" b="1" spc="-9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00"/>
                </a:solidFill>
                <a:latin typeface="Calibri"/>
                <a:cs typeface="Calibri"/>
              </a:rPr>
              <a:t>projects</a:t>
            </a:r>
            <a:r>
              <a:rPr sz="3200" b="1" spc="-7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00"/>
                </a:solidFill>
                <a:latin typeface="Calibri"/>
                <a:cs typeface="Calibri"/>
              </a:rPr>
              <a:t>may</a:t>
            </a:r>
            <a:r>
              <a:rPr sz="3200" b="1" spc="-4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FF00"/>
                </a:solidFill>
                <a:latin typeface="Calibri"/>
                <a:cs typeface="Calibri"/>
              </a:rPr>
              <a:t>include:</a:t>
            </a:r>
            <a:endParaRPr sz="320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994"/>
              </a:spcBef>
              <a:buSzPct val="79687"/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New</a:t>
            </a:r>
            <a:r>
              <a:rPr sz="32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/</a:t>
            </a:r>
            <a:r>
              <a:rPr sz="32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Replacement</a:t>
            </a:r>
            <a:r>
              <a:rPr sz="3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Facilities</a:t>
            </a:r>
            <a:endParaRPr sz="320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1000"/>
              </a:spcBef>
              <a:buSzPct val="79687"/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Additions</a:t>
            </a:r>
            <a:r>
              <a:rPr sz="32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/</a:t>
            </a:r>
            <a:r>
              <a:rPr sz="32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Modifications</a:t>
            </a:r>
            <a:r>
              <a:rPr sz="32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3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Existing</a:t>
            </a:r>
            <a:r>
              <a:rPr sz="3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Facilities</a:t>
            </a:r>
            <a:endParaRPr sz="3200">
              <a:latin typeface="Calibri"/>
              <a:cs typeface="Calibri"/>
            </a:endParaRPr>
          </a:p>
          <a:p>
            <a:pPr marL="469900" marR="739775" indent="-457834">
              <a:lnSpc>
                <a:spcPct val="100000"/>
              </a:lnSpc>
              <a:spcBef>
                <a:spcPts val="1010"/>
              </a:spcBef>
              <a:buSzPct val="79687"/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Maintenance</a:t>
            </a:r>
            <a:r>
              <a:rPr sz="32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/</a:t>
            </a:r>
            <a:r>
              <a:rPr sz="32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Renovation</a:t>
            </a:r>
            <a:r>
              <a:rPr sz="32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/</a:t>
            </a:r>
            <a:r>
              <a:rPr sz="32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Upgrades</a:t>
            </a:r>
            <a:r>
              <a:rPr sz="32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Existing</a:t>
            </a:r>
            <a:r>
              <a:rPr sz="3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Facilities</a:t>
            </a:r>
            <a:endParaRPr sz="320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1019"/>
              </a:spcBef>
              <a:buSzPct val="79687"/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Athletic</a:t>
            </a:r>
            <a:r>
              <a:rPr sz="3200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Facility</a:t>
            </a:r>
            <a:r>
              <a:rPr sz="3200" spc="-1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Improvements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4682" y="6141211"/>
            <a:ext cx="1447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4966AC"/>
                </a:solidFill>
                <a:latin typeface="Trebuchet MS"/>
                <a:cs typeface="Trebuchet MS"/>
              </a:rPr>
              <a:t>15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9477" y="-14782"/>
            <a:ext cx="508127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75030" marR="5080" indent="-862965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Construction</a:t>
            </a:r>
            <a:r>
              <a:rPr sz="4000" spc="-145" dirty="0"/>
              <a:t> </a:t>
            </a:r>
            <a:r>
              <a:rPr sz="4000" spc="-10" dirty="0"/>
              <a:t>Contractor Prequalification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866343" y="1606423"/>
            <a:ext cx="7793355" cy="38277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76860" indent="12065">
              <a:lnSpc>
                <a:spcPct val="100000"/>
              </a:lnSpc>
              <a:spcBef>
                <a:spcPts val="95"/>
              </a:spcBef>
            </a:pPr>
            <a:r>
              <a:rPr sz="3400" b="1" spc="-25" dirty="0">
                <a:solidFill>
                  <a:srgbClr val="FFFF00"/>
                </a:solidFill>
                <a:latin typeface="Calibri"/>
                <a:cs typeface="Calibri"/>
              </a:rPr>
              <a:t>Vendors</a:t>
            </a:r>
            <a:r>
              <a:rPr sz="3400" b="1" spc="-9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FFFF00"/>
                </a:solidFill>
                <a:latin typeface="Calibri"/>
                <a:cs typeface="Calibri"/>
              </a:rPr>
              <a:t>must</a:t>
            </a:r>
            <a:r>
              <a:rPr sz="3400" b="1" spc="-10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spc="-30" dirty="0">
                <a:solidFill>
                  <a:srgbClr val="FFFF00"/>
                </a:solidFill>
                <a:latin typeface="Calibri"/>
                <a:cs typeface="Calibri"/>
              </a:rPr>
              <a:t>pre-</a:t>
            </a:r>
            <a:r>
              <a:rPr sz="3400" b="1" dirty="0">
                <a:solidFill>
                  <a:srgbClr val="FFFF00"/>
                </a:solidFill>
                <a:latin typeface="Calibri"/>
                <a:cs typeface="Calibri"/>
              </a:rPr>
              <a:t>qualify</a:t>
            </a:r>
            <a:r>
              <a:rPr sz="3400" b="1" spc="-114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FFFF00"/>
                </a:solidFill>
                <a:latin typeface="Calibri"/>
                <a:cs typeface="Calibri"/>
              </a:rPr>
              <a:t>to</a:t>
            </a:r>
            <a:r>
              <a:rPr sz="3400" b="1" spc="-10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FFFF00"/>
                </a:solidFill>
                <a:latin typeface="Calibri"/>
                <a:cs typeface="Calibri"/>
              </a:rPr>
              <a:t>participate</a:t>
            </a:r>
            <a:r>
              <a:rPr sz="3400" b="1" spc="-11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spc="-25" dirty="0">
                <a:solidFill>
                  <a:srgbClr val="FFFF00"/>
                </a:solidFill>
                <a:latin typeface="Calibri"/>
                <a:cs typeface="Calibri"/>
              </a:rPr>
              <a:t>in </a:t>
            </a:r>
            <a:r>
              <a:rPr sz="3400" b="1" dirty="0">
                <a:solidFill>
                  <a:srgbClr val="FFFF00"/>
                </a:solidFill>
                <a:latin typeface="Calibri"/>
                <a:cs typeface="Calibri"/>
              </a:rPr>
              <a:t>the</a:t>
            </a:r>
            <a:r>
              <a:rPr sz="3400" b="1" spc="-10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FFFF00"/>
                </a:solidFill>
                <a:latin typeface="Calibri"/>
                <a:cs typeface="Calibri"/>
              </a:rPr>
              <a:t>CCSD</a:t>
            </a:r>
            <a:r>
              <a:rPr sz="3400" b="1" spc="-9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FFFF00"/>
                </a:solidFill>
                <a:latin typeface="Calibri"/>
                <a:cs typeface="Calibri"/>
              </a:rPr>
              <a:t>construction</a:t>
            </a:r>
            <a:r>
              <a:rPr sz="3400" b="1" spc="-8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FFFF00"/>
                </a:solidFill>
                <a:latin typeface="Calibri"/>
                <a:cs typeface="Calibri"/>
              </a:rPr>
              <a:t>solicitation</a:t>
            </a:r>
            <a:r>
              <a:rPr sz="3400" b="1" spc="-8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FFFF00"/>
                </a:solidFill>
                <a:latin typeface="Calibri"/>
                <a:cs typeface="Calibri"/>
              </a:rPr>
              <a:t>process</a:t>
            </a:r>
            <a:endParaRPr sz="3400">
              <a:latin typeface="Calibri"/>
              <a:cs typeface="Calibri"/>
            </a:endParaRPr>
          </a:p>
          <a:p>
            <a:pPr marL="632460" marR="725170" indent="-457834">
              <a:lnSpc>
                <a:spcPct val="100000"/>
              </a:lnSpc>
              <a:spcBef>
                <a:spcPts val="1055"/>
              </a:spcBef>
              <a:buSzPct val="78846"/>
              <a:buFont typeface="Arial"/>
              <a:buChar char="•"/>
              <a:tabLst>
                <a:tab pos="632460" algn="l"/>
                <a:tab pos="633095" algn="l"/>
              </a:tabLst>
            </a:pP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District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Administrative</a:t>
            </a:r>
            <a:r>
              <a:rPr sz="26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Rule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 FGC-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R,</a:t>
            </a:r>
            <a:r>
              <a:rPr sz="26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Construction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Contractor</a:t>
            </a:r>
            <a:r>
              <a:rPr sz="2600" spc="-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Prequalification</a:t>
            </a:r>
            <a:endParaRPr sz="2600">
              <a:latin typeface="Calibri"/>
              <a:cs typeface="Calibri"/>
            </a:endParaRPr>
          </a:p>
          <a:p>
            <a:pPr marL="632460" marR="431165" indent="-457834">
              <a:lnSpc>
                <a:spcPct val="100000"/>
              </a:lnSpc>
              <a:spcBef>
                <a:spcPts val="1005"/>
              </a:spcBef>
              <a:buSzPct val="78846"/>
              <a:buFont typeface="Arial"/>
              <a:buChar char="•"/>
              <a:tabLst>
                <a:tab pos="632460" algn="l"/>
                <a:tab pos="633095" algn="l"/>
              </a:tabLst>
            </a:pP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Contractor</a:t>
            </a:r>
            <a:r>
              <a:rPr sz="26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must</a:t>
            </a:r>
            <a:r>
              <a:rPr sz="26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have</a:t>
            </a:r>
            <a:r>
              <a:rPr sz="26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completed</a:t>
            </a:r>
            <a:r>
              <a:rPr sz="26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6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project</a:t>
            </a:r>
            <a:r>
              <a:rPr sz="26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within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30%</a:t>
            </a:r>
            <a:r>
              <a:rPr sz="26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cost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6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project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they</a:t>
            </a:r>
            <a:r>
              <a:rPr sz="26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are</a:t>
            </a:r>
            <a:r>
              <a:rPr sz="2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bidding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Calibri"/>
                <a:cs typeface="Calibri"/>
              </a:rPr>
              <a:t>on.</a:t>
            </a:r>
            <a:endParaRPr sz="2600">
              <a:latin typeface="Calibri"/>
              <a:cs typeface="Calibri"/>
            </a:endParaRPr>
          </a:p>
          <a:p>
            <a:pPr marL="632460" marR="5080" indent="-457834">
              <a:lnSpc>
                <a:spcPct val="100000"/>
              </a:lnSpc>
              <a:spcBef>
                <a:spcPts val="1000"/>
              </a:spcBef>
              <a:buSzPct val="78846"/>
              <a:buFont typeface="Arial"/>
              <a:buChar char="•"/>
              <a:tabLst>
                <a:tab pos="632460" algn="l"/>
                <a:tab pos="633095" algn="l"/>
              </a:tabLst>
            </a:pP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Approved</a:t>
            </a:r>
            <a:r>
              <a:rPr sz="26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qualifications</a:t>
            </a:r>
            <a:r>
              <a:rPr sz="26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are</a:t>
            </a:r>
            <a:r>
              <a:rPr sz="26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good</a:t>
            </a:r>
            <a:r>
              <a:rPr sz="26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26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one</a:t>
            </a:r>
            <a:r>
              <a:rPr sz="26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(1)</a:t>
            </a:r>
            <a:r>
              <a:rPr sz="26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year</a:t>
            </a:r>
            <a:r>
              <a:rPr sz="26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must</a:t>
            </a:r>
            <a:r>
              <a:rPr sz="26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26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renewed</a:t>
            </a:r>
            <a:r>
              <a:rPr sz="26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annually.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4682" y="6141211"/>
            <a:ext cx="1447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4966AC"/>
                </a:solidFill>
                <a:latin typeface="Trebuchet MS"/>
                <a:cs typeface="Trebuchet MS"/>
              </a:rPr>
              <a:t>16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527810">
              <a:lnSpc>
                <a:spcPct val="100000"/>
              </a:lnSpc>
              <a:spcBef>
                <a:spcPts val="100"/>
              </a:spcBef>
            </a:pPr>
            <a:r>
              <a:rPr dirty="0"/>
              <a:t>Vendor</a:t>
            </a:r>
            <a:r>
              <a:rPr spc="-265" dirty="0"/>
              <a:t> </a:t>
            </a:r>
            <a:r>
              <a:rPr spc="-25" dirty="0"/>
              <a:t>Registration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1667" y="1798141"/>
            <a:ext cx="7840980" cy="433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3810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CCSD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Procurement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Services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Department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has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partnered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with</a:t>
            </a:r>
            <a:r>
              <a:rPr sz="24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2400" spc="-105" dirty="0">
                <a:solidFill>
                  <a:srgbClr val="FFFFFF"/>
                </a:solidFill>
                <a:latin typeface="Calibri"/>
                <a:cs typeface="Calibri"/>
              </a:rPr>
              <a:t>Euna Procurement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Interactive</a:t>
            </a:r>
            <a:r>
              <a:rPr sz="2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2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4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new</a:t>
            </a:r>
            <a:r>
              <a:rPr sz="2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online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procurement</a:t>
            </a:r>
            <a:r>
              <a:rPr sz="2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portal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that</a:t>
            </a:r>
            <a:r>
              <a:rPr sz="24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will</a:t>
            </a:r>
            <a:r>
              <a:rPr sz="24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allow</a:t>
            </a:r>
            <a:r>
              <a:rPr sz="2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vendors</a:t>
            </a:r>
            <a:r>
              <a:rPr sz="2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receive</a:t>
            </a:r>
            <a:r>
              <a:rPr sz="2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electronic</a:t>
            </a:r>
            <a:r>
              <a:rPr sz="24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notifications</a:t>
            </a:r>
            <a:r>
              <a:rPr sz="24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upcoming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Bid</a:t>
            </a:r>
            <a:r>
              <a:rPr sz="2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RFP</a:t>
            </a:r>
            <a:r>
              <a:rPr sz="2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opportunities.</a:t>
            </a:r>
            <a:r>
              <a:rPr sz="2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vendor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must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be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registered</a:t>
            </a:r>
            <a:r>
              <a:rPr sz="2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with</a:t>
            </a:r>
            <a:r>
              <a:rPr sz="2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2400" dirty="0">
                <a:solidFill>
                  <a:srgbClr val="FFFFFF"/>
                </a:solidFill>
                <a:latin typeface="Calibri"/>
                <a:cs typeface="Calibri"/>
              </a:rPr>
              <a:t>Euna Procurement</a:t>
            </a:r>
            <a:r>
              <a:rPr sz="2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Interactive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order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receive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notification</a:t>
            </a:r>
            <a:r>
              <a:rPr sz="2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solicitation</a:t>
            </a:r>
            <a:r>
              <a:rPr lang="en-US" sz="2400" dirty="0">
                <a:solidFill>
                  <a:srgbClr val="FFFFFF"/>
                </a:solidFill>
                <a:latin typeface="Calibri"/>
                <a:cs typeface="Calibri"/>
              </a:rPr>
              <a:t> and submit a response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24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Click</a:t>
            </a:r>
            <a:r>
              <a:rPr sz="2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link</a:t>
            </a:r>
            <a:r>
              <a:rPr sz="2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below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4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directed</a:t>
            </a:r>
            <a:r>
              <a:rPr sz="2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2400" dirty="0">
                <a:solidFill>
                  <a:srgbClr val="FFFFFF"/>
                </a:solidFill>
                <a:latin typeface="Calibri"/>
                <a:cs typeface="Calibri"/>
              </a:rPr>
              <a:t>Euna Procurement</a:t>
            </a:r>
            <a:r>
              <a:rPr sz="2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portal</a:t>
            </a:r>
            <a:r>
              <a:rPr sz="2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which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will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allow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you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register.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400" dirty="0">
              <a:latin typeface="Calibri"/>
              <a:cs typeface="Calibri"/>
            </a:endParaRPr>
          </a:p>
          <a:p>
            <a:pPr marR="448309" algn="ctr">
              <a:lnSpc>
                <a:spcPct val="100000"/>
              </a:lnSpc>
              <a:spcBef>
                <a:spcPts val="1975"/>
              </a:spcBef>
            </a:pPr>
            <a:r>
              <a:rPr sz="24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CCSD</a:t>
            </a:r>
            <a:r>
              <a:rPr sz="2400" b="1" u="sng" spc="-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lang="en-US" sz="2400" b="1" u="sng" spc="-105" dirty="0">
                <a:solidFill>
                  <a:srgbClr val="FFFFFF"/>
                </a:solidFill>
                <a:latin typeface="Calibri"/>
                <a:cs typeface="Calibri"/>
              </a:rPr>
              <a:t>Euna Procurement</a:t>
            </a:r>
            <a:r>
              <a:rPr sz="2400" b="1" u="sng" spc="-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Interactive</a:t>
            </a:r>
            <a:r>
              <a:rPr sz="2400" b="1" u="sng" spc="-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  <a:hlinkClick r:id="rId2"/>
              </a:rPr>
              <a:t>Portal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4682" y="6141211"/>
            <a:ext cx="1447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4966AC"/>
                </a:solidFill>
                <a:latin typeface="Trebuchet MS"/>
                <a:cs typeface="Trebuchet MS"/>
              </a:rPr>
              <a:t>17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1645" marR="5080" indent="-2432685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Calibri"/>
                <a:cs typeface="Calibri"/>
              </a:rPr>
              <a:t>CCSD</a:t>
            </a:r>
            <a:r>
              <a:rPr b="0" spc="-114" dirty="0">
                <a:latin typeface="Calibri"/>
                <a:cs typeface="Calibri"/>
              </a:rPr>
              <a:t> </a:t>
            </a:r>
            <a:r>
              <a:rPr dirty="0"/>
              <a:t>Procurement</a:t>
            </a:r>
            <a:r>
              <a:rPr spc="-105" dirty="0"/>
              <a:t> </a:t>
            </a:r>
            <a:r>
              <a:rPr spc="-10" dirty="0"/>
              <a:t>Services Website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780821"/>
            <a:ext cx="5790565" cy="4767331"/>
          </a:xfrm>
          <a:prstGeom prst="rect">
            <a:avLst/>
          </a:prstGeom>
        </p:spPr>
        <p:txBody>
          <a:bodyPr vert="horz" wrap="square" lIns="0" tIns="217805" rIns="0" bIns="0" rtlCol="0">
            <a:spAutoFit/>
          </a:bodyPr>
          <a:lstStyle/>
          <a:p>
            <a:pPr marL="2295525">
              <a:lnSpc>
                <a:spcPct val="100000"/>
              </a:lnSpc>
              <a:spcBef>
                <a:spcPts val="1715"/>
              </a:spcBef>
            </a:pP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www.cobbk12.org</a:t>
            </a:r>
            <a:endParaRPr sz="3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2400" b="1" dirty="0">
                <a:solidFill>
                  <a:srgbClr val="FFFF00"/>
                </a:solidFill>
                <a:latin typeface="Calibri"/>
                <a:cs typeface="Calibri"/>
              </a:rPr>
              <a:t>Departments</a:t>
            </a:r>
            <a:r>
              <a:rPr sz="2400" b="1" spc="-2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00"/>
                </a:solidFill>
                <a:latin typeface="Calibri"/>
                <a:cs typeface="Calibri"/>
              </a:rPr>
              <a:t>–</a:t>
            </a:r>
            <a:r>
              <a:rPr sz="2400" b="1" spc="-2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00"/>
                </a:solidFill>
                <a:latin typeface="Calibri"/>
                <a:cs typeface="Calibri"/>
              </a:rPr>
              <a:t>Procurement</a:t>
            </a:r>
            <a:r>
              <a:rPr sz="2400" b="1" spc="-6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00"/>
                </a:solidFill>
                <a:latin typeface="Calibri"/>
                <a:cs typeface="Calibri"/>
              </a:rPr>
              <a:t>Services</a:t>
            </a: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SzPct val="79166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Current</a:t>
            </a:r>
            <a:r>
              <a:rPr sz="24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Solicitations</a:t>
            </a: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SzPct val="79166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Awarded</a:t>
            </a:r>
            <a:r>
              <a:rPr sz="24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Contracts</a:t>
            </a:r>
            <a:endParaRPr lang="en-US" sz="24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SzPct val="79166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400" spc="-10" dirty="0">
                <a:solidFill>
                  <a:srgbClr val="FFFFFF"/>
                </a:solidFill>
                <a:latin typeface="Calibri"/>
                <a:cs typeface="Calibri"/>
              </a:rPr>
              <a:t>CCSD Euna Procurement Portal</a:t>
            </a: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015"/>
              </a:spcBef>
              <a:buSzPct val="79166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General</a:t>
            </a:r>
            <a:r>
              <a:rPr sz="24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Terms</a:t>
            </a:r>
            <a:r>
              <a:rPr sz="2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Conditions</a:t>
            </a: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SzPct val="79166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How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85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Do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Business</a:t>
            </a: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SzPct val="79166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Vendor</a:t>
            </a:r>
            <a:r>
              <a:rPr sz="2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Registration</a:t>
            </a: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SzPct val="79166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Procurement</a:t>
            </a:r>
            <a:r>
              <a:rPr sz="24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Staff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4682" y="6141211"/>
            <a:ext cx="1447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4966AC"/>
                </a:solidFill>
                <a:latin typeface="Trebuchet MS"/>
                <a:cs typeface="Trebuchet MS"/>
              </a:rPr>
              <a:t>19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C2C03-67EB-07E1-CEDB-6ED89F898D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1F3340F-F746-1213-DA66-334016F997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6194" y="146050"/>
            <a:ext cx="8303006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1645" marR="5080" indent="-2432685" algn="ctr">
              <a:lnSpc>
                <a:spcPct val="100000"/>
              </a:lnSpc>
              <a:spcBef>
                <a:spcPts val="100"/>
              </a:spcBef>
            </a:pPr>
            <a:r>
              <a:rPr lang="en-US" sz="4400" b="0" spc="-10" dirty="0"/>
              <a:t>Tips on responding to solicitations</a:t>
            </a:r>
            <a:endParaRPr sz="4400" spc="-1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9FB9A399-7FC6-855B-A76B-A1493B0D24AD}"/>
              </a:ext>
            </a:extLst>
          </p:cNvPr>
          <p:cNvSpPr txBox="1"/>
          <p:nvPr/>
        </p:nvSpPr>
        <p:spPr>
          <a:xfrm>
            <a:off x="1219200" y="1295400"/>
            <a:ext cx="5790565" cy="5123839"/>
          </a:xfrm>
          <a:prstGeom prst="rect">
            <a:avLst/>
          </a:prstGeom>
        </p:spPr>
        <p:txBody>
          <a:bodyPr vert="horz" wrap="square" lIns="0" tIns="21780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94"/>
              </a:spcBef>
              <a:buSzPct val="79166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800" dirty="0">
                <a:solidFill>
                  <a:srgbClr val="FFFFFF"/>
                </a:solidFill>
                <a:latin typeface="Calibri"/>
                <a:cs typeface="Calibri"/>
              </a:rPr>
              <a:t>Read the solicitation thoroughly</a:t>
            </a: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SzPct val="79166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800" dirty="0">
                <a:solidFill>
                  <a:srgbClr val="FFFFFF"/>
                </a:solidFill>
                <a:latin typeface="Calibri"/>
                <a:cs typeface="Calibri"/>
              </a:rPr>
              <a:t>Ensure full compliance</a:t>
            </a:r>
            <a:endParaRPr sz="2800" dirty="0">
              <a:latin typeface="Calibri"/>
              <a:cs typeface="Calibri"/>
            </a:endParaRPr>
          </a:p>
          <a:p>
            <a:pPr marL="355600" indent="-342900" algn="l">
              <a:lnSpc>
                <a:spcPct val="100000"/>
              </a:lnSpc>
              <a:spcBef>
                <a:spcPts val="994"/>
              </a:spcBef>
              <a:buSzPct val="79166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800" dirty="0">
                <a:solidFill>
                  <a:srgbClr val="FFFFFF"/>
                </a:solidFill>
                <a:latin typeface="Calibri"/>
                <a:cs typeface="Calibri"/>
              </a:rPr>
              <a:t>Customize your response</a:t>
            </a:r>
          </a:p>
          <a:p>
            <a:pPr marL="355600" indent="-342900" algn="l">
              <a:lnSpc>
                <a:spcPct val="100000"/>
              </a:lnSpc>
              <a:spcBef>
                <a:spcPts val="994"/>
              </a:spcBef>
              <a:buSzPct val="79166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800" spc="-10" dirty="0">
                <a:solidFill>
                  <a:srgbClr val="FFFFFF"/>
                </a:solidFill>
                <a:latin typeface="Calibri"/>
                <a:cs typeface="Calibri"/>
              </a:rPr>
              <a:t>Ask questions during the Q&amp;A period.</a:t>
            </a:r>
          </a:p>
          <a:p>
            <a:pPr marL="355600" indent="-342900">
              <a:lnSpc>
                <a:spcPct val="100000"/>
              </a:lnSpc>
              <a:spcBef>
                <a:spcPts val="1015"/>
              </a:spcBef>
              <a:buSzPct val="79166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800" dirty="0">
                <a:solidFill>
                  <a:srgbClr val="FFFFFF"/>
                </a:solidFill>
                <a:latin typeface="Calibri"/>
                <a:cs typeface="Calibri"/>
              </a:rPr>
              <a:t>Price competitively and transparently</a:t>
            </a:r>
          </a:p>
          <a:p>
            <a:pPr marL="355600" indent="-342900">
              <a:lnSpc>
                <a:spcPct val="100000"/>
              </a:lnSpc>
              <a:spcBef>
                <a:spcPts val="1015"/>
              </a:spcBef>
              <a:buSzPct val="79166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800" dirty="0">
                <a:solidFill>
                  <a:srgbClr val="FFFFFF"/>
                </a:solidFill>
                <a:latin typeface="Calibri"/>
                <a:cs typeface="Calibri"/>
              </a:rPr>
              <a:t>Complete and professional response</a:t>
            </a:r>
          </a:p>
          <a:p>
            <a:pPr marL="355600" indent="-342900">
              <a:lnSpc>
                <a:spcPct val="100000"/>
              </a:lnSpc>
              <a:spcBef>
                <a:spcPts val="1015"/>
              </a:spcBef>
              <a:buSzPct val="79166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800" dirty="0">
                <a:solidFill>
                  <a:srgbClr val="FFFFFF"/>
                </a:solidFill>
                <a:latin typeface="Calibri"/>
                <a:cs typeface="Calibri"/>
              </a:rPr>
              <a:t>Ethics and public procurement rules</a:t>
            </a:r>
          </a:p>
          <a:p>
            <a:pPr marL="355600" indent="-342900">
              <a:lnSpc>
                <a:spcPct val="100000"/>
              </a:lnSpc>
              <a:spcBef>
                <a:spcPts val="1015"/>
              </a:spcBef>
              <a:buSzPct val="79166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800" dirty="0">
                <a:solidFill>
                  <a:srgbClr val="FFFFFF"/>
                </a:solidFill>
                <a:latin typeface="Calibri"/>
                <a:cs typeface="Calibri"/>
              </a:rPr>
              <a:t>Learn from each submission.</a:t>
            </a:r>
          </a:p>
          <a:p>
            <a:pPr marL="355600" indent="-342900">
              <a:lnSpc>
                <a:spcPct val="100000"/>
              </a:lnSpc>
              <a:spcBef>
                <a:spcPts val="1015"/>
              </a:spcBef>
              <a:buSzPct val="79166"/>
              <a:buFont typeface="Arial"/>
              <a:buChar char="•"/>
              <a:tabLst>
                <a:tab pos="354965" algn="l"/>
                <a:tab pos="355600" algn="l"/>
              </a:tabLst>
            </a:pP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1FDF628C-A373-0BFF-C8BA-C73378F9CF26}"/>
              </a:ext>
            </a:extLst>
          </p:cNvPr>
          <p:cNvSpPr txBox="1"/>
          <p:nvPr/>
        </p:nvSpPr>
        <p:spPr>
          <a:xfrm>
            <a:off x="6734682" y="6141211"/>
            <a:ext cx="1447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4966AC"/>
                </a:solidFill>
                <a:latin typeface="Trebuchet MS"/>
                <a:cs typeface="Trebuchet MS"/>
              </a:rPr>
              <a:t>19</a:t>
            </a:r>
            <a:endParaRPr sz="90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590406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8910" y="298450"/>
            <a:ext cx="3726179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CCSD</a:t>
            </a:r>
            <a:r>
              <a:rPr spc="-25" dirty="0"/>
              <a:t> </a:t>
            </a:r>
            <a:r>
              <a:rPr spc="-10" dirty="0"/>
              <a:t>Statistics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883790"/>
            <a:ext cx="7341870" cy="3318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200" indent="-572135">
              <a:lnSpc>
                <a:spcPct val="100000"/>
              </a:lnSpc>
              <a:spcBef>
                <a:spcPts val="100"/>
              </a:spcBef>
              <a:buSzPct val="79166"/>
              <a:buFont typeface="Arial"/>
              <a:buChar char="•"/>
              <a:tabLst>
                <a:tab pos="584200" algn="l"/>
                <a:tab pos="584835" algn="l"/>
              </a:tabLst>
            </a:pP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2nd</a:t>
            </a:r>
            <a:r>
              <a:rPr sz="36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largest</a:t>
            </a:r>
            <a:r>
              <a:rPr sz="36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school</a:t>
            </a:r>
            <a:r>
              <a:rPr sz="3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district</a:t>
            </a:r>
            <a:r>
              <a:rPr sz="36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36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Calibri"/>
                <a:cs typeface="Calibri"/>
              </a:rPr>
              <a:t>Georgia</a:t>
            </a:r>
            <a:endParaRPr sz="3600" dirty="0">
              <a:latin typeface="Calibri"/>
              <a:cs typeface="Calibri"/>
            </a:endParaRPr>
          </a:p>
          <a:p>
            <a:pPr marL="584200" indent="-572135">
              <a:lnSpc>
                <a:spcPct val="100000"/>
              </a:lnSpc>
              <a:buSzPct val="79166"/>
              <a:buFont typeface="Arial"/>
              <a:buChar char="•"/>
              <a:tabLst>
                <a:tab pos="584200" algn="l"/>
                <a:tab pos="584835" algn="l"/>
              </a:tabLst>
            </a:pP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23rd</a:t>
            </a:r>
            <a:r>
              <a:rPr sz="36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largest</a:t>
            </a:r>
            <a:r>
              <a:rPr sz="36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school</a:t>
            </a:r>
            <a:r>
              <a:rPr sz="36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district</a:t>
            </a:r>
            <a:r>
              <a:rPr sz="36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36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spc="-20" dirty="0">
                <a:solidFill>
                  <a:srgbClr val="FFFFFF"/>
                </a:solidFill>
                <a:latin typeface="Calibri"/>
                <a:cs typeface="Calibri"/>
              </a:rPr>
              <a:t>U.S.</a:t>
            </a:r>
            <a:endParaRPr sz="3600" dirty="0">
              <a:latin typeface="Calibri"/>
              <a:cs typeface="Calibri"/>
            </a:endParaRPr>
          </a:p>
          <a:p>
            <a:pPr marL="584200" indent="-572135">
              <a:lnSpc>
                <a:spcPct val="100000"/>
              </a:lnSpc>
              <a:buSzPct val="79166"/>
              <a:buFont typeface="Arial"/>
              <a:buChar char="•"/>
              <a:tabLst>
                <a:tab pos="584200" algn="l"/>
                <a:tab pos="584835" algn="l"/>
              </a:tabLst>
            </a:pPr>
            <a:r>
              <a:rPr sz="3600" spc="-10" dirty="0">
                <a:solidFill>
                  <a:srgbClr val="FFFFFF"/>
                </a:solidFill>
                <a:latin typeface="Calibri"/>
                <a:cs typeface="Calibri"/>
              </a:rPr>
              <a:t>Approximately</a:t>
            </a:r>
            <a:r>
              <a:rPr sz="36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3600" dirty="0">
                <a:solidFill>
                  <a:srgbClr val="FFFFFF"/>
                </a:solidFill>
                <a:latin typeface="Calibri"/>
                <a:cs typeface="Calibri"/>
              </a:rPr>
              <a:t>105,738</a:t>
            </a:r>
            <a:r>
              <a:rPr sz="3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Calibri"/>
                <a:cs typeface="Calibri"/>
              </a:rPr>
              <a:t>students</a:t>
            </a:r>
            <a:endParaRPr sz="3600" dirty="0">
              <a:latin typeface="Calibri"/>
              <a:cs typeface="Calibri"/>
            </a:endParaRPr>
          </a:p>
          <a:p>
            <a:pPr marL="584200" indent="-572135">
              <a:lnSpc>
                <a:spcPct val="100000"/>
              </a:lnSpc>
              <a:buSzPct val="79166"/>
              <a:buFont typeface="Arial"/>
              <a:buChar char="•"/>
              <a:tabLst>
                <a:tab pos="584200" algn="l"/>
                <a:tab pos="584835" algn="l"/>
              </a:tabLst>
            </a:pP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11</a:t>
            </a:r>
            <a:r>
              <a:rPr lang="en-US" sz="360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36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Calibri"/>
                <a:cs typeface="Calibri"/>
              </a:rPr>
              <a:t>schools</a:t>
            </a:r>
            <a:endParaRPr sz="3600" dirty="0">
              <a:latin typeface="Calibri"/>
              <a:cs typeface="Calibri"/>
            </a:endParaRPr>
          </a:p>
          <a:p>
            <a:pPr marL="584200" marR="612775" indent="-572135">
              <a:lnSpc>
                <a:spcPct val="100000"/>
              </a:lnSpc>
              <a:spcBef>
                <a:spcPts val="5"/>
              </a:spcBef>
              <a:buSzPct val="79166"/>
              <a:buFont typeface="Arial"/>
              <a:buChar char="•"/>
              <a:tabLst>
                <a:tab pos="584200" algn="l"/>
                <a:tab pos="584835" algn="l"/>
              </a:tabLst>
            </a:pP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Largest</a:t>
            </a:r>
            <a:r>
              <a:rPr sz="36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employer</a:t>
            </a:r>
            <a:r>
              <a:rPr sz="36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36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Cobb</a:t>
            </a:r>
            <a:r>
              <a:rPr sz="36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Calibri"/>
                <a:cs typeface="Calibri"/>
              </a:rPr>
              <a:t>County </a:t>
            </a:r>
            <a:r>
              <a:rPr sz="3600">
                <a:solidFill>
                  <a:srgbClr val="FFFFFF"/>
                </a:solidFill>
                <a:latin typeface="Calibri"/>
                <a:cs typeface="Calibri"/>
              </a:rPr>
              <a:t>(1</a:t>
            </a:r>
            <a:r>
              <a:rPr lang="en-US" sz="360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3600">
                <a:solidFill>
                  <a:srgbClr val="FFFFFF"/>
                </a:solidFill>
                <a:latin typeface="Calibri"/>
                <a:cs typeface="Calibri"/>
              </a:rPr>
              <a:t>,000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+</a:t>
            </a:r>
            <a:r>
              <a:rPr sz="36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Calibri"/>
                <a:cs typeface="Calibri"/>
              </a:rPr>
              <a:t>employees)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94118" y="6141211"/>
            <a:ext cx="857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4966AC"/>
                </a:solidFill>
                <a:latin typeface="Trebuchet MS"/>
                <a:cs typeface="Trebuchet MS"/>
              </a:rPr>
              <a:t>2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4682" y="6141211"/>
            <a:ext cx="1447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4966AC"/>
                </a:solidFill>
                <a:latin typeface="Trebuchet MS"/>
                <a:cs typeface="Trebuchet MS"/>
              </a:rPr>
              <a:t>20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51633" y="77850"/>
            <a:ext cx="5088255" cy="17322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065" marR="5080" algn="ctr">
              <a:lnSpc>
                <a:spcPts val="4320"/>
              </a:lnSpc>
              <a:spcBef>
                <a:spcPts val="640"/>
              </a:spcBef>
            </a:pPr>
            <a:r>
              <a:rPr sz="4000" dirty="0"/>
              <a:t>Barbara</a:t>
            </a:r>
            <a:r>
              <a:rPr sz="4000" spc="-65" dirty="0"/>
              <a:t> </a:t>
            </a:r>
            <a:r>
              <a:rPr sz="4000" dirty="0"/>
              <a:t>Bates</a:t>
            </a:r>
            <a:r>
              <a:rPr sz="4000" spc="-90" dirty="0"/>
              <a:t> </a:t>
            </a:r>
            <a:r>
              <a:rPr sz="4000" dirty="0"/>
              <a:t>-</a:t>
            </a:r>
            <a:r>
              <a:rPr sz="4000" spc="-90" dirty="0"/>
              <a:t> </a:t>
            </a:r>
            <a:r>
              <a:rPr sz="4000" spc="-10" dirty="0"/>
              <a:t>Director </a:t>
            </a:r>
            <a:r>
              <a:rPr sz="4000" dirty="0"/>
              <a:t>Gary</a:t>
            </a:r>
            <a:r>
              <a:rPr sz="4000" spc="-60" dirty="0"/>
              <a:t> </a:t>
            </a:r>
            <a:r>
              <a:rPr sz="4000" dirty="0"/>
              <a:t>Blount</a:t>
            </a:r>
            <a:r>
              <a:rPr sz="4000" spc="-70" dirty="0"/>
              <a:t> </a:t>
            </a:r>
            <a:r>
              <a:rPr sz="4000" dirty="0"/>
              <a:t>-</a:t>
            </a:r>
            <a:r>
              <a:rPr sz="4000" spc="-80" dirty="0"/>
              <a:t> </a:t>
            </a:r>
            <a:r>
              <a:rPr sz="4000" spc="-10" dirty="0"/>
              <a:t>Assistant Director</a:t>
            </a:r>
            <a:endParaRPr sz="4000"/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462995"/>
              </p:ext>
            </p:extLst>
          </p:nvPr>
        </p:nvGraphicFramePr>
        <p:xfrm>
          <a:off x="1622425" y="2156205"/>
          <a:ext cx="5885815" cy="30253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46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2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69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4288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b="1" spc="-20" dirty="0">
                          <a:latin typeface="Calibri"/>
                          <a:cs typeface="Calibri"/>
                        </a:rPr>
                        <a:t>Name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Title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Phone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416">
                <a:tc>
                  <a:txBody>
                    <a:bodyPr/>
                    <a:lstStyle/>
                    <a:p>
                      <a:pPr algn="ctr">
                        <a:lnSpc>
                          <a:spcPts val="1655"/>
                        </a:lnSpc>
                        <a:spcBef>
                          <a:spcPts val="64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Wendy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Bell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CCA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5"/>
                        </a:lnSpc>
                        <a:spcBef>
                          <a:spcPts val="64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Purchasing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Agent-SPLOST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CCAF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655"/>
                        </a:lnSpc>
                        <a:spcBef>
                          <a:spcPts val="64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770-426-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3333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CC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514">
                <a:tc>
                  <a:txBody>
                    <a:bodyPr/>
                    <a:lstStyle/>
                    <a:p>
                      <a:pPr algn="ctr">
                        <a:lnSpc>
                          <a:spcPts val="1655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Daphne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Farley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5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Purchasing</a:t>
                      </a:r>
                      <a:r>
                        <a:rPr sz="14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Agent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655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770-429-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5870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507"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Bef>
                          <a:spcPts val="19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Jeanette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Gray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CCA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Bef>
                          <a:spcPts val="19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Purchasing</a:t>
                      </a:r>
                      <a:r>
                        <a:rPr sz="14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Agent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CCAF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650"/>
                        </a:lnSpc>
                        <a:spcBef>
                          <a:spcPts val="19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770-426-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3362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CC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507">
                <a:tc>
                  <a:txBody>
                    <a:bodyPr/>
                    <a:lstStyle/>
                    <a:p>
                      <a:pPr algn="ctr">
                        <a:lnSpc>
                          <a:spcPts val="1655"/>
                        </a:lnSpc>
                        <a:spcBef>
                          <a:spcPts val="19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Debbie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Mosher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5"/>
                        </a:lnSpc>
                        <a:spcBef>
                          <a:spcPts val="19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Senior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Buyer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655"/>
                        </a:lnSpc>
                        <a:spcBef>
                          <a:spcPts val="19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770-590-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4522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507"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Bef>
                          <a:spcPts val="195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Christie Allen</a:t>
                      </a:r>
                      <a:endParaRPr sz="1400" b="1" dirty="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CCA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Bef>
                          <a:spcPts val="19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Senior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Buyer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CCAF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650"/>
                        </a:lnSpc>
                        <a:spcBef>
                          <a:spcPts val="19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770-426-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3415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CC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402"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Bef>
                          <a:spcPts val="27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Stephanie</a:t>
                      </a:r>
                      <a:r>
                        <a:rPr sz="1400" b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Runge</a:t>
                      </a:r>
                      <a:endParaRPr sz="1400" b="1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Bef>
                          <a:spcPts val="27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Buyer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650"/>
                        </a:lnSpc>
                        <a:spcBef>
                          <a:spcPts val="27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770-426-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3524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251"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Bef>
                          <a:spcPts val="20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Lori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Franji</a:t>
                      </a:r>
                      <a:endParaRPr sz="1400" b="1" dirty="0">
                        <a:latin typeface="Calibri"/>
                        <a:cs typeface="Calibri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CCA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Bef>
                          <a:spcPts val="200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Buyer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CCAF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650"/>
                        </a:lnSpc>
                        <a:spcBef>
                          <a:spcPts val="200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770-426-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3364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254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CC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5067">
                <a:tc>
                  <a:txBody>
                    <a:bodyPr/>
                    <a:lstStyle/>
                    <a:p>
                      <a:pPr marL="635" algn="ctr">
                        <a:lnSpc>
                          <a:spcPts val="1650"/>
                        </a:lnSpc>
                        <a:spcBef>
                          <a:spcPts val="34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Kristy</a:t>
                      </a:r>
                      <a:r>
                        <a:rPr sz="14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Hadaway</a:t>
                      </a:r>
                      <a:endParaRPr sz="1400" b="1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Bef>
                          <a:spcPts val="340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Buyer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650"/>
                        </a:lnSpc>
                        <a:spcBef>
                          <a:spcPts val="340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770-426-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3369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0937"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Lyn Vermilya</a:t>
                      </a:r>
                      <a:endParaRPr sz="1400" b="1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CCA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Buyer</a:t>
                      </a:r>
                      <a:endParaRPr sz="1400" b="1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CCAF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770-426-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3365</a:t>
                      </a:r>
                      <a:endParaRPr sz="1400" b="1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CC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40557" y="3069463"/>
            <a:ext cx="326326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QUESTIONS?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5455" y="222250"/>
            <a:ext cx="7297420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2235" marR="5080" indent="-1360170">
              <a:lnSpc>
                <a:spcPct val="100000"/>
              </a:lnSpc>
              <a:spcBef>
                <a:spcPts val="100"/>
              </a:spcBef>
              <a:tabLst>
                <a:tab pos="5038090" algn="l"/>
              </a:tabLst>
            </a:pPr>
            <a:r>
              <a:rPr dirty="0"/>
              <a:t>CCSD</a:t>
            </a:r>
            <a:r>
              <a:rPr spc="-15" dirty="0"/>
              <a:t> </a:t>
            </a:r>
            <a:r>
              <a:rPr spc="-10" dirty="0"/>
              <a:t>Procurement</a:t>
            </a:r>
            <a:r>
              <a:rPr dirty="0"/>
              <a:t>	</a:t>
            </a:r>
            <a:r>
              <a:rPr spc="-25" dirty="0"/>
              <a:t>Statistics </a:t>
            </a:r>
            <a:r>
              <a:rPr dirty="0"/>
              <a:t>Fiscal</a:t>
            </a:r>
            <a:r>
              <a:rPr spc="-150" dirty="0"/>
              <a:t> </a:t>
            </a:r>
            <a:r>
              <a:rPr spc="-45" dirty="0"/>
              <a:t>Year</a:t>
            </a:r>
            <a:r>
              <a:rPr spc="-110" dirty="0"/>
              <a:t> </a:t>
            </a:r>
            <a:r>
              <a:rPr spc="-20" dirty="0"/>
              <a:t>202</a:t>
            </a:r>
            <a:r>
              <a:rPr lang="en-US" spc="-20" dirty="0"/>
              <a:t>5</a:t>
            </a:r>
            <a:endParaRPr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524662" y="1931289"/>
            <a:ext cx="7941309" cy="45063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0" marR="17780" indent="-457200">
              <a:lnSpc>
                <a:spcPct val="100000"/>
              </a:lnSpc>
              <a:spcBef>
                <a:spcPts val="100"/>
              </a:spcBef>
              <a:buSzPct val="79166"/>
              <a:buFont typeface="Arial"/>
              <a:buChar char="•"/>
              <a:tabLst>
                <a:tab pos="507365" algn="l"/>
                <a:tab pos="508000" algn="l"/>
              </a:tabLst>
            </a:pPr>
            <a:r>
              <a:rPr sz="3600" spc="-10" dirty="0">
                <a:solidFill>
                  <a:srgbClr val="FFFFFF"/>
                </a:solidFill>
                <a:latin typeface="Calibri"/>
                <a:cs typeface="Calibri"/>
              </a:rPr>
              <a:t>Approximately</a:t>
            </a:r>
            <a:r>
              <a:rPr sz="36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$</a:t>
            </a:r>
            <a:r>
              <a:rPr lang="en-US" sz="3600" dirty="0">
                <a:solidFill>
                  <a:srgbClr val="FFFFFF"/>
                </a:solidFill>
                <a:latin typeface="Calibri"/>
                <a:cs typeface="Calibri"/>
              </a:rPr>
              <a:t>150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lang="en-US" sz="3600" dirty="0">
                <a:solidFill>
                  <a:srgbClr val="FFFFFF"/>
                </a:solidFill>
                <a:latin typeface="Calibri"/>
                <a:cs typeface="Calibri"/>
              </a:rPr>
              <a:t>000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,000</a:t>
            </a:r>
            <a:r>
              <a:rPr sz="36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spc="-25" dirty="0">
                <a:solidFill>
                  <a:srgbClr val="FFFFFF"/>
                </a:solidFill>
                <a:latin typeface="Calibri"/>
                <a:cs typeface="Calibri"/>
              </a:rPr>
              <a:t>on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purchase</a:t>
            </a:r>
            <a:r>
              <a:rPr sz="3600" spc="-1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orders</a:t>
            </a:r>
            <a:r>
              <a:rPr sz="3600" spc="-1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(excluding</a:t>
            </a:r>
            <a:r>
              <a:rPr sz="36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Calibri"/>
                <a:cs typeface="Calibri"/>
              </a:rPr>
              <a:t>construction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36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service</a:t>
            </a:r>
            <a:r>
              <a:rPr sz="36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Calibri"/>
                <a:cs typeface="Calibri"/>
              </a:rPr>
              <a:t>contracts)</a:t>
            </a:r>
            <a:endParaRPr sz="3600" dirty="0">
              <a:latin typeface="Calibri"/>
              <a:cs typeface="Calibri"/>
            </a:endParaRPr>
          </a:p>
          <a:p>
            <a:pPr marL="508000" marR="1073785" indent="-457200">
              <a:lnSpc>
                <a:spcPct val="100000"/>
              </a:lnSpc>
              <a:spcBef>
                <a:spcPts val="2400"/>
              </a:spcBef>
              <a:buSzPct val="79166"/>
              <a:buFont typeface="Arial"/>
              <a:buChar char="•"/>
              <a:tabLst>
                <a:tab pos="507365" algn="l"/>
                <a:tab pos="508000" algn="l"/>
              </a:tabLst>
            </a:pPr>
            <a:r>
              <a:rPr sz="3600" spc="-10" dirty="0">
                <a:solidFill>
                  <a:srgbClr val="FFFFFF"/>
                </a:solidFill>
                <a:latin typeface="Calibri"/>
                <a:cs typeface="Calibri"/>
              </a:rPr>
              <a:t>Approximately</a:t>
            </a:r>
            <a:r>
              <a:rPr sz="3600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$</a:t>
            </a:r>
            <a:r>
              <a:rPr lang="en-US" sz="3600" dirty="0">
                <a:solidFill>
                  <a:srgbClr val="FFFFFF"/>
                </a:solidFill>
                <a:latin typeface="Calibri"/>
                <a:cs typeface="Calibri"/>
              </a:rPr>
              <a:t>192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,000,000</a:t>
            </a:r>
            <a:r>
              <a:rPr sz="36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spc="-25" dirty="0">
                <a:solidFill>
                  <a:srgbClr val="FFFFFF"/>
                </a:solidFill>
                <a:latin typeface="Calibri"/>
                <a:cs typeface="Calibri"/>
              </a:rPr>
              <a:t>on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construction</a:t>
            </a:r>
            <a:r>
              <a:rPr sz="36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3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service</a:t>
            </a:r>
            <a:r>
              <a:rPr sz="3600" spc="-20" dirty="0">
                <a:solidFill>
                  <a:srgbClr val="FFFFFF"/>
                </a:solidFill>
                <a:latin typeface="Calibri"/>
                <a:cs typeface="Calibri"/>
              </a:rPr>
              <a:t> contracts</a:t>
            </a:r>
            <a:endParaRPr sz="3600" dirty="0">
              <a:latin typeface="Calibri"/>
              <a:cs typeface="Calibri"/>
            </a:endParaRPr>
          </a:p>
          <a:p>
            <a:pPr marL="508000" marR="1591310" indent="-457200">
              <a:lnSpc>
                <a:spcPct val="100000"/>
              </a:lnSpc>
              <a:spcBef>
                <a:spcPts val="2405"/>
              </a:spcBef>
              <a:buSzPct val="79166"/>
              <a:buFont typeface="Arial"/>
              <a:buChar char="•"/>
              <a:tabLst>
                <a:tab pos="507365" algn="l"/>
                <a:tab pos="508000" algn="l"/>
              </a:tabLst>
            </a:pPr>
            <a:r>
              <a:rPr sz="3600" spc="-10" dirty="0">
                <a:solidFill>
                  <a:srgbClr val="FFFFFF"/>
                </a:solidFill>
                <a:latin typeface="Calibri"/>
                <a:cs typeface="Calibri"/>
              </a:rPr>
              <a:t>Approximately</a:t>
            </a:r>
            <a:r>
              <a:rPr sz="3600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$</a:t>
            </a:r>
            <a:r>
              <a:rPr lang="en-US" sz="3600" dirty="0">
                <a:solidFill>
                  <a:srgbClr val="FFFFFF"/>
                </a:solidFill>
                <a:latin typeface="Calibri"/>
                <a:cs typeface="Calibri"/>
              </a:rPr>
              <a:t>26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lang="en-US" sz="360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00,000</a:t>
            </a:r>
            <a:r>
              <a:rPr sz="36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spc="-25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procurement</a:t>
            </a:r>
            <a:r>
              <a:rPr sz="3600" spc="-1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FFFFFF"/>
                </a:solidFill>
                <a:latin typeface="Calibri"/>
                <a:cs typeface="Calibri"/>
              </a:rPr>
              <a:t>card</a:t>
            </a:r>
            <a:r>
              <a:rPr sz="36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Calibri"/>
                <a:cs typeface="Calibri"/>
              </a:rPr>
              <a:t>transactions</a:t>
            </a:r>
            <a:r>
              <a:rPr sz="3600" spc="-2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50" spc="-75" baseline="18518" dirty="0">
                <a:solidFill>
                  <a:srgbClr val="4966AC"/>
                </a:solidFill>
                <a:latin typeface="Trebuchet MS"/>
                <a:cs typeface="Trebuchet MS"/>
              </a:rPr>
              <a:t>3</a:t>
            </a:r>
            <a:endParaRPr sz="1350" baseline="18518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194" y="146050"/>
            <a:ext cx="8071611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44700" marR="5080" indent="-1120775" algn="l">
              <a:lnSpc>
                <a:spcPct val="100000"/>
              </a:lnSpc>
              <a:spcBef>
                <a:spcPts val="100"/>
              </a:spcBef>
            </a:pPr>
            <a:r>
              <a:rPr dirty="0"/>
              <a:t>CCSD</a:t>
            </a:r>
            <a:r>
              <a:rPr spc="-110" dirty="0"/>
              <a:t> </a:t>
            </a:r>
            <a:r>
              <a:rPr dirty="0"/>
              <a:t>Procurement</a:t>
            </a:r>
            <a:r>
              <a:rPr spc="-105" dirty="0"/>
              <a:t> </a:t>
            </a:r>
            <a:r>
              <a:rPr spc="-20" dirty="0"/>
              <a:t>Statistics </a:t>
            </a:r>
            <a:r>
              <a:rPr dirty="0"/>
              <a:t>Fiscal</a:t>
            </a:r>
            <a:r>
              <a:rPr spc="-140" dirty="0"/>
              <a:t> </a:t>
            </a:r>
            <a:r>
              <a:rPr spc="-45" dirty="0"/>
              <a:t>Year</a:t>
            </a:r>
            <a:r>
              <a:rPr spc="-110" dirty="0"/>
              <a:t> </a:t>
            </a:r>
            <a:r>
              <a:rPr spc="-20" dirty="0"/>
              <a:t>202</a:t>
            </a:r>
            <a:r>
              <a:rPr lang="en-US" spc="-20" dirty="0"/>
              <a:t>5</a:t>
            </a:r>
            <a:br>
              <a:rPr lang="en-US" spc="-20" dirty="0"/>
            </a:br>
            <a:r>
              <a:rPr lang="en-US" spc="-20" dirty="0"/>
              <a:t>     </a:t>
            </a:r>
            <a:r>
              <a:rPr lang="en-US" sz="2400" spc="-20" dirty="0"/>
              <a:t>ISSUED OR RENEWED</a:t>
            </a:r>
            <a:endParaRPr sz="2400"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536194" y="2971800"/>
            <a:ext cx="7882255" cy="219739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84200" indent="-572135">
              <a:lnSpc>
                <a:spcPct val="100000"/>
              </a:lnSpc>
              <a:spcBef>
                <a:spcPts val="95"/>
              </a:spcBef>
              <a:buSzPct val="79411"/>
              <a:buFont typeface="Arial"/>
              <a:buChar char="•"/>
              <a:tabLst>
                <a:tab pos="584200" algn="l"/>
                <a:tab pos="584835" algn="l"/>
              </a:tabLst>
            </a:pPr>
            <a:r>
              <a:rPr lang="en-US" sz="3400" b="1" dirty="0">
                <a:solidFill>
                  <a:srgbClr val="FFFFFF"/>
                </a:solidFill>
                <a:latin typeface="Calibri"/>
                <a:cs typeface="Calibri"/>
              </a:rPr>
              <a:t>76</a:t>
            </a:r>
            <a:r>
              <a:rPr sz="3400" b="1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Request</a:t>
            </a:r>
            <a:r>
              <a:rPr sz="3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3400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Proposals</a:t>
            </a:r>
            <a:r>
              <a:rPr lang="en-US" sz="3400" spc="-1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3400" spc="-10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RFP’s)</a:t>
            </a:r>
            <a:r>
              <a:rPr sz="3400" spc="-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3400" dirty="0">
              <a:latin typeface="Calibri"/>
              <a:cs typeface="Calibri"/>
            </a:endParaRPr>
          </a:p>
          <a:p>
            <a:pPr marL="584200" indent="-572135">
              <a:lnSpc>
                <a:spcPct val="100000"/>
              </a:lnSpc>
              <a:spcBef>
                <a:spcPts val="2400"/>
              </a:spcBef>
              <a:buSzPct val="79411"/>
              <a:buFont typeface="Arial"/>
              <a:buChar char="•"/>
              <a:tabLst>
                <a:tab pos="584200" algn="l"/>
                <a:tab pos="584835" algn="l"/>
              </a:tabLst>
            </a:pPr>
            <a:r>
              <a:rPr lang="en-US" sz="3400" b="1" spc="-105" dirty="0">
                <a:solidFill>
                  <a:srgbClr val="FFFFFF"/>
                </a:solidFill>
                <a:latin typeface="Calibri"/>
                <a:cs typeface="Calibri"/>
              </a:rPr>
              <a:t>73</a:t>
            </a:r>
            <a:r>
              <a:rPr sz="3400" b="1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Invitation</a:t>
            </a:r>
            <a:r>
              <a:rPr sz="3400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34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Bids</a:t>
            </a:r>
            <a:r>
              <a:rPr sz="3400" spc="-1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25" dirty="0">
                <a:solidFill>
                  <a:srgbClr val="FFFFFF"/>
                </a:solidFill>
                <a:latin typeface="Calibri"/>
                <a:cs typeface="Calibri"/>
              </a:rPr>
              <a:t>(IFB’s)</a:t>
            </a:r>
            <a:r>
              <a:rPr sz="3400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3400" dirty="0">
              <a:latin typeface="Calibri"/>
              <a:cs typeface="Calibri"/>
            </a:endParaRPr>
          </a:p>
          <a:p>
            <a:pPr marL="584200" indent="-572135">
              <a:lnSpc>
                <a:spcPct val="100000"/>
              </a:lnSpc>
              <a:spcBef>
                <a:spcPts val="2405"/>
              </a:spcBef>
              <a:buSzPct val="79411"/>
              <a:buFont typeface="Arial"/>
              <a:buChar char="•"/>
              <a:tabLst>
                <a:tab pos="584200" algn="l"/>
                <a:tab pos="584835" algn="l"/>
              </a:tabLst>
            </a:pPr>
            <a:r>
              <a:rPr lang="en-US" sz="3400" b="1" spc="-110" dirty="0">
                <a:solidFill>
                  <a:srgbClr val="FFFFFF"/>
                </a:solidFill>
                <a:latin typeface="Calibri"/>
                <a:cs typeface="Calibri"/>
              </a:rPr>
              <a:t>92</a:t>
            </a:r>
            <a:r>
              <a:rPr sz="3400" b="1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Request</a:t>
            </a:r>
            <a:r>
              <a:rPr sz="3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3400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Quotes</a:t>
            </a:r>
            <a:r>
              <a:rPr sz="3400" spc="-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30" dirty="0">
                <a:solidFill>
                  <a:srgbClr val="FFFFFF"/>
                </a:solidFill>
                <a:latin typeface="Calibri"/>
                <a:cs typeface="Calibri"/>
              </a:rPr>
              <a:t>(RFQ’s)</a:t>
            </a:r>
            <a:r>
              <a:rPr sz="3400" spc="-1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3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94118" y="6141211"/>
            <a:ext cx="857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4966AC"/>
                </a:solidFill>
                <a:latin typeface="Trebuchet MS"/>
                <a:cs typeface="Trebuchet MS"/>
              </a:rPr>
              <a:t>4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23E915-E1CD-490D-9C58-5DD1ED0405BA}"/>
              </a:ext>
            </a:extLst>
          </p:cNvPr>
          <p:cNvSpPr txBox="1"/>
          <p:nvPr/>
        </p:nvSpPr>
        <p:spPr>
          <a:xfrm>
            <a:off x="4114800" y="2845293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FC9623-B7F6-4DAF-AF22-D47A53E33A45}"/>
              </a:ext>
            </a:extLst>
          </p:cNvPr>
          <p:cNvSpPr txBox="1"/>
          <p:nvPr/>
        </p:nvSpPr>
        <p:spPr>
          <a:xfrm>
            <a:off x="6477000" y="1295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0798" y="298450"/>
            <a:ext cx="7439659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1765" marR="5080" indent="-2679700">
              <a:lnSpc>
                <a:spcPct val="100000"/>
              </a:lnSpc>
              <a:spcBef>
                <a:spcPts val="100"/>
              </a:spcBef>
            </a:pPr>
            <a:r>
              <a:rPr dirty="0"/>
              <a:t>How</a:t>
            </a:r>
            <a:r>
              <a:rPr spc="-85" dirty="0"/>
              <a:t> </a:t>
            </a:r>
            <a:r>
              <a:rPr dirty="0"/>
              <a:t>We</a:t>
            </a:r>
            <a:r>
              <a:rPr spc="-75" dirty="0"/>
              <a:t> </a:t>
            </a:r>
            <a:r>
              <a:rPr dirty="0"/>
              <a:t>Purchase</a:t>
            </a:r>
            <a:r>
              <a:rPr spc="-75" dirty="0"/>
              <a:t> </a:t>
            </a:r>
            <a:r>
              <a:rPr dirty="0"/>
              <a:t>Goods</a:t>
            </a:r>
            <a:r>
              <a:rPr spc="-65" dirty="0"/>
              <a:t> </a:t>
            </a:r>
            <a:r>
              <a:rPr spc="-25" dirty="0"/>
              <a:t>and </a:t>
            </a:r>
            <a:r>
              <a:rPr spc="-10" dirty="0"/>
              <a:t>Services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893569"/>
            <a:ext cx="8237855" cy="44303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b="1" spc="-20" dirty="0">
                <a:solidFill>
                  <a:srgbClr val="FFFF00"/>
                </a:solidFill>
                <a:latin typeface="Calibri"/>
                <a:cs typeface="Calibri"/>
              </a:rPr>
              <a:t>Procurement</a:t>
            </a:r>
            <a:r>
              <a:rPr sz="3400" b="1" spc="-8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spc="-20" dirty="0">
                <a:solidFill>
                  <a:srgbClr val="FFFF00"/>
                </a:solidFill>
                <a:latin typeface="Calibri"/>
                <a:cs typeface="Calibri"/>
              </a:rPr>
              <a:t>Card</a:t>
            </a:r>
            <a:endParaRPr sz="3400">
              <a:latin typeface="Calibri"/>
              <a:cs typeface="Calibri"/>
            </a:endParaRPr>
          </a:p>
          <a:p>
            <a:pPr marL="584200" indent="-572135">
              <a:lnSpc>
                <a:spcPct val="100000"/>
              </a:lnSpc>
              <a:spcBef>
                <a:spcPts val="2400"/>
              </a:spcBef>
              <a:buSzPct val="79411"/>
              <a:buFont typeface="Arial"/>
              <a:buChar char="•"/>
              <a:tabLst>
                <a:tab pos="584200" algn="l"/>
                <a:tab pos="584835" algn="l"/>
              </a:tabLst>
            </a:pP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Used</a:t>
            </a:r>
            <a:r>
              <a:rPr sz="3400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3400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make</a:t>
            </a:r>
            <a:r>
              <a:rPr sz="3400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small</a:t>
            </a:r>
            <a:r>
              <a:rPr sz="3400" spc="-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dollar</a:t>
            </a:r>
            <a:r>
              <a:rPr sz="3400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purchases</a:t>
            </a:r>
            <a:endParaRPr sz="3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400"/>
              </a:spcBef>
            </a:pPr>
            <a:r>
              <a:rPr sz="3400" b="1" dirty="0">
                <a:solidFill>
                  <a:srgbClr val="FFFF00"/>
                </a:solidFill>
                <a:latin typeface="Calibri"/>
                <a:cs typeface="Calibri"/>
              </a:rPr>
              <a:t>Purchase</a:t>
            </a:r>
            <a:r>
              <a:rPr sz="3400" b="1" spc="-19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FFFF00"/>
                </a:solidFill>
                <a:latin typeface="Calibri"/>
                <a:cs typeface="Calibri"/>
              </a:rPr>
              <a:t>Order</a:t>
            </a:r>
            <a:endParaRPr sz="3400">
              <a:latin typeface="Calibri"/>
              <a:cs typeface="Calibri"/>
            </a:endParaRPr>
          </a:p>
          <a:p>
            <a:pPr marL="584200" indent="-572135">
              <a:lnSpc>
                <a:spcPct val="100000"/>
              </a:lnSpc>
              <a:spcBef>
                <a:spcPts val="1805"/>
              </a:spcBef>
              <a:buSzPct val="79411"/>
              <a:buFont typeface="Arial"/>
              <a:buChar char="•"/>
              <a:tabLst>
                <a:tab pos="584200" algn="l"/>
                <a:tab pos="584835" algn="l"/>
              </a:tabLst>
            </a:pP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Most</a:t>
            </a:r>
            <a:r>
              <a:rPr sz="3400" spc="-1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common</a:t>
            </a:r>
            <a:r>
              <a:rPr sz="3400" spc="-1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method</a:t>
            </a:r>
            <a:r>
              <a:rPr sz="34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3400" spc="-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purchasing</a:t>
            </a:r>
            <a:r>
              <a:rPr sz="3400" spc="-1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goods</a:t>
            </a:r>
            <a:endParaRPr sz="3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00"/>
              </a:spcBef>
            </a:pPr>
            <a:r>
              <a:rPr sz="3400" b="1" spc="-20" dirty="0">
                <a:solidFill>
                  <a:srgbClr val="FFFF00"/>
                </a:solidFill>
                <a:latin typeface="Calibri"/>
                <a:cs typeface="Calibri"/>
              </a:rPr>
              <a:t>Performance</a:t>
            </a:r>
            <a:r>
              <a:rPr sz="3400" b="1" spc="-7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FFFF00"/>
                </a:solidFill>
                <a:latin typeface="Calibri"/>
                <a:cs typeface="Calibri"/>
              </a:rPr>
              <a:t>Contract</a:t>
            </a:r>
            <a:endParaRPr sz="3400">
              <a:latin typeface="Calibri"/>
              <a:cs typeface="Calibri"/>
            </a:endParaRPr>
          </a:p>
          <a:p>
            <a:pPr marL="584200" indent="-572135">
              <a:lnSpc>
                <a:spcPct val="100000"/>
              </a:lnSpc>
              <a:spcBef>
                <a:spcPts val="1800"/>
              </a:spcBef>
              <a:buSzPct val="79411"/>
              <a:buFont typeface="Arial"/>
              <a:buChar char="•"/>
              <a:tabLst>
                <a:tab pos="584200" algn="l"/>
                <a:tab pos="584835" algn="l"/>
              </a:tabLst>
            </a:pPr>
            <a:r>
              <a:rPr sz="3400" spc="-25" dirty="0">
                <a:solidFill>
                  <a:srgbClr val="FFFFFF"/>
                </a:solidFill>
                <a:latin typeface="Calibri"/>
                <a:cs typeface="Calibri"/>
              </a:rPr>
              <a:t>Typically</a:t>
            </a:r>
            <a:r>
              <a:rPr sz="3400" spc="-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used</a:t>
            </a:r>
            <a:r>
              <a:rPr sz="34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34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services</a:t>
            </a:r>
            <a:endParaRPr sz="3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94118" y="6141211"/>
            <a:ext cx="857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4966AC"/>
                </a:solidFill>
                <a:latin typeface="Trebuchet MS"/>
                <a:cs typeface="Trebuchet MS"/>
              </a:rPr>
              <a:t>5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2698" y="298450"/>
            <a:ext cx="7439659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1765" marR="5080" indent="-2679700">
              <a:lnSpc>
                <a:spcPct val="100000"/>
              </a:lnSpc>
              <a:spcBef>
                <a:spcPts val="100"/>
              </a:spcBef>
            </a:pPr>
            <a:r>
              <a:rPr dirty="0"/>
              <a:t>How</a:t>
            </a:r>
            <a:r>
              <a:rPr spc="-85" dirty="0"/>
              <a:t> </a:t>
            </a:r>
            <a:r>
              <a:rPr dirty="0"/>
              <a:t>We</a:t>
            </a:r>
            <a:r>
              <a:rPr spc="-75" dirty="0"/>
              <a:t> </a:t>
            </a:r>
            <a:r>
              <a:rPr dirty="0"/>
              <a:t>Purchase</a:t>
            </a:r>
            <a:r>
              <a:rPr spc="-75" dirty="0"/>
              <a:t> </a:t>
            </a:r>
            <a:r>
              <a:rPr dirty="0"/>
              <a:t>Goods</a:t>
            </a:r>
            <a:r>
              <a:rPr spc="-65" dirty="0"/>
              <a:t> </a:t>
            </a:r>
            <a:r>
              <a:rPr spc="-25" dirty="0"/>
              <a:t>and </a:t>
            </a:r>
            <a:r>
              <a:rPr spc="-10" dirty="0"/>
              <a:t>Services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6321" y="2203195"/>
            <a:ext cx="8180705" cy="3439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95"/>
              </a:spcBef>
              <a:buClr>
                <a:srgbClr val="FFFFFF"/>
              </a:buClr>
              <a:buSzPct val="79411"/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3400" b="1" dirty="0">
                <a:solidFill>
                  <a:srgbClr val="FFFF00"/>
                </a:solidFill>
                <a:latin typeface="Calibri"/>
                <a:cs typeface="Calibri"/>
              </a:rPr>
              <a:t>Purchases</a:t>
            </a:r>
            <a:r>
              <a:rPr sz="3400" b="1" spc="-12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FFFF00"/>
                </a:solidFill>
                <a:latin typeface="Calibri"/>
                <a:cs typeface="Calibri"/>
              </a:rPr>
              <a:t>of</a:t>
            </a:r>
            <a:r>
              <a:rPr sz="3400" b="1" spc="-13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FFFF00"/>
                </a:solidFill>
                <a:latin typeface="Calibri"/>
                <a:cs typeface="Calibri"/>
              </a:rPr>
              <a:t>goods/services</a:t>
            </a:r>
            <a:r>
              <a:rPr sz="3400" b="1" spc="-7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i="1" dirty="0">
                <a:solidFill>
                  <a:srgbClr val="FFFF00"/>
                </a:solidFill>
                <a:latin typeface="Calibri"/>
                <a:cs typeface="Calibri"/>
              </a:rPr>
              <a:t>under</a:t>
            </a:r>
            <a:r>
              <a:rPr sz="3400" b="1" i="1" spc="-12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FFFF00"/>
                </a:solidFill>
                <a:latin typeface="Calibri"/>
                <a:cs typeface="Calibri"/>
              </a:rPr>
              <a:t>$10,000 </a:t>
            </a:r>
            <a:r>
              <a:rPr sz="34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and</a:t>
            </a:r>
            <a:r>
              <a:rPr sz="3400" u="sng" spc="-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34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not</a:t>
            </a:r>
            <a:r>
              <a:rPr sz="3400" u="sng" spc="-1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34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under</a:t>
            </a:r>
            <a:r>
              <a:rPr sz="3400" u="sng" spc="-9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3400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contract</a:t>
            </a:r>
            <a:r>
              <a:rPr sz="34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are</a:t>
            </a:r>
            <a:r>
              <a:rPr sz="34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handled</a:t>
            </a:r>
            <a:r>
              <a:rPr sz="34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at</a:t>
            </a:r>
            <a:r>
              <a:rPr sz="34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25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3400" spc="-20" dirty="0">
                <a:solidFill>
                  <a:srgbClr val="FFFFFF"/>
                </a:solidFill>
                <a:latin typeface="Calibri"/>
                <a:cs typeface="Calibri"/>
              </a:rPr>
              <a:t>school/department</a:t>
            </a:r>
            <a:r>
              <a:rPr sz="3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level.</a:t>
            </a:r>
            <a:endParaRPr sz="3400">
              <a:latin typeface="Calibri"/>
              <a:cs typeface="Calibri"/>
            </a:endParaRPr>
          </a:p>
          <a:p>
            <a:pPr marL="469900" marR="255904" indent="-457200" algn="just">
              <a:lnSpc>
                <a:spcPct val="100000"/>
              </a:lnSpc>
              <a:spcBef>
                <a:spcPts val="2400"/>
              </a:spcBef>
              <a:buClr>
                <a:srgbClr val="FFFFFF"/>
              </a:buClr>
              <a:buSzPct val="79411"/>
              <a:buFont typeface="Arial"/>
              <a:buChar char="•"/>
              <a:tabLst>
                <a:tab pos="469900" algn="l"/>
              </a:tabLst>
            </a:pPr>
            <a:r>
              <a:rPr sz="3400" b="1" dirty="0">
                <a:solidFill>
                  <a:srgbClr val="FFFF00"/>
                </a:solidFill>
                <a:latin typeface="Calibri"/>
                <a:cs typeface="Calibri"/>
              </a:rPr>
              <a:t>Purchases</a:t>
            </a:r>
            <a:r>
              <a:rPr sz="3400" b="1" spc="-12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FFFF00"/>
                </a:solidFill>
                <a:latin typeface="Calibri"/>
                <a:cs typeface="Calibri"/>
              </a:rPr>
              <a:t>of</a:t>
            </a:r>
            <a:r>
              <a:rPr sz="3400" b="1" spc="-14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FFFF00"/>
                </a:solidFill>
                <a:latin typeface="Calibri"/>
                <a:cs typeface="Calibri"/>
              </a:rPr>
              <a:t>goods/services</a:t>
            </a:r>
            <a:r>
              <a:rPr sz="3400" b="1" spc="-8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i="1" dirty="0">
                <a:solidFill>
                  <a:srgbClr val="FFFF00"/>
                </a:solidFill>
                <a:latin typeface="Calibri"/>
                <a:cs typeface="Calibri"/>
              </a:rPr>
              <a:t>over</a:t>
            </a:r>
            <a:r>
              <a:rPr sz="3400" b="1" i="1" spc="-114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FFFF00"/>
                </a:solidFill>
                <a:latin typeface="Calibri"/>
                <a:cs typeface="Calibri"/>
              </a:rPr>
              <a:t>$10,000 </a:t>
            </a:r>
            <a:r>
              <a:rPr sz="34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and</a:t>
            </a:r>
            <a:r>
              <a:rPr sz="3400" u="sng" spc="-9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34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not</a:t>
            </a:r>
            <a:r>
              <a:rPr sz="3400" u="sng" spc="-1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34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under</a:t>
            </a:r>
            <a:r>
              <a:rPr sz="3400" u="sng" spc="-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3400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contract</a:t>
            </a:r>
            <a:r>
              <a:rPr sz="3400" u="sng" spc="-9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are</a:t>
            </a:r>
            <a:r>
              <a:rPr sz="34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handled</a:t>
            </a:r>
            <a:r>
              <a:rPr sz="34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by</a:t>
            </a:r>
            <a:r>
              <a:rPr sz="34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25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3400" spc="-20" dirty="0">
                <a:solidFill>
                  <a:srgbClr val="FFFFFF"/>
                </a:solidFill>
                <a:latin typeface="Calibri"/>
                <a:cs typeface="Calibri"/>
              </a:rPr>
              <a:t>Procurement</a:t>
            </a:r>
            <a:r>
              <a:rPr sz="34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Services</a:t>
            </a:r>
            <a:r>
              <a:rPr sz="34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Department.</a:t>
            </a:r>
            <a:endParaRPr sz="3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94118" y="6141211"/>
            <a:ext cx="857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4966AC"/>
                </a:solidFill>
                <a:latin typeface="Trebuchet MS"/>
                <a:cs typeface="Trebuchet MS"/>
              </a:rPr>
              <a:t>6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43582" y="91185"/>
            <a:ext cx="62230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Request</a:t>
            </a:r>
            <a:r>
              <a:rPr spc="-130" dirty="0"/>
              <a:t> </a:t>
            </a:r>
            <a:r>
              <a:rPr dirty="0"/>
              <a:t>for</a:t>
            </a:r>
            <a:r>
              <a:rPr spc="-95" dirty="0"/>
              <a:t> </a:t>
            </a:r>
            <a:r>
              <a:rPr dirty="0"/>
              <a:t>Quote</a:t>
            </a:r>
            <a:r>
              <a:rPr spc="-95" dirty="0"/>
              <a:t> </a:t>
            </a:r>
            <a:r>
              <a:rPr spc="-10" dirty="0"/>
              <a:t>(RFQ)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8423" y="1377823"/>
            <a:ext cx="7997825" cy="55393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30860" marR="56515" indent="-518795">
              <a:lnSpc>
                <a:spcPct val="100000"/>
              </a:lnSpc>
              <a:spcBef>
                <a:spcPts val="95"/>
              </a:spcBef>
            </a:pPr>
            <a:r>
              <a:rPr sz="3400" b="1" spc="-10" dirty="0">
                <a:solidFill>
                  <a:srgbClr val="FFFF00"/>
                </a:solidFill>
                <a:latin typeface="Calibri"/>
                <a:cs typeface="Calibri"/>
              </a:rPr>
              <a:t>Solicitation</a:t>
            </a:r>
            <a:r>
              <a:rPr sz="3400" b="1" spc="-13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FFFF00"/>
                </a:solidFill>
                <a:latin typeface="Calibri"/>
                <a:cs typeface="Calibri"/>
              </a:rPr>
              <a:t>method</a:t>
            </a:r>
            <a:r>
              <a:rPr sz="3400" b="1" spc="-12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FFFF00"/>
                </a:solidFill>
                <a:latin typeface="Calibri"/>
                <a:cs typeface="Calibri"/>
              </a:rPr>
              <a:t>utilized</a:t>
            </a:r>
            <a:r>
              <a:rPr sz="3400" b="1" spc="-13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FFFF00"/>
                </a:solidFill>
                <a:latin typeface="Calibri"/>
                <a:cs typeface="Calibri"/>
              </a:rPr>
              <a:t>when</a:t>
            </a:r>
            <a:r>
              <a:rPr sz="3400" b="1" spc="-12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FFFF00"/>
                </a:solidFill>
                <a:latin typeface="Calibri"/>
                <a:cs typeface="Calibri"/>
              </a:rPr>
              <a:t>purchases </a:t>
            </a:r>
            <a:r>
              <a:rPr sz="3400" b="1" dirty="0">
                <a:solidFill>
                  <a:srgbClr val="FFFF00"/>
                </a:solidFill>
                <a:latin typeface="Calibri"/>
                <a:cs typeface="Calibri"/>
              </a:rPr>
              <a:t>total</a:t>
            </a:r>
            <a:r>
              <a:rPr sz="3400" b="1" spc="-13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FFFF00"/>
                </a:solidFill>
                <a:latin typeface="Calibri"/>
                <a:cs typeface="Calibri"/>
              </a:rPr>
              <a:t>between</a:t>
            </a:r>
            <a:r>
              <a:rPr sz="3400" b="1" spc="-12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FFFF00"/>
                </a:solidFill>
                <a:latin typeface="Calibri"/>
                <a:cs typeface="Calibri"/>
              </a:rPr>
              <a:t>$10,000</a:t>
            </a:r>
            <a:r>
              <a:rPr sz="3400" b="1" spc="-11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FFFF00"/>
                </a:solidFill>
                <a:latin typeface="Calibri"/>
                <a:cs typeface="Calibri"/>
              </a:rPr>
              <a:t>and</a:t>
            </a:r>
            <a:r>
              <a:rPr sz="3400" b="1" spc="-13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FFFF00"/>
                </a:solidFill>
                <a:latin typeface="Calibri"/>
                <a:cs typeface="Calibri"/>
              </a:rPr>
              <a:t>$99,999.99</a:t>
            </a:r>
            <a:endParaRPr sz="3400" dirty="0">
              <a:latin typeface="Calibri"/>
              <a:cs typeface="Calibri"/>
            </a:endParaRPr>
          </a:p>
          <a:p>
            <a:pPr marL="770255" marR="121285" indent="-515620">
              <a:lnSpc>
                <a:spcPct val="100000"/>
              </a:lnSpc>
              <a:spcBef>
                <a:spcPts val="2400"/>
              </a:spcBef>
              <a:buSzPct val="79411"/>
              <a:buFont typeface="Arial"/>
              <a:buChar char="•"/>
              <a:tabLst>
                <a:tab pos="770255" algn="l"/>
                <a:tab pos="770890" algn="l"/>
              </a:tabLst>
            </a:pP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Advertised</a:t>
            </a:r>
            <a:r>
              <a:rPr sz="3400" spc="-1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34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3400" spc="-105" dirty="0">
                <a:solidFill>
                  <a:srgbClr val="FFFFFF"/>
                </a:solidFill>
                <a:latin typeface="Calibri"/>
                <a:cs typeface="Calibri"/>
              </a:rPr>
              <a:t>Euna Procurement</a:t>
            </a:r>
            <a:r>
              <a:rPr lang="en-US" sz="3600" spc="-40" dirty="0">
                <a:solidFill>
                  <a:srgbClr val="FFFFFF"/>
                </a:solidFill>
                <a:latin typeface="Calibri"/>
                <a:cs typeface="Calibri"/>
              </a:rPr>
              <a:t> Interactive Portal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34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25" dirty="0">
                <a:solidFill>
                  <a:srgbClr val="FFFFFF"/>
                </a:solidFill>
                <a:latin typeface="Calibri"/>
                <a:cs typeface="Calibri"/>
              </a:rPr>
              <a:t>approximately</a:t>
            </a:r>
            <a:r>
              <a:rPr sz="3400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34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week.</a:t>
            </a:r>
            <a:endParaRPr sz="3400" dirty="0">
              <a:latin typeface="Calibri"/>
              <a:cs typeface="Calibri"/>
            </a:endParaRPr>
          </a:p>
          <a:p>
            <a:pPr marL="770255" indent="-516255">
              <a:lnSpc>
                <a:spcPct val="100000"/>
              </a:lnSpc>
              <a:spcBef>
                <a:spcPts val="1805"/>
              </a:spcBef>
              <a:buSzPct val="79411"/>
              <a:buFont typeface="Arial"/>
              <a:buChar char="•"/>
              <a:tabLst>
                <a:tab pos="770255" algn="l"/>
                <a:tab pos="770890" algn="l"/>
              </a:tabLst>
            </a:pP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No</a:t>
            </a:r>
            <a:r>
              <a:rPr sz="34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public</a:t>
            </a:r>
            <a:r>
              <a:rPr sz="34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opening.</a:t>
            </a:r>
            <a:endParaRPr sz="3400" dirty="0">
              <a:latin typeface="Calibri"/>
              <a:cs typeface="Calibri"/>
            </a:endParaRPr>
          </a:p>
          <a:p>
            <a:pPr marL="770255" marR="5080" indent="-515620">
              <a:lnSpc>
                <a:spcPct val="100000"/>
              </a:lnSpc>
              <a:spcBef>
                <a:spcPts val="1800"/>
              </a:spcBef>
              <a:buSzPct val="79411"/>
              <a:buFont typeface="Arial"/>
              <a:buChar char="•"/>
              <a:tabLst>
                <a:tab pos="770255" algn="l"/>
                <a:tab pos="770890" algn="l"/>
              </a:tabLst>
            </a:pP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Awarded</a:t>
            </a:r>
            <a:r>
              <a:rPr sz="3400" spc="-1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3400" spc="-1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lowest</a:t>
            </a:r>
            <a:r>
              <a:rPr sz="3400" spc="-1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dirty="0">
                <a:solidFill>
                  <a:srgbClr val="FFFFFF"/>
                </a:solidFill>
                <a:latin typeface="Calibri"/>
                <a:cs typeface="Calibri"/>
              </a:rPr>
              <a:t>priced</a:t>
            </a:r>
            <a:r>
              <a:rPr sz="3400" spc="-1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responsive</a:t>
            </a:r>
            <a:r>
              <a:rPr sz="3400" spc="-1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2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responsible</a:t>
            </a:r>
            <a:r>
              <a:rPr sz="3400" spc="-1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00" spc="-10" dirty="0">
                <a:solidFill>
                  <a:srgbClr val="FFFFFF"/>
                </a:solidFill>
                <a:latin typeface="Calibri"/>
                <a:cs typeface="Calibri"/>
              </a:rPr>
              <a:t>vendor.</a:t>
            </a:r>
            <a:endParaRPr sz="3400" dirty="0">
              <a:latin typeface="Calibri"/>
              <a:cs typeface="Calibri"/>
            </a:endParaRPr>
          </a:p>
          <a:p>
            <a:pPr marR="1720850" algn="r">
              <a:lnSpc>
                <a:spcPct val="100000"/>
              </a:lnSpc>
              <a:spcBef>
                <a:spcPts val="2945"/>
              </a:spcBef>
            </a:pPr>
            <a:r>
              <a:rPr sz="900" dirty="0">
                <a:solidFill>
                  <a:srgbClr val="4966AC"/>
                </a:solidFill>
                <a:latin typeface="Trebuchet MS"/>
                <a:cs typeface="Trebuchet MS"/>
              </a:rPr>
              <a:t>7</a:t>
            </a:r>
            <a:endParaRPr sz="9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8889" y="298450"/>
            <a:ext cx="55867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Invitation</a:t>
            </a:r>
            <a:r>
              <a:rPr spc="-90" dirty="0"/>
              <a:t> </a:t>
            </a:r>
            <a:r>
              <a:rPr dirty="0"/>
              <a:t>for</a:t>
            </a:r>
            <a:r>
              <a:rPr spc="-95" dirty="0"/>
              <a:t> </a:t>
            </a:r>
            <a:r>
              <a:rPr dirty="0"/>
              <a:t>Bid</a:t>
            </a:r>
            <a:r>
              <a:rPr spc="-85" dirty="0"/>
              <a:t> </a:t>
            </a:r>
            <a:r>
              <a:rPr spc="-10" dirty="0"/>
              <a:t>(IFB)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4623" y="1378661"/>
            <a:ext cx="7915275" cy="48147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76325" marR="109855" indent="-106426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FFFF00"/>
                </a:solidFill>
                <a:latin typeface="Calibri"/>
                <a:cs typeface="Calibri"/>
              </a:rPr>
              <a:t>Solicitation</a:t>
            </a:r>
            <a:r>
              <a:rPr sz="3200" b="1" spc="-10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00"/>
                </a:solidFill>
                <a:latin typeface="Calibri"/>
                <a:cs typeface="Calibri"/>
              </a:rPr>
              <a:t>method</a:t>
            </a:r>
            <a:r>
              <a:rPr sz="3200" b="1" spc="-5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00"/>
                </a:solidFill>
                <a:latin typeface="Calibri"/>
                <a:cs typeface="Calibri"/>
              </a:rPr>
              <a:t>that</a:t>
            </a:r>
            <a:r>
              <a:rPr sz="3200" b="1" spc="-6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00"/>
                </a:solidFill>
                <a:latin typeface="Calibri"/>
                <a:cs typeface="Calibri"/>
              </a:rPr>
              <a:t>may</a:t>
            </a:r>
            <a:r>
              <a:rPr sz="3200" b="1" spc="-6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00"/>
                </a:solidFill>
                <a:latin typeface="Calibri"/>
                <a:cs typeface="Calibri"/>
              </a:rPr>
              <a:t>be</a:t>
            </a:r>
            <a:r>
              <a:rPr sz="3200" b="1" spc="-5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00"/>
                </a:solidFill>
                <a:latin typeface="Calibri"/>
                <a:cs typeface="Calibri"/>
              </a:rPr>
              <a:t>utilized</a:t>
            </a:r>
            <a:r>
              <a:rPr sz="3200" b="1" spc="-6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200" b="1" spc="-20" dirty="0">
                <a:solidFill>
                  <a:srgbClr val="FFFF00"/>
                </a:solidFill>
                <a:latin typeface="Calibri"/>
                <a:cs typeface="Calibri"/>
              </a:rPr>
              <a:t>when </a:t>
            </a:r>
            <a:r>
              <a:rPr sz="3200" b="1" dirty="0">
                <a:solidFill>
                  <a:srgbClr val="FFFF00"/>
                </a:solidFill>
                <a:latin typeface="Calibri"/>
                <a:cs typeface="Calibri"/>
              </a:rPr>
              <a:t>purchases</a:t>
            </a:r>
            <a:r>
              <a:rPr sz="3200" b="1" spc="-8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00"/>
                </a:solidFill>
                <a:latin typeface="Calibri"/>
                <a:cs typeface="Calibri"/>
              </a:rPr>
              <a:t>total</a:t>
            </a:r>
            <a:r>
              <a:rPr sz="3200" b="1" spc="-5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00"/>
                </a:solidFill>
                <a:latin typeface="Calibri"/>
                <a:cs typeface="Calibri"/>
              </a:rPr>
              <a:t>$100,000</a:t>
            </a:r>
            <a:r>
              <a:rPr sz="3200" b="1" spc="-1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00"/>
                </a:solidFill>
                <a:latin typeface="Calibri"/>
                <a:cs typeface="Calibri"/>
              </a:rPr>
              <a:t>or</a:t>
            </a:r>
            <a:r>
              <a:rPr sz="3200" b="1" spc="-4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200" b="1" spc="-20" dirty="0">
                <a:solidFill>
                  <a:srgbClr val="FFFF00"/>
                </a:solidFill>
                <a:latin typeface="Calibri"/>
                <a:cs typeface="Calibri"/>
              </a:rPr>
              <a:t>more</a:t>
            </a:r>
            <a:endParaRPr sz="3200" dirty="0">
              <a:latin typeface="Calibri"/>
              <a:cs typeface="Calibri"/>
            </a:endParaRPr>
          </a:p>
          <a:p>
            <a:pPr marL="855344" marR="344170" indent="-515620">
              <a:lnSpc>
                <a:spcPct val="100000"/>
              </a:lnSpc>
              <a:spcBef>
                <a:spcPts val="2405"/>
              </a:spcBef>
              <a:buSzPct val="79687"/>
              <a:buFont typeface="Arial"/>
              <a:buChar char="•"/>
              <a:tabLst>
                <a:tab pos="855344" algn="l"/>
                <a:tab pos="855980" algn="l"/>
              </a:tabLst>
            </a:pP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Advertised</a:t>
            </a:r>
            <a:r>
              <a:rPr sz="2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2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2800" spc="-105" dirty="0">
                <a:solidFill>
                  <a:srgbClr val="FFFFFF"/>
                </a:solidFill>
                <a:latin typeface="Calibri"/>
                <a:cs typeface="Calibri"/>
              </a:rPr>
              <a:t>Euna Procurement</a:t>
            </a:r>
            <a:r>
              <a:rPr lang="en-US" sz="2800" spc="-40" dirty="0">
                <a:solidFill>
                  <a:srgbClr val="FFFFFF"/>
                </a:solidFill>
                <a:latin typeface="Calibri"/>
                <a:cs typeface="Calibri"/>
              </a:rPr>
              <a:t> Interactive Portal</a:t>
            </a:r>
            <a:r>
              <a:rPr sz="2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and local</a:t>
            </a:r>
            <a:r>
              <a:rPr sz="2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TV</a:t>
            </a:r>
            <a:r>
              <a:rPr sz="2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Channels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23/24.</a:t>
            </a:r>
            <a:endParaRPr sz="2800" dirty="0">
              <a:latin typeface="Calibri"/>
              <a:cs typeface="Calibri"/>
            </a:endParaRPr>
          </a:p>
          <a:p>
            <a:pPr marL="855344" indent="-515620">
              <a:lnSpc>
                <a:spcPct val="100000"/>
              </a:lnSpc>
              <a:spcBef>
                <a:spcPts val="2405"/>
              </a:spcBef>
              <a:buSzPct val="79687"/>
              <a:buFont typeface="Arial"/>
              <a:buChar char="•"/>
              <a:tabLst>
                <a:tab pos="855344" algn="l"/>
                <a:tab pos="855980" algn="l"/>
              </a:tabLst>
            </a:pP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Typically</a:t>
            </a:r>
            <a:r>
              <a:rPr sz="2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“on</a:t>
            </a:r>
            <a:r>
              <a:rPr sz="2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street”</a:t>
            </a:r>
            <a:r>
              <a:rPr sz="2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2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two</a:t>
            </a:r>
            <a:r>
              <a:rPr sz="2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(2)</a:t>
            </a:r>
            <a:r>
              <a:rPr sz="2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weeks.</a:t>
            </a:r>
            <a:endParaRPr sz="2800" dirty="0">
              <a:latin typeface="Calibri"/>
              <a:cs typeface="Calibri"/>
            </a:endParaRPr>
          </a:p>
          <a:p>
            <a:pPr marL="855344" indent="-515620">
              <a:lnSpc>
                <a:spcPct val="100000"/>
              </a:lnSpc>
              <a:spcBef>
                <a:spcPts val="2400"/>
              </a:spcBef>
              <a:buSzPct val="79687"/>
              <a:buFont typeface="Arial"/>
              <a:buChar char="•"/>
              <a:tabLst>
                <a:tab pos="855344" algn="l"/>
                <a:tab pos="855980" algn="l"/>
              </a:tabLst>
            </a:pP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public opening is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held.</a:t>
            </a:r>
            <a:endParaRPr sz="2800" dirty="0">
              <a:latin typeface="Calibri"/>
              <a:cs typeface="Calibri"/>
            </a:endParaRPr>
          </a:p>
          <a:p>
            <a:pPr marL="855344" marR="235585" indent="-515620">
              <a:lnSpc>
                <a:spcPct val="100000"/>
              </a:lnSpc>
              <a:spcBef>
                <a:spcPts val="2400"/>
              </a:spcBef>
              <a:buSzPct val="79687"/>
              <a:buFont typeface="Arial"/>
              <a:buChar char="•"/>
              <a:tabLst>
                <a:tab pos="855344" algn="l"/>
                <a:tab pos="855980" algn="l"/>
              </a:tabLst>
            </a:pP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Awarded</a:t>
            </a:r>
            <a:r>
              <a:rPr sz="2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lowest</a:t>
            </a:r>
            <a:r>
              <a:rPr sz="2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priced</a:t>
            </a:r>
            <a:r>
              <a:rPr sz="2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responsive</a:t>
            </a:r>
            <a:r>
              <a:rPr sz="2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responsible</a:t>
            </a:r>
            <a:r>
              <a:rPr sz="2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bidder.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94118" y="6141211"/>
            <a:ext cx="857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4966AC"/>
                </a:solidFill>
                <a:latin typeface="Trebuchet MS"/>
                <a:cs typeface="Trebuchet MS"/>
              </a:rPr>
              <a:t>8</a:t>
            </a:r>
            <a:endParaRPr sz="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9725" y="122046"/>
            <a:ext cx="675195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Request</a:t>
            </a:r>
            <a:r>
              <a:rPr spc="-120" dirty="0"/>
              <a:t> </a:t>
            </a:r>
            <a:r>
              <a:rPr dirty="0"/>
              <a:t>for</a:t>
            </a:r>
            <a:r>
              <a:rPr spc="-95" dirty="0"/>
              <a:t> </a:t>
            </a:r>
            <a:r>
              <a:rPr dirty="0"/>
              <a:t>Proposal</a:t>
            </a:r>
            <a:r>
              <a:rPr spc="-105" dirty="0"/>
              <a:t> </a:t>
            </a:r>
            <a:r>
              <a:rPr spc="-10" dirty="0"/>
              <a:t>(RFP)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07744" y="1238453"/>
            <a:ext cx="7588884" cy="52136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89660" marR="558800" indent="-88265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solidFill>
                  <a:srgbClr val="FFFF00"/>
                </a:solidFill>
                <a:latin typeface="Calibri"/>
                <a:cs typeface="Calibri"/>
              </a:rPr>
              <a:t>Solicitation</a:t>
            </a:r>
            <a:r>
              <a:rPr sz="2800" b="1" spc="-8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method</a:t>
            </a:r>
            <a:r>
              <a:rPr sz="2800" b="1" spc="-9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that</a:t>
            </a:r>
            <a:r>
              <a:rPr sz="2800" b="1" spc="-8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may</a:t>
            </a:r>
            <a:r>
              <a:rPr sz="2800" b="1" spc="-9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be</a:t>
            </a:r>
            <a:r>
              <a:rPr sz="2800" b="1" spc="-9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utilized</a:t>
            </a:r>
            <a:r>
              <a:rPr sz="2800" b="1" spc="-9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FFFF00"/>
                </a:solidFill>
                <a:latin typeface="Calibri"/>
                <a:cs typeface="Calibri"/>
              </a:rPr>
              <a:t>when </a:t>
            </a: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purchases</a:t>
            </a:r>
            <a:r>
              <a:rPr sz="2800" b="1" spc="-9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total</a:t>
            </a:r>
            <a:r>
              <a:rPr sz="2800" b="1" spc="-9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$100,000</a:t>
            </a:r>
            <a:r>
              <a:rPr sz="2800" b="1" spc="-4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00"/>
                </a:solidFill>
                <a:latin typeface="Calibri"/>
                <a:cs typeface="Calibri"/>
              </a:rPr>
              <a:t>or</a:t>
            </a:r>
            <a:r>
              <a:rPr sz="2800" b="1" spc="-10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00"/>
                </a:solidFill>
                <a:latin typeface="Calibri"/>
                <a:cs typeface="Calibri"/>
              </a:rPr>
              <a:t>more.</a:t>
            </a:r>
            <a:endParaRPr sz="2800" dirty="0">
              <a:latin typeface="Calibri"/>
              <a:cs typeface="Calibri"/>
            </a:endParaRPr>
          </a:p>
          <a:p>
            <a:pPr marL="507365" marR="17780" indent="-457200">
              <a:lnSpc>
                <a:spcPct val="100000"/>
              </a:lnSpc>
              <a:spcBef>
                <a:spcPts val="2405"/>
              </a:spcBef>
              <a:buSzPct val="80357"/>
              <a:buFont typeface="Arial"/>
              <a:buChar char="•"/>
              <a:tabLst>
                <a:tab pos="507365" algn="l"/>
                <a:tab pos="508000" algn="l"/>
              </a:tabLst>
            </a:pP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Advertised</a:t>
            </a:r>
            <a:r>
              <a:rPr sz="28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28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2800" spc="-105" dirty="0">
                <a:solidFill>
                  <a:srgbClr val="FFFFFF"/>
                </a:solidFill>
                <a:latin typeface="Calibri"/>
                <a:cs typeface="Calibri"/>
              </a:rPr>
              <a:t>Euna Procurement</a:t>
            </a:r>
            <a:r>
              <a:rPr lang="en-US" sz="2800" spc="-40" dirty="0">
                <a:solidFill>
                  <a:srgbClr val="FFFFFF"/>
                </a:solidFill>
                <a:latin typeface="Calibri"/>
                <a:cs typeface="Calibri"/>
              </a:rPr>
              <a:t> Interactive Portal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8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local</a:t>
            </a:r>
            <a:r>
              <a:rPr sz="28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TV</a:t>
            </a:r>
            <a:r>
              <a:rPr sz="28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Channels</a:t>
            </a:r>
            <a:r>
              <a:rPr sz="2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23/24.</a:t>
            </a:r>
            <a:endParaRPr sz="2800" dirty="0">
              <a:latin typeface="Calibri"/>
              <a:cs typeface="Calibri"/>
            </a:endParaRPr>
          </a:p>
          <a:p>
            <a:pPr marL="507365" indent="-457200">
              <a:lnSpc>
                <a:spcPct val="100000"/>
              </a:lnSpc>
              <a:spcBef>
                <a:spcPts val="2400"/>
              </a:spcBef>
              <a:buSzPct val="80357"/>
              <a:buFont typeface="Arial"/>
              <a:buChar char="•"/>
              <a:tabLst>
                <a:tab pos="507365" algn="l"/>
                <a:tab pos="508000" algn="l"/>
              </a:tabLst>
            </a:pPr>
            <a:r>
              <a:rPr sz="2800" spc="-20" dirty="0">
                <a:solidFill>
                  <a:srgbClr val="FFFFFF"/>
                </a:solidFill>
                <a:latin typeface="Calibri"/>
                <a:cs typeface="Calibri"/>
              </a:rPr>
              <a:t>Typically</a:t>
            </a:r>
            <a:r>
              <a:rPr sz="28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“on</a:t>
            </a:r>
            <a:r>
              <a:rPr sz="28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8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street”</a:t>
            </a:r>
            <a:r>
              <a:rPr sz="2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28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two</a:t>
            </a:r>
            <a:r>
              <a:rPr sz="28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(2)</a:t>
            </a:r>
            <a:r>
              <a:rPr sz="2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weeks.</a:t>
            </a:r>
            <a:endParaRPr sz="2800" dirty="0">
              <a:latin typeface="Calibri"/>
              <a:cs typeface="Calibri"/>
            </a:endParaRPr>
          </a:p>
          <a:p>
            <a:pPr marL="507365" indent="-457200">
              <a:lnSpc>
                <a:spcPct val="100000"/>
              </a:lnSpc>
              <a:spcBef>
                <a:spcPts val="2405"/>
              </a:spcBef>
              <a:buSzPct val="80357"/>
              <a:buFont typeface="Arial"/>
              <a:buChar char="•"/>
              <a:tabLst>
                <a:tab pos="507365" algn="l"/>
                <a:tab pos="508000" algn="l"/>
              </a:tabLst>
            </a:pP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No</a:t>
            </a:r>
            <a:r>
              <a:rPr sz="2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public</a:t>
            </a:r>
            <a:r>
              <a:rPr sz="2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opening.</a:t>
            </a:r>
            <a:endParaRPr sz="2800" dirty="0">
              <a:latin typeface="Calibri"/>
              <a:cs typeface="Calibri"/>
            </a:endParaRPr>
          </a:p>
          <a:p>
            <a:pPr marL="507365" marR="424815" indent="-457200">
              <a:lnSpc>
                <a:spcPct val="100400"/>
              </a:lnSpc>
              <a:spcBef>
                <a:spcPts val="2385"/>
              </a:spcBef>
              <a:buSzPct val="80357"/>
              <a:buFont typeface="Arial"/>
              <a:buChar char="•"/>
              <a:tabLst>
                <a:tab pos="507365" algn="l"/>
                <a:tab pos="508000" algn="l"/>
              </a:tabLst>
            </a:pPr>
            <a:r>
              <a:rPr sz="2800" spc="-35" dirty="0">
                <a:solidFill>
                  <a:srgbClr val="FFFFFF"/>
                </a:solidFill>
                <a:latin typeface="Calibri"/>
                <a:cs typeface="Calibri"/>
              </a:rPr>
              <a:t>Pre-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determined</a:t>
            </a:r>
            <a:r>
              <a:rPr sz="28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criteria</a:t>
            </a:r>
            <a:r>
              <a:rPr sz="2800" spc="-1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including</a:t>
            </a:r>
            <a:r>
              <a:rPr sz="28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cost</a:t>
            </a:r>
            <a:r>
              <a:rPr sz="2800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Calibri"/>
                <a:cs typeface="Calibri"/>
              </a:rPr>
              <a:t>are </a:t>
            </a:r>
            <a:r>
              <a:rPr sz="2800" spc="-20" dirty="0">
                <a:solidFill>
                  <a:srgbClr val="FFFFFF"/>
                </a:solidFill>
                <a:latin typeface="Calibri"/>
                <a:cs typeface="Calibri"/>
              </a:rPr>
              <a:t>evaluated</a:t>
            </a:r>
            <a:r>
              <a:rPr sz="2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by</a:t>
            </a:r>
            <a:r>
              <a:rPr sz="2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FFFFFF"/>
                </a:solidFill>
                <a:latin typeface="Calibri"/>
                <a:cs typeface="Calibri"/>
              </a:rPr>
              <a:t>committee</a:t>
            </a:r>
            <a:r>
              <a:rPr sz="2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determine</a:t>
            </a:r>
            <a:r>
              <a:rPr sz="2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FFFFFF"/>
                </a:solidFill>
                <a:latin typeface="Calibri"/>
                <a:cs typeface="Calibri"/>
              </a:rPr>
              <a:t>which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proposal</a:t>
            </a:r>
            <a:r>
              <a:rPr sz="28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FFFFFF"/>
                </a:solidFill>
                <a:latin typeface="Calibri"/>
                <a:cs typeface="Calibri"/>
              </a:rPr>
              <a:t>offers</a:t>
            </a:r>
            <a:r>
              <a:rPr sz="28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8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best</a:t>
            </a:r>
            <a:r>
              <a:rPr sz="28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overall</a:t>
            </a:r>
            <a:r>
              <a:rPr sz="28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Calibri"/>
                <a:cs typeface="Calibri"/>
              </a:rPr>
              <a:t>so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800" spc="-2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800" spc="-62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350" spc="-22" baseline="-12345" dirty="0">
                <a:solidFill>
                  <a:srgbClr val="4966AC"/>
                </a:solidFill>
                <a:latin typeface="Trebuchet MS"/>
                <a:cs typeface="Trebuchet MS"/>
              </a:rPr>
              <a:t>9</a:t>
            </a:r>
            <a:r>
              <a:rPr sz="1350" spc="-217" baseline="-12345" dirty="0">
                <a:solidFill>
                  <a:srgbClr val="4966AC"/>
                </a:solidFill>
                <a:latin typeface="Trebuchet MS"/>
                <a:cs typeface="Trebuchet MS"/>
              </a:rPr>
              <a:t> </a:t>
            </a:r>
            <a:r>
              <a:rPr sz="2800" spc="-20" dirty="0">
                <a:solidFill>
                  <a:srgbClr val="FFFFFF"/>
                </a:solidFill>
                <a:latin typeface="Calibri"/>
                <a:cs typeface="Calibri"/>
              </a:rPr>
              <a:t>ion.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8FA9E491002346B6811ED2548F1FFE" ma:contentTypeVersion="12" ma:contentTypeDescription="Create a new document." ma:contentTypeScope="" ma:versionID="aeea07453028a99288c772d121331c4a">
  <xsd:schema xmlns:xsd="http://www.w3.org/2001/XMLSchema" xmlns:xs="http://www.w3.org/2001/XMLSchema" xmlns:p="http://schemas.microsoft.com/office/2006/metadata/properties" xmlns:ns2="fd851dd7-0a4c-4cb7-8b06-4d176f45f3df" xmlns:ns3="382ed218-a754-4a9b-9f9b-f9ae1553e7f2" targetNamespace="http://schemas.microsoft.com/office/2006/metadata/properties" ma:root="true" ma:fieldsID="7250dd735c4713866a15469d12a484b8" ns2:_="" ns3:_="">
    <xsd:import namespace="fd851dd7-0a4c-4cb7-8b06-4d176f45f3df"/>
    <xsd:import namespace="382ed218-a754-4a9b-9f9b-f9ae1553e7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851dd7-0a4c-4cb7-8b06-4d176f45f3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2358ff1-2e0e-433d-bfb0-121866fdb5d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2ed218-a754-4a9b-9f9b-f9ae1553e7f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734fe6a-52e8-4dad-abf9-890fdb3780d8}" ma:internalName="TaxCatchAll" ma:showField="CatchAllData" ma:web="382ed218-a754-4a9b-9f9b-f9ae1553e7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d851dd7-0a4c-4cb7-8b06-4d176f45f3df">
      <Terms xmlns="http://schemas.microsoft.com/office/infopath/2007/PartnerControls"/>
    </lcf76f155ced4ddcb4097134ff3c332f>
    <TaxCatchAll xmlns="382ed218-a754-4a9b-9f9b-f9ae1553e7f2" xsi:nil="true"/>
  </documentManagement>
</p:properties>
</file>

<file path=customXml/itemProps1.xml><?xml version="1.0" encoding="utf-8"?>
<ds:datastoreItem xmlns:ds="http://schemas.openxmlformats.org/officeDocument/2006/customXml" ds:itemID="{431274C5-B895-4DF5-80AE-6736F20B0CC4}"/>
</file>

<file path=customXml/itemProps2.xml><?xml version="1.0" encoding="utf-8"?>
<ds:datastoreItem xmlns:ds="http://schemas.openxmlformats.org/officeDocument/2006/customXml" ds:itemID="{AD2F4683-F148-4608-8705-19EE002C15A0}"/>
</file>

<file path=customXml/itemProps3.xml><?xml version="1.0" encoding="utf-8"?>
<ds:datastoreItem xmlns:ds="http://schemas.openxmlformats.org/officeDocument/2006/customXml" ds:itemID="{0F59C140-6B92-4FEA-A7E1-21066FE15D6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1027</TotalTime>
  <Words>1081</Words>
  <Application>Microsoft Office PowerPoint</Application>
  <PresentationFormat>On-screen Show (4:3)</PresentationFormat>
  <Paragraphs>157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Trebuchet MS</vt:lpstr>
      <vt:lpstr>Office Theme</vt:lpstr>
      <vt:lpstr>How to do Business with the Cobb County School District Presented by: CCSD Procurement Services Department●770-590-4524</vt:lpstr>
      <vt:lpstr>CCSD Statistics</vt:lpstr>
      <vt:lpstr>CCSD Procurement Statistics Fiscal Year 2025</vt:lpstr>
      <vt:lpstr>CCSD Procurement Statistics Fiscal Year 2025      ISSUED OR RENEWED</vt:lpstr>
      <vt:lpstr>How We Purchase Goods and Services</vt:lpstr>
      <vt:lpstr>How We Purchase Goods and Services</vt:lpstr>
      <vt:lpstr>Request for Quote (RFQ)</vt:lpstr>
      <vt:lpstr>Invitation for Bid (IFB)</vt:lpstr>
      <vt:lpstr>Request for Proposal (RFP)</vt:lpstr>
      <vt:lpstr>Solicitation Process</vt:lpstr>
      <vt:lpstr>General Terms and Conditions</vt:lpstr>
      <vt:lpstr>General Terms and Conditions</vt:lpstr>
      <vt:lpstr>Georgia Security and Immigration Compliance Act (OCGA 13-10-90 and 13- 10-91)</vt:lpstr>
      <vt:lpstr>Construction (SPLOST)</vt:lpstr>
      <vt:lpstr>Construction Projects</vt:lpstr>
      <vt:lpstr>Construction Contractor Prequalification</vt:lpstr>
      <vt:lpstr>Vendor Registration</vt:lpstr>
      <vt:lpstr>CCSD Procurement Services Website</vt:lpstr>
      <vt:lpstr>Tips on responding to solicitations</vt:lpstr>
      <vt:lpstr>Barbara Bates - Director Gary Blount - Assistant Director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Matta</dc:creator>
  <cp:lastModifiedBy>Gary Blount</cp:lastModifiedBy>
  <cp:revision>14</cp:revision>
  <cp:lastPrinted>2023-07-05T15:51:41Z</cp:lastPrinted>
  <dcterms:created xsi:type="dcterms:W3CDTF">2023-05-02T12:22:25Z</dcterms:created>
  <dcterms:modified xsi:type="dcterms:W3CDTF">2025-10-15T14:55:19Z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2023-02-10T00:00:00Z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2023-05-02T00:00:00Z</vt:filetime>
  </property>
  <property fmtid="{D5CDD505-2E9C-101B-9397-08002B2CF9AE}" pid="5" name="Producer">
    <vt:lpwstr>Microsoft® PowerPoint® for Microsoft 365</vt:lpwstr>
  </property>
  <property fmtid="{D5CDD505-2E9C-101B-9397-08002B2CF9AE}" pid="6" name="ContentTypeId">
    <vt:lpwstr>0x010100538FA9E491002346B6811ED2548F1FFE</vt:lpwstr>
  </property>
</Properties>
</file>