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6"/>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4" r:id="rId22"/>
    <p:sldId id="277" r:id="rId23"/>
    <p:sldId id="275" r:id="rId24"/>
    <p:sldId id="276" r:id="rId25"/>
  </p:sldIdLst>
  <p:sldSz cx="9144000" cy="6858000" type="screen4x3"/>
  <p:notesSz cx="9296400" cy="7010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94" y="-2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ry Blount" userId="6f83e472-3a53-4238-9965-8d6bd36794ac" providerId="ADAL" clId="{8E791B34-20CC-4FA9-AB04-3AD818805AC2}"/>
    <pc:docChg chg="custSel modSld">
      <pc:chgData name="Gary Blount" userId="6f83e472-3a53-4238-9965-8d6bd36794ac" providerId="ADAL" clId="{8E791B34-20CC-4FA9-AB04-3AD818805AC2}" dt="2026-10-22T11:55:51.318" v="127" actId="255"/>
      <pc:docMkLst>
        <pc:docMk/>
      </pc:docMkLst>
      <pc:sldChg chg="modSp mod">
        <pc:chgData name="Gary Blount" userId="6f83e472-3a53-4238-9965-8d6bd36794ac" providerId="ADAL" clId="{8E791B34-20CC-4FA9-AB04-3AD818805AC2}" dt="2026-10-22T11:44:56.823" v="83" actId="255"/>
        <pc:sldMkLst>
          <pc:docMk/>
          <pc:sldMk cId="0" sldId="258"/>
        </pc:sldMkLst>
        <pc:spChg chg="mod">
          <ac:chgData name="Gary Blount" userId="6f83e472-3a53-4238-9965-8d6bd36794ac" providerId="ADAL" clId="{8E791B34-20CC-4FA9-AB04-3AD818805AC2}" dt="2026-10-22T11:38:25.043" v="71" actId="6549"/>
          <ac:spMkLst>
            <pc:docMk/>
            <pc:sldMk cId="0" sldId="258"/>
            <ac:spMk id="2" creationId="{00000000-0000-0000-0000-000000000000}"/>
          </ac:spMkLst>
        </pc:spChg>
        <pc:spChg chg="mod">
          <ac:chgData name="Gary Blount" userId="6f83e472-3a53-4238-9965-8d6bd36794ac" providerId="ADAL" clId="{8E791B34-20CC-4FA9-AB04-3AD818805AC2}" dt="2026-10-22T11:44:56.823" v="83" actId="255"/>
          <ac:spMkLst>
            <pc:docMk/>
            <pc:sldMk cId="0" sldId="258"/>
            <ac:spMk id="3" creationId="{00000000-0000-0000-0000-000000000000}"/>
          </ac:spMkLst>
        </pc:spChg>
      </pc:sldChg>
      <pc:sldChg chg="modSp mod">
        <pc:chgData name="Gary Blount" userId="6f83e472-3a53-4238-9965-8d6bd36794ac" providerId="ADAL" clId="{8E791B34-20CC-4FA9-AB04-3AD818805AC2}" dt="2026-10-15T16:25:42.093" v="55" actId="20577"/>
        <pc:sldMkLst>
          <pc:docMk/>
          <pc:sldMk cId="0" sldId="259"/>
        </pc:sldMkLst>
        <pc:spChg chg="mod">
          <ac:chgData name="Gary Blount" userId="6f83e472-3a53-4238-9965-8d6bd36794ac" providerId="ADAL" clId="{8E791B34-20CC-4FA9-AB04-3AD818805AC2}" dt="2026-10-15T16:24:25.936" v="51" actId="20577"/>
          <ac:spMkLst>
            <pc:docMk/>
            <pc:sldMk cId="0" sldId="259"/>
            <ac:spMk id="2" creationId="{00000000-0000-0000-0000-000000000000}"/>
          </ac:spMkLst>
        </pc:spChg>
        <pc:spChg chg="mod">
          <ac:chgData name="Gary Blount" userId="6f83e472-3a53-4238-9965-8d6bd36794ac" providerId="ADAL" clId="{8E791B34-20CC-4FA9-AB04-3AD818805AC2}" dt="2026-10-15T16:25:42.093" v="55" actId="20577"/>
          <ac:spMkLst>
            <pc:docMk/>
            <pc:sldMk cId="0" sldId="259"/>
            <ac:spMk id="3" creationId="{00000000-0000-0000-0000-000000000000}"/>
          </ac:spMkLst>
        </pc:spChg>
      </pc:sldChg>
      <pc:sldChg chg="modSp mod">
        <pc:chgData name="Gary Blount" userId="6f83e472-3a53-4238-9965-8d6bd36794ac" providerId="ADAL" clId="{8E791B34-20CC-4FA9-AB04-3AD818805AC2}" dt="2026-10-22T11:49:41.430" v="86" actId="20577"/>
        <pc:sldMkLst>
          <pc:docMk/>
          <pc:sldMk cId="0" sldId="262"/>
        </pc:sldMkLst>
        <pc:spChg chg="mod">
          <ac:chgData name="Gary Blount" userId="6f83e472-3a53-4238-9965-8d6bd36794ac" providerId="ADAL" clId="{8E791B34-20CC-4FA9-AB04-3AD818805AC2}" dt="2026-10-22T11:49:41.430" v="86" actId="20577"/>
          <ac:spMkLst>
            <pc:docMk/>
            <pc:sldMk cId="0" sldId="262"/>
            <ac:spMk id="3" creationId="{00000000-0000-0000-0000-000000000000}"/>
          </ac:spMkLst>
        </pc:spChg>
      </pc:sldChg>
      <pc:sldChg chg="modSp mod">
        <pc:chgData name="Gary Blount" userId="6f83e472-3a53-4238-9965-8d6bd36794ac" providerId="ADAL" clId="{8E791B34-20CC-4FA9-AB04-3AD818805AC2}" dt="2026-10-22T11:50:13.566" v="96" actId="33524"/>
        <pc:sldMkLst>
          <pc:docMk/>
          <pc:sldMk cId="0" sldId="263"/>
        </pc:sldMkLst>
        <pc:spChg chg="mod">
          <ac:chgData name="Gary Blount" userId="6f83e472-3a53-4238-9965-8d6bd36794ac" providerId="ADAL" clId="{8E791B34-20CC-4FA9-AB04-3AD818805AC2}" dt="2026-10-22T11:50:13.566" v="96" actId="33524"/>
          <ac:spMkLst>
            <pc:docMk/>
            <pc:sldMk cId="0" sldId="263"/>
            <ac:spMk id="3" creationId="{00000000-0000-0000-0000-000000000000}"/>
          </ac:spMkLst>
        </pc:spChg>
      </pc:sldChg>
      <pc:sldChg chg="modSp mod">
        <pc:chgData name="Gary Blount" userId="6f83e472-3a53-4238-9965-8d6bd36794ac" providerId="ADAL" clId="{8E791B34-20CC-4FA9-AB04-3AD818805AC2}" dt="2026-10-22T11:50:40.177" v="100" actId="20577"/>
        <pc:sldMkLst>
          <pc:docMk/>
          <pc:sldMk cId="0" sldId="264"/>
        </pc:sldMkLst>
        <pc:spChg chg="mod">
          <ac:chgData name="Gary Blount" userId="6f83e472-3a53-4238-9965-8d6bd36794ac" providerId="ADAL" clId="{8E791B34-20CC-4FA9-AB04-3AD818805AC2}" dt="2026-10-22T11:50:40.177" v="100" actId="20577"/>
          <ac:spMkLst>
            <pc:docMk/>
            <pc:sldMk cId="0" sldId="264"/>
            <ac:spMk id="3" creationId="{00000000-0000-0000-0000-000000000000}"/>
          </ac:spMkLst>
        </pc:spChg>
      </pc:sldChg>
      <pc:sldChg chg="modSp mod">
        <pc:chgData name="Gary Blount" userId="6f83e472-3a53-4238-9965-8d6bd36794ac" providerId="ADAL" clId="{8E791B34-20CC-4FA9-AB04-3AD818805AC2}" dt="2026-10-22T11:55:51.318" v="127" actId="255"/>
        <pc:sldMkLst>
          <pc:docMk/>
          <pc:sldMk cId="0" sldId="267"/>
        </pc:sldMkLst>
        <pc:spChg chg="mod">
          <ac:chgData name="Gary Blount" userId="6f83e472-3a53-4238-9965-8d6bd36794ac" providerId="ADAL" clId="{8E791B34-20CC-4FA9-AB04-3AD818805AC2}" dt="2026-10-22T11:55:51.318" v="127" actId="255"/>
          <ac:spMkLst>
            <pc:docMk/>
            <pc:sldMk cId="0" sldId="267"/>
            <ac:spMk id="3" creationId="{00000000-0000-0000-0000-000000000000}"/>
          </ac:spMkLst>
        </pc:spChg>
      </pc:sldChg>
      <pc:sldChg chg="modSp mod">
        <pc:chgData name="Gary Blount" userId="6f83e472-3a53-4238-9965-8d6bd36794ac" providerId="ADAL" clId="{8E791B34-20CC-4FA9-AB04-3AD818805AC2}" dt="2026-10-15T16:29:03.961" v="70" actId="20577"/>
        <pc:sldMkLst>
          <pc:docMk/>
          <pc:sldMk cId="0" sldId="275"/>
        </pc:sldMkLst>
        <pc:graphicFrameChg chg="mod modGraphic">
          <ac:chgData name="Gary Blount" userId="6f83e472-3a53-4238-9965-8d6bd36794ac" providerId="ADAL" clId="{8E791B34-20CC-4FA9-AB04-3AD818805AC2}" dt="2026-10-15T16:29:03.961" v="70" actId="20577"/>
          <ac:graphicFrameMkLst>
            <pc:docMk/>
            <pc:sldMk cId="0" sldId="275"/>
            <ac:graphicFrameMk id="4"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2143"/>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5266347" y="0"/>
            <a:ext cx="4028440" cy="352143"/>
          </a:xfrm>
          <a:prstGeom prst="rect">
            <a:avLst/>
          </a:prstGeom>
        </p:spPr>
        <p:txBody>
          <a:bodyPr vert="horz" lIns="93177" tIns="46589" rIns="93177" bIns="46589" rtlCol="0"/>
          <a:lstStyle>
            <a:lvl1pPr algn="r">
              <a:defRPr sz="1200"/>
            </a:lvl1pPr>
          </a:lstStyle>
          <a:p>
            <a:fld id="{DFEEFA18-DD50-4CE9-9ED1-3AEB4122F55D}" type="datetimeFigureOut">
              <a:rPr lang="en-US" smtClean="0"/>
              <a:t>10/22/2026</a:t>
            </a:fld>
            <a:endParaRPr lang="en-US"/>
          </a:p>
        </p:txBody>
      </p:sp>
      <p:sp>
        <p:nvSpPr>
          <p:cNvPr id="4" name="Slide Image Placeholder 3"/>
          <p:cNvSpPr>
            <a:spLocks noGrp="1" noRot="1" noChangeAspect="1"/>
          </p:cNvSpPr>
          <p:nvPr>
            <p:ph type="sldImg" idx="2"/>
          </p:nvPr>
        </p:nvSpPr>
        <p:spPr>
          <a:xfrm>
            <a:off x="3071813" y="876300"/>
            <a:ext cx="3152775" cy="2365375"/>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929640" y="3373756"/>
            <a:ext cx="7437120" cy="2760344"/>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258"/>
            <a:ext cx="4028440" cy="352142"/>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5266347" y="6658258"/>
            <a:ext cx="4028440" cy="352142"/>
          </a:xfrm>
          <a:prstGeom prst="rect">
            <a:avLst/>
          </a:prstGeom>
        </p:spPr>
        <p:txBody>
          <a:bodyPr vert="horz" lIns="93177" tIns="46589" rIns="93177" bIns="46589" rtlCol="0" anchor="b"/>
          <a:lstStyle>
            <a:lvl1pPr algn="r">
              <a:defRPr sz="1200"/>
            </a:lvl1pPr>
          </a:lstStyle>
          <a:p>
            <a:fld id="{6A1A3AED-75CE-4E2F-9687-93AC2B10BF29}" type="slidenum">
              <a:rPr lang="en-US" smtClean="0"/>
              <a:t>‹#›</a:t>
            </a:fld>
            <a:endParaRPr lang="en-US"/>
          </a:p>
        </p:txBody>
      </p:sp>
    </p:spTree>
    <p:extLst>
      <p:ext uri="{BB962C8B-B14F-4D97-AF65-F5344CB8AC3E}">
        <p14:creationId xmlns:p14="http://schemas.microsoft.com/office/powerpoint/2010/main" val="2929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1A3AED-75CE-4E2F-9687-93AC2B10BF29}" type="slidenum">
              <a:rPr lang="en-US" smtClean="0"/>
              <a:t>20</a:t>
            </a:fld>
            <a:endParaRPr lang="en-US"/>
          </a:p>
        </p:txBody>
      </p:sp>
    </p:spTree>
    <p:extLst>
      <p:ext uri="{BB962C8B-B14F-4D97-AF65-F5344CB8AC3E}">
        <p14:creationId xmlns:p14="http://schemas.microsoft.com/office/powerpoint/2010/main" val="37984985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chemeClr val="bg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1" i="0">
                <a:solidFill>
                  <a:schemeClr val="bg1"/>
                </a:solidFill>
                <a:latin typeface="Calibri"/>
                <a:cs typeface="Calibri"/>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9144000" cy="6858000"/>
          </a:xfrm>
          <a:prstGeom prst="rect">
            <a:avLst/>
          </a:prstGeom>
        </p:spPr>
      </p:pic>
      <p:sp>
        <p:nvSpPr>
          <p:cNvPr id="2" name="Holder 2"/>
          <p:cNvSpPr>
            <a:spLocks noGrp="1"/>
          </p:cNvSpPr>
          <p:nvPr>
            <p:ph type="title"/>
          </p:nvPr>
        </p:nvSpPr>
        <p:spPr/>
        <p:txBody>
          <a:bodyPr lIns="0" tIns="0" rIns="0" bIns="0"/>
          <a:lstStyle>
            <a:lvl1pPr>
              <a:defRPr sz="4800" b="1" i="0">
                <a:solidFill>
                  <a:schemeClr val="bg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9144000" cy="6858000"/>
          </a:xfrm>
          <a:custGeom>
            <a:avLst/>
            <a:gdLst/>
            <a:ahLst/>
            <a:cxnLst/>
            <a:rect l="l" t="t" r="r" b="b"/>
            <a:pathLst>
              <a:path w="9144000" h="6858000">
                <a:moveTo>
                  <a:pt x="9144000" y="0"/>
                </a:moveTo>
                <a:lnTo>
                  <a:pt x="0" y="0"/>
                </a:lnTo>
                <a:lnTo>
                  <a:pt x="0" y="6858000"/>
                </a:lnTo>
                <a:lnTo>
                  <a:pt x="9144000" y="6858000"/>
                </a:lnTo>
                <a:lnTo>
                  <a:pt x="9144000" y="0"/>
                </a:lnTo>
                <a:close/>
              </a:path>
            </a:pathLst>
          </a:custGeom>
          <a:solidFill>
            <a:srgbClr val="1F5F9F"/>
          </a:solidFill>
        </p:spPr>
        <p:txBody>
          <a:bodyPr wrap="square" lIns="0" tIns="0" rIns="0" bIns="0" rtlCol="0"/>
          <a:lstStyle/>
          <a:p>
            <a:endParaRPr/>
          </a:p>
        </p:txBody>
      </p:sp>
      <p:sp>
        <p:nvSpPr>
          <p:cNvPr id="2" name="Holder 2"/>
          <p:cNvSpPr>
            <a:spLocks noGrp="1"/>
          </p:cNvSpPr>
          <p:nvPr>
            <p:ph type="title"/>
          </p:nvPr>
        </p:nvSpPr>
        <p:spPr>
          <a:xfrm>
            <a:off x="536194" y="146050"/>
            <a:ext cx="8071611" cy="1489075"/>
          </a:xfrm>
          <a:prstGeom prst="rect">
            <a:avLst/>
          </a:prstGeom>
        </p:spPr>
        <p:txBody>
          <a:bodyPr wrap="square" lIns="0" tIns="0" rIns="0" bIns="0">
            <a:spAutoFit/>
          </a:bodyPr>
          <a:lstStyle>
            <a:lvl1pPr>
              <a:defRPr sz="4800" b="1" i="0">
                <a:solidFill>
                  <a:schemeClr val="bg1"/>
                </a:solidFill>
                <a:latin typeface="Calibri"/>
                <a:cs typeface="Calibri"/>
              </a:defRPr>
            </a:lvl1pPr>
          </a:lstStyle>
          <a:p>
            <a:endParaRPr/>
          </a:p>
        </p:txBody>
      </p:sp>
      <p:sp>
        <p:nvSpPr>
          <p:cNvPr id="3" name="Holder 3"/>
          <p:cNvSpPr>
            <a:spLocks noGrp="1"/>
          </p:cNvSpPr>
          <p:nvPr>
            <p:ph type="body" idx="1"/>
          </p:nvPr>
        </p:nvSpPr>
        <p:spPr>
          <a:xfrm>
            <a:off x="1622425" y="2156205"/>
            <a:ext cx="5899150" cy="2764154"/>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10/22/2026</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www/"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cobbk12.bonfirehub.com/portal/?tab=openOpportunities"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cobbk12.org/"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23215" y="5938276"/>
            <a:ext cx="8098155" cy="764540"/>
          </a:xfrm>
          <a:prstGeom prst="rect">
            <a:avLst/>
          </a:prstGeom>
        </p:spPr>
        <p:txBody>
          <a:bodyPr vert="horz" wrap="square" lIns="0" tIns="46990" rIns="0" bIns="0" rtlCol="0">
            <a:spAutoFit/>
          </a:bodyPr>
          <a:lstStyle/>
          <a:p>
            <a:pPr marL="12700">
              <a:lnSpc>
                <a:spcPct val="100000"/>
              </a:lnSpc>
              <a:spcBef>
                <a:spcPts val="370"/>
              </a:spcBef>
            </a:pPr>
            <a:r>
              <a:rPr sz="2200" dirty="0"/>
              <a:t>How</a:t>
            </a:r>
            <a:r>
              <a:rPr sz="2200" spc="-55" dirty="0"/>
              <a:t> </a:t>
            </a:r>
            <a:r>
              <a:rPr sz="2200" dirty="0"/>
              <a:t>to</a:t>
            </a:r>
            <a:r>
              <a:rPr sz="2200" spc="-45" dirty="0"/>
              <a:t> </a:t>
            </a:r>
            <a:r>
              <a:rPr sz="2200" dirty="0"/>
              <a:t>do</a:t>
            </a:r>
            <a:r>
              <a:rPr sz="2200" spc="-70" dirty="0"/>
              <a:t> </a:t>
            </a:r>
            <a:r>
              <a:rPr sz="2200" dirty="0"/>
              <a:t>Business</a:t>
            </a:r>
            <a:r>
              <a:rPr sz="2200" spc="-65" dirty="0"/>
              <a:t> </a:t>
            </a:r>
            <a:r>
              <a:rPr sz="2200" dirty="0"/>
              <a:t>with</a:t>
            </a:r>
            <a:r>
              <a:rPr sz="2200" spc="-55" dirty="0"/>
              <a:t> </a:t>
            </a:r>
            <a:r>
              <a:rPr sz="2200" dirty="0"/>
              <a:t>the</a:t>
            </a:r>
            <a:r>
              <a:rPr sz="2200" spc="-60" dirty="0"/>
              <a:t> </a:t>
            </a:r>
            <a:r>
              <a:rPr sz="2200" dirty="0"/>
              <a:t>Cobb</a:t>
            </a:r>
            <a:r>
              <a:rPr sz="2200" spc="-55" dirty="0"/>
              <a:t> </a:t>
            </a:r>
            <a:r>
              <a:rPr sz="2200" spc="-10" dirty="0"/>
              <a:t>County</a:t>
            </a:r>
            <a:r>
              <a:rPr sz="2200" spc="-55" dirty="0"/>
              <a:t> </a:t>
            </a:r>
            <a:r>
              <a:rPr sz="2200" dirty="0"/>
              <a:t>School</a:t>
            </a:r>
            <a:r>
              <a:rPr sz="2200" spc="-50" dirty="0"/>
              <a:t> </a:t>
            </a:r>
            <a:r>
              <a:rPr sz="2200" spc="-10" dirty="0"/>
              <a:t>District</a:t>
            </a:r>
            <a:endParaRPr sz="2200"/>
          </a:p>
          <a:p>
            <a:pPr marL="12700">
              <a:lnSpc>
                <a:spcPct val="100000"/>
              </a:lnSpc>
              <a:spcBef>
                <a:spcPts val="265"/>
              </a:spcBef>
            </a:pPr>
            <a:r>
              <a:rPr sz="2200" spc="-10" dirty="0"/>
              <a:t>Presented</a:t>
            </a:r>
            <a:r>
              <a:rPr sz="2200" spc="-20" dirty="0"/>
              <a:t> </a:t>
            </a:r>
            <a:r>
              <a:rPr sz="2200" dirty="0"/>
              <a:t>by:</a:t>
            </a:r>
            <a:r>
              <a:rPr sz="2200" spc="-50" dirty="0"/>
              <a:t> </a:t>
            </a:r>
            <a:r>
              <a:rPr sz="2200" dirty="0"/>
              <a:t>CCSD</a:t>
            </a:r>
            <a:r>
              <a:rPr sz="2200" spc="-65" dirty="0"/>
              <a:t> </a:t>
            </a:r>
            <a:r>
              <a:rPr sz="2200" spc="-10" dirty="0"/>
              <a:t>Procurement</a:t>
            </a:r>
            <a:r>
              <a:rPr sz="2200" dirty="0"/>
              <a:t> Services</a:t>
            </a:r>
            <a:r>
              <a:rPr sz="2200" spc="-55" dirty="0"/>
              <a:t> </a:t>
            </a:r>
            <a:r>
              <a:rPr sz="2200" spc="-25" dirty="0"/>
              <a:t>Department●770-</a:t>
            </a:r>
            <a:r>
              <a:rPr sz="2200" spc="-20" dirty="0"/>
              <a:t>590-4524</a:t>
            </a:r>
            <a:endParaRPr sz="22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708910" y="298450"/>
            <a:ext cx="3726179" cy="756920"/>
          </a:xfrm>
          <a:prstGeom prst="rect">
            <a:avLst/>
          </a:prstGeom>
        </p:spPr>
        <p:txBody>
          <a:bodyPr vert="horz" wrap="square" lIns="0" tIns="12700" rIns="0" bIns="0" rtlCol="0">
            <a:spAutoFit/>
          </a:bodyPr>
          <a:lstStyle/>
          <a:p>
            <a:pPr marL="12700">
              <a:lnSpc>
                <a:spcPct val="100000"/>
              </a:lnSpc>
              <a:spcBef>
                <a:spcPts val="100"/>
              </a:spcBef>
            </a:pPr>
            <a:r>
              <a:rPr dirty="0"/>
              <a:t>CCSD</a:t>
            </a:r>
            <a:r>
              <a:rPr spc="-25" dirty="0"/>
              <a:t> </a:t>
            </a:r>
            <a:r>
              <a:rPr spc="-10" dirty="0"/>
              <a:t>Statistics</a:t>
            </a:r>
          </a:p>
        </p:txBody>
      </p:sp>
      <p:sp>
        <p:nvSpPr>
          <p:cNvPr id="3" name="object 3"/>
          <p:cNvSpPr txBox="1"/>
          <p:nvPr/>
        </p:nvSpPr>
        <p:spPr>
          <a:xfrm>
            <a:off x="688340" y="1883790"/>
            <a:ext cx="7341870" cy="3318510"/>
          </a:xfrm>
          <a:prstGeom prst="rect">
            <a:avLst/>
          </a:prstGeom>
        </p:spPr>
        <p:txBody>
          <a:bodyPr vert="horz" wrap="square" lIns="0" tIns="12700" rIns="0" bIns="0" rtlCol="0">
            <a:spAutoFit/>
          </a:bodyPr>
          <a:lstStyle/>
          <a:p>
            <a:pPr marL="584200" indent="-572135">
              <a:lnSpc>
                <a:spcPct val="100000"/>
              </a:lnSpc>
              <a:spcBef>
                <a:spcPts val="100"/>
              </a:spcBef>
              <a:buSzPct val="79166"/>
              <a:buFont typeface="Arial"/>
              <a:buChar char="•"/>
              <a:tabLst>
                <a:tab pos="584200" algn="l"/>
                <a:tab pos="584835" algn="l"/>
              </a:tabLst>
            </a:pPr>
            <a:r>
              <a:rPr sz="3600" dirty="0">
                <a:solidFill>
                  <a:srgbClr val="FFFFFF"/>
                </a:solidFill>
                <a:latin typeface="Calibri"/>
                <a:cs typeface="Calibri"/>
              </a:rPr>
              <a:t>2nd</a:t>
            </a:r>
            <a:r>
              <a:rPr sz="3600" spc="-65" dirty="0">
                <a:solidFill>
                  <a:srgbClr val="FFFFFF"/>
                </a:solidFill>
                <a:latin typeface="Calibri"/>
                <a:cs typeface="Calibri"/>
              </a:rPr>
              <a:t> </a:t>
            </a:r>
            <a:r>
              <a:rPr sz="3600" dirty="0">
                <a:solidFill>
                  <a:srgbClr val="FFFFFF"/>
                </a:solidFill>
                <a:latin typeface="Calibri"/>
                <a:cs typeface="Calibri"/>
              </a:rPr>
              <a:t>largest</a:t>
            </a:r>
            <a:r>
              <a:rPr sz="3600" spc="-50" dirty="0">
                <a:solidFill>
                  <a:srgbClr val="FFFFFF"/>
                </a:solidFill>
                <a:latin typeface="Calibri"/>
                <a:cs typeface="Calibri"/>
              </a:rPr>
              <a:t> </a:t>
            </a:r>
            <a:r>
              <a:rPr sz="3600" dirty="0">
                <a:solidFill>
                  <a:srgbClr val="FFFFFF"/>
                </a:solidFill>
                <a:latin typeface="Calibri"/>
                <a:cs typeface="Calibri"/>
              </a:rPr>
              <a:t>school</a:t>
            </a:r>
            <a:r>
              <a:rPr sz="3600" spc="-35" dirty="0">
                <a:solidFill>
                  <a:srgbClr val="FFFFFF"/>
                </a:solidFill>
                <a:latin typeface="Calibri"/>
                <a:cs typeface="Calibri"/>
              </a:rPr>
              <a:t> </a:t>
            </a:r>
            <a:r>
              <a:rPr sz="3600" dirty="0">
                <a:solidFill>
                  <a:srgbClr val="FFFFFF"/>
                </a:solidFill>
                <a:latin typeface="Calibri"/>
                <a:cs typeface="Calibri"/>
              </a:rPr>
              <a:t>district</a:t>
            </a:r>
            <a:r>
              <a:rPr sz="3600" spc="-65" dirty="0">
                <a:solidFill>
                  <a:srgbClr val="FFFFFF"/>
                </a:solidFill>
                <a:latin typeface="Calibri"/>
                <a:cs typeface="Calibri"/>
              </a:rPr>
              <a:t> </a:t>
            </a:r>
            <a:r>
              <a:rPr sz="3600" dirty="0">
                <a:solidFill>
                  <a:srgbClr val="FFFFFF"/>
                </a:solidFill>
                <a:latin typeface="Calibri"/>
                <a:cs typeface="Calibri"/>
              </a:rPr>
              <a:t>in</a:t>
            </a:r>
            <a:r>
              <a:rPr sz="3600" spc="-40" dirty="0">
                <a:solidFill>
                  <a:srgbClr val="FFFFFF"/>
                </a:solidFill>
                <a:latin typeface="Calibri"/>
                <a:cs typeface="Calibri"/>
              </a:rPr>
              <a:t> </a:t>
            </a:r>
            <a:r>
              <a:rPr sz="3600" spc="-10" dirty="0">
                <a:solidFill>
                  <a:srgbClr val="FFFFFF"/>
                </a:solidFill>
                <a:latin typeface="Calibri"/>
                <a:cs typeface="Calibri"/>
              </a:rPr>
              <a:t>Georgia</a:t>
            </a:r>
            <a:endParaRPr sz="3600" dirty="0">
              <a:latin typeface="Calibri"/>
              <a:cs typeface="Calibri"/>
            </a:endParaRPr>
          </a:p>
          <a:p>
            <a:pPr marL="584200" indent="-572135">
              <a:lnSpc>
                <a:spcPct val="100000"/>
              </a:lnSpc>
              <a:buSzPct val="79166"/>
              <a:buFont typeface="Arial"/>
              <a:buChar char="•"/>
              <a:tabLst>
                <a:tab pos="584200" algn="l"/>
                <a:tab pos="584835" algn="l"/>
              </a:tabLst>
            </a:pPr>
            <a:r>
              <a:rPr sz="3600" dirty="0">
                <a:solidFill>
                  <a:srgbClr val="FFFFFF"/>
                </a:solidFill>
                <a:latin typeface="Calibri"/>
                <a:cs typeface="Calibri"/>
              </a:rPr>
              <a:t>23rd</a:t>
            </a:r>
            <a:r>
              <a:rPr sz="3600" spc="-70" dirty="0">
                <a:solidFill>
                  <a:srgbClr val="FFFFFF"/>
                </a:solidFill>
                <a:latin typeface="Calibri"/>
                <a:cs typeface="Calibri"/>
              </a:rPr>
              <a:t> </a:t>
            </a:r>
            <a:r>
              <a:rPr sz="3600" dirty="0">
                <a:solidFill>
                  <a:srgbClr val="FFFFFF"/>
                </a:solidFill>
                <a:latin typeface="Calibri"/>
                <a:cs typeface="Calibri"/>
              </a:rPr>
              <a:t>largest</a:t>
            </a:r>
            <a:r>
              <a:rPr sz="3600" spc="-70" dirty="0">
                <a:solidFill>
                  <a:srgbClr val="FFFFFF"/>
                </a:solidFill>
                <a:latin typeface="Calibri"/>
                <a:cs typeface="Calibri"/>
              </a:rPr>
              <a:t> </a:t>
            </a:r>
            <a:r>
              <a:rPr sz="3600" dirty="0">
                <a:solidFill>
                  <a:srgbClr val="FFFFFF"/>
                </a:solidFill>
                <a:latin typeface="Calibri"/>
                <a:cs typeface="Calibri"/>
              </a:rPr>
              <a:t>school</a:t>
            </a:r>
            <a:r>
              <a:rPr sz="3600" spc="-50" dirty="0">
                <a:solidFill>
                  <a:srgbClr val="FFFFFF"/>
                </a:solidFill>
                <a:latin typeface="Calibri"/>
                <a:cs typeface="Calibri"/>
              </a:rPr>
              <a:t> </a:t>
            </a:r>
            <a:r>
              <a:rPr sz="3600" dirty="0">
                <a:solidFill>
                  <a:srgbClr val="FFFFFF"/>
                </a:solidFill>
                <a:latin typeface="Calibri"/>
                <a:cs typeface="Calibri"/>
              </a:rPr>
              <a:t>district</a:t>
            </a:r>
            <a:r>
              <a:rPr sz="3600" spc="-85" dirty="0">
                <a:solidFill>
                  <a:srgbClr val="FFFFFF"/>
                </a:solidFill>
                <a:latin typeface="Calibri"/>
                <a:cs typeface="Calibri"/>
              </a:rPr>
              <a:t> </a:t>
            </a:r>
            <a:r>
              <a:rPr sz="3600" dirty="0">
                <a:solidFill>
                  <a:srgbClr val="FFFFFF"/>
                </a:solidFill>
                <a:latin typeface="Calibri"/>
                <a:cs typeface="Calibri"/>
              </a:rPr>
              <a:t>in</a:t>
            </a:r>
            <a:r>
              <a:rPr sz="3600" spc="-50" dirty="0">
                <a:solidFill>
                  <a:srgbClr val="FFFFFF"/>
                </a:solidFill>
                <a:latin typeface="Calibri"/>
                <a:cs typeface="Calibri"/>
              </a:rPr>
              <a:t> </a:t>
            </a:r>
            <a:r>
              <a:rPr sz="3600" spc="-20" dirty="0">
                <a:solidFill>
                  <a:srgbClr val="FFFFFF"/>
                </a:solidFill>
                <a:latin typeface="Calibri"/>
                <a:cs typeface="Calibri"/>
              </a:rPr>
              <a:t>U.S.</a:t>
            </a:r>
            <a:endParaRPr sz="3600" dirty="0">
              <a:latin typeface="Calibri"/>
              <a:cs typeface="Calibri"/>
            </a:endParaRPr>
          </a:p>
          <a:p>
            <a:pPr marL="584200" indent="-572135">
              <a:lnSpc>
                <a:spcPct val="100000"/>
              </a:lnSpc>
              <a:buSzPct val="79166"/>
              <a:buFont typeface="Arial"/>
              <a:buChar char="•"/>
              <a:tabLst>
                <a:tab pos="584200" algn="l"/>
                <a:tab pos="584835" algn="l"/>
              </a:tabLst>
            </a:pPr>
            <a:r>
              <a:rPr sz="3600" spc="-10" dirty="0">
                <a:solidFill>
                  <a:srgbClr val="FFFFFF"/>
                </a:solidFill>
                <a:latin typeface="Calibri"/>
                <a:cs typeface="Calibri"/>
              </a:rPr>
              <a:t>Approximately</a:t>
            </a:r>
            <a:r>
              <a:rPr sz="3600" spc="-85" dirty="0">
                <a:solidFill>
                  <a:srgbClr val="FFFFFF"/>
                </a:solidFill>
                <a:latin typeface="Calibri"/>
                <a:cs typeface="Calibri"/>
              </a:rPr>
              <a:t> </a:t>
            </a:r>
            <a:r>
              <a:rPr lang="en-US" sz="3600" dirty="0">
                <a:solidFill>
                  <a:srgbClr val="FFFFFF"/>
                </a:solidFill>
                <a:latin typeface="Calibri"/>
                <a:cs typeface="Calibri"/>
              </a:rPr>
              <a:t>105,738</a:t>
            </a:r>
            <a:r>
              <a:rPr sz="3600" spc="-35" dirty="0">
                <a:solidFill>
                  <a:srgbClr val="FFFFFF"/>
                </a:solidFill>
                <a:latin typeface="Calibri"/>
                <a:cs typeface="Calibri"/>
              </a:rPr>
              <a:t> </a:t>
            </a:r>
            <a:r>
              <a:rPr sz="3600" spc="-10" dirty="0">
                <a:solidFill>
                  <a:srgbClr val="FFFFFF"/>
                </a:solidFill>
                <a:latin typeface="Calibri"/>
                <a:cs typeface="Calibri"/>
              </a:rPr>
              <a:t>students</a:t>
            </a:r>
            <a:endParaRPr sz="3600" dirty="0">
              <a:latin typeface="Calibri"/>
              <a:cs typeface="Calibri"/>
            </a:endParaRPr>
          </a:p>
          <a:p>
            <a:pPr marL="584200" indent="-572135">
              <a:lnSpc>
                <a:spcPct val="100000"/>
              </a:lnSpc>
              <a:buSzPct val="79166"/>
              <a:buFont typeface="Arial"/>
              <a:buChar char="•"/>
              <a:tabLst>
                <a:tab pos="584200" algn="l"/>
                <a:tab pos="584835" algn="l"/>
              </a:tabLst>
            </a:pPr>
            <a:r>
              <a:rPr sz="3600" dirty="0">
                <a:solidFill>
                  <a:srgbClr val="FFFFFF"/>
                </a:solidFill>
                <a:latin typeface="Calibri"/>
                <a:cs typeface="Calibri"/>
              </a:rPr>
              <a:t>11</a:t>
            </a:r>
            <a:r>
              <a:rPr lang="en-US" sz="3600" dirty="0">
                <a:solidFill>
                  <a:srgbClr val="FFFFFF"/>
                </a:solidFill>
                <a:latin typeface="Calibri"/>
                <a:cs typeface="Calibri"/>
              </a:rPr>
              <a:t>2</a:t>
            </a:r>
            <a:r>
              <a:rPr sz="3600" spc="-15" dirty="0">
                <a:solidFill>
                  <a:srgbClr val="FFFFFF"/>
                </a:solidFill>
                <a:latin typeface="Calibri"/>
                <a:cs typeface="Calibri"/>
              </a:rPr>
              <a:t> </a:t>
            </a:r>
            <a:r>
              <a:rPr sz="3600" spc="-10" dirty="0">
                <a:solidFill>
                  <a:srgbClr val="FFFFFF"/>
                </a:solidFill>
                <a:latin typeface="Calibri"/>
                <a:cs typeface="Calibri"/>
              </a:rPr>
              <a:t>schools</a:t>
            </a:r>
            <a:endParaRPr sz="3600" dirty="0">
              <a:latin typeface="Calibri"/>
              <a:cs typeface="Calibri"/>
            </a:endParaRPr>
          </a:p>
          <a:p>
            <a:pPr marL="584200" marR="612775" indent="-572135">
              <a:lnSpc>
                <a:spcPct val="100000"/>
              </a:lnSpc>
              <a:spcBef>
                <a:spcPts val="5"/>
              </a:spcBef>
              <a:buSzPct val="79166"/>
              <a:buFont typeface="Arial"/>
              <a:buChar char="•"/>
              <a:tabLst>
                <a:tab pos="584200" algn="l"/>
                <a:tab pos="584835" algn="l"/>
              </a:tabLst>
            </a:pPr>
            <a:r>
              <a:rPr sz="3600" dirty="0">
                <a:solidFill>
                  <a:srgbClr val="FFFFFF"/>
                </a:solidFill>
                <a:latin typeface="Calibri"/>
                <a:cs typeface="Calibri"/>
              </a:rPr>
              <a:t>Largest</a:t>
            </a:r>
            <a:r>
              <a:rPr sz="3600" spc="-70" dirty="0">
                <a:solidFill>
                  <a:srgbClr val="FFFFFF"/>
                </a:solidFill>
                <a:latin typeface="Calibri"/>
                <a:cs typeface="Calibri"/>
              </a:rPr>
              <a:t> </a:t>
            </a:r>
            <a:r>
              <a:rPr sz="3600" dirty="0">
                <a:solidFill>
                  <a:srgbClr val="FFFFFF"/>
                </a:solidFill>
                <a:latin typeface="Calibri"/>
                <a:cs typeface="Calibri"/>
              </a:rPr>
              <a:t>employer</a:t>
            </a:r>
            <a:r>
              <a:rPr sz="3600" spc="-80" dirty="0">
                <a:solidFill>
                  <a:srgbClr val="FFFFFF"/>
                </a:solidFill>
                <a:latin typeface="Calibri"/>
                <a:cs typeface="Calibri"/>
              </a:rPr>
              <a:t> </a:t>
            </a:r>
            <a:r>
              <a:rPr sz="3600" dirty="0">
                <a:solidFill>
                  <a:srgbClr val="FFFFFF"/>
                </a:solidFill>
                <a:latin typeface="Calibri"/>
                <a:cs typeface="Calibri"/>
              </a:rPr>
              <a:t>in</a:t>
            </a:r>
            <a:r>
              <a:rPr sz="3600" spc="-60" dirty="0">
                <a:solidFill>
                  <a:srgbClr val="FFFFFF"/>
                </a:solidFill>
                <a:latin typeface="Calibri"/>
                <a:cs typeface="Calibri"/>
              </a:rPr>
              <a:t> </a:t>
            </a:r>
            <a:r>
              <a:rPr sz="3600" dirty="0">
                <a:solidFill>
                  <a:srgbClr val="FFFFFF"/>
                </a:solidFill>
                <a:latin typeface="Calibri"/>
                <a:cs typeface="Calibri"/>
              </a:rPr>
              <a:t>Cobb</a:t>
            </a:r>
            <a:r>
              <a:rPr sz="3600" spc="-55" dirty="0">
                <a:solidFill>
                  <a:srgbClr val="FFFFFF"/>
                </a:solidFill>
                <a:latin typeface="Calibri"/>
                <a:cs typeface="Calibri"/>
              </a:rPr>
              <a:t> </a:t>
            </a:r>
            <a:r>
              <a:rPr sz="3600" spc="-10" dirty="0">
                <a:solidFill>
                  <a:srgbClr val="FFFFFF"/>
                </a:solidFill>
                <a:latin typeface="Calibri"/>
                <a:cs typeface="Calibri"/>
              </a:rPr>
              <a:t>County </a:t>
            </a:r>
            <a:r>
              <a:rPr sz="3600">
                <a:solidFill>
                  <a:srgbClr val="FFFFFF"/>
                </a:solidFill>
                <a:latin typeface="Calibri"/>
                <a:cs typeface="Calibri"/>
              </a:rPr>
              <a:t>(1</a:t>
            </a:r>
            <a:r>
              <a:rPr lang="en-US" sz="3600">
                <a:solidFill>
                  <a:srgbClr val="FFFFFF"/>
                </a:solidFill>
                <a:latin typeface="Calibri"/>
                <a:cs typeface="Calibri"/>
              </a:rPr>
              <a:t>7</a:t>
            </a:r>
            <a:r>
              <a:rPr sz="3600">
                <a:solidFill>
                  <a:srgbClr val="FFFFFF"/>
                </a:solidFill>
                <a:latin typeface="Calibri"/>
                <a:cs typeface="Calibri"/>
              </a:rPr>
              <a:t>,000</a:t>
            </a:r>
            <a:r>
              <a:rPr sz="3600" dirty="0">
                <a:solidFill>
                  <a:srgbClr val="FFFFFF"/>
                </a:solidFill>
                <a:latin typeface="Calibri"/>
                <a:cs typeface="Calibri"/>
              </a:rPr>
              <a:t>+</a:t>
            </a:r>
            <a:r>
              <a:rPr sz="3600" spc="-40" dirty="0">
                <a:solidFill>
                  <a:srgbClr val="FFFFFF"/>
                </a:solidFill>
                <a:latin typeface="Calibri"/>
                <a:cs typeface="Calibri"/>
              </a:rPr>
              <a:t> </a:t>
            </a:r>
            <a:r>
              <a:rPr sz="3600" spc="-10" dirty="0">
                <a:solidFill>
                  <a:srgbClr val="FFFFFF"/>
                </a:solidFill>
                <a:latin typeface="Calibri"/>
                <a:cs typeface="Calibri"/>
              </a:rPr>
              <a:t>employees)</a:t>
            </a:r>
            <a:endParaRPr sz="3600" dirty="0">
              <a:latin typeface="Calibri"/>
              <a:cs typeface="Calibri"/>
            </a:endParaRPr>
          </a:p>
        </p:txBody>
      </p:sp>
      <p:sp>
        <p:nvSpPr>
          <p:cNvPr id="4" name="object 4"/>
          <p:cNvSpPr txBox="1"/>
          <p:nvPr/>
        </p:nvSpPr>
        <p:spPr>
          <a:xfrm>
            <a:off x="6794118" y="6141211"/>
            <a:ext cx="85725"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4966AC"/>
                </a:solidFill>
                <a:latin typeface="Trebuchet MS"/>
                <a:cs typeface="Trebuchet MS"/>
              </a:rPr>
              <a:t>2</a:t>
            </a:r>
            <a:endParaRPr sz="900">
              <a:latin typeface="Trebuchet MS"/>
              <a:cs typeface="Trebuchet M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235455" y="222250"/>
            <a:ext cx="7297420" cy="1489075"/>
          </a:xfrm>
          <a:prstGeom prst="rect">
            <a:avLst/>
          </a:prstGeom>
        </p:spPr>
        <p:txBody>
          <a:bodyPr vert="horz" wrap="square" lIns="0" tIns="12700" rIns="0" bIns="0" rtlCol="0">
            <a:spAutoFit/>
          </a:bodyPr>
          <a:lstStyle/>
          <a:p>
            <a:pPr marL="1372235" marR="5080" indent="-1360170">
              <a:lnSpc>
                <a:spcPct val="100000"/>
              </a:lnSpc>
              <a:spcBef>
                <a:spcPts val="100"/>
              </a:spcBef>
              <a:tabLst>
                <a:tab pos="5038090" algn="l"/>
              </a:tabLst>
            </a:pPr>
            <a:r>
              <a:rPr dirty="0"/>
              <a:t>CCSD</a:t>
            </a:r>
            <a:r>
              <a:rPr spc="-15" dirty="0"/>
              <a:t> </a:t>
            </a:r>
            <a:r>
              <a:rPr spc="-10" dirty="0"/>
              <a:t>Procurement</a:t>
            </a:r>
            <a:r>
              <a:rPr dirty="0"/>
              <a:t>	</a:t>
            </a:r>
            <a:r>
              <a:rPr spc="-25" dirty="0"/>
              <a:t>Statistics </a:t>
            </a:r>
            <a:r>
              <a:rPr dirty="0"/>
              <a:t>Fiscal</a:t>
            </a:r>
            <a:r>
              <a:rPr spc="-150" dirty="0"/>
              <a:t> </a:t>
            </a:r>
            <a:r>
              <a:rPr spc="-45" dirty="0"/>
              <a:t>Year</a:t>
            </a:r>
            <a:r>
              <a:rPr spc="-110" dirty="0"/>
              <a:t> </a:t>
            </a:r>
            <a:r>
              <a:rPr spc="-20" dirty="0"/>
              <a:t>202</a:t>
            </a:r>
            <a:r>
              <a:rPr lang="en-US" spc="-20" dirty="0"/>
              <a:t>6</a:t>
            </a:r>
            <a:endParaRPr spc="-20" dirty="0"/>
          </a:p>
        </p:txBody>
      </p:sp>
      <p:sp>
        <p:nvSpPr>
          <p:cNvPr id="3" name="object 3"/>
          <p:cNvSpPr txBox="1"/>
          <p:nvPr/>
        </p:nvSpPr>
        <p:spPr>
          <a:xfrm>
            <a:off x="524662" y="1931289"/>
            <a:ext cx="7941309" cy="4075475"/>
          </a:xfrm>
          <a:prstGeom prst="rect">
            <a:avLst/>
          </a:prstGeom>
        </p:spPr>
        <p:txBody>
          <a:bodyPr vert="horz" wrap="square" lIns="0" tIns="12700" rIns="0" bIns="0" rtlCol="0">
            <a:spAutoFit/>
          </a:bodyPr>
          <a:lstStyle/>
          <a:p>
            <a:pPr marL="508000" marR="17780" indent="-457200">
              <a:lnSpc>
                <a:spcPct val="100000"/>
              </a:lnSpc>
              <a:spcBef>
                <a:spcPts val="100"/>
              </a:spcBef>
              <a:buSzPct val="79166"/>
              <a:buFont typeface="Arial"/>
              <a:buChar char="•"/>
              <a:tabLst>
                <a:tab pos="507365" algn="l"/>
                <a:tab pos="508000" algn="l"/>
              </a:tabLst>
            </a:pPr>
            <a:r>
              <a:rPr sz="3200" spc="-10" dirty="0">
                <a:solidFill>
                  <a:srgbClr val="FFFFFF"/>
                </a:solidFill>
                <a:latin typeface="Calibri"/>
                <a:cs typeface="Calibri"/>
              </a:rPr>
              <a:t>Approximately</a:t>
            </a:r>
            <a:r>
              <a:rPr sz="3200" spc="-95" dirty="0">
                <a:solidFill>
                  <a:srgbClr val="FFFFFF"/>
                </a:solidFill>
                <a:latin typeface="Calibri"/>
                <a:cs typeface="Calibri"/>
              </a:rPr>
              <a:t> </a:t>
            </a:r>
            <a:r>
              <a:rPr sz="3200" dirty="0">
                <a:solidFill>
                  <a:srgbClr val="FFFFFF"/>
                </a:solidFill>
                <a:latin typeface="Calibri"/>
                <a:cs typeface="Calibri"/>
              </a:rPr>
              <a:t>$</a:t>
            </a:r>
            <a:r>
              <a:rPr lang="en-US" sz="3200" dirty="0">
                <a:solidFill>
                  <a:srgbClr val="FFFFFF"/>
                </a:solidFill>
                <a:latin typeface="Calibri"/>
                <a:cs typeface="Calibri"/>
              </a:rPr>
              <a:t>135,198,000 </a:t>
            </a:r>
            <a:r>
              <a:rPr sz="3200" spc="-25" dirty="0">
                <a:solidFill>
                  <a:srgbClr val="FFFFFF"/>
                </a:solidFill>
                <a:latin typeface="Calibri"/>
                <a:cs typeface="Calibri"/>
              </a:rPr>
              <a:t>on </a:t>
            </a:r>
            <a:r>
              <a:rPr sz="3200" dirty="0">
                <a:solidFill>
                  <a:srgbClr val="FFFFFF"/>
                </a:solidFill>
                <a:latin typeface="Calibri"/>
                <a:cs typeface="Calibri"/>
              </a:rPr>
              <a:t>purchase</a:t>
            </a:r>
            <a:r>
              <a:rPr sz="3200" spc="-145" dirty="0">
                <a:solidFill>
                  <a:srgbClr val="FFFFFF"/>
                </a:solidFill>
                <a:latin typeface="Calibri"/>
                <a:cs typeface="Calibri"/>
              </a:rPr>
              <a:t> </a:t>
            </a:r>
            <a:r>
              <a:rPr sz="3200" dirty="0">
                <a:solidFill>
                  <a:srgbClr val="FFFFFF"/>
                </a:solidFill>
                <a:latin typeface="Calibri"/>
                <a:cs typeface="Calibri"/>
              </a:rPr>
              <a:t>orders</a:t>
            </a:r>
            <a:r>
              <a:rPr sz="3200" spc="-140" dirty="0">
                <a:solidFill>
                  <a:srgbClr val="FFFFFF"/>
                </a:solidFill>
                <a:latin typeface="Calibri"/>
                <a:cs typeface="Calibri"/>
              </a:rPr>
              <a:t> </a:t>
            </a:r>
            <a:r>
              <a:rPr sz="3200" dirty="0">
                <a:solidFill>
                  <a:srgbClr val="FFFFFF"/>
                </a:solidFill>
                <a:latin typeface="Calibri"/>
                <a:cs typeface="Calibri"/>
              </a:rPr>
              <a:t>(excluding</a:t>
            </a:r>
            <a:r>
              <a:rPr sz="3200" spc="-135" dirty="0">
                <a:solidFill>
                  <a:srgbClr val="FFFFFF"/>
                </a:solidFill>
                <a:latin typeface="Calibri"/>
                <a:cs typeface="Calibri"/>
              </a:rPr>
              <a:t> </a:t>
            </a:r>
            <a:r>
              <a:rPr sz="3200" spc="-10" dirty="0">
                <a:solidFill>
                  <a:srgbClr val="FFFFFF"/>
                </a:solidFill>
                <a:latin typeface="Calibri"/>
                <a:cs typeface="Calibri"/>
              </a:rPr>
              <a:t>construction </a:t>
            </a:r>
            <a:r>
              <a:rPr sz="3200" dirty="0">
                <a:solidFill>
                  <a:srgbClr val="FFFFFF"/>
                </a:solidFill>
                <a:latin typeface="Calibri"/>
                <a:cs typeface="Calibri"/>
              </a:rPr>
              <a:t>and</a:t>
            </a:r>
            <a:r>
              <a:rPr sz="3200" spc="-10" dirty="0">
                <a:solidFill>
                  <a:srgbClr val="FFFFFF"/>
                </a:solidFill>
                <a:latin typeface="Calibri"/>
                <a:cs typeface="Calibri"/>
              </a:rPr>
              <a:t> </a:t>
            </a:r>
            <a:r>
              <a:rPr sz="3200" dirty="0">
                <a:solidFill>
                  <a:srgbClr val="FFFFFF"/>
                </a:solidFill>
                <a:latin typeface="Calibri"/>
                <a:cs typeface="Calibri"/>
              </a:rPr>
              <a:t>service</a:t>
            </a:r>
            <a:r>
              <a:rPr sz="3200" spc="15" dirty="0">
                <a:solidFill>
                  <a:srgbClr val="FFFFFF"/>
                </a:solidFill>
                <a:latin typeface="Calibri"/>
                <a:cs typeface="Calibri"/>
              </a:rPr>
              <a:t> </a:t>
            </a:r>
            <a:r>
              <a:rPr sz="3200" spc="-10" dirty="0">
                <a:solidFill>
                  <a:srgbClr val="FFFFFF"/>
                </a:solidFill>
                <a:latin typeface="Calibri"/>
                <a:cs typeface="Calibri"/>
              </a:rPr>
              <a:t>contracts)</a:t>
            </a:r>
            <a:endParaRPr sz="3200" dirty="0">
              <a:latin typeface="Calibri"/>
              <a:cs typeface="Calibri"/>
            </a:endParaRPr>
          </a:p>
          <a:p>
            <a:pPr marL="508000" marR="1073785" indent="-457200">
              <a:lnSpc>
                <a:spcPct val="100000"/>
              </a:lnSpc>
              <a:spcBef>
                <a:spcPts val="2400"/>
              </a:spcBef>
              <a:buSzPct val="79166"/>
              <a:buFont typeface="Arial"/>
              <a:buChar char="•"/>
              <a:tabLst>
                <a:tab pos="507365" algn="l"/>
                <a:tab pos="508000" algn="l"/>
              </a:tabLst>
            </a:pPr>
            <a:r>
              <a:rPr sz="3200" spc="-10" dirty="0">
                <a:solidFill>
                  <a:srgbClr val="FFFFFF"/>
                </a:solidFill>
                <a:latin typeface="Calibri"/>
                <a:cs typeface="Calibri"/>
              </a:rPr>
              <a:t>Approximately</a:t>
            </a:r>
            <a:r>
              <a:rPr sz="3200" spc="-110" dirty="0">
                <a:solidFill>
                  <a:srgbClr val="FFFFFF"/>
                </a:solidFill>
                <a:latin typeface="Calibri"/>
                <a:cs typeface="Calibri"/>
              </a:rPr>
              <a:t> </a:t>
            </a:r>
            <a:r>
              <a:rPr sz="3200" dirty="0">
                <a:solidFill>
                  <a:srgbClr val="FFFFFF"/>
                </a:solidFill>
                <a:latin typeface="Calibri"/>
                <a:cs typeface="Calibri"/>
              </a:rPr>
              <a:t>$</a:t>
            </a:r>
            <a:r>
              <a:rPr lang="en-US" sz="3200" dirty="0">
                <a:solidFill>
                  <a:srgbClr val="FFFFFF"/>
                </a:solidFill>
                <a:latin typeface="Calibri"/>
                <a:cs typeface="Calibri"/>
              </a:rPr>
              <a:t>87,866,602 spend </a:t>
            </a:r>
            <a:r>
              <a:rPr sz="3200" spc="-25" dirty="0">
                <a:solidFill>
                  <a:srgbClr val="FFFFFF"/>
                </a:solidFill>
                <a:latin typeface="Calibri"/>
                <a:cs typeface="Calibri"/>
              </a:rPr>
              <a:t>on </a:t>
            </a:r>
            <a:r>
              <a:rPr sz="3200" dirty="0">
                <a:solidFill>
                  <a:srgbClr val="FFFFFF"/>
                </a:solidFill>
                <a:latin typeface="Calibri"/>
                <a:cs typeface="Calibri"/>
              </a:rPr>
              <a:t>construction</a:t>
            </a:r>
            <a:r>
              <a:rPr sz="3200" spc="-60" dirty="0">
                <a:solidFill>
                  <a:srgbClr val="FFFFFF"/>
                </a:solidFill>
                <a:latin typeface="Calibri"/>
                <a:cs typeface="Calibri"/>
              </a:rPr>
              <a:t> </a:t>
            </a:r>
            <a:r>
              <a:rPr sz="3200" dirty="0">
                <a:solidFill>
                  <a:srgbClr val="FFFFFF"/>
                </a:solidFill>
                <a:latin typeface="Calibri"/>
                <a:cs typeface="Calibri"/>
              </a:rPr>
              <a:t>and</a:t>
            </a:r>
            <a:r>
              <a:rPr sz="3200" spc="-35" dirty="0">
                <a:solidFill>
                  <a:srgbClr val="FFFFFF"/>
                </a:solidFill>
                <a:latin typeface="Calibri"/>
                <a:cs typeface="Calibri"/>
              </a:rPr>
              <a:t> </a:t>
            </a:r>
            <a:r>
              <a:rPr sz="3200" dirty="0">
                <a:solidFill>
                  <a:srgbClr val="FFFFFF"/>
                </a:solidFill>
                <a:latin typeface="Calibri"/>
                <a:cs typeface="Calibri"/>
              </a:rPr>
              <a:t>service</a:t>
            </a:r>
            <a:r>
              <a:rPr sz="3200" spc="-20" dirty="0">
                <a:solidFill>
                  <a:srgbClr val="FFFFFF"/>
                </a:solidFill>
                <a:latin typeface="Calibri"/>
                <a:cs typeface="Calibri"/>
              </a:rPr>
              <a:t> contracts</a:t>
            </a:r>
            <a:endParaRPr sz="3200" dirty="0">
              <a:latin typeface="Calibri"/>
              <a:cs typeface="Calibri"/>
            </a:endParaRPr>
          </a:p>
          <a:p>
            <a:pPr marL="508000" marR="1591310" indent="-457200">
              <a:lnSpc>
                <a:spcPct val="100000"/>
              </a:lnSpc>
              <a:spcBef>
                <a:spcPts val="2405"/>
              </a:spcBef>
              <a:buSzPct val="79166"/>
              <a:buFont typeface="Arial"/>
              <a:buChar char="•"/>
              <a:tabLst>
                <a:tab pos="507365" algn="l"/>
                <a:tab pos="508000" algn="l"/>
              </a:tabLst>
            </a:pPr>
            <a:r>
              <a:rPr sz="3200" spc="-10" dirty="0">
                <a:solidFill>
                  <a:srgbClr val="FFFFFF"/>
                </a:solidFill>
                <a:latin typeface="Calibri"/>
                <a:cs typeface="Calibri"/>
              </a:rPr>
              <a:t>Approximately</a:t>
            </a:r>
            <a:r>
              <a:rPr sz="3200" spc="-110" dirty="0">
                <a:solidFill>
                  <a:srgbClr val="FFFFFF"/>
                </a:solidFill>
                <a:latin typeface="Calibri"/>
                <a:cs typeface="Calibri"/>
              </a:rPr>
              <a:t> </a:t>
            </a:r>
            <a:r>
              <a:rPr sz="3200" dirty="0">
                <a:solidFill>
                  <a:srgbClr val="FFFFFF"/>
                </a:solidFill>
                <a:latin typeface="Calibri"/>
                <a:cs typeface="Calibri"/>
              </a:rPr>
              <a:t>$</a:t>
            </a:r>
            <a:r>
              <a:rPr lang="en-US" sz="3200" dirty="0">
                <a:solidFill>
                  <a:srgbClr val="FFFFFF"/>
                </a:solidFill>
                <a:latin typeface="Calibri"/>
                <a:cs typeface="Calibri"/>
              </a:rPr>
              <a:t>25</a:t>
            </a:r>
            <a:r>
              <a:rPr sz="3200" dirty="0">
                <a:solidFill>
                  <a:srgbClr val="FFFFFF"/>
                </a:solidFill>
                <a:latin typeface="Calibri"/>
                <a:cs typeface="Calibri"/>
              </a:rPr>
              <a:t>,</a:t>
            </a:r>
            <a:r>
              <a:rPr lang="en-US" sz="3200" dirty="0">
                <a:solidFill>
                  <a:srgbClr val="FFFFFF"/>
                </a:solidFill>
                <a:latin typeface="Calibri"/>
                <a:cs typeface="Calibri"/>
              </a:rPr>
              <a:t>257,636 </a:t>
            </a:r>
            <a:r>
              <a:rPr sz="3200" spc="-25" dirty="0">
                <a:solidFill>
                  <a:srgbClr val="FFFFFF"/>
                </a:solidFill>
                <a:latin typeface="Calibri"/>
                <a:cs typeface="Calibri"/>
              </a:rPr>
              <a:t>in </a:t>
            </a:r>
            <a:r>
              <a:rPr sz="3200" dirty="0">
                <a:solidFill>
                  <a:srgbClr val="FFFFFF"/>
                </a:solidFill>
                <a:latin typeface="Calibri"/>
                <a:cs typeface="Calibri"/>
              </a:rPr>
              <a:t>procurement</a:t>
            </a:r>
            <a:r>
              <a:rPr sz="3200" spc="-180" dirty="0">
                <a:solidFill>
                  <a:srgbClr val="FFFFFF"/>
                </a:solidFill>
                <a:latin typeface="Calibri"/>
                <a:cs typeface="Calibri"/>
              </a:rPr>
              <a:t> </a:t>
            </a:r>
            <a:r>
              <a:rPr sz="3200" dirty="0">
                <a:solidFill>
                  <a:srgbClr val="FFFFFF"/>
                </a:solidFill>
                <a:latin typeface="Calibri"/>
                <a:cs typeface="Calibri"/>
              </a:rPr>
              <a:t>card</a:t>
            </a:r>
            <a:r>
              <a:rPr sz="3200" spc="-85" dirty="0">
                <a:solidFill>
                  <a:srgbClr val="FFFFFF"/>
                </a:solidFill>
                <a:latin typeface="Calibri"/>
                <a:cs typeface="Calibri"/>
              </a:rPr>
              <a:t> </a:t>
            </a:r>
            <a:r>
              <a:rPr sz="3200" spc="-10" dirty="0">
                <a:solidFill>
                  <a:srgbClr val="FFFFFF"/>
                </a:solidFill>
                <a:latin typeface="Calibri"/>
                <a:cs typeface="Calibri"/>
              </a:rPr>
              <a:t>transactions</a:t>
            </a:r>
            <a:r>
              <a:rPr sz="3200" spc="-285" dirty="0">
                <a:solidFill>
                  <a:srgbClr val="FFFFFF"/>
                </a:solidFill>
                <a:latin typeface="Calibri"/>
                <a:cs typeface="Calibri"/>
              </a:rPr>
              <a:t> </a:t>
            </a:r>
            <a:r>
              <a:rPr sz="3200" spc="-75" baseline="18518" dirty="0">
                <a:solidFill>
                  <a:srgbClr val="4966AC"/>
                </a:solidFill>
                <a:latin typeface="Trebuchet MS"/>
                <a:cs typeface="Trebuchet MS"/>
              </a:rPr>
              <a:t>3</a:t>
            </a:r>
            <a:endParaRPr sz="3200" baseline="18518" dirty="0">
              <a:latin typeface="Trebuchet MS"/>
              <a:cs typeface="Trebuchet M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36194" y="146050"/>
            <a:ext cx="8071611" cy="2228815"/>
          </a:xfrm>
          <a:prstGeom prst="rect">
            <a:avLst/>
          </a:prstGeom>
        </p:spPr>
        <p:txBody>
          <a:bodyPr vert="horz" wrap="square" lIns="0" tIns="12700" rIns="0" bIns="0" rtlCol="0">
            <a:spAutoFit/>
          </a:bodyPr>
          <a:lstStyle/>
          <a:p>
            <a:pPr marL="2044700" marR="5080" indent="-1120775" algn="l">
              <a:lnSpc>
                <a:spcPct val="100000"/>
              </a:lnSpc>
              <a:spcBef>
                <a:spcPts val="100"/>
              </a:spcBef>
            </a:pPr>
            <a:r>
              <a:rPr dirty="0"/>
              <a:t>CCSD</a:t>
            </a:r>
            <a:r>
              <a:rPr spc="-110" dirty="0"/>
              <a:t> </a:t>
            </a:r>
            <a:r>
              <a:rPr dirty="0"/>
              <a:t>Procurement</a:t>
            </a:r>
            <a:r>
              <a:rPr spc="-105" dirty="0"/>
              <a:t> </a:t>
            </a:r>
            <a:r>
              <a:rPr spc="-20" dirty="0"/>
              <a:t>Statistics </a:t>
            </a:r>
            <a:r>
              <a:rPr dirty="0"/>
              <a:t>Fiscal</a:t>
            </a:r>
            <a:r>
              <a:rPr spc="-140" dirty="0"/>
              <a:t> </a:t>
            </a:r>
            <a:r>
              <a:rPr spc="-45" dirty="0"/>
              <a:t>Year</a:t>
            </a:r>
            <a:r>
              <a:rPr spc="-110" dirty="0"/>
              <a:t> </a:t>
            </a:r>
            <a:r>
              <a:rPr spc="-20" dirty="0"/>
              <a:t>202</a:t>
            </a:r>
            <a:r>
              <a:rPr lang="en-US" spc="-20" dirty="0"/>
              <a:t>6</a:t>
            </a:r>
            <a:br>
              <a:rPr lang="en-US" spc="-20" dirty="0"/>
            </a:br>
            <a:r>
              <a:rPr lang="en-US" spc="-20" dirty="0"/>
              <a:t>     </a:t>
            </a:r>
            <a:r>
              <a:rPr lang="en-US" sz="2400" spc="-20" dirty="0"/>
              <a:t>ISSUED OR RENEWED</a:t>
            </a:r>
            <a:endParaRPr sz="2400" spc="-20" dirty="0"/>
          </a:p>
        </p:txBody>
      </p:sp>
      <p:sp>
        <p:nvSpPr>
          <p:cNvPr id="3" name="object 3"/>
          <p:cNvSpPr txBox="1"/>
          <p:nvPr/>
        </p:nvSpPr>
        <p:spPr>
          <a:xfrm>
            <a:off x="536194" y="2971800"/>
            <a:ext cx="7882255" cy="2197396"/>
          </a:xfrm>
          <a:prstGeom prst="rect">
            <a:avLst/>
          </a:prstGeom>
        </p:spPr>
        <p:txBody>
          <a:bodyPr vert="horz" wrap="square" lIns="0" tIns="12065" rIns="0" bIns="0" rtlCol="0">
            <a:spAutoFit/>
          </a:bodyPr>
          <a:lstStyle/>
          <a:p>
            <a:pPr marL="584200" indent="-572135">
              <a:lnSpc>
                <a:spcPct val="100000"/>
              </a:lnSpc>
              <a:spcBef>
                <a:spcPts val="95"/>
              </a:spcBef>
              <a:buSzPct val="79411"/>
              <a:buFont typeface="Arial"/>
              <a:buChar char="•"/>
              <a:tabLst>
                <a:tab pos="584200" algn="l"/>
                <a:tab pos="584835" algn="l"/>
              </a:tabLst>
            </a:pPr>
            <a:r>
              <a:rPr lang="en-US" sz="3400" b="1" dirty="0">
                <a:solidFill>
                  <a:srgbClr val="FFFFFF"/>
                </a:solidFill>
                <a:latin typeface="Calibri"/>
                <a:cs typeface="Calibri"/>
              </a:rPr>
              <a:t>73</a:t>
            </a:r>
            <a:r>
              <a:rPr sz="3400" b="1" spc="-114" dirty="0">
                <a:solidFill>
                  <a:srgbClr val="FFFFFF"/>
                </a:solidFill>
                <a:latin typeface="Calibri"/>
                <a:cs typeface="Calibri"/>
              </a:rPr>
              <a:t> </a:t>
            </a:r>
            <a:r>
              <a:rPr sz="3400" spc="-10" dirty="0">
                <a:solidFill>
                  <a:srgbClr val="FFFFFF"/>
                </a:solidFill>
                <a:latin typeface="Calibri"/>
                <a:cs typeface="Calibri"/>
              </a:rPr>
              <a:t>Request</a:t>
            </a:r>
            <a:r>
              <a:rPr sz="3400" spc="-135" dirty="0">
                <a:solidFill>
                  <a:srgbClr val="FFFFFF"/>
                </a:solidFill>
                <a:latin typeface="Calibri"/>
                <a:cs typeface="Calibri"/>
              </a:rPr>
              <a:t> </a:t>
            </a:r>
            <a:r>
              <a:rPr sz="3400" dirty="0">
                <a:solidFill>
                  <a:srgbClr val="FFFFFF"/>
                </a:solidFill>
                <a:latin typeface="Calibri"/>
                <a:cs typeface="Calibri"/>
              </a:rPr>
              <a:t>for</a:t>
            </a:r>
            <a:r>
              <a:rPr sz="3400" spc="-114" dirty="0">
                <a:solidFill>
                  <a:srgbClr val="FFFFFF"/>
                </a:solidFill>
                <a:latin typeface="Calibri"/>
                <a:cs typeface="Calibri"/>
              </a:rPr>
              <a:t> </a:t>
            </a:r>
            <a:r>
              <a:rPr sz="3400" spc="-10" dirty="0">
                <a:solidFill>
                  <a:srgbClr val="FFFFFF"/>
                </a:solidFill>
                <a:latin typeface="Calibri"/>
                <a:cs typeface="Calibri"/>
              </a:rPr>
              <a:t>Proposals</a:t>
            </a:r>
            <a:r>
              <a:rPr lang="en-US" sz="3400" spc="-140" dirty="0">
                <a:solidFill>
                  <a:srgbClr val="FFFFFF"/>
                </a:solidFill>
                <a:latin typeface="Calibri"/>
                <a:cs typeface="Calibri"/>
              </a:rPr>
              <a:t> </a:t>
            </a:r>
            <a:r>
              <a:rPr lang="en-US" sz="3400" spc="-10" dirty="0">
                <a:solidFill>
                  <a:srgbClr val="FFFFFF"/>
                </a:solidFill>
                <a:latin typeface="Calibri"/>
                <a:cs typeface="Calibri"/>
              </a:rPr>
              <a:t>(</a:t>
            </a:r>
            <a:r>
              <a:rPr sz="3400" spc="-10" dirty="0">
                <a:solidFill>
                  <a:srgbClr val="FFFFFF"/>
                </a:solidFill>
                <a:latin typeface="Calibri"/>
                <a:cs typeface="Calibri"/>
              </a:rPr>
              <a:t>RFP’s)</a:t>
            </a:r>
            <a:r>
              <a:rPr sz="3400" spc="-120" dirty="0">
                <a:solidFill>
                  <a:srgbClr val="FFFFFF"/>
                </a:solidFill>
                <a:latin typeface="Calibri"/>
                <a:cs typeface="Calibri"/>
              </a:rPr>
              <a:t> </a:t>
            </a:r>
            <a:endParaRPr sz="3400" dirty="0">
              <a:latin typeface="Calibri"/>
              <a:cs typeface="Calibri"/>
            </a:endParaRPr>
          </a:p>
          <a:p>
            <a:pPr marL="584200" indent="-572135">
              <a:lnSpc>
                <a:spcPct val="100000"/>
              </a:lnSpc>
              <a:spcBef>
                <a:spcPts val="2400"/>
              </a:spcBef>
              <a:buSzPct val="79411"/>
              <a:buFont typeface="Arial"/>
              <a:buChar char="•"/>
              <a:tabLst>
                <a:tab pos="584200" algn="l"/>
                <a:tab pos="584835" algn="l"/>
              </a:tabLst>
            </a:pPr>
            <a:r>
              <a:rPr lang="en-US" sz="3400" b="1" spc="-105" dirty="0">
                <a:solidFill>
                  <a:srgbClr val="FFFFFF"/>
                </a:solidFill>
                <a:latin typeface="Calibri"/>
                <a:cs typeface="Calibri"/>
              </a:rPr>
              <a:t>96</a:t>
            </a:r>
            <a:r>
              <a:rPr sz="3400" b="1" spc="-105" dirty="0">
                <a:solidFill>
                  <a:srgbClr val="FFFFFF"/>
                </a:solidFill>
                <a:latin typeface="Calibri"/>
                <a:cs typeface="Calibri"/>
              </a:rPr>
              <a:t> </a:t>
            </a:r>
            <a:r>
              <a:rPr sz="3400" spc="-10" dirty="0">
                <a:solidFill>
                  <a:srgbClr val="FFFFFF"/>
                </a:solidFill>
                <a:latin typeface="Calibri"/>
                <a:cs typeface="Calibri"/>
              </a:rPr>
              <a:t>Invitation</a:t>
            </a:r>
            <a:r>
              <a:rPr sz="3400" spc="-114" dirty="0">
                <a:solidFill>
                  <a:srgbClr val="FFFFFF"/>
                </a:solidFill>
                <a:latin typeface="Calibri"/>
                <a:cs typeface="Calibri"/>
              </a:rPr>
              <a:t> </a:t>
            </a:r>
            <a:r>
              <a:rPr sz="3400" dirty="0">
                <a:solidFill>
                  <a:srgbClr val="FFFFFF"/>
                </a:solidFill>
                <a:latin typeface="Calibri"/>
                <a:cs typeface="Calibri"/>
              </a:rPr>
              <a:t>for</a:t>
            </a:r>
            <a:r>
              <a:rPr sz="3400" spc="-105" dirty="0">
                <a:solidFill>
                  <a:srgbClr val="FFFFFF"/>
                </a:solidFill>
                <a:latin typeface="Calibri"/>
                <a:cs typeface="Calibri"/>
              </a:rPr>
              <a:t> </a:t>
            </a:r>
            <a:r>
              <a:rPr sz="3400" dirty="0">
                <a:solidFill>
                  <a:srgbClr val="FFFFFF"/>
                </a:solidFill>
                <a:latin typeface="Calibri"/>
                <a:cs typeface="Calibri"/>
              </a:rPr>
              <a:t>Bids</a:t>
            </a:r>
            <a:r>
              <a:rPr sz="3400" spc="-125" dirty="0">
                <a:solidFill>
                  <a:srgbClr val="FFFFFF"/>
                </a:solidFill>
                <a:latin typeface="Calibri"/>
                <a:cs typeface="Calibri"/>
              </a:rPr>
              <a:t> </a:t>
            </a:r>
            <a:r>
              <a:rPr sz="3400" spc="-25" dirty="0">
                <a:solidFill>
                  <a:srgbClr val="FFFFFF"/>
                </a:solidFill>
                <a:latin typeface="Calibri"/>
                <a:cs typeface="Calibri"/>
              </a:rPr>
              <a:t>(IFB’s)</a:t>
            </a:r>
            <a:r>
              <a:rPr sz="3400" spc="-114" dirty="0">
                <a:solidFill>
                  <a:srgbClr val="FFFFFF"/>
                </a:solidFill>
                <a:latin typeface="Calibri"/>
                <a:cs typeface="Calibri"/>
              </a:rPr>
              <a:t> </a:t>
            </a:r>
            <a:endParaRPr sz="3400" dirty="0">
              <a:latin typeface="Calibri"/>
              <a:cs typeface="Calibri"/>
            </a:endParaRPr>
          </a:p>
          <a:p>
            <a:pPr marL="584200" indent="-572135">
              <a:lnSpc>
                <a:spcPct val="100000"/>
              </a:lnSpc>
              <a:spcBef>
                <a:spcPts val="2405"/>
              </a:spcBef>
              <a:buSzPct val="79411"/>
              <a:buFont typeface="Arial"/>
              <a:buChar char="•"/>
              <a:tabLst>
                <a:tab pos="584200" algn="l"/>
                <a:tab pos="584835" algn="l"/>
              </a:tabLst>
            </a:pPr>
            <a:r>
              <a:rPr lang="en-US" sz="3400" b="1" spc="-110" dirty="0">
                <a:solidFill>
                  <a:srgbClr val="FFFFFF"/>
                </a:solidFill>
                <a:latin typeface="Calibri"/>
                <a:cs typeface="Calibri"/>
              </a:rPr>
              <a:t>82</a:t>
            </a:r>
            <a:r>
              <a:rPr sz="3400" b="1" spc="-110" dirty="0">
                <a:solidFill>
                  <a:srgbClr val="FFFFFF"/>
                </a:solidFill>
                <a:latin typeface="Calibri"/>
                <a:cs typeface="Calibri"/>
              </a:rPr>
              <a:t> </a:t>
            </a:r>
            <a:r>
              <a:rPr sz="3400" spc="-10" dirty="0">
                <a:solidFill>
                  <a:srgbClr val="FFFFFF"/>
                </a:solidFill>
                <a:latin typeface="Calibri"/>
                <a:cs typeface="Calibri"/>
              </a:rPr>
              <a:t>Request</a:t>
            </a:r>
            <a:r>
              <a:rPr sz="3400" spc="-135" dirty="0">
                <a:solidFill>
                  <a:srgbClr val="FFFFFF"/>
                </a:solidFill>
                <a:latin typeface="Calibri"/>
                <a:cs typeface="Calibri"/>
              </a:rPr>
              <a:t> </a:t>
            </a:r>
            <a:r>
              <a:rPr sz="3400" dirty="0">
                <a:solidFill>
                  <a:srgbClr val="FFFFFF"/>
                </a:solidFill>
                <a:latin typeface="Calibri"/>
                <a:cs typeface="Calibri"/>
              </a:rPr>
              <a:t>for</a:t>
            </a:r>
            <a:r>
              <a:rPr sz="3400" spc="-114" dirty="0">
                <a:solidFill>
                  <a:srgbClr val="FFFFFF"/>
                </a:solidFill>
                <a:latin typeface="Calibri"/>
                <a:cs typeface="Calibri"/>
              </a:rPr>
              <a:t> </a:t>
            </a:r>
            <a:r>
              <a:rPr sz="3400" dirty="0">
                <a:solidFill>
                  <a:srgbClr val="FFFFFF"/>
                </a:solidFill>
                <a:latin typeface="Calibri"/>
                <a:cs typeface="Calibri"/>
              </a:rPr>
              <a:t>Quotes</a:t>
            </a:r>
            <a:r>
              <a:rPr sz="3400" spc="-120" dirty="0">
                <a:solidFill>
                  <a:srgbClr val="FFFFFF"/>
                </a:solidFill>
                <a:latin typeface="Calibri"/>
                <a:cs typeface="Calibri"/>
              </a:rPr>
              <a:t> </a:t>
            </a:r>
            <a:r>
              <a:rPr sz="3400" spc="-30" dirty="0">
                <a:solidFill>
                  <a:srgbClr val="FFFFFF"/>
                </a:solidFill>
                <a:latin typeface="Calibri"/>
                <a:cs typeface="Calibri"/>
              </a:rPr>
              <a:t>(RFQ’s)</a:t>
            </a:r>
            <a:r>
              <a:rPr sz="3400" spc="-130" dirty="0">
                <a:solidFill>
                  <a:srgbClr val="FFFFFF"/>
                </a:solidFill>
                <a:latin typeface="Calibri"/>
                <a:cs typeface="Calibri"/>
              </a:rPr>
              <a:t> </a:t>
            </a:r>
            <a:endParaRPr sz="3400" dirty="0">
              <a:latin typeface="Calibri"/>
              <a:cs typeface="Calibri"/>
            </a:endParaRPr>
          </a:p>
        </p:txBody>
      </p:sp>
      <p:sp>
        <p:nvSpPr>
          <p:cNvPr id="4" name="object 4"/>
          <p:cNvSpPr txBox="1"/>
          <p:nvPr/>
        </p:nvSpPr>
        <p:spPr>
          <a:xfrm>
            <a:off x="6794118" y="6141211"/>
            <a:ext cx="85725"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4966AC"/>
                </a:solidFill>
                <a:latin typeface="Trebuchet MS"/>
                <a:cs typeface="Trebuchet MS"/>
              </a:rPr>
              <a:t>4</a:t>
            </a:r>
            <a:endParaRPr sz="900">
              <a:latin typeface="Trebuchet MS"/>
              <a:cs typeface="Trebuchet MS"/>
            </a:endParaRPr>
          </a:p>
        </p:txBody>
      </p:sp>
      <p:sp>
        <p:nvSpPr>
          <p:cNvPr id="5" name="TextBox 4">
            <a:extLst>
              <a:ext uri="{FF2B5EF4-FFF2-40B4-BE49-F238E27FC236}">
                <a16:creationId xmlns:a16="http://schemas.microsoft.com/office/drawing/2014/main" id="{2623E915-E1CD-490D-9C58-5DD1ED0405BA}"/>
              </a:ext>
            </a:extLst>
          </p:cNvPr>
          <p:cNvSpPr txBox="1"/>
          <p:nvPr/>
        </p:nvSpPr>
        <p:spPr>
          <a:xfrm>
            <a:off x="4114800" y="2845293"/>
            <a:ext cx="914400" cy="914400"/>
          </a:xfrm>
          <a:prstGeom prst="rect">
            <a:avLst/>
          </a:prstGeom>
          <a:noFill/>
        </p:spPr>
        <p:txBody>
          <a:bodyPr wrap="square" rtlCol="0">
            <a:spAutoFit/>
          </a:bodyPr>
          <a:lstStyle/>
          <a:p>
            <a:endParaRPr lang="en-US" dirty="0"/>
          </a:p>
        </p:txBody>
      </p:sp>
      <p:sp>
        <p:nvSpPr>
          <p:cNvPr id="8" name="TextBox 7">
            <a:extLst>
              <a:ext uri="{FF2B5EF4-FFF2-40B4-BE49-F238E27FC236}">
                <a16:creationId xmlns:a16="http://schemas.microsoft.com/office/drawing/2014/main" id="{19FC9623-B7F6-4DAF-AF22-D47A53E33A45}"/>
              </a:ext>
            </a:extLst>
          </p:cNvPr>
          <p:cNvSpPr txBox="1"/>
          <p:nvPr/>
        </p:nvSpPr>
        <p:spPr>
          <a:xfrm>
            <a:off x="6477000" y="1295400"/>
            <a:ext cx="184731" cy="369332"/>
          </a:xfrm>
          <a:prstGeom prst="rect">
            <a:avLst/>
          </a:prstGeom>
          <a:noFill/>
        </p:spPr>
        <p:txBody>
          <a:bodyPr wrap="none" rtlCol="0">
            <a:spAutoFit/>
          </a:bodyPr>
          <a:lstStyle/>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50798" y="298450"/>
            <a:ext cx="7439659" cy="1489075"/>
          </a:xfrm>
          <a:prstGeom prst="rect">
            <a:avLst/>
          </a:prstGeom>
        </p:spPr>
        <p:txBody>
          <a:bodyPr vert="horz" wrap="square" lIns="0" tIns="12700" rIns="0" bIns="0" rtlCol="0">
            <a:spAutoFit/>
          </a:bodyPr>
          <a:lstStyle/>
          <a:p>
            <a:pPr marL="2691765" marR="5080" indent="-2679700">
              <a:lnSpc>
                <a:spcPct val="100000"/>
              </a:lnSpc>
              <a:spcBef>
                <a:spcPts val="100"/>
              </a:spcBef>
            </a:pPr>
            <a:r>
              <a:rPr dirty="0"/>
              <a:t>How</a:t>
            </a:r>
            <a:r>
              <a:rPr spc="-85" dirty="0"/>
              <a:t> </a:t>
            </a:r>
            <a:r>
              <a:rPr dirty="0"/>
              <a:t>We</a:t>
            </a:r>
            <a:r>
              <a:rPr spc="-75" dirty="0"/>
              <a:t> </a:t>
            </a:r>
            <a:r>
              <a:rPr dirty="0"/>
              <a:t>Purchase</a:t>
            </a:r>
            <a:r>
              <a:rPr spc="-75" dirty="0"/>
              <a:t> </a:t>
            </a:r>
            <a:r>
              <a:rPr dirty="0"/>
              <a:t>Goods</a:t>
            </a:r>
            <a:r>
              <a:rPr spc="-65" dirty="0"/>
              <a:t> </a:t>
            </a:r>
            <a:r>
              <a:rPr spc="-25" dirty="0"/>
              <a:t>and </a:t>
            </a:r>
            <a:r>
              <a:rPr spc="-10" dirty="0"/>
              <a:t>Services</a:t>
            </a:r>
          </a:p>
        </p:txBody>
      </p:sp>
      <p:sp>
        <p:nvSpPr>
          <p:cNvPr id="3" name="object 3"/>
          <p:cNvSpPr txBox="1"/>
          <p:nvPr/>
        </p:nvSpPr>
        <p:spPr>
          <a:xfrm>
            <a:off x="459740" y="1893569"/>
            <a:ext cx="8237855" cy="4430395"/>
          </a:xfrm>
          <a:prstGeom prst="rect">
            <a:avLst/>
          </a:prstGeom>
        </p:spPr>
        <p:txBody>
          <a:bodyPr vert="horz" wrap="square" lIns="0" tIns="12065" rIns="0" bIns="0" rtlCol="0">
            <a:spAutoFit/>
          </a:bodyPr>
          <a:lstStyle/>
          <a:p>
            <a:pPr marL="12700">
              <a:lnSpc>
                <a:spcPct val="100000"/>
              </a:lnSpc>
              <a:spcBef>
                <a:spcPts val="95"/>
              </a:spcBef>
            </a:pPr>
            <a:r>
              <a:rPr sz="3400" b="1" spc="-20" dirty="0">
                <a:solidFill>
                  <a:srgbClr val="FFFF00"/>
                </a:solidFill>
                <a:latin typeface="Calibri"/>
                <a:cs typeface="Calibri"/>
              </a:rPr>
              <a:t>Procurement</a:t>
            </a:r>
            <a:r>
              <a:rPr sz="3400" b="1" spc="-85" dirty="0">
                <a:solidFill>
                  <a:srgbClr val="FFFF00"/>
                </a:solidFill>
                <a:latin typeface="Calibri"/>
                <a:cs typeface="Calibri"/>
              </a:rPr>
              <a:t> </a:t>
            </a:r>
            <a:r>
              <a:rPr sz="3400" b="1" spc="-20" dirty="0">
                <a:solidFill>
                  <a:srgbClr val="FFFF00"/>
                </a:solidFill>
                <a:latin typeface="Calibri"/>
                <a:cs typeface="Calibri"/>
              </a:rPr>
              <a:t>Card</a:t>
            </a:r>
            <a:endParaRPr sz="3400">
              <a:latin typeface="Calibri"/>
              <a:cs typeface="Calibri"/>
            </a:endParaRPr>
          </a:p>
          <a:p>
            <a:pPr marL="584200" indent="-572135">
              <a:lnSpc>
                <a:spcPct val="100000"/>
              </a:lnSpc>
              <a:spcBef>
                <a:spcPts val="2400"/>
              </a:spcBef>
              <a:buSzPct val="79411"/>
              <a:buFont typeface="Arial"/>
              <a:buChar char="•"/>
              <a:tabLst>
                <a:tab pos="584200" algn="l"/>
                <a:tab pos="584835" algn="l"/>
              </a:tabLst>
            </a:pPr>
            <a:r>
              <a:rPr sz="3400" dirty="0">
                <a:solidFill>
                  <a:srgbClr val="FFFFFF"/>
                </a:solidFill>
                <a:latin typeface="Calibri"/>
                <a:cs typeface="Calibri"/>
              </a:rPr>
              <a:t>Used</a:t>
            </a:r>
            <a:r>
              <a:rPr sz="3400" spc="-110" dirty="0">
                <a:solidFill>
                  <a:srgbClr val="FFFFFF"/>
                </a:solidFill>
                <a:latin typeface="Calibri"/>
                <a:cs typeface="Calibri"/>
              </a:rPr>
              <a:t> </a:t>
            </a:r>
            <a:r>
              <a:rPr sz="3400" dirty="0">
                <a:solidFill>
                  <a:srgbClr val="FFFFFF"/>
                </a:solidFill>
                <a:latin typeface="Calibri"/>
                <a:cs typeface="Calibri"/>
              </a:rPr>
              <a:t>to</a:t>
            </a:r>
            <a:r>
              <a:rPr sz="3400" spc="-114" dirty="0">
                <a:solidFill>
                  <a:srgbClr val="FFFFFF"/>
                </a:solidFill>
                <a:latin typeface="Calibri"/>
                <a:cs typeface="Calibri"/>
              </a:rPr>
              <a:t> </a:t>
            </a:r>
            <a:r>
              <a:rPr sz="3400" dirty="0">
                <a:solidFill>
                  <a:srgbClr val="FFFFFF"/>
                </a:solidFill>
                <a:latin typeface="Calibri"/>
                <a:cs typeface="Calibri"/>
              </a:rPr>
              <a:t>make</a:t>
            </a:r>
            <a:r>
              <a:rPr sz="3400" spc="-110" dirty="0">
                <a:solidFill>
                  <a:srgbClr val="FFFFFF"/>
                </a:solidFill>
                <a:latin typeface="Calibri"/>
                <a:cs typeface="Calibri"/>
              </a:rPr>
              <a:t> </a:t>
            </a:r>
            <a:r>
              <a:rPr sz="3400" dirty="0">
                <a:solidFill>
                  <a:srgbClr val="FFFFFF"/>
                </a:solidFill>
                <a:latin typeface="Calibri"/>
                <a:cs typeface="Calibri"/>
              </a:rPr>
              <a:t>small</a:t>
            </a:r>
            <a:r>
              <a:rPr sz="3400" spc="-120" dirty="0">
                <a:solidFill>
                  <a:srgbClr val="FFFFFF"/>
                </a:solidFill>
                <a:latin typeface="Calibri"/>
                <a:cs typeface="Calibri"/>
              </a:rPr>
              <a:t> </a:t>
            </a:r>
            <a:r>
              <a:rPr sz="3400" dirty="0">
                <a:solidFill>
                  <a:srgbClr val="FFFFFF"/>
                </a:solidFill>
                <a:latin typeface="Calibri"/>
                <a:cs typeface="Calibri"/>
              </a:rPr>
              <a:t>dollar</a:t>
            </a:r>
            <a:r>
              <a:rPr sz="3400" spc="-114" dirty="0">
                <a:solidFill>
                  <a:srgbClr val="FFFFFF"/>
                </a:solidFill>
                <a:latin typeface="Calibri"/>
                <a:cs typeface="Calibri"/>
              </a:rPr>
              <a:t> </a:t>
            </a:r>
            <a:r>
              <a:rPr sz="3400" spc="-10" dirty="0">
                <a:solidFill>
                  <a:srgbClr val="FFFFFF"/>
                </a:solidFill>
                <a:latin typeface="Calibri"/>
                <a:cs typeface="Calibri"/>
              </a:rPr>
              <a:t>purchases</a:t>
            </a:r>
            <a:endParaRPr sz="3400">
              <a:latin typeface="Calibri"/>
              <a:cs typeface="Calibri"/>
            </a:endParaRPr>
          </a:p>
          <a:p>
            <a:pPr marL="12700">
              <a:lnSpc>
                <a:spcPct val="100000"/>
              </a:lnSpc>
              <a:spcBef>
                <a:spcPts val="2400"/>
              </a:spcBef>
            </a:pPr>
            <a:r>
              <a:rPr sz="3400" b="1" dirty="0">
                <a:solidFill>
                  <a:srgbClr val="FFFF00"/>
                </a:solidFill>
                <a:latin typeface="Calibri"/>
                <a:cs typeface="Calibri"/>
              </a:rPr>
              <a:t>Purchase</a:t>
            </a:r>
            <a:r>
              <a:rPr sz="3400" b="1" spc="-190" dirty="0">
                <a:solidFill>
                  <a:srgbClr val="FFFF00"/>
                </a:solidFill>
                <a:latin typeface="Calibri"/>
                <a:cs typeface="Calibri"/>
              </a:rPr>
              <a:t> </a:t>
            </a:r>
            <a:r>
              <a:rPr sz="3400" b="1" spc="-10" dirty="0">
                <a:solidFill>
                  <a:srgbClr val="FFFF00"/>
                </a:solidFill>
                <a:latin typeface="Calibri"/>
                <a:cs typeface="Calibri"/>
              </a:rPr>
              <a:t>Order</a:t>
            </a:r>
            <a:endParaRPr sz="3400">
              <a:latin typeface="Calibri"/>
              <a:cs typeface="Calibri"/>
            </a:endParaRPr>
          </a:p>
          <a:p>
            <a:pPr marL="584200" indent="-572135">
              <a:lnSpc>
                <a:spcPct val="100000"/>
              </a:lnSpc>
              <a:spcBef>
                <a:spcPts val="1805"/>
              </a:spcBef>
              <a:buSzPct val="79411"/>
              <a:buFont typeface="Arial"/>
              <a:buChar char="•"/>
              <a:tabLst>
                <a:tab pos="584200" algn="l"/>
                <a:tab pos="584835" algn="l"/>
              </a:tabLst>
            </a:pPr>
            <a:r>
              <a:rPr sz="3400" dirty="0">
                <a:solidFill>
                  <a:srgbClr val="FFFFFF"/>
                </a:solidFill>
                <a:latin typeface="Calibri"/>
                <a:cs typeface="Calibri"/>
              </a:rPr>
              <a:t>Most</a:t>
            </a:r>
            <a:r>
              <a:rPr sz="3400" spc="-125" dirty="0">
                <a:solidFill>
                  <a:srgbClr val="FFFFFF"/>
                </a:solidFill>
                <a:latin typeface="Calibri"/>
                <a:cs typeface="Calibri"/>
              </a:rPr>
              <a:t> </a:t>
            </a:r>
            <a:r>
              <a:rPr sz="3400" dirty="0">
                <a:solidFill>
                  <a:srgbClr val="FFFFFF"/>
                </a:solidFill>
                <a:latin typeface="Calibri"/>
                <a:cs typeface="Calibri"/>
              </a:rPr>
              <a:t>common</a:t>
            </a:r>
            <a:r>
              <a:rPr sz="3400" spc="-125" dirty="0">
                <a:solidFill>
                  <a:srgbClr val="FFFFFF"/>
                </a:solidFill>
                <a:latin typeface="Calibri"/>
                <a:cs typeface="Calibri"/>
              </a:rPr>
              <a:t> </a:t>
            </a:r>
            <a:r>
              <a:rPr sz="3400" dirty="0">
                <a:solidFill>
                  <a:srgbClr val="FFFFFF"/>
                </a:solidFill>
                <a:latin typeface="Calibri"/>
                <a:cs typeface="Calibri"/>
              </a:rPr>
              <a:t>method</a:t>
            </a:r>
            <a:r>
              <a:rPr sz="3400" spc="-105" dirty="0">
                <a:solidFill>
                  <a:srgbClr val="FFFFFF"/>
                </a:solidFill>
                <a:latin typeface="Calibri"/>
                <a:cs typeface="Calibri"/>
              </a:rPr>
              <a:t> </a:t>
            </a:r>
            <a:r>
              <a:rPr sz="3400" dirty="0">
                <a:solidFill>
                  <a:srgbClr val="FFFFFF"/>
                </a:solidFill>
                <a:latin typeface="Calibri"/>
                <a:cs typeface="Calibri"/>
              </a:rPr>
              <a:t>of</a:t>
            </a:r>
            <a:r>
              <a:rPr sz="3400" spc="-120" dirty="0">
                <a:solidFill>
                  <a:srgbClr val="FFFFFF"/>
                </a:solidFill>
                <a:latin typeface="Calibri"/>
                <a:cs typeface="Calibri"/>
              </a:rPr>
              <a:t> </a:t>
            </a:r>
            <a:r>
              <a:rPr sz="3400" spc="-10" dirty="0">
                <a:solidFill>
                  <a:srgbClr val="FFFFFF"/>
                </a:solidFill>
                <a:latin typeface="Calibri"/>
                <a:cs typeface="Calibri"/>
              </a:rPr>
              <a:t>purchasing</a:t>
            </a:r>
            <a:r>
              <a:rPr sz="3400" spc="-130" dirty="0">
                <a:solidFill>
                  <a:srgbClr val="FFFFFF"/>
                </a:solidFill>
                <a:latin typeface="Calibri"/>
                <a:cs typeface="Calibri"/>
              </a:rPr>
              <a:t> </a:t>
            </a:r>
            <a:r>
              <a:rPr sz="3400" spc="-10" dirty="0">
                <a:solidFill>
                  <a:srgbClr val="FFFFFF"/>
                </a:solidFill>
                <a:latin typeface="Calibri"/>
                <a:cs typeface="Calibri"/>
              </a:rPr>
              <a:t>goods</a:t>
            </a:r>
            <a:endParaRPr sz="3400">
              <a:latin typeface="Calibri"/>
              <a:cs typeface="Calibri"/>
            </a:endParaRPr>
          </a:p>
          <a:p>
            <a:pPr marL="12700">
              <a:lnSpc>
                <a:spcPct val="100000"/>
              </a:lnSpc>
              <a:spcBef>
                <a:spcPts val="1800"/>
              </a:spcBef>
            </a:pPr>
            <a:r>
              <a:rPr sz="3400" b="1" spc="-20" dirty="0">
                <a:solidFill>
                  <a:srgbClr val="FFFF00"/>
                </a:solidFill>
                <a:latin typeface="Calibri"/>
                <a:cs typeface="Calibri"/>
              </a:rPr>
              <a:t>Performance</a:t>
            </a:r>
            <a:r>
              <a:rPr sz="3400" b="1" spc="-75" dirty="0">
                <a:solidFill>
                  <a:srgbClr val="FFFF00"/>
                </a:solidFill>
                <a:latin typeface="Calibri"/>
                <a:cs typeface="Calibri"/>
              </a:rPr>
              <a:t> </a:t>
            </a:r>
            <a:r>
              <a:rPr sz="3400" b="1" spc="-10" dirty="0">
                <a:solidFill>
                  <a:srgbClr val="FFFF00"/>
                </a:solidFill>
                <a:latin typeface="Calibri"/>
                <a:cs typeface="Calibri"/>
              </a:rPr>
              <a:t>Contract</a:t>
            </a:r>
            <a:endParaRPr sz="3400">
              <a:latin typeface="Calibri"/>
              <a:cs typeface="Calibri"/>
            </a:endParaRPr>
          </a:p>
          <a:p>
            <a:pPr marL="584200" indent="-572135">
              <a:lnSpc>
                <a:spcPct val="100000"/>
              </a:lnSpc>
              <a:spcBef>
                <a:spcPts val="1800"/>
              </a:spcBef>
              <a:buSzPct val="79411"/>
              <a:buFont typeface="Arial"/>
              <a:buChar char="•"/>
              <a:tabLst>
                <a:tab pos="584200" algn="l"/>
                <a:tab pos="584835" algn="l"/>
              </a:tabLst>
            </a:pPr>
            <a:r>
              <a:rPr sz="3400" spc="-25" dirty="0">
                <a:solidFill>
                  <a:srgbClr val="FFFFFF"/>
                </a:solidFill>
                <a:latin typeface="Calibri"/>
                <a:cs typeface="Calibri"/>
              </a:rPr>
              <a:t>Typically</a:t>
            </a:r>
            <a:r>
              <a:rPr sz="3400" spc="-120" dirty="0">
                <a:solidFill>
                  <a:srgbClr val="FFFFFF"/>
                </a:solidFill>
                <a:latin typeface="Calibri"/>
                <a:cs typeface="Calibri"/>
              </a:rPr>
              <a:t> </a:t>
            </a:r>
            <a:r>
              <a:rPr sz="3400" dirty="0">
                <a:solidFill>
                  <a:srgbClr val="FFFFFF"/>
                </a:solidFill>
                <a:latin typeface="Calibri"/>
                <a:cs typeface="Calibri"/>
              </a:rPr>
              <a:t>used</a:t>
            </a:r>
            <a:r>
              <a:rPr sz="3400" spc="-95" dirty="0">
                <a:solidFill>
                  <a:srgbClr val="FFFFFF"/>
                </a:solidFill>
                <a:latin typeface="Calibri"/>
                <a:cs typeface="Calibri"/>
              </a:rPr>
              <a:t> </a:t>
            </a:r>
            <a:r>
              <a:rPr sz="3400" dirty="0">
                <a:solidFill>
                  <a:srgbClr val="FFFFFF"/>
                </a:solidFill>
                <a:latin typeface="Calibri"/>
                <a:cs typeface="Calibri"/>
              </a:rPr>
              <a:t>for</a:t>
            </a:r>
            <a:r>
              <a:rPr sz="3400" spc="-100" dirty="0">
                <a:solidFill>
                  <a:srgbClr val="FFFFFF"/>
                </a:solidFill>
                <a:latin typeface="Calibri"/>
                <a:cs typeface="Calibri"/>
              </a:rPr>
              <a:t> </a:t>
            </a:r>
            <a:r>
              <a:rPr sz="3400" spc="-10" dirty="0">
                <a:solidFill>
                  <a:srgbClr val="FFFFFF"/>
                </a:solidFill>
                <a:latin typeface="Calibri"/>
                <a:cs typeface="Calibri"/>
              </a:rPr>
              <a:t>services</a:t>
            </a:r>
            <a:endParaRPr sz="3400">
              <a:latin typeface="Calibri"/>
              <a:cs typeface="Calibri"/>
            </a:endParaRPr>
          </a:p>
        </p:txBody>
      </p:sp>
      <p:sp>
        <p:nvSpPr>
          <p:cNvPr id="4" name="object 4"/>
          <p:cNvSpPr txBox="1"/>
          <p:nvPr/>
        </p:nvSpPr>
        <p:spPr>
          <a:xfrm>
            <a:off x="6794118" y="6141211"/>
            <a:ext cx="85725"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4966AC"/>
                </a:solidFill>
                <a:latin typeface="Trebuchet MS"/>
                <a:cs typeface="Trebuchet MS"/>
              </a:rPr>
              <a:t>5</a:t>
            </a:r>
            <a:endParaRPr sz="900">
              <a:latin typeface="Trebuchet MS"/>
              <a:cs typeface="Trebuchet M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12698" y="298450"/>
            <a:ext cx="7439659" cy="1489075"/>
          </a:xfrm>
          <a:prstGeom prst="rect">
            <a:avLst/>
          </a:prstGeom>
        </p:spPr>
        <p:txBody>
          <a:bodyPr vert="horz" wrap="square" lIns="0" tIns="12700" rIns="0" bIns="0" rtlCol="0">
            <a:spAutoFit/>
          </a:bodyPr>
          <a:lstStyle/>
          <a:p>
            <a:pPr marL="2691765" marR="5080" indent="-2679700">
              <a:lnSpc>
                <a:spcPct val="100000"/>
              </a:lnSpc>
              <a:spcBef>
                <a:spcPts val="100"/>
              </a:spcBef>
            </a:pPr>
            <a:r>
              <a:rPr dirty="0"/>
              <a:t>How</a:t>
            </a:r>
            <a:r>
              <a:rPr spc="-85" dirty="0"/>
              <a:t> </a:t>
            </a:r>
            <a:r>
              <a:rPr dirty="0"/>
              <a:t>We</a:t>
            </a:r>
            <a:r>
              <a:rPr spc="-75" dirty="0"/>
              <a:t> </a:t>
            </a:r>
            <a:r>
              <a:rPr dirty="0"/>
              <a:t>Purchase</a:t>
            </a:r>
            <a:r>
              <a:rPr spc="-75" dirty="0"/>
              <a:t> </a:t>
            </a:r>
            <a:r>
              <a:rPr dirty="0"/>
              <a:t>Goods</a:t>
            </a:r>
            <a:r>
              <a:rPr spc="-65" dirty="0"/>
              <a:t> </a:t>
            </a:r>
            <a:r>
              <a:rPr spc="-25" dirty="0"/>
              <a:t>and </a:t>
            </a:r>
            <a:r>
              <a:rPr spc="-10" dirty="0"/>
              <a:t>Services</a:t>
            </a:r>
          </a:p>
        </p:txBody>
      </p:sp>
      <p:sp>
        <p:nvSpPr>
          <p:cNvPr id="3" name="object 3"/>
          <p:cNvSpPr txBox="1"/>
          <p:nvPr/>
        </p:nvSpPr>
        <p:spPr>
          <a:xfrm>
            <a:off x="236321" y="2203195"/>
            <a:ext cx="8180705" cy="3439795"/>
          </a:xfrm>
          <a:prstGeom prst="rect">
            <a:avLst/>
          </a:prstGeom>
        </p:spPr>
        <p:txBody>
          <a:bodyPr vert="horz" wrap="square" lIns="0" tIns="12065" rIns="0" bIns="0" rtlCol="0">
            <a:spAutoFit/>
          </a:bodyPr>
          <a:lstStyle/>
          <a:p>
            <a:pPr marL="469900" marR="5080" indent="-457200">
              <a:lnSpc>
                <a:spcPct val="100000"/>
              </a:lnSpc>
              <a:spcBef>
                <a:spcPts val="95"/>
              </a:spcBef>
              <a:buClr>
                <a:srgbClr val="FFFFFF"/>
              </a:buClr>
              <a:buSzPct val="79411"/>
              <a:buFont typeface="Arial"/>
              <a:buChar char="•"/>
              <a:tabLst>
                <a:tab pos="469265" algn="l"/>
                <a:tab pos="469900" algn="l"/>
              </a:tabLst>
            </a:pPr>
            <a:r>
              <a:rPr sz="3400" b="1" dirty="0">
                <a:solidFill>
                  <a:srgbClr val="FFFF00"/>
                </a:solidFill>
                <a:latin typeface="Calibri"/>
                <a:cs typeface="Calibri"/>
              </a:rPr>
              <a:t>Purchases</a:t>
            </a:r>
            <a:r>
              <a:rPr sz="3400" b="1" spc="-120" dirty="0">
                <a:solidFill>
                  <a:srgbClr val="FFFF00"/>
                </a:solidFill>
                <a:latin typeface="Calibri"/>
                <a:cs typeface="Calibri"/>
              </a:rPr>
              <a:t> </a:t>
            </a:r>
            <a:r>
              <a:rPr sz="3400" b="1" dirty="0">
                <a:solidFill>
                  <a:srgbClr val="FFFF00"/>
                </a:solidFill>
                <a:latin typeface="Calibri"/>
                <a:cs typeface="Calibri"/>
              </a:rPr>
              <a:t>of</a:t>
            </a:r>
            <a:r>
              <a:rPr sz="3400" b="1" spc="-130" dirty="0">
                <a:solidFill>
                  <a:srgbClr val="FFFF00"/>
                </a:solidFill>
                <a:latin typeface="Calibri"/>
                <a:cs typeface="Calibri"/>
              </a:rPr>
              <a:t> </a:t>
            </a:r>
            <a:r>
              <a:rPr sz="3400" b="1" spc="-10" dirty="0">
                <a:solidFill>
                  <a:srgbClr val="FFFF00"/>
                </a:solidFill>
                <a:latin typeface="Calibri"/>
                <a:cs typeface="Calibri"/>
              </a:rPr>
              <a:t>goods/services</a:t>
            </a:r>
            <a:r>
              <a:rPr sz="3400" b="1" spc="-75" dirty="0">
                <a:solidFill>
                  <a:srgbClr val="FFFF00"/>
                </a:solidFill>
                <a:latin typeface="Calibri"/>
                <a:cs typeface="Calibri"/>
              </a:rPr>
              <a:t> </a:t>
            </a:r>
            <a:r>
              <a:rPr sz="3400" b="1" i="1" dirty="0">
                <a:solidFill>
                  <a:srgbClr val="FFFF00"/>
                </a:solidFill>
                <a:latin typeface="Calibri"/>
                <a:cs typeface="Calibri"/>
              </a:rPr>
              <a:t>under</a:t>
            </a:r>
            <a:r>
              <a:rPr sz="3400" b="1" i="1" spc="-120" dirty="0">
                <a:solidFill>
                  <a:srgbClr val="FFFF00"/>
                </a:solidFill>
                <a:latin typeface="Calibri"/>
                <a:cs typeface="Calibri"/>
              </a:rPr>
              <a:t> </a:t>
            </a:r>
            <a:r>
              <a:rPr sz="3400" b="1" spc="-10" dirty="0">
                <a:solidFill>
                  <a:srgbClr val="FFFF00"/>
                </a:solidFill>
                <a:latin typeface="Calibri"/>
                <a:cs typeface="Calibri"/>
              </a:rPr>
              <a:t>$10,000 </a:t>
            </a:r>
            <a:r>
              <a:rPr sz="3400" u="sng" dirty="0">
                <a:solidFill>
                  <a:srgbClr val="FFFFFF"/>
                </a:solidFill>
                <a:uFill>
                  <a:solidFill>
                    <a:srgbClr val="FFFFFF"/>
                  </a:solidFill>
                </a:uFill>
                <a:latin typeface="Calibri"/>
                <a:cs typeface="Calibri"/>
              </a:rPr>
              <a:t>and</a:t>
            </a:r>
            <a:r>
              <a:rPr sz="3400" u="sng" spc="-95" dirty="0">
                <a:solidFill>
                  <a:srgbClr val="FFFFFF"/>
                </a:solidFill>
                <a:uFill>
                  <a:solidFill>
                    <a:srgbClr val="FFFFFF"/>
                  </a:solidFill>
                </a:uFill>
                <a:latin typeface="Calibri"/>
                <a:cs typeface="Calibri"/>
              </a:rPr>
              <a:t> </a:t>
            </a:r>
            <a:r>
              <a:rPr sz="3400" u="sng" dirty="0">
                <a:solidFill>
                  <a:srgbClr val="FFFFFF"/>
                </a:solidFill>
                <a:uFill>
                  <a:solidFill>
                    <a:srgbClr val="FFFFFF"/>
                  </a:solidFill>
                </a:uFill>
                <a:latin typeface="Calibri"/>
                <a:cs typeface="Calibri"/>
              </a:rPr>
              <a:t>not</a:t>
            </a:r>
            <a:r>
              <a:rPr sz="3400" u="sng" spc="-100" dirty="0">
                <a:solidFill>
                  <a:srgbClr val="FFFFFF"/>
                </a:solidFill>
                <a:uFill>
                  <a:solidFill>
                    <a:srgbClr val="FFFFFF"/>
                  </a:solidFill>
                </a:uFill>
                <a:latin typeface="Calibri"/>
                <a:cs typeface="Calibri"/>
              </a:rPr>
              <a:t> </a:t>
            </a:r>
            <a:r>
              <a:rPr sz="3400" u="sng" dirty="0">
                <a:solidFill>
                  <a:srgbClr val="FFFFFF"/>
                </a:solidFill>
                <a:uFill>
                  <a:solidFill>
                    <a:srgbClr val="FFFFFF"/>
                  </a:solidFill>
                </a:uFill>
                <a:latin typeface="Calibri"/>
                <a:cs typeface="Calibri"/>
              </a:rPr>
              <a:t>under</a:t>
            </a:r>
            <a:r>
              <a:rPr sz="3400" u="sng" spc="-90" dirty="0">
                <a:solidFill>
                  <a:srgbClr val="FFFFFF"/>
                </a:solidFill>
                <a:uFill>
                  <a:solidFill>
                    <a:srgbClr val="FFFFFF"/>
                  </a:solidFill>
                </a:uFill>
                <a:latin typeface="Calibri"/>
                <a:cs typeface="Calibri"/>
              </a:rPr>
              <a:t> </a:t>
            </a:r>
            <a:r>
              <a:rPr sz="3400" u="sng" spc="-10" dirty="0">
                <a:solidFill>
                  <a:srgbClr val="FFFFFF"/>
                </a:solidFill>
                <a:uFill>
                  <a:solidFill>
                    <a:srgbClr val="FFFFFF"/>
                  </a:solidFill>
                </a:uFill>
                <a:latin typeface="Calibri"/>
                <a:cs typeface="Calibri"/>
              </a:rPr>
              <a:t>contract</a:t>
            </a:r>
            <a:r>
              <a:rPr sz="3400" spc="-85" dirty="0">
                <a:solidFill>
                  <a:srgbClr val="FFFFFF"/>
                </a:solidFill>
                <a:latin typeface="Calibri"/>
                <a:cs typeface="Calibri"/>
              </a:rPr>
              <a:t> </a:t>
            </a:r>
            <a:r>
              <a:rPr sz="3400" dirty="0">
                <a:solidFill>
                  <a:srgbClr val="FFFFFF"/>
                </a:solidFill>
                <a:latin typeface="Calibri"/>
                <a:cs typeface="Calibri"/>
              </a:rPr>
              <a:t>are</a:t>
            </a:r>
            <a:r>
              <a:rPr sz="3400" spc="-90" dirty="0">
                <a:solidFill>
                  <a:srgbClr val="FFFFFF"/>
                </a:solidFill>
                <a:latin typeface="Calibri"/>
                <a:cs typeface="Calibri"/>
              </a:rPr>
              <a:t> </a:t>
            </a:r>
            <a:r>
              <a:rPr sz="3400" dirty="0">
                <a:solidFill>
                  <a:srgbClr val="FFFFFF"/>
                </a:solidFill>
                <a:latin typeface="Calibri"/>
                <a:cs typeface="Calibri"/>
              </a:rPr>
              <a:t>handled</a:t>
            </a:r>
            <a:r>
              <a:rPr sz="3400" spc="-105" dirty="0">
                <a:solidFill>
                  <a:srgbClr val="FFFFFF"/>
                </a:solidFill>
                <a:latin typeface="Calibri"/>
                <a:cs typeface="Calibri"/>
              </a:rPr>
              <a:t> </a:t>
            </a:r>
            <a:r>
              <a:rPr sz="3400" dirty="0">
                <a:solidFill>
                  <a:srgbClr val="FFFFFF"/>
                </a:solidFill>
                <a:latin typeface="Calibri"/>
                <a:cs typeface="Calibri"/>
              </a:rPr>
              <a:t>at</a:t>
            </a:r>
            <a:r>
              <a:rPr sz="3400" spc="-90" dirty="0">
                <a:solidFill>
                  <a:srgbClr val="FFFFFF"/>
                </a:solidFill>
                <a:latin typeface="Calibri"/>
                <a:cs typeface="Calibri"/>
              </a:rPr>
              <a:t> </a:t>
            </a:r>
            <a:r>
              <a:rPr sz="3400" spc="-25" dirty="0">
                <a:solidFill>
                  <a:srgbClr val="FFFFFF"/>
                </a:solidFill>
                <a:latin typeface="Calibri"/>
                <a:cs typeface="Calibri"/>
              </a:rPr>
              <a:t>the </a:t>
            </a:r>
            <a:r>
              <a:rPr sz="3400" spc="-20" dirty="0">
                <a:solidFill>
                  <a:srgbClr val="FFFFFF"/>
                </a:solidFill>
                <a:latin typeface="Calibri"/>
                <a:cs typeface="Calibri"/>
              </a:rPr>
              <a:t>school/department</a:t>
            </a:r>
            <a:r>
              <a:rPr sz="3400" spc="-35" dirty="0">
                <a:solidFill>
                  <a:srgbClr val="FFFFFF"/>
                </a:solidFill>
                <a:latin typeface="Calibri"/>
                <a:cs typeface="Calibri"/>
              </a:rPr>
              <a:t> </a:t>
            </a:r>
            <a:r>
              <a:rPr sz="3400" spc="-10" dirty="0">
                <a:solidFill>
                  <a:srgbClr val="FFFFFF"/>
                </a:solidFill>
                <a:latin typeface="Calibri"/>
                <a:cs typeface="Calibri"/>
              </a:rPr>
              <a:t>level.</a:t>
            </a:r>
            <a:endParaRPr sz="3400">
              <a:latin typeface="Calibri"/>
              <a:cs typeface="Calibri"/>
            </a:endParaRPr>
          </a:p>
          <a:p>
            <a:pPr marL="469900" marR="255904" indent="-457200" algn="just">
              <a:lnSpc>
                <a:spcPct val="100000"/>
              </a:lnSpc>
              <a:spcBef>
                <a:spcPts val="2400"/>
              </a:spcBef>
              <a:buClr>
                <a:srgbClr val="FFFFFF"/>
              </a:buClr>
              <a:buSzPct val="79411"/>
              <a:buFont typeface="Arial"/>
              <a:buChar char="•"/>
              <a:tabLst>
                <a:tab pos="469900" algn="l"/>
              </a:tabLst>
            </a:pPr>
            <a:r>
              <a:rPr sz="3400" b="1" dirty="0">
                <a:solidFill>
                  <a:srgbClr val="FFFF00"/>
                </a:solidFill>
                <a:latin typeface="Calibri"/>
                <a:cs typeface="Calibri"/>
              </a:rPr>
              <a:t>Purchases</a:t>
            </a:r>
            <a:r>
              <a:rPr sz="3400" b="1" spc="-125" dirty="0">
                <a:solidFill>
                  <a:srgbClr val="FFFF00"/>
                </a:solidFill>
                <a:latin typeface="Calibri"/>
                <a:cs typeface="Calibri"/>
              </a:rPr>
              <a:t> </a:t>
            </a:r>
            <a:r>
              <a:rPr sz="3400" b="1" dirty="0">
                <a:solidFill>
                  <a:srgbClr val="FFFF00"/>
                </a:solidFill>
                <a:latin typeface="Calibri"/>
                <a:cs typeface="Calibri"/>
              </a:rPr>
              <a:t>of</a:t>
            </a:r>
            <a:r>
              <a:rPr sz="3400" b="1" spc="-145" dirty="0">
                <a:solidFill>
                  <a:srgbClr val="FFFF00"/>
                </a:solidFill>
                <a:latin typeface="Calibri"/>
                <a:cs typeface="Calibri"/>
              </a:rPr>
              <a:t> </a:t>
            </a:r>
            <a:r>
              <a:rPr sz="3400" b="1" spc="-10" dirty="0">
                <a:solidFill>
                  <a:srgbClr val="FFFF00"/>
                </a:solidFill>
                <a:latin typeface="Calibri"/>
                <a:cs typeface="Calibri"/>
              </a:rPr>
              <a:t>goods/services</a:t>
            </a:r>
            <a:r>
              <a:rPr sz="3400" b="1" spc="-80" dirty="0">
                <a:solidFill>
                  <a:srgbClr val="FFFF00"/>
                </a:solidFill>
                <a:latin typeface="Calibri"/>
                <a:cs typeface="Calibri"/>
              </a:rPr>
              <a:t> </a:t>
            </a:r>
            <a:r>
              <a:rPr sz="3400" b="1" i="1" dirty="0">
                <a:solidFill>
                  <a:srgbClr val="FFFF00"/>
                </a:solidFill>
                <a:latin typeface="Calibri"/>
                <a:cs typeface="Calibri"/>
              </a:rPr>
              <a:t>over</a:t>
            </a:r>
            <a:r>
              <a:rPr sz="3400" b="1" i="1" spc="-114" dirty="0">
                <a:solidFill>
                  <a:srgbClr val="FFFF00"/>
                </a:solidFill>
                <a:latin typeface="Calibri"/>
                <a:cs typeface="Calibri"/>
              </a:rPr>
              <a:t> </a:t>
            </a:r>
            <a:r>
              <a:rPr sz="3400" b="1" spc="-10" dirty="0">
                <a:solidFill>
                  <a:srgbClr val="FFFF00"/>
                </a:solidFill>
                <a:latin typeface="Calibri"/>
                <a:cs typeface="Calibri"/>
              </a:rPr>
              <a:t>$10,000 </a:t>
            </a:r>
            <a:r>
              <a:rPr sz="3400" u="sng" dirty="0">
                <a:solidFill>
                  <a:srgbClr val="FFFFFF"/>
                </a:solidFill>
                <a:uFill>
                  <a:solidFill>
                    <a:srgbClr val="FFFFFF"/>
                  </a:solidFill>
                </a:uFill>
                <a:latin typeface="Calibri"/>
                <a:cs typeface="Calibri"/>
              </a:rPr>
              <a:t>and</a:t>
            </a:r>
            <a:r>
              <a:rPr sz="3400" u="sng" spc="-90" dirty="0">
                <a:solidFill>
                  <a:srgbClr val="FFFFFF"/>
                </a:solidFill>
                <a:uFill>
                  <a:solidFill>
                    <a:srgbClr val="FFFFFF"/>
                  </a:solidFill>
                </a:uFill>
                <a:latin typeface="Calibri"/>
                <a:cs typeface="Calibri"/>
              </a:rPr>
              <a:t> </a:t>
            </a:r>
            <a:r>
              <a:rPr sz="3400" u="sng" dirty="0">
                <a:solidFill>
                  <a:srgbClr val="FFFFFF"/>
                </a:solidFill>
                <a:uFill>
                  <a:solidFill>
                    <a:srgbClr val="FFFFFF"/>
                  </a:solidFill>
                </a:uFill>
                <a:latin typeface="Calibri"/>
                <a:cs typeface="Calibri"/>
              </a:rPr>
              <a:t>not</a:t>
            </a:r>
            <a:r>
              <a:rPr sz="3400" u="sng" spc="-100" dirty="0">
                <a:solidFill>
                  <a:srgbClr val="FFFFFF"/>
                </a:solidFill>
                <a:uFill>
                  <a:solidFill>
                    <a:srgbClr val="FFFFFF"/>
                  </a:solidFill>
                </a:uFill>
                <a:latin typeface="Calibri"/>
                <a:cs typeface="Calibri"/>
              </a:rPr>
              <a:t> </a:t>
            </a:r>
            <a:r>
              <a:rPr sz="3400" u="sng" dirty="0">
                <a:solidFill>
                  <a:srgbClr val="FFFFFF"/>
                </a:solidFill>
                <a:uFill>
                  <a:solidFill>
                    <a:srgbClr val="FFFFFF"/>
                  </a:solidFill>
                </a:uFill>
                <a:latin typeface="Calibri"/>
                <a:cs typeface="Calibri"/>
              </a:rPr>
              <a:t>under</a:t>
            </a:r>
            <a:r>
              <a:rPr sz="3400" u="sng" spc="-85" dirty="0">
                <a:solidFill>
                  <a:srgbClr val="FFFFFF"/>
                </a:solidFill>
                <a:uFill>
                  <a:solidFill>
                    <a:srgbClr val="FFFFFF"/>
                  </a:solidFill>
                </a:uFill>
                <a:latin typeface="Calibri"/>
                <a:cs typeface="Calibri"/>
              </a:rPr>
              <a:t> </a:t>
            </a:r>
            <a:r>
              <a:rPr sz="3400" u="sng" spc="-10" dirty="0">
                <a:solidFill>
                  <a:srgbClr val="FFFFFF"/>
                </a:solidFill>
                <a:uFill>
                  <a:solidFill>
                    <a:srgbClr val="FFFFFF"/>
                  </a:solidFill>
                </a:uFill>
                <a:latin typeface="Calibri"/>
                <a:cs typeface="Calibri"/>
              </a:rPr>
              <a:t>contract</a:t>
            </a:r>
            <a:r>
              <a:rPr sz="3400" u="sng" spc="-90" dirty="0">
                <a:solidFill>
                  <a:srgbClr val="FFFFFF"/>
                </a:solidFill>
                <a:uFill>
                  <a:solidFill>
                    <a:srgbClr val="FFFFFF"/>
                  </a:solidFill>
                </a:uFill>
                <a:latin typeface="Calibri"/>
                <a:cs typeface="Calibri"/>
              </a:rPr>
              <a:t> </a:t>
            </a:r>
            <a:r>
              <a:rPr sz="3400" dirty="0">
                <a:solidFill>
                  <a:srgbClr val="FFFFFF"/>
                </a:solidFill>
                <a:latin typeface="Calibri"/>
                <a:cs typeface="Calibri"/>
              </a:rPr>
              <a:t>are</a:t>
            </a:r>
            <a:r>
              <a:rPr sz="3400" spc="-85" dirty="0">
                <a:solidFill>
                  <a:srgbClr val="FFFFFF"/>
                </a:solidFill>
                <a:latin typeface="Calibri"/>
                <a:cs typeface="Calibri"/>
              </a:rPr>
              <a:t> </a:t>
            </a:r>
            <a:r>
              <a:rPr sz="3400" dirty="0">
                <a:solidFill>
                  <a:srgbClr val="FFFFFF"/>
                </a:solidFill>
                <a:latin typeface="Calibri"/>
                <a:cs typeface="Calibri"/>
              </a:rPr>
              <a:t>handled</a:t>
            </a:r>
            <a:r>
              <a:rPr sz="3400" spc="-100" dirty="0">
                <a:solidFill>
                  <a:srgbClr val="FFFFFF"/>
                </a:solidFill>
                <a:latin typeface="Calibri"/>
                <a:cs typeface="Calibri"/>
              </a:rPr>
              <a:t> </a:t>
            </a:r>
            <a:r>
              <a:rPr sz="3400" dirty="0">
                <a:solidFill>
                  <a:srgbClr val="FFFFFF"/>
                </a:solidFill>
                <a:latin typeface="Calibri"/>
                <a:cs typeface="Calibri"/>
              </a:rPr>
              <a:t>by</a:t>
            </a:r>
            <a:r>
              <a:rPr sz="3400" spc="-100" dirty="0">
                <a:solidFill>
                  <a:srgbClr val="FFFFFF"/>
                </a:solidFill>
                <a:latin typeface="Calibri"/>
                <a:cs typeface="Calibri"/>
              </a:rPr>
              <a:t> </a:t>
            </a:r>
            <a:r>
              <a:rPr sz="3400" spc="-25" dirty="0">
                <a:solidFill>
                  <a:srgbClr val="FFFFFF"/>
                </a:solidFill>
                <a:latin typeface="Calibri"/>
                <a:cs typeface="Calibri"/>
              </a:rPr>
              <a:t>the </a:t>
            </a:r>
            <a:r>
              <a:rPr sz="3400" spc="-20" dirty="0">
                <a:solidFill>
                  <a:srgbClr val="FFFFFF"/>
                </a:solidFill>
                <a:latin typeface="Calibri"/>
                <a:cs typeface="Calibri"/>
              </a:rPr>
              <a:t>Procurement</a:t>
            </a:r>
            <a:r>
              <a:rPr sz="3400" spc="-100" dirty="0">
                <a:solidFill>
                  <a:srgbClr val="FFFFFF"/>
                </a:solidFill>
                <a:latin typeface="Calibri"/>
                <a:cs typeface="Calibri"/>
              </a:rPr>
              <a:t> </a:t>
            </a:r>
            <a:r>
              <a:rPr sz="3400" dirty="0">
                <a:solidFill>
                  <a:srgbClr val="FFFFFF"/>
                </a:solidFill>
                <a:latin typeface="Calibri"/>
                <a:cs typeface="Calibri"/>
              </a:rPr>
              <a:t>Services</a:t>
            </a:r>
            <a:r>
              <a:rPr sz="3400" spc="-105" dirty="0">
                <a:solidFill>
                  <a:srgbClr val="FFFFFF"/>
                </a:solidFill>
                <a:latin typeface="Calibri"/>
                <a:cs typeface="Calibri"/>
              </a:rPr>
              <a:t> </a:t>
            </a:r>
            <a:r>
              <a:rPr sz="3400" spc="-10" dirty="0">
                <a:solidFill>
                  <a:srgbClr val="FFFFFF"/>
                </a:solidFill>
                <a:latin typeface="Calibri"/>
                <a:cs typeface="Calibri"/>
              </a:rPr>
              <a:t>Department.</a:t>
            </a:r>
            <a:endParaRPr sz="3400">
              <a:latin typeface="Calibri"/>
              <a:cs typeface="Calibri"/>
            </a:endParaRPr>
          </a:p>
        </p:txBody>
      </p:sp>
      <p:sp>
        <p:nvSpPr>
          <p:cNvPr id="4" name="object 4"/>
          <p:cNvSpPr txBox="1"/>
          <p:nvPr/>
        </p:nvSpPr>
        <p:spPr>
          <a:xfrm>
            <a:off x="6794118" y="6141211"/>
            <a:ext cx="85725"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4966AC"/>
                </a:solidFill>
                <a:latin typeface="Trebuchet MS"/>
                <a:cs typeface="Trebuchet MS"/>
              </a:rPr>
              <a:t>6</a:t>
            </a:r>
            <a:endParaRPr sz="900">
              <a:latin typeface="Trebuchet MS"/>
              <a:cs typeface="Trebuchet M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43582" y="91185"/>
            <a:ext cx="6223000" cy="756920"/>
          </a:xfrm>
          <a:prstGeom prst="rect">
            <a:avLst/>
          </a:prstGeom>
        </p:spPr>
        <p:txBody>
          <a:bodyPr vert="horz" wrap="square" lIns="0" tIns="12700" rIns="0" bIns="0" rtlCol="0">
            <a:spAutoFit/>
          </a:bodyPr>
          <a:lstStyle/>
          <a:p>
            <a:pPr marL="12700">
              <a:lnSpc>
                <a:spcPct val="100000"/>
              </a:lnSpc>
              <a:spcBef>
                <a:spcPts val="100"/>
              </a:spcBef>
            </a:pPr>
            <a:r>
              <a:rPr dirty="0"/>
              <a:t>Request</a:t>
            </a:r>
            <a:r>
              <a:rPr spc="-130" dirty="0"/>
              <a:t> </a:t>
            </a:r>
            <a:r>
              <a:rPr dirty="0"/>
              <a:t>for</a:t>
            </a:r>
            <a:r>
              <a:rPr spc="-95" dirty="0"/>
              <a:t> </a:t>
            </a:r>
            <a:r>
              <a:rPr dirty="0"/>
              <a:t>Quote</a:t>
            </a:r>
            <a:r>
              <a:rPr spc="-95" dirty="0"/>
              <a:t> </a:t>
            </a:r>
            <a:r>
              <a:rPr spc="-10" dirty="0"/>
              <a:t>(RFQ)</a:t>
            </a:r>
          </a:p>
        </p:txBody>
      </p:sp>
      <p:sp>
        <p:nvSpPr>
          <p:cNvPr id="3" name="object 3"/>
          <p:cNvSpPr txBox="1"/>
          <p:nvPr/>
        </p:nvSpPr>
        <p:spPr>
          <a:xfrm>
            <a:off x="598423" y="1377823"/>
            <a:ext cx="7997825" cy="5539337"/>
          </a:xfrm>
          <a:prstGeom prst="rect">
            <a:avLst/>
          </a:prstGeom>
        </p:spPr>
        <p:txBody>
          <a:bodyPr vert="horz" wrap="square" lIns="0" tIns="12065" rIns="0" bIns="0" rtlCol="0">
            <a:spAutoFit/>
          </a:bodyPr>
          <a:lstStyle/>
          <a:p>
            <a:pPr marL="530860" marR="56515" indent="-518795">
              <a:lnSpc>
                <a:spcPct val="100000"/>
              </a:lnSpc>
              <a:spcBef>
                <a:spcPts val="95"/>
              </a:spcBef>
            </a:pPr>
            <a:r>
              <a:rPr sz="3400" b="1" spc="-10" dirty="0">
                <a:solidFill>
                  <a:srgbClr val="FFFF00"/>
                </a:solidFill>
                <a:latin typeface="Calibri"/>
                <a:cs typeface="Calibri"/>
              </a:rPr>
              <a:t>Solicitation</a:t>
            </a:r>
            <a:r>
              <a:rPr sz="3400" b="1" spc="-130" dirty="0">
                <a:solidFill>
                  <a:srgbClr val="FFFF00"/>
                </a:solidFill>
                <a:latin typeface="Calibri"/>
                <a:cs typeface="Calibri"/>
              </a:rPr>
              <a:t> </a:t>
            </a:r>
            <a:r>
              <a:rPr sz="3400" b="1" dirty="0">
                <a:solidFill>
                  <a:srgbClr val="FFFF00"/>
                </a:solidFill>
                <a:latin typeface="Calibri"/>
                <a:cs typeface="Calibri"/>
              </a:rPr>
              <a:t>method</a:t>
            </a:r>
            <a:r>
              <a:rPr sz="3400" b="1" spc="-125" dirty="0">
                <a:solidFill>
                  <a:srgbClr val="FFFF00"/>
                </a:solidFill>
                <a:latin typeface="Calibri"/>
                <a:cs typeface="Calibri"/>
              </a:rPr>
              <a:t> </a:t>
            </a:r>
            <a:r>
              <a:rPr sz="3400" b="1" dirty="0">
                <a:solidFill>
                  <a:srgbClr val="FFFF00"/>
                </a:solidFill>
                <a:latin typeface="Calibri"/>
                <a:cs typeface="Calibri"/>
              </a:rPr>
              <a:t>utilized</a:t>
            </a:r>
            <a:r>
              <a:rPr sz="3400" b="1" spc="-130" dirty="0">
                <a:solidFill>
                  <a:srgbClr val="FFFF00"/>
                </a:solidFill>
                <a:latin typeface="Calibri"/>
                <a:cs typeface="Calibri"/>
              </a:rPr>
              <a:t> </a:t>
            </a:r>
            <a:r>
              <a:rPr sz="3400" b="1" dirty="0">
                <a:solidFill>
                  <a:srgbClr val="FFFF00"/>
                </a:solidFill>
                <a:latin typeface="Calibri"/>
                <a:cs typeface="Calibri"/>
              </a:rPr>
              <a:t>when</a:t>
            </a:r>
            <a:r>
              <a:rPr sz="3400" b="1" spc="-125" dirty="0">
                <a:solidFill>
                  <a:srgbClr val="FFFF00"/>
                </a:solidFill>
                <a:latin typeface="Calibri"/>
                <a:cs typeface="Calibri"/>
              </a:rPr>
              <a:t> </a:t>
            </a:r>
            <a:r>
              <a:rPr sz="3400" b="1" spc="-10" dirty="0">
                <a:solidFill>
                  <a:srgbClr val="FFFF00"/>
                </a:solidFill>
                <a:latin typeface="Calibri"/>
                <a:cs typeface="Calibri"/>
              </a:rPr>
              <a:t>purchases </a:t>
            </a:r>
            <a:r>
              <a:rPr sz="3400" b="1" dirty="0">
                <a:solidFill>
                  <a:srgbClr val="FFFF00"/>
                </a:solidFill>
                <a:latin typeface="Calibri"/>
                <a:cs typeface="Calibri"/>
              </a:rPr>
              <a:t>total</a:t>
            </a:r>
            <a:r>
              <a:rPr sz="3400" b="1" spc="-135" dirty="0">
                <a:solidFill>
                  <a:srgbClr val="FFFF00"/>
                </a:solidFill>
                <a:latin typeface="Calibri"/>
                <a:cs typeface="Calibri"/>
              </a:rPr>
              <a:t> </a:t>
            </a:r>
            <a:r>
              <a:rPr sz="3400" b="1" dirty="0">
                <a:solidFill>
                  <a:srgbClr val="FFFF00"/>
                </a:solidFill>
                <a:latin typeface="Calibri"/>
                <a:cs typeface="Calibri"/>
              </a:rPr>
              <a:t>between</a:t>
            </a:r>
            <a:r>
              <a:rPr sz="3400" b="1" spc="-120" dirty="0">
                <a:solidFill>
                  <a:srgbClr val="FFFF00"/>
                </a:solidFill>
                <a:latin typeface="Calibri"/>
                <a:cs typeface="Calibri"/>
              </a:rPr>
              <a:t> </a:t>
            </a:r>
            <a:r>
              <a:rPr sz="3400" b="1" dirty="0">
                <a:solidFill>
                  <a:srgbClr val="FFFF00"/>
                </a:solidFill>
                <a:latin typeface="Calibri"/>
                <a:cs typeface="Calibri"/>
              </a:rPr>
              <a:t>$10,000</a:t>
            </a:r>
            <a:r>
              <a:rPr sz="3400" b="1" spc="-110" dirty="0">
                <a:solidFill>
                  <a:srgbClr val="FFFF00"/>
                </a:solidFill>
                <a:latin typeface="Calibri"/>
                <a:cs typeface="Calibri"/>
              </a:rPr>
              <a:t> </a:t>
            </a:r>
            <a:r>
              <a:rPr sz="3400" b="1" dirty="0">
                <a:solidFill>
                  <a:srgbClr val="FFFF00"/>
                </a:solidFill>
                <a:latin typeface="Calibri"/>
                <a:cs typeface="Calibri"/>
              </a:rPr>
              <a:t>and</a:t>
            </a:r>
            <a:r>
              <a:rPr sz="3400" b="1" spc="-130" dirty="0">
                <a:solidFill>
                  <a:srgbClr val="FFFF00"/>
                </a:solidFill>
                <a:latin typeface="Calibri"/>
                <a:cs typeface="Calibri"/>
              </a:rPr>
              <a:t> </a:t>
            </a:r>
            <a:r>
              <a:rPr sz="3400" b="1" spc="-10" dirty="0">
                <a:solidFill>
                  <a:srgbClr val="FFFF00"/>
                </a:solidFill>
                <a:latin typeface="Calibri"/>
                <a:cs typeface="Calibri"/>
              </a:rPr>
              <a:t>$99,999.99</a:t>
            </a:r>
            <a:endParaRPr sz="3400" dirty="0">
              <a:latin typeface="Calibri"/>
              <a:cs typeface="Calibri"/>
            </a:endParaRPr>
          </a:p>
          <a:p>
            <a:pPr marL="770255" marR="121285" indent="-515620">
              <a:lnSpc>
                <a:spcPct val="100000"/>
              </a:lnSpc>
              <a:spcBef>
                <a:spcPts val="2400"/>
              </a:spcBef>
              <a:buSzPct val="79411"/>
              <a:buFont typeface="Arial"/>
              <a:buChar char="•"/>
              <a:tabLst>
                <a:tab pos="770255" algn="l"/>
                <a:tab pos="770890" algn="l"/>
              </a:tabLst>
            </a:pPr>
            <a:r>
              <a:rPr sz="3400" spc="-10" dirty="0">
                <a:solidFill>
                  <a:srgbClr val="FFFFFF"/>
                </a:solidFill>
                <a:latin typeface="Calibri"/>
                <a:cs typeface="Calibri"/>
              </a:rPr>
              <a:t>Advertised</a:t>
            </a:r>
            <a:r>
              <a:rPr sz="3400" spc="-130" dirty="0">
                <a:solidFill>
                  <a:srgbClr val="FFFFFF"/>
                </a:solidFill>
                <a:latin typeface="Calibri"/>
                <a:cs typeface="Calibri"/>
              </a:rPr>
              <a:t> </a:t>
            </a:r>
            <a:r>
              <a:rPr sz="3400" dirty="0">
                <a:solidFill>
                  <a:srgbClr val="FFFFFF"/>
                </a:solidFill>
                <a:latin typeface="Calibri"/>
                <a:cs typeface="Calibri"/>
              </a:rPr>
              <a:t>on</a:t>
            </a:r>
            <a:r>
              <a:rPr sz="3400" spc="-105" dirty="0">
                <a:solidFill>
                  <a:srgbClr val="FFFFFF"/>
                </a:solidFill>
                <a:latin typeface="Calibri"/>
                <a:cs typeface="Calibri"/>
              </a:rPr>
              <a:t> </a:t>
            </a:r>
            <a:r>
              <a:rPr lang="en-US" sz="3400" spc="-105" dirty="0">
                <a:solidFill>
                  <a:srgbClr val="FFFFFF"/>
                </a:solidFill>
                <a:latin typeface="Calibri"/>
                <a:cs typeface="Calibri"/>
              </a:rPr>
              <a:t>Euna Procurement</a:t>
            </a:r>
            <a:r>
              <a:rPr lang="en-US" sz="3600" spc="-40" dirty="0">
                <a:solidFill>
                  <a:srgbClr val="FFFFFF"/>
                </a:solidFill>
                <a:latin typeface="Calibri"/>
                <a:cs typeface="Calibri"/>
              </a:rPr>
              <a:t> Interactive Portal </a:t>
            </a:r>
            <a:r>
              <a:rPr sz="3400" dirty="0">
                <a:solidFill>
                  <a:srgbClr val="FFFFFF"/>
                </a:solidFill>
                <a:latin typeface="Calibri"/>
                <a:cs typeface="Calibri"/>
              </a:rPr>
              <a:t>for</a:t>
            </a:r>
            <a:r>
              <a:rPr sz="3400" spc="-85" dirty="0">
                <a:solidFill>
                  <a:srgbClr val="FFFFFF"/>
                </a:solidFill>
                <a:latin typeface="Calibri"/>
                <a:cs typeface="Calibri"/>
              </a:rPr>
              <a:t> </a:t>
            </a:r>
            <a:r>
              <a:rPr sz="3400" spc="-25" dirty="0">
                <a:solidFill>
                  <a:srgbClr val="FFFFFF"/>
                </a:solidFill>
                <a:latin typeface="Calibri"/>
                <a:cs typeface="Calibri"/>
              </a:rPr>
              <a:t>approximately</a:t>
            </a:r>
            <a:r>
              <a:rPr sz="3400" spc="-110" dirty="0">
                <a:solidFill>
                  <a:srgbClr val="FFFFFF"/>
                </a:solidFill>
                <a:latin typeface="Calibri"/>
                <a:cs typeface="Calibri"/>
              </a:rPr>
              <a:t> </a:t>
            </a:r>
            <a:r>
              <a:rPr sz="3400" dirty="0">
                <a:solidFill>
                  <a:srgbClr val="FFFFFF"/>
                </a:solidFill>
                <a:latin typeface="Calibri"/>
                <a:cs typeface="Calibri"/>
              </a:rPr>
              <a:t>1</a:t>
            </a:r>
            <a:r>
              <a:rPr lang="en-US" sz="3400" dirty="0">
                <a:solidFill>
                  <a:srgbClr val="FFFFFF"/>
                </a:solidFill>
                <a:latin typeface="Calibri"/>
                <a:cs typeface="Calibri"/>
              </a:rPr>
              <a:t>-2</a:t>
            </a:r>
            <a:r>
              <a:rPr sz="3400" spc="-90" dirty="0">
                <a:solidFill>
                  <a:srgbClr val="FFFFFF"/>
                </a:solidFill>
                <a:latin typeface="Calibri"/>
                <a:cs typeface="Calibri"/>
              </a:rPr>
              <a:t> </a:t>
            </a:r>
            <a:r>
              <a:rPr sz="3400" spc="-10" dirty="0">
                <a:solidFill>
                  <a:srgbClr val="FFFFFF"/>
                </a:solidFill>
                <a:latin typeface="Calibri"/>
                <a:cs typeface="Calibri"/>
              </a:rPr>
              <a:t>week</a:t>
            </a:r>
            <a:r>
              <a:rPr lang="en-US" sz="3400" spc="-10" dirty="0">
                <a:solidFill>
                  <a:srgbClr val="FFFFFF"/>
                </a:solidFill>
                <a:latin typeface="Calibri"/>
                <a:cs typeface="Calibri"/>
              </a:rPr>
              <a:t>s</a:t>
            </a:r>
            <a:r>
              <a:rPr sz="3400" spc="-10" dirty="0">
                <a:solidFill>
                  <a:srgbClr val="FFFFFF"/>
                </a:solidFill>
                <a:latin typeface="Calibri"/>
                <a:cs typeface="Calibri"/>
              </a:rPr>
              <a:t>.</a:t>
            </a:r>
            <a:endParaRPr sz="3400" dirty="0">
              <a:latin typeface="Calibri"/>
              <a:cs typeface="Calibri"/>
            </a:endParaRPr>
          </a:p>
          <a:p>
            <a:pPr marL="770255" indent="-516255">
              <a:lnSpc>
                <a:spcPct val="100000"/>
              </a:lnSpc>
              <a:spcBef>
                <a:spcPts val="1805"/>
              </a:spcBef>
              <a:buSzPct val="79411"/>
              <a:buFont typeface="Arial"/>
              <a:buChar char="•"/>
              <a:tabLst>
                <a:tab pos="770255" algn="l"/>
                <a:tab pos="770890" algn="l"/>
              </a:tabLst>
            </a:pPr>
            <a:r>
              <a:rPr sz="3400" dirty="0">
                <a:solidFill>
                  <a:srgbClr val="FFFFFF"/>
                </a:solidFill>
                <a:latin typeface="Calibri"/>
                <a:cs typeface="Calibri"/>
              </a:rPr>
              <a:t>No</a:t>
            </a:r>
            <a:r>
              <a:rPr sz="3400" spc="-70" dirty="0">
                <a:solidFill>
                  <a:srgbClr val="FFFFFF"/>
                </a:solidFill>
                <a:latin typeface="Calibri"/>
                <a:cs typeface="Calibri"/>
              </a:rPr>
              <a:t> </a:t>
            </a:r>
            <a:r>
              <a:rPr sz="3400" dirty="0">
                <a:solidFill>
                  <a:srgbClr val="FFFFFF"/>
                </a:solidFill>
                <a:latin typeface="Calibri"/>
                <a:cs typeface="Calibri"/>
              </a:rPr>
              <a:t>public</a:t>
            </a:r>
            <a:r>
              <a:rPr sz="3400" spc="-80" dirty="0">
                <a:solidFill>
                  <a:srgbClr val="FFFFFF"/>
                </a:solidFill>
                <a:latin typeface="Calibri"/>
                <a:cs typeface="Calibri"/>
              </a:rPr>
              <a:t> </a:t>
            </a:r>
            <a:r>
              <a:rPr sz="3400" spc="-10" dirty="0">
                <a:solidFill>
                  <a:srgbClr val="FFFFFF"/>
                </a:solidFill>
                <a:latin typeface="Calibri"/>
                <a:cs typeface="Calibri"/>
              </a:rPr>
              <a:t>opening.</a:t>
            </a:r>
            <a:endParaRPr sz="3400" dirty="0">
              <a:latin typeface="Calibri"/>
              <a:cs typeface="Calibri"/>
            </a:endParaRPr>
          </a:p>
          <a:p>
            <a:pPr marL="770255" marR="5080" indent="-515620">
              <a:lnSpc>
                <a:spcPct val="100000"/>
              </a:lnSpc>
              <a:spcBef>
                <a:spcPts val="1800"/>
              </a:spcBef>
              <a:buSzPct val="79411"/>
              <a:buFont typeface="Arial"/>
              <a:buChar char="•"/>
              <a:tabLst>
                <a:tab pos="770255" algn="l"/>
                <a:tab pos="770890" algn="l"/>
              </a:tabLst>
            </a:pPr>
            <a:r>
              <a:rPr sz="3400" spc="-10" dirty="0">
                <a:solidFill>
                  <a:srgbClr val="FFFFFF"/>
                </a:solidFill>
                <a:latin typeface="Calibri"/>
                <a:cs typeface="Calibri"/>
              </a:rPr>
              <a:t>Awarded</a:t>
            </a:r>
            <a:r>
              <a:rPr sz="3400" spc="-140" dirty="0">
                <a:solidFill>
                  <a:srgbClr val="FFFFFF"/>
                </a:solidFill>
                <a:latin typeface="Calibri"/>
                <a:cs typeface="Calibri"/>
              </a:rPr>
              <a:t> </a:t>
            </a:r>
            <a:r>
              <a:rPr sz="3400" dirty="0">
                <a:solidFill>
                  <a:srgbClr val="FFFFFF"/>
                </a:solidFill>
                <a:latin typeface="Calibri"/>
                <a:cs typeface="Calibri"/>
              </a:rPr>
              <a:t>to</a:t>
            </a:r>
            <a:r>
              <a:rPr sz="3400" spc="-125" dirty="0">
                <a:solidFill>
                  <a:srgbClr val="FFFFFF"/>
                </a:solidFill>
                <a:latin typeface="Calibri"/>
                <a:cs typeface="Calibri"/>
              </a:rPr>
              <a:t> </a:t>
            </a:r>
            <a:r>
              <a:rPr sz="3400" spc="-10" dirty="0">
                <a:solidFill>
                  <a:srgbClr val="FFFFFF"/>
                </a:solidFill>
                <a:latin typeface="Calibri"/>
                <a:cs typeface="Calibri"/>
              </a:rPr>
              <a:t>lowest</a:t>
            </a:r>
            <a:r>
              <a:rPr sz="3400" spc="-145" dirty="0">
                <a:solidFill>
                  <a:srgbClr val="FFFFFF"/>
                </a:solidFill>
                <a:latin typeface="Calibri"/>
                <a:cs typeface="Calibri"/>
              </a:rPr>
              <a:t> </a:t>
            </a:r>
            <a:r>
              <a:rPr sz="3400" dirty="0">
                <a:solidFill>
                  <a:srgbClr val="FFFFFF"/>
                </a:solidFill>
                <a:latin typeface="Calibri"/>
                <a:cs typeface="Calibri"/>
              </a:rPr>
              <a:t>priced</a:t>
            </a:r>
            <a:r>
              <a:rPr sz="3400" spc="-140" dirty="0">
                <a:solidFill>
                  <a:srgbClr val="FFFFFF"/>
                </a:solidFill>
                <a:latin typeface="Calibri"/>
                <a:cs typeface="Calibri"/>
              </a:rPr>
              <a:t> </a:t>
            </a:r>
            <a:r>
              <a:rPr sz="3400" spc="-10" dirty="0">
                <a:solidFill>
                  <a:srgbClr val="FFFFFF"/>
                </a:solidFill>
                <a:latin typeface="Calibri"/>
                <a:cs typeface="Calibri"/>
              </a:rPr>
              <a:t>responsive</a:t>
            </a:r>
            <a:r>
              <a:rPr sz="3400" spc="-140" dirty="0">
                <a:solidFill>
                  <a:srgbClr val="FFFFFF"/>
                </a:solidFill>
                <a:latin typeface="Calibri"/>
                <a:cs typeface="Calibri"/>
              </a:rPr>
              <a:t> </a:t>
            </a:r>
            <a:r>
              <a:rPr sz="3400" spc="-25" dirty="0">
                <a:solidFill>
                  <a:srgbClr val="FFFFFF"/>
                </a:solidFill>
                <a:latin typeface="Calibri"/>
                <a:cs typeface="Calibri"/>
              </a:rPr>
              <a:t>and </a:t>
            </a:r>
            <a:r>
              <a:rPr sz="3400" spc="-10" dirty="0">
                <a:solidFill>
                  <a:srgbClr val="FFFFFF"/>
                </a:solidFill>
                <a:latin typeface="Calibri"/>
                <a:cs typeface="Calibri"/>
              </a:rPr>
              <a:t>responsible</a:t>
            </a:r>
            <a:r>
              <a:rPr sz="3400" spc="-145" dirty="0">
                <a:solidFill>
                  <a:srgbClr val="FFFFFF"/>
                </a:solidFill>
                <a:latin typeface="Calibri"/>
                <a:cs typeface="Calibri"/>
              </a:rPr>
              <a:t> </a:t>
            </a:r>
            <a:r>
              <a:rPr sz="3400" spc="-10" dirty="0">
                <a:solidFill>
                  <a:srgbClr val="FFFFFF"/>
                </a:solidFill>
                <a:latin typeface="Calibri"/>
                <a:cs typeface="Calibri"/>
              </a:rPr>
              <a:t>vendor.</a:t>
            </a:r>
            <a:endParaRPr sz="3400" dirty="0">
              <a:latin typeface="Calibri"/>
              <a:cs typeface="Calibri"/>
            </a:endParaRPr>
          </a:p>
          <a:p>
            <a:pPr marR="1720850" algn="r">
              <a:lnSpc>
                <a:spcPct val="100000"/>
              </a:lnSpc>
              <a:spcBef>
                <a:spcPts val="2945"/>
              </a:spcBef>
            </a:pPr>
            <a:r>
              <a:rPr sz="900" dirty="0">
                <a:solidFill>
                  <a:srgbClr val="4966AC"/>
                </a:solidFill>
                <a:latin typeface="Trebuchet MS"/>
                <a:cs typeface="Trebuchet MS"/>
              </a:rPr>
              <a:t>7</a:t>
            </a:r>
            <a:endParaRPr sz="900" dirty="0">
              <a:latin typeface="Trebuchet MS"/>
              <a:cs typeface="Trebuchet M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778889" y="298450"/>
            <a:ext cx="5586730" cy="756920"/>
          </a:xfrm>
          <a:prstGeom prst="rect">
            <a:avLst/>
          </a:prstGeom>
        </p:spPr>
        <p:txBody>
          <a:bodyPr vert="horz" wrap="square" lIns="0" tIns="12700" rIns="0" bIns="0" rtlCol="0">
            <a:spAutoFit/>
          </a:bodyPr>
          <a:lstStyle/>
          <a:p>
            <a:pPr marL="12700">
              <a:lnSpc>
                <a:spcPct val="100000"/>
              </a:lnSpc>
              <a:spcBef>
                <a:spcPts val="100"/>
              </a:spcBef>
            </a:pPr>
            <a:r>
              <a:rPr dirty="0"/>
              <a:t>Invitation</a:t>
            </a:r>
            <a:r>
              <a:rPr spc="-90" dirty="0"/>
              <a:t> </a:t>
            </a:r>
            <a:r>
              <a:rPr dirty="0"/>
              <a:t>for</a:t>
            </a:r>
            <a:r>
              <a:rPr spc="-95" dirty="0"/>
              <a:t> </a:t>
            </a:r>
            <a:r>
              <a:rPr dirty="0"/>
              <a:t>Bid</a:t>
            </a:r>
            <a:r>
              <a:rPr spc="-85" dirty="0"/>
              <a:t> </a:t>
            </a:r>
            <a:r>
              <a:rPr spc="-10" dirty="0"/>
              <a:t>(IFB)</a:t>
            </a:r>
          </a:p>
        </p:txBody>
      </p:sp>
      <p:sp>
        <p:nvSpPr>
          <p:cNvPr id="3" name="object 3"/>
          <p:cNvSpPr txBox="1"/>
          <p:nvPr/>
        </p:nvSpPr>
        <p:spPr>
          <a:xfrm>
            <a:off x="674623" y="1378661"/>
            <a:ext cx="7915275" cy="4814780"/>
          </a:xfrm>
          <a:prstGeom prst="rect">
            <a:avLst/>
          </a:prstGeom>
        </p:spPr>
        <p:txBody>
          <a:bodyPr vert="horz" wrap="square" lIns="0" tIns="13335" rIns="0" bIns="0" rtlCol="0">
            <a:spAutoFit/>
          </a:bodyPr>
          <a:lstStyle/>
          <a:p>
            <a:pPr marL="1076325" marR="109855" indent="-1064260">
              <a:lnSpc>
                <a:spcPct val="100000"/>
              </a:lnSpc>
              <a:spcBef>
                <a:spcPts val="105"/>
              </a:spcBef>
            </a:pPr>
            <a:r>
              <a:rPr sz="3200" b="1" dirty="0">
                <a:solidFill>
                  <a:srgbClr val="FFFF00"/>
                </a:solidFill>
                <a:latin typeface="Calibri"/>
                <a:cs typeface="Calibri"/>
              </a:rPr>
              <a:t>Solicitation</a:t>
            </a:r>
            <a:r>
              <a:rPr sz="3200" b="1" spc="-105" dirty="0">
                <a:solidFill>
                  <a:srgbClr val="FFFF00"/>
                </a:solidFill>
                <a:latin typeface="Calibri"/>
                <a:cs typeface="Calibri"/>
              </a:rPr>
              <a:t> </a:t>
            </a:r>
            <a:r>
              <a:rPr sz="3200" b="1" dirty="0">
                <a:solidFill>
                  <a:srgbClr val="FFFF00"/>
                </a:solidFill>
                <a:latin typeface="Calibri"/>
                <a:cs typeface="Calibri"/>
              </a:rPr>
              <a:t>method</a:t>
            </a:r>
            <a:r>
              <a:rPr sz="3200" b="1" spc="-55" dirty="0">
                <a:solidFill>
                  <a:srgbClr val="FFFF00"/>
                </a:solidFill>
                <a:latin typeface="Calibri"/>
                <a:cs typeface="Calibri"/>
              </a:rPr>
              <a:t> </a:t>
            </a:r>
            <a:r>
              <a:rPr sz="3200" b="1" dirty="0">
                <a:solidFill>
                  <a:srgbClr val="FFFF00"/>
                </a:solidFill>
                <a:latin typeface="Calibri"/>
                <a:cs typeface="Calibri"/>
              </a:rPr>
              <a:t>that</a:t>
            </a:r>
            <a:r>
              <a:rPr sz="3200" b="1" spc="-65" dirty="0">
                <a:solidFill>
                  <a:srgbClr val="FFFF00"/>
                </a:solidFill>
                <a:latin typeface="Calibri"/>
                <a:cs typeface="Calibri"/>
              </a:rPr>
              <a:t> </a:t>
            </a:r>
            <a:r>
              <a:rPr sz="3200" b="1" dirty="0">
                <a:solidFill>
                  <a:srgbClr val="FFFF00"/>
                </a:solidFill>
                <a:latin typeface="Calibri"/>
                <a:cs typeface="Calibri"/>
              </a:rPr>
              <a:t>may</a:t>
            </a:r>
            <a:r>
              <a:rPr sz="3200" b="1" spc="-60" dirty="0">
                <a:solidFill>
                  <a:srgbClr val="FFFF00"/>
                </a:solidFill>
                <a:latin typeface="Calibri"/>
                <a:cs typeface="Calibri"/>
              </a:rPr>
              <a:t> </a:t>
            </a:r>
            <a:r>
              <a:rPr sz="3200" b="1" dirty="0">
                <a:solidFill>
                  <a:srgbClr val="FFFF00"/>
                </a:solidFill>
                <a:latin typeface="Calibri"/>
                <a:cs typeface="Calibri"/>
              </a:rPr>
              <a:t>be</a:t>
            </a:r>
            <a:r>
              <a:rPr sz="3200" b="1" spc="-55" dirty="0">
                <a:solidFill>
                  <a:srgbClr val="FFFF00"/>
                </a:solidFill>
                <a:latin typeface="Calibri"/>
                <a:cs typeface="Calibri"/>
              </a:rPr>
              <a:t> </a:t>
            </a:r>
            <a:r>
              <a:rPr sz="3200" b="1" dirty="0">
                <a:solidFill>
                  <a:srgbClr val="FFFF00"/>
                </a:solidFill>
                <a:latin typeface="Calibri"/>
                <a:cs typeface="Calibri"/>
              </a:rPr>
              <a:t>utilized</a:t>
            </a:r>
            <a:r>
              <a:rPr sz="3200" b="1" spc="-65" dirty="0">
                <a:solidFill>
                  <a:srgbClr val="FFFF00"/>
                </a:solidFill>
                <a:latin typeface="Calibri"/>
                <a:cs typeface="Calibri"/>
              </a:rPr>
              <a:t> </a:t>
            </a:r>
            <a:r>
              <a:rPr sz="3200" b="1" spc="-20" dirty="0">
                <a:solidFill>
                  <a:srgbClr val="FFFF00"/>
                </a:solidFill>
                <a:latin typeface="Calibri"/>
                <a:cs typeface="Calibri"/>
              </a:rPr>
              <a:t>when </a:t>
            </a:r>
            <a:r>
              <a:rPr sz="3200" b="1" dirty="0">
                <a:solidFill>
                  <a:srgbClr val="FFFF00"/>
                </a:solidFill>
                <a:latin typeface="Calibri"/>
                <a:cs typeface="Calibri"/>
              </a:rPr>
              <a:t>purchases</a:t>
            </a:r>
            <a:r>
              <a:rPr sz="3200" b="1" spc="-85" dirty="0">
                <a:solidFill>
                  <a:srgbClr val="FFFF00"/>
                </a:solidFill>
                <a:latin typeface="Calibri"/>
                <a:cs typeface="Calibri"/>
              </a:rPr>
              <a:t> </a:t>
            </a:r>
            <a:r>
              <a:rPr sz="3200" b="1" dirty="0">
                <a:solidFill>
                  <a:srgbClr val="FFFF00"/>
                </a:solidFill>
                <a:latin typeface="Calibri"/>
                <a:cs typeface="Calibri"/>
              </a:rPr>
              <a:t>total</a:t>
            </a:r>
            <a:r>
              <a:rPr sz="3200" b="1" spc="-55" dirty="0">
                <a:solidFill>
                  <a:srgbClr val="FFFF00"/>
                </a:solidFill>
                <a:latin typeface="Calibri"/>
                <a:cs typeface="Calibri"/>
              </a:rPr>
              <a:t> </a:t>
            </a:r>
            <a:r>
              <a:rPr sz="3200" b="1" dirty="0">
                <a:solidFill>
                  <a:srgbClr val="FFFF00"/>
                </a:solidFill>
                <a:latin typeface="Calibri"/>
                <a:cs typeface="Calibri"/>
              </a:rPr>
              <a:t>$100,000</a:t>
            </a:r>
            <a:r>
              <a:rPr sz="3200" b="1" spc="-15" dirty="0">
                <a:solidFill>
                  <a:srgbClr val="FFFF00"/>
                </a:solidFill>
                <a:latin typeface="Calibri"/>
                <a:cs typeface="Calibri"/>
              </a:rPr>
              <a:t> </a:t>
            </a:r>
            <a:r>
              <a:rPr sz="3200" b="1" dirty="0">
                <a:solidFill>
                  <a:srgbClr val="FFFF00"/>
                </a:solidFill>
                <a:latin typeface="Calibri"/>
                <a:cs typeface="Calibri"/>
              </a:rPr>
              <a:t>or</a:t>
            </a:r>
            <a:r>
              <a:rPr sz="3200" b="1" spc="-45" dirty="0">
                <a:solidFill>
                  <a:srgbClr val="FFFF00"/>
                </a:solidFill>
                <a:latin typeface="Calibri"/>
                <a:cs typeface="Calibri"/>
              </a:rPr>
              <a:t> </a:t>
            </a:r>
            <a:r>
              <a:rPr sz="3200" b="1" spc="-20" dirty="0">
                <a:solidFill>
                  <a:srgbClr val="FFFF00"/>
                </a:solidFill>
                <a:latin typeface="Calibri"/>
                <a:cs typeface="Calibri"/>
              </a:rPr>
              <a:t>more</a:t>
            </a:r>
            <a:endParaRPr sz="3200" dirty="0">
              <a:latin typeface="Calibri"/>
              <a:cs typeface="Calibri"/>
            </a:endParaRPr>
          </a:p>
          <a:p>
            <a:pPr marL="855344" marR="344170" indent="-515620">
              <a:lnSpc>
                <a:spcPct val="100000"/>
              </a:lnSpc>
              <a:spcBef>
                <a:spcPts val="2405"/>
              </a:spcBef>
              <a:buSzPct val="79687"/>
              <a:buFont typeface="Arial"/>
              <a:buChar char="•"/>
              <a:tabLst>
                <a:tab pos="855344" algn="l"/>
                <a:tab pos="855980" algn="l"/>
              </a:tabLst>
            </a:pPr>
            <a:r>
              <a:rPr sz="2800" dirty="0">
                <a:solidFill>
                  <a:srgbClr val="FFFFFF"/>
                </a:solidFill>
                <a:latin typeface="Calibri"/>
                <a:cs typeface="Calibri"/>
              </a:rPr>
              <a:t>Advertised</a:t>
            </a:r>
            <a:r>
              <a:rPr sz="2800" spc="-30" dirty="0">
                <a:solidFill>
                  <a:srgbClr val="FFFFFF"/>
                </a:solidFill>
                <a:latin typeface="Calibri"/>
                <a:cs typeface="Calibri"/>
              </a:rPr>
              <a:t> </a:t>
            </a:r>
            <a:r>
              <a:rPr sz="2800" dirty="0">
                <a:solidFill>
                  <a:srgbClr val="FFFFFF"/>
                </a:solidFill>
                <a:latin typeface="Calibri"/>
                <a:cs typeface="Calibri"/>
              </a:rPr>
              <a:t>on</a:t>
            </a:r>
            <a:r>
              <a:rPr sz="2800" spc="-40" dirty="0">
                <a:solidFill>
                  <a:srgbClr val="FFFFFF"/>
                </a:solidFill>
                <a:latin typeface="Calibri"/>
                <a:cs typeface="Calibri"/>
              </a:rPr>
              <a:t> </a:t>
            </a:r>
            <a:r>
              <a:rPr lang="en-US" sz="2800" spc="-105" dirty="0">
                <a:solidFill>
                  <a:srgbClr val="FFFFFF"/>
                </a:solidFill>
                <a:latin typeface="Calibri"/>
                <a:cs typeface="Calibri"/>
              </a:rPr>
              <a:t>Euna Procurement</a:t>
            </a:r>
            <a:r>
              <a:rPr lang="en-US" sz="2800" spc="-40" dirty="0">
                <a:solidFill>
                  <a:srgbClr val="FFFFFF"/>
                </a:solidFill>
                <a:latin typeface="Calibri"/>
                <a:cs typeface="Calibri"/>
              </a:rPr>
              <a:t> Interactive Portal</a:t>
            </a:r>
            <a:r>
              <a:rPr sz="2800" spc="-40" dirty="0">
                <a:solidFill>
                  <a:srgbClr val="FFFFFF"/>
                </a:solidFill>
                <a:latin typeface="Calibri"/>
                <a:cs typeface="Calibri"/>
              </a:rPr>
              <a:t> </a:t>
            </a:r>
            <a:r>
              <a:rPr sz="2800" dirty="0">
                <a:solidFill>
                  <a:srgbClr val="FFFFFF"/>
                </a:solidFill>
                <a:latin typeface="Calibri"/>
                <a:cs typeface="Calibri"/>
              </a:rPr>
              <a:t>and local</a:t>
            </a:r>
            <a:r>
              <a:rPr sz="2800" spc="-30" dirty="0">
                <a:solidFill>
                  <a:srgbClr val="FFFFFF"/>
                </a:solidFill>
                <a:latin typeface="Calibri"/>
                <a:cs typeface="Calibri"/>
              </a:rPr>
              <a:t> </a:t>
            </a:r>
            <a:r>
              <a:rPr sz="2800" dirty="0">
                <a:solidFill>
                  <a:srgbClr val="FFFFFF"/>
                </a:solidFill>
                <a:latin typeface="Calibri"/>
                <a:cs typeface="Calibri"/>
              </a:rPr>
              <a:t>TV</a:t>
            </a:r>
            <a:r>
              <a:rPr sz="2800" spc="-30" dirty="0">
                <a:solidFill>
                  <a:srgbClr val="FFFFFF"/>
                </a:solidFill>
                <a:latin typeface="Calibri"/>
                <a:cs typeface="Calibri"/>
              </a:rPr>
              <a:t> </a:t>
            </a:r>
            <a:r>
              <a:rPr sz="2800" dirty="0">
                <a:solidFill>
                  <a:srgbClr val="FFFFFF"/>
                </a:solidFill>
                <a:latin typeface="Calibri"/>
                <a:cs typeface="Calibri"/>
              </a:rPr>
              <a:t>Channels </a:t>
            </a:r>
            <a:r>
              <a:rPr sz="2800" spc="-10" dirty="0">
                <a:solidFill>
                  <a:srgbClr val="FFFFFF"/>
                </a:solidFill>
                <a:latin typeface="Calibri"/>
                <a:cs typeface="Calibri"/>
              </a:rPr>
              <a:t>23/24.</a:t>
            </a:r>
            <a:endParaRPr sz="2800" dirty="0">
              <a:latin typeface="Calibri"/>
              <a:cs typeface="Calibri"/>
            </a:endParaRPr>
          </a:p>
          <a:p>
            <a:pPr marL="855344" indent="-515620">
              <a:lnSpc>
                <a:spcPct val="100000"/>
              </a:lnSpc>
              <a:spcBef>
                <a:spcPts val="2405"/>
              </a:spcBef>
              <a:buSzPct val="79687"/>
              <a:buFont typeface="Arial"/>
              <a:buChar char="•"/>
              <a:tabLst>
                <a:tab pos="855344" algn="l"/>
                <a:tab pos="855980" algn="l"/>
              </a:tabLst>
            </a:pPr>
            <a:r>
              <a:rPr lang="en-US" sz="2800" dirty="0">
                <a:solidFill>
                  <a:srgbClr val="FFFFFF"/>
                </a:solidFill>
                <a:latin typeface="Calibri"/>
                <a:cs typeface="Calibri"/>
              </a:rPr>
              <a:t>Typically,</a:t>
            </a:r>
            <a:r>
              <a:rPr sz="2800" spc="-50" dirty="0">
                <a:solidFill>
                  <a:srgbClr val="FFFFFF"/>
                </a:solidFill>
                <a:latin typeface="Calibri"/>
                <a:cs typeface="Calibri"/>
              </a:rPr>
              <a:t> </a:t>
            </a:r>
            <a:r>
              <a:rPr sz="2800" dirty="0">
                <a:solidFill>
                  <a:srgbClr val="FFFFFF"/>
                </a:solidFill>
                <a:latin typeface="Calibri"/>
                <a:cs typeface="Calibri"/>
              </a:rPr>
              <a:t>“on</a:t>
            </a:r>
            <a:r>
              <a:rPr sz="2800" spc="-60" dirty="0">
                <a:solidFill>
                  <a:srgbClr val="FFFFFF"/>
                </a:solidFill>
                <a:latin typeface="Calibri"/>
                <a:cs typeface="Calibri"/>
              </a:rPr>
              <a:t> </a:t>
            </a:r>
            <a:r>
              <a:rPr sz="2800" dirty="0">
                <a:solidFill>
                  <a:srgbClr val="FFFFFF"/>
                </a:solidFill>
                <a:latin typeface="Calibri"/>
                <a:cs typeface="Calibri"/>
              </a:rPr>
              <a:t>the</a:t>
            </a:r>
            <a:r>
              <a:rPr sz="2800" spc="-45" dirty="0">
                <a:solidFill>
                  <a:srgbClr val="FFFFFF"/>
                </a:solidFill>
                <a:latin typeface="Calibri"/>
                <a:cs typeface="Calibri"/>
              </a:rPr>
              <a:t> </a:t>
            </a:r>
            <a:r>
              <a:rPr sz="2800" dirty="0">
                <a:solidFill>
                  <a:srgbClr val="FFFFFF"/>
                </a:solidFill>
                <a:latin typeface="Calibri"/>
                <a:cs typeface="Calibri"/>
              </a:rPr>
              <a:t>street”</a:t>
            </a:r>
            <a:r>
              <a:rPr sz="2800" spc="-70" dirty="0">
                <a:solidFill>
                  <a:srgbClr val="FFFFFF"/>
                </a:solidFill>
                <a:latin typeface="Calibri"/>
                <a:cs typeface="Calibri"/>
              </a:rPr>
              <a:t> </a:t>
            </a:r>
            <a:r>
              <a:rPr sz="2800" dirty="0">
                <a:solidFill>
                  <a:srgbClr val="FFFFFF"/>
                </a:solidFill>
                <a:latin typeface="Calibri"/>
                <a:cs typeface="Calibri"/>
              </a:rPr>
              <a:t>for</a:t>
            </a:r>
            <a:r>
              <a:rPr sz="2800" spc="-45" dirty="0">
                <a:solidFill>
                  <a:srgbClr val="FFFFFF"/>
                </a:solidFill>
                <a:latin typeface="Calibri"/>
                <a:cs typeface="Calibri"/>
              </a:rPr>
              <a:t> </a:t>
            </a:r>
            <a:r>
              <a:rPr lang="en-US" sz="2800" spc="-45" dirty="0">
                <a:solidFill>
                  <a:srgbClr val="FFFFFF"/>
                </a:solidFill>
                <a:latin typeface="Calibri"/>
                <a:cs typeface="Calibri"/>
              </a:rPr>
              <a:t>2-3</a:t>
            </a:r>
            <a:r>
              <a:rPr sz="2800" spc="-40" dirty="0">
                <a:solidFill>
                  <a:srgbClr val="FFFFFF"/>
                </a:solidFill>
                <a:latin typeface="Calibri"/>
                <a:cs typeface="Calibri"/>
              </a:rPr>
              <a:t> </a:t>
            </a:r>
            <a:r>
              <a:rPr sz="2800" spc="-10" dirty="0">
                <a:solidFill>
                  <a:srgbClr val="FFFFFF"/>
                </a:solidFill>
                <a:latin typeface="Calibri"/>
                <a:cs typeface="Calibri"/>
              </a:rPr>
              <a:t>weeks.</a:t>
            </a:r>
            <a:endParaRPr sz="2800" dirty="0">
              <a:latin typeface="Calibri"/>
              <a:cs typeface="Calibri"/>
            </a:endParaRPr>
          </a:p>
          <a:p>
            <a:pPr marL="855344" indent="-515620">
              <a:lnSpc>
                <a:spcPct val="100000"/>
              </a:lnSpc>
              <a:spcBef>
                <a:spcPts val="2400"/>
              </a:spcBef>
              <a:buSzPct val="79687"/>
              <a:buFont typeface="Arial"/>
              <a:buChar char="•"/>
              <a:tabLst>
                <a:tab pos="855344" algn="l"/>
                <a:tab pos="855980" algn="l"/>
              </a:tabLst>
            </a:pPr>
            <a:r>
              <a:rPr sz="2800" dirty="0">
                <a:solidFill>
                  <a:srgbClr val="FFFFFF"/>
                </a:solidFill>
                <a:latin typeface="Calibri"/>
                <a:cs typeface="Calibri"/>
              </a:rPr>
              <a:t>A</a:t>
            </a:r>
            <a:r>
              <a:rPr sz="2800" spc="-30" dirty="0">
                <a:solidFill>
                  <a:srgbClr val="FFFFFF"/>
                </a:solidFill>
                <a:latin typeface="Calibri"/>
                <a:cs typeface="Calibri"/>
              </a:rPr>
              <a:t> </a:t>
            </a:r>
            <a:r>
              <a:rPr sz="2800" dirty="0">
                <a:solidFill>
                  <a:srgbClr val="FFFFFF"/>
                </a:solidFill>
                <a:latin typeface="Calibri"/>
                <a:cs typeface="Calibri"/>
              </a:rPr>
              <a:t>public opening is</a:t>
            </a:r>
            <a:r>
              <a:rPr sz="2800" spc="-15" dirty="0">
                <a:solidFill>
                  <a:srgbClr val="FFFFFF"/>
                </a:solidFill>
                <a:latin typeface="Calibri"/>
                <a:cs typeface="Calibri"/>
              </a:rPr>
              <a:t> </a:t>
            </a:r>
            <a:r>
              <a:rPr sz="2800" spc="-10" dirty="0">
                <a:solidFill>
                  <a:srgbClr val="FFFFFF"/>
                </a:solidFill>
                <a:latin typeface="Calibri"/>
                <a:cs typeface="Calibri"/>
              </a:rPr>
              <a:t>held.</a:t>
            </a:r>
            <a:endParaRPr sz="2800" dirty="0">
              <a:latin typeface="Calibri"/>
              <a:cs typeface="Calibri"/>
            </a:endParaRPr>
          </a:p>
          <a:p>
            <a:pPr marL="855344" marR="235585" indent="-515620">
              <a:lnSpc>
                <a:spcPct val="100000"/>
              </a:lnSpc>
              <a:spcBef>
                <a:spcPts val="2400"/>
              </a:spcBef>
              <a:buSzPct val="79687"/>
              <a:buFont typeface="Arial"/>
              <a:buChar char="•"/>
              <a:tabLst>
                <a:tab pos="855344" algn="l"/>
                <a:tab pos="855980" algn="l"/>
              </a:tabLst>
            </a:pPr>
            <a:r>
              <a:rPr sz="2800" dirty="0">
                <a:solidFill>
                  <a:srgbClr val="FFFFFF"/>
                </a:solidFill>
                <a:latin typeface="Calibri"/>
                <a:cs typeface="Calibri"/>
              </a:rPr>
              <a:t>Awarded</a:t>
            </a:r>
            <a:r>
              <a:rPr sz="2800" spc="-60" dirty="0">
                <a:solidFill>
                  <a:srgbClr val="FFFFFF"/>
                </a:solidFill>
                <a:latin typeface="Calibri"/>
                <a:cs typeface="Calibri"/>
              </a:rPr>
              <a:t> </a:t>
            </a:r>
            <a:r>
              <a:rPr sz="2800" dirty="0">
                <a:solidFill>
                  <a:srgbClr val="FFFFFF"/>
                </a:solidFill>
                <a:latin typeface="Calibri"/>
                <a:cs typeface="Calibri"/>
              </a:rPr>
              <a:t>to</a:t>
            </a:r>
            <a:r>
              <a:rPr sz="2800" spc="-50" dirty="0">
                <a:solidFill>
                  <a:srgbClr val="FFFFFF"/>
                </a:solidFill>
                <a:latin typeface="Calibri"/>
                <a:cs typeface="Calibri"/>
              </a:rPr>
              <a:t> </a:t>
            </a:r>
            <a:r>
              <a:rPr sz="2800" dirty="0">
                <a:solidFill>
                  <a:srgbClr val="FFFFFF"/>
                </a:solidFill>
                <a:latin typeface="Calibri"/>
                <a:cs typeface="Calibri"/>
              </a:rPr>
              <a:t>lowest</a:t>
            </a:r>
            <a:r>
              <a:rPr sz="2800" spc="-60" dirty="0">
                <a:solidFill>
                  <a:srgbClr val="FFFFFF"/>
                </a:solidFill>
                <a:latin typeface="Calibri"/>
                <a:cs typeface="Calibri"/>
              </a:rPr>
              <a:t> </a:t>
            </a:r>
            <a:r>
              <a:rPr sz="2800" dirty="0">
                <a:solidFill>
                  <a:srgbClr val="FFFFFF"/>
                </a:solidFill>
                <a:latin typeface="Calibri"/>
                <a:cs typeface="Calibri"/>
              </a:rPr>
              <a:t>priced</a:t>
            </a:r>
            <a:r>
              <a:rPr sz="2800" spc="-65" dirty="0">
                <a:solidFill>
                  <a:srgbClr val="FFFFFF"/>
                </a:solidFill>
                <a:latin typeface="Calibri"/>
                <a:cs typeface="Calibri"/>
              </a:rPr>
              <a:t> </a:t>
            </a:r>
            <a:r>
              <a:rPr sz="2800" dirty="0">
                <a:solidFill>
                  <a:srgbClr val="FFFFFF"/>
                </a:solidFill>
                <a:latin typeface="Calibri"/>
                <a:cs typeface="Calibri"/>
              </a:rPr>
              <a:t>responsive</a:t>
            </a:r>
            <a:r>
              <a:rPr sz="2800" spc="-60" dirty="0">
                <a:solidFill>
                  <a:srgbClr val="FFFFFF"/>
                </a:solidFill>
                <a:latin typeface="Calibri"/>
                <a:cs typeface="Calibri"/>
              </a:rPr>
              <a:t> </a:t>
            </a:r>
            <a:r>
              <a:rPr sz="2800" spc="-25" dirty="0">
                <a:solidFill>
                  <a:srgbClr val="FFFFFF"/>
                </a:solidFill>
                <a:latin typeface="Calibri"/>
                <a:cs typeface="Calibri"/>
              </a:rPr>
              <a:t>and </a:t>
            </a:r>
            <a:r>
              <a:rPr sz="2800" dirty="0">
                <a:solidFill>
                  <a:srgbClr val="FFFFFF"/>
                </a:solidFill>
                <a:latin typeface="Calibri"/>
                <a:cs typeface="Calibri"/>
              </a:rPr>
              <a:t>responsible</a:t>
            </a:r>
            <a:r>
              <a:rPr sz="2800" spc="-65" dirty="0">
                <a:solidFill>
                  <a:srgbClr val="FFFFFF"/>
                </a:solidFill>
                <a:latin typeface="Calibri"/>
                <a:cs typeface="Calibri"/>
              </a:rPr>
              <a:t> </a:t>
            </a:r>
            <a:r>
              <a:rPr sz="2800" spc="-10" dirty="0">
                <a:solidFill>
                  <a:srgbClr val="FFFFFF"/>
                </a:solidFill>
                <a:latin typeface="Calibri"/>
                <a:cs typeface="Calibri"/>
              </a:rPr>
              <a:t>bidder.</a:t>
            </a:r>
            <a:endParaRPr sz="2800" dirty="0">
              <a:latin typeface="Calibri"/>
              <a:cs typeface="Calibri"/>
            </a:endParaRPr>
          </a:p>
        </p:txBody>
      </p:sp>
      <p:sp>
        <p:nvSpPr>
          <p:cNvPr id="4" name="object 4"/>
          <p:cNvSpPr txBox="1"/>
          <p:nvPr/>
        </p:nvSpPr>
        <p:spPr>
          <a:xfrm>
            <a:off x="6794118" y="6141211"/>
            <a:ext cx="85725" cy="162560"/>
          </a:xfrm>
          <a:prstGeom prst="rect">
            <a:avLst/>
          </a:prstGeom>
        </p:spPr>
        <p:txBody>
          <a:bodyPr vert="horz" wrap="square" lIns="0" tIns="12700" rIns="0" bIns="0" rtlCol="0">
            <a:spAutoFit/>
          </a:bodyPr>
          <a:lstStyle/>
          <a:p>
            <a:pPr marL="12700">
              <a:lnSpc>
                <a:spcPct val="100000"/>
              </a:lnSpc>
              <a:spcBef>
                <a:spcPts val="100"/>
              </a:spcBef>
            </a:pPr>
            <a:r>
              <a:rPr sz="900" dirty="0">
                <a:solidFill>
                  <a:srgbClr val="4966AC"/>
                </a:solidFill>
                <a:latin typeface="Trebuchet MS"/>
                <a:cs typeface="Trebuchet MS"/>
              </a:rPr>
              <a:t>8</a:t>
            </a:r>
            <a:endParaRPr sz="900">
              <a:latin typeface="Trebuchet MS"/>
              <a:cs typeface="Trebuchet M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609725" y="122046"/>
            <a:ext cx="6751955" cy="756920"/>
          </a:xfrm>
          <a:prstGeom prst="rect">
            <a:avLst/>
          </a:prstGeom>
        </p:spPr>
        <p:txBody>
          <a:bodyPr vert="horz" wrap="square" lIns="0" tIns="12700" rIns="0" bIns="0" rtlCol="0">
            <a:spAutoFit/>
          </a:bodyPr>
          <a:lstStyle/>
          <a:p>
            <a:pPr marL="12700">
              <a:lnSpc>
                <a:spcPct val="100000"/>
              </a:lnSpc>
              <a:spcBef>
                <a:spcPts val="100"/>
              </a:spcBef>
            </a:pPr>
            <a:r>
              <a:rPr dirty="0"/>
              <a:t>Request</a:t>
            </a:r>
            <a:r>
              <a:rPr spc="-120" dirty="0"/>
              <a:t> </a:t>
            </a:r>
            <a:r>
              <a:rPr dirty="0"/>
              <a:t>for</a:t>
            </a:r>
            <a:r>
              <a:rPr spc="-95" dirty="0"/>
              <a:t> </a:t>
            </a:r>
            <a:r>
              <a:rPr dirty="0"/>
              <a:t>Proposal</a:t>
            </a:r>
            <a:r>
              <a:rPr spc="-105" dirty="0"/>
              <a:t> </a:t>
            </a:r>
            <a:r>
              <a:rPr spc="-10" dirty="0"/>
              <a:t>(RFP)</a:t>
            </a:r>
          </a:p>
        </p:txBody>
      </p:sp>
      <p:sp>
        <p:nvSpPr>
          <p:cNvPr id="3" name="object 3"/>
          <p:cNvSpPr txBox="1"/>
          <p:nvPr/>
        </p:nvSpPr>
        <p:spPr>
          <a:xfrm>
            <a:off x="1107744" y="1238453"/>
            <a:ext cx="7588884" cy="5213607"/>
          </a:xfrm>
          <a:prstGeom prst="rect">
            <a:avLst/>
          </a:prstGeom>
        </p:spPr>
        <p:txBody>
          <a:bodyPr vert="horz" wrap="square" lIns="0" tIns="12065" rIns="0" bIns="0" rtlCol="0">
            <a:spAutoFit/>
          </a:bodyPr>
          <a:lstStyle/>
          <a:p>
            <a:pPr marL="1089660" marR="558800" indent="-882650">
              <a:lnSpc>
                <a:spcPct val="100000"/>
              </a:lnSpc>
              <a:spcBef>
                <a:spcPts val="95"/>
              </a:spcBef>
            </a:pPr>
            <a:r>
              <a:rPr sz="2800" b="1" spc="-10" dirty="0">
                <a:solidFill>
                  <a:srgbClr val="FFFF00"/>
                </a:solidFill>
                <a:latin typeface="Calibri"/>
                <a:cs typeface="Calibri"/>
              </a:rPr>
              <a:t>Solicitation</a:t>
            </a:r>
            <a:r>
              <a:rPr sz="2800" b="1" spc="-80" dirty="0">
                <a:solidFill>
                  <a:srgbClr val="FFFF00"/>
                </a:solidFill>
                <a:latin typeface="Calibri"/>
                <a:cs typeface="Calibri"/>
              </a:rPr>
              <a:t> </a:t>
            </a:r>
            <a:r>
              <a:rPr sz="2800" b="1" dirty="0">
                <a:solidFill>
                  <a:srgbClr val="FFFF00"/>
                </a:solidFill>
                <a:latin typeface="Calibri"/>
                <a:cs typeface="Calibri"/>
              </a:rPr>
              <a:t>method</a:t>
            </a:r>
            <a:r>
              <a:rPr sz="2800" b="1" spc="-95" dirty="0">
                <a:solidFill>
                  <a:srgbClr val="FFFF00"/>
                </a:solidFill>
                <a:latin typeface="Calibri"/>
                <a:cs typeface="Calibri"/>
              </a:rPr>
              <a:t> </a:t>
            </a:r>
            <a:r>
              <a:rPr sz="2800" b="1" dirty="0">
                <a:solidFill>
                  <a:srgbClr val="FFFF00"/>
                </a:solidFill>
                <a:latin typeface="Calibri"/>
                <a:cs typeface="Calibri"/>
              </a:rPr>
              <a:t>that</a:t>
            </a:r>
            <a:r>
              <a:rPr sz="2800" b="1" spc="-85" dirty="0">
                <a:solidFill>
                  <a:srgbClr val="FFFF00"/>
                </a:solidFill>
                <a:latin typeface="Calibri"/>
                <a:cs typeface="Calibri"/>
              </a:rPr>
              <a:t> </a:t>
            </a:r>
            <a:r>
              <a:rPr sz="2800" b="1" dirty="0">
                <a:solidFill>
                  <a:srgbClr val="FFFF00"/>
                </a:solidFill>
                <a:latin typeface="Calibri"/>
                <a:cs typeface="Calibri"/>
              </a:rPr>
              <a:t>may</a:t>
            </a:r>
            <a:r>
              <a:rPr sz="2800" b="1" spc="-90" dirty="0">
                <a:solidFill>
                  <a:srgbClr val="FFFF00"/>
                </a:solidFill>
                <a:latin typeface="Calibri"/>
                <a:cs typeface="Calibri"/>
              </a:rPr>
              <a:t> </a:t>
            </a:r>
            <a:r>
              <a:rPr sz="2800" b="1" dirty="0">
                <a:solidFill>
                  <a:srgbClr val="FFFF00"/>
                </a:solidFill>
                <a:latin typeface="Calibri"/>
                <a:cs typeface="Calibri"/>
              </a:rPr>
              <a:t>be</a:t>
            </a:r>
            <a:r>
              <a:rPr sz="2800" b="1" spc="-95" dirty="0">
                <a:solidFill>
                  <a:srgbClr val="FFFF00"/>
                </a:solidFill>
                <a:latin typeface="Calibri"/>
                <a:cs typeface="Calibri"/>
              </a:rPr>
              <a:t> </a:t>
            </a:r>
            <a:r>
              <a:rPr sz="2800" b="1" dirty="0">
                <a:solidFill>
                  <a:srgbClr val="FFFF00"/>
                </a:solidFill>
                <a:latin typeface="Calibri"/>
                <a:cs typeface="Calibri"/>
              </a:rPr>
              <a:t>utilized</a:t>
            </a:r>
            <a:r>
              <a:rPr sz="2800" b="1" spc="-95" dirty="0">
                <a:solidFill>
                  <a:srgbClr val="FFFF00"/>
                </a:solidFill>
                <a:latin typeface="Calibri"/>
                <a:cs typeface="Calibri"/>
              </a:rPr>
              <a:t> </a:t>
            </a:r>
            <a:r>
              <a:rPr sz="2800" b="1" spc="-20" dirty="0">
                <a:solidFill>
                  <a:srgbClr val="FFFF00"/>
                </a:solidFill>
                <a:latin typeface="Calibri"/>
                <a:cs typeface="Calibri"/>
              </a:rPr>
              <a:t>when </a:t>
            </a:r>
            <a:r>
              <a:rPr sz="2800" b="1" dirty="0">
                <a:solidFill>
                  <a:srgbClr val="FFFF00"/>
                </a:solidFill>
                <a:latin typeface="Calibri"/>
                <a:cs typeface="Calibri"/>
              </a:rPr>
              <a:t>purchases</a:t>
            </a:r>
            <a:r>
              <a:rPr sz="2800" b="1" spc="-90" dirty="0">
                <a:solidFill>
                  <a:srgbClr val="FFFF00"/>
                </a:solidFill>
                <a:latin typeface="Calibri"/>
                <a:cs typeface="Calibri"/>
              </a:rPr>
              <a:t> </a:t>
            </a:r>
            <a:r>
              <a:rPr sz="2800" b="1" dirty="0">
                <a:solidFill>
                  <a:srgbClr val="FFFF00"/>
                </a:solidFill>
                <a:latin typeface="Calibri"/>
                <a:cs typeface="Calibri"/>
              </a:rPr>
              <a:t>total</a:t>
            </a:r>
            <a:r>
              <a:rPr sz="2800" b="1" spc="-95" dirty="0">
                <a:solidFill>
                  <a:srgbClr val="FFFF00"/>
                </a:solidFill>
                <a:latin typeface="Calibri"/>
                <a:cs typeface="Calibri"/>
              </a:rPr>
              <a:t> </a:t>
            </a:r>
            <a:r>
              <a:rPr sz="2800" b="1" dirty="0">
                <a:solidFill>
                  <a:srgbClr val="FFFF00"/>
                </a:solidFill>
                <a:latin typeface="Calibri"/>
                <a:cs typeface="Calibri"/>
              </a:rPr>
              <a:t>$100,000</a:t>
            </a:r>
            <a:r>
              <a:rPr sz="2800" b="1" spc="-45" dirty="0">
                <a:solidFill>
                  <a:srgbClr val="FFFF00"/>
                </a:solidFill>
                <a:latin typeface="Calibri"/>
                <a:cs typeface="Calibri"/>
              </a:rPr>
              <a:t> </a:t>
            </a:r>
            <a:r>
              <a:rPr sz="2800" b="1" dirty="0">
                <a:solidFill>
                  <a:srgbClr val="FFFF00"/>
                </a:solidFill>
                <a:latin typeface="Calibri"/>
                <a:cs typeface="Calibri"/>
              </a:rPr>
              <a:t>or</a:t>
            </a:r>
            <a:r>
              <a:rPr sz="2800" b="1" spc="-105" dirty="0">
                <a:solidFill>
                  <a:srgbClr val="FFFF00"/>
                </a:solidFill>
                <a:latin typeface="Calibri"/>
                <a:cs typeface="Calibri"/>
              </a:rPr>
              <a:t> </a:t>
            </a:r>
            <a:r>
              <a:rPr sz="2800" b="1" spc="-10" dirty="0">
                <a:solidFill>
                  <a:srgbClr val="FFFF00"/>
                </a:solidFill>
                <a:latin typeface="Calibri"/>
                <a:cs typeface="Calibri"/>
              </a:rPr>
              <a:t>more.</a:t>
            </a:r>
            <a:endParaRPr sz="2800" dirty="0">
              <a:latin typeface="Calibri"/>
              <a:cs typeface="Calibri"/>
            </a:endParaRPr>
          </a:p>
          <a:p>
            <a:pPr marL="507365" marR="17780" indent="-457200">
              <a:lnSpc>
                <a:spcPct val="100000"/>
              </a:lnSpc>
              <a:spcBef>
                <a:spcPts val="2405"/>
              </a:spcBef>
              <a:buSzPct val="80357"/>
              <a:buFont typeface="Arial"/>
              <a:buChar char="•"/>
              <a:tabLst>
                <a:tab pos="507365" algn="l"/>
                <a:tab pos="508000" algn="l"/>
              </a:tabLst>
            </a:pPr>
            <a:r>
              <a:rPr sz="2800" dirty="0">
                <a:solidFill>
                  <a:srgbClr val="FFFFFF"/>
                </a:solidFill>
                <a:latin typeface="Calibri"/>
                <a:cs typeface="Calibri"/>
              </a:rPr>
              <a:t>Advertised</a:t>
            </a:r>
            <a:r>
              <a:rPr sz="2800" spc="-80" dirty="0">
                <a:solidFill>
                  <a:srgbClr val="FFFFFF"/>
                </a:solidFill>
                <a:latin typeface="Calibri"/>
                <a:cs typeface="Calibri"/>
              </a:rPr>
              <a:t> </a:t>
            </a:r>
            <a:r>
              <a:rPr sz="2800" dirty="0">
                <a:solidFill>
                  <a:srgbClr val="FFFFFF"/>
                </a:solidFill>
                <a:latin typeface="Calibri"/>
                <a:cs typeface="Calibri"/>
              </a:rPr>
              <a:t>on</a:t>
            </a:r>
            <a:r>
              <a:rPr sz="2800" spc="-90" dirty="0">
                <a:solidFill>
                  <a:srgbClr val="FFFFFF"/>
                </a:solidFill>
                <a:latin typeface="Calibri"/>
                <a:cs typeface="Calibri"/>
              </a:rPr>
              <a:t> </a:t>
            </a:r>
            <a:r>
              <a:rPr lang="en-US" sz="2800" spc="-105" dirty="0">
                <a:solidFill>
                  <a:srgbClr val="FFFFFF"/>
                </a:solidFill>
                <a:latin typeface="Calibri"/>
                <a:cs typeface="Calibri"/>
              </a:rPr>
              <a:t>Euna Procurement</a:t>
            </a:r>
            <a:r>
              <a:rPr lang="en-US" sz="2800" spc="-40" dirty="0">
                <a:solidFill>
                  <a:srgbClr val="FFFFFF"/>
                </a:solidFill>
                <a:latin typeface="Calibri"/>
                <a:cs typeface="Calibri"/>
              </a:rPr>
              <a:t> Interactive Portal </a:t>
            </a:r>
            <a:r>
              <a:rPr sz="2800" dirty="0">
                <a:solidFill>
                  <a:srgbClr val="FFFFFF"/>
                </a:solidFill>
                <a:latin typeface="Calibri"/>
                <a:cs typeface="Calibri"/>
              </a:rPr>
              <a:t>and</a:t>
            </a:r>
            <a:r>
              <a:rPr sz="2800" spc="-80" dirty="0">
                <a:solidFill>
                  <a:srgbClr val="FFFFFF"/>
                </a:solidFill>
                <a:latin typeface="Calibri"/>
                <a:cs typeface="Calibri"/>
              </a:rPr>
              <a:t> </a:t>
            </a:r>
            <a:r>
              <a:rPr sz="2800" dirty="0">
                <a:solidFill>
                  <a:srgbClr val="FFFFFF"/>
                </a:solidFill>
                <a:latin typeface="Calibri"/>
                <a:cs typeface="Calibri"/>
              </a:rPr>
              <a:t>local</a:t>
            </a:r>
            <a:r>
              <a:rPr sz="2800" spc="-80" dirty="0">
                <a:solidFill>
                  <a:srgbClr val="FFFFFF"/>
                </a:solidFill>
                <a:latin typeface="Calibri"/>
                <a:cs typeface="Calibri"/>
              </a:rPr>
              <a:t> </a:t>
            </a:r>
            <a:r>
              <a:rPr sz="2800" dirty="0">
                <a:solidFill>
                  <a:srgbClr val="FFFFFF"/>
                </a:solidFill>
                <a:latin typeface="Calibri"/>
                <a:cs typeface="Calibri"/>
              </a:rPr>
              <a:t>TV</a:t>
            </a:r>
            <a:r>
              <a:rPr sz="2800" spc="-85" dirty="0">
                <a:solidFill>
                  <a:srgbClr val="FFFFFF"/>
                </a:solidFill>
                <a:latin typeface="Calibri"/>
                <a:cs typeface="Calibri"/>
              </a:rPr>
              <a:t> </a:t>
            </a:r>
            <a:r>
              <a:rPr sz="2800" dirty="0">
                <a:solidFill>
                  <a:srgbClr val="FFFFFF"/>
                </a:solidFill>
                <a:latin typeface="Calibri"/>
                <a:cs typeface="Calibri"/>
              </a:rPr>
              <a:t>Channels</a:t>
            </a:r>
            <a:r>
              <a:rPr sz="2800" spc="-50" dirty="0">
                <a:solidFill>
                  <a:srgbClr val="FFFFFF"/>
                </a:solidFill>
                <a:latin typeface="Calibri"/>
                <a:cs typeface="Calibri"/>
              </a:rPr>
              <a:t> </a:t>
            </a:r>
            <a:r>
              <a:rPr sz="2800" spc="-10" dirty="0">
                <a:solidFill>
                  <a:srgbClr val="FFFFFF"/>
                </a:solidFill>
                <a:latin typeface="Calibri"/>
                <a:cs typeface="Calibri"/>
              </a:rPr>
              <a:t>23/24.</a:t>
            </a:r>
            <a:endParaRPr sz="2800" dirty="0">
              <a:latin typeface="Calibri"/>
              <a:cs typeface="Calibri"/>
            </a:endParaRPr>
          </a:p>
          <a:p>
            <a:pPr marL="507365" indent="-457200">
              <a:lnSpc>
                <a:spcPct val="100000"/>
              </a:lnSpc>
              <a:spcBef>
                <a:spcPts val="2400"/>
              </a:spcBef>
              <a:buSzPct val="80357"/>
              <a:buFont typeface="Arial"/>
              <a:buChar char="•"/>
              <a:tabLst>
                <a:tab pos="507365" algn="l"/>
                <a:tab pos="508000" algn="l"/>
              </a:tabLst>
            </a:pPr>
            <a:r>
              <a:rPr sz="2800" spc="-20" dirty="0">
                <a:solidFill>
                  <a:srgbClr val="FFFFFF"/>
                </a:solidFill>
                <a:latin typeface="Calibri"/>
                <a:cs typeface="Calibri"/>
              </a:rPr>
              <a:t>Typically</a:t>
            </a:r>
            <a:r>
              <a:rPr lang="en-US" sz="2800" spc="-20" dirty="0">
                <a:solidFill>
                  <a:srgbClr val="FFFFFF"/>
                </a:solidFill>
                <a:latin typeface="Calibri"/>
                <a:cs typeface="Calibri"/>
              </a:rPr>
              <a:t>,</a:t>
            </a:r>
            <a:r>
              <a:rPr sz="2800" spc="-80" dirty="0">
                <a:solidFill>
                  <a:srgbClr val="FFFFFF"/>
                </a:solidFill>
                <a:latin typeface="Calibri"/>
                <a:cs typeface="Calibri"/>
              </a:rPr>
              <a:t> </a:t>
            </a:r>
            <a:r>
              <a:rPr sz="2800" dirty="0">
                <a:solidFill>
                  <a:srgbClr val="FFFFFF"/>
                </a:solidFill>
                <a:latin typeface="Calibri"/>
                <a:cs typeface="Calibri"/>
              </a:rPr>
              <a:t>“on</a:t>
            </a:r>
            <a:r>
              <a:rPr sz="2800" spc="-75" dirty="0">
                <a:solidFill>
                  <a:srgbClr val="FFFFFF"/>
                </a:solidFill>
                <a:latin typeface="Calibri"/>
                <a:cs typeface="Calibri"/>
              </a:rPr>
              <a:t> </a:t>
            </a:r>
            <a:r>
              <a:rPr sz="2800" dirty="0">
                <a:solidFill>
                  <a:srgbClr val="FFFFFF"/>
                </a:solidFill>
                <a:latin typeface="Calibri"/>
                <a:cs typeface="Calibri"/>
              </a:rPr>
              <a:t>the</a:t>
            </a:r>
            <a:r>
              <a:rPr sz="2800" spc="-80" dirty="0">
                <a:solidFill>
                  <a:srgbClr val="FFFFFF"/>
                </a:solidFill>
                <a:latin typeface="Calibri"/>
                <a:cs typeface="Calibri"/>
              </a:rPr>
              <a:t> </a:t>
            </a:r>
            <a:r>
              <a:rPr sz="2800" dirty="0">
                <a:solidFill>
                  <a:srgbClr val="FFFFFF"/>
                </a:solidFill>
                <a:latin typeface="Calibri"/>
                <a:cs typeface="Calibri"/>
              </a:rPr>
              <a:t>street”</a:t>
            </a:r>
            <a:r>
              <a:rPr sz="2800" spc="-70" dirty="0">
                <a:solidFill>
                  <a:srgbClr val="FFFFFF"/>
                </a:solidFill>
                <a:latin typeface="Calibri"/>
                <a:cs typeface="Calibri"/>
              </a:rPr>
              <a:t> </a:t>
            </a:r>
            <a:r>
              <a:rPr sz="2800" dirty="0">
                <a:solidFill>
                  <a:srgbClr val="FFFFFF"/>
                </a:solidFill>
                <a:latin typeface="Calibri"/>
                <a:cs typeface="Calibri"/>
              </a:rPr>
              <a:t>for</a:t>
            </a:r>
            <a:r>
              <a:rPr sz="2800" spc="-85" dirty="0">
                <a:solidFill>
                  <a:srgbClr val="FFFFFF"/>
                </a:solidFill>
                <a:latin typeface="Calibri"/>
                <a:cs typeface="Calibri"/>
              </a:rPr>
              <a:t> </a:t>
            </a:r>
            <a:r>
              <a:rPr lang="en-US" sz="2800" dirty="0">
                <a:solidFill>
                  <a:srgbClr val="FFFFFF"/>
                </a:solidFill>
                <a:latin typeface="Calibri"/>
                <a:cs typeface="Calibri"/>
              </a:rPr>
              <a:t>2-3</a:t>
            </a:r>
            <a:r>
              <a:rPr sz="2800" spc="-70" dirty="0">
                <a:solidFill>
                  <a:srgbClr val="FFFFFF"/>
                </a:solidFill>
                <a:latin typeface="Calibri"/>
                <a:cs typeface="Calibri"/>
              </a:rPr>
              <a:t> </a:t>
            </a:r>
            <a:r>
              <a:rPr sz="2800" spc="-10" dirty="0">
                <a:solidFill>
                  <a:srgbClr val="FFFFFF"/>
                </a:solidFill>
                <a:latin typeface="Calibri"/>
                <a:cs typeface="Calibri"/>
              </a:rPr>
              <a:t>weeks.</a:t>
            </a:r>
            <a:endParaRPr sz="2800" dirty="0">
              <a:latin typeface="Calibri"/>
              <a:cs typeface="Calibri"/>
            </a:endParaRPr>
          </a:p>
          <a:p>
            <a:pPr marL="507365" indent="-457200">
              <a:lnSpc>
                <a:spcPct val="100000"/>
              </a:lnSpc>
              <a:spcBef>
                <a:spcPts val="2405"/>
              </a:spcBef>
              <a:buSzPct val="80357"/>
              <a:buFont typeface="Arial"/>
              <a:buChar char="•"/>
              <a:tabLst>
                <a:tab pos="507365" algn="l"/>
                <a:tab pos="508000" algn="l"/>
              </a:tabLst>
            </a:pPr>
            <a:r>
              <a:rPr sz="2800" dirty="0">
                <a:solidFill>
                  <a:srgbClr val="FFFFFF"/>
                </a:solidFill>
                <a:latin typeface="Calibri"/>
                <a:cs typeface="Calibri"/>
              </a:rPr>
              <a:t>No</a:t>
            </a:r>
            <a:r>
              <a:rPr sz="2800" spc="-65" dirty="0">
                <a:solidFill>
                  <a:srgbClr val="FFFFFF"/>
                </a:solidFill>
                <a:latin typeface="Calibri"/>
                <a:cs typeface="Calibri"/>
              </a:rPr>
              <a:t> </a:t>
            </a:r>
            <a:r>
              <a:rPr sz="2800" dirty="0">
                <a:solidFill>
                  <a:srgbClr val="FFFFFF"/>
                </a:solidFill>
                <a:latin typeface="Calibri"/>
                <a:cs typeface="Calibri"/>
              </a:rPr>
              <a:t>public</a:t>
            </a:r>
            <a:r>
              <a:rPr sz="2800" spc="-35" dirty="0">
                <a:solidFill>
                  <a:srgbClr val="FFFFFF"/>
                </a:solidFill>
                <a:latin typeface="Calibri"/>
                <a:cs typeface="Calibri"/>
              </a:rPr>
              <a:t> </a:t>
            </a:r>
            <a:r>
              <a:rPr sz="2800" spc="-10" dirty="0">
                <a:solidFill>
                  <a:srgbClr val="FFFFFF"/>
                </a:solidFill>
                <a:latin typeface="Calibri"/>
                <a:cs typeface="Calibri"/>
              </a:rPr>
              <a:t>opening.</a:t>
            </a:r>
            <a:endParaRPr sz="2800" dirty="0">
              <a:latin typeface="Calibri"/>
              <a:cs typeface="Calibri"/>
            </a:endParaRPr>
          </a:p>
          <a:p>
            <a:pPr marL="507365" marR="424815" indent="-457200">
              <a:lnSpc>
                <a:spcPct val="100400"/>
              </a:lnSpc>
              <a:spcBef>
                <a:spcPts val="2385"/>
              </a:spcBef>
              <a:buSzPct val="80357"/>
              <a:buFont typeface="Arial"/>
              <a:buChar char="•"/>
              <a:tabLst>
                <a:tab pos="507365" algn="l"/>
                <a:tab pos="508000" algn="l"/>
              </a:tabLst>
            </a:pPr>
            <a:r>
              <a:rPr sz="2800" spc="-35" dirty="0">
                <a:solidFill>
                  <a:srgbClr val="FFFFFF"/>
                </a:solidFill>
                <a:latin typeface="Calibri"/>
                <a:cs typeface="Calibri"/>
              </a:rPr>
              <a:t>Pre-</a:t>
            </a:r>
            <a:r>
              <a:rPr sz="2800" spc="-10" dirty="0">
                <a:solidFill>
                  <a:srgbClr val="FFFFFF"/>
                </a:solidFill>
                <a:latin typeface="Calibri"/>
                <a:cs typeface="Calibri"/>
              </a:rPr>
              <a:t>determined</a:t>
            </a:r>
            <a:r>
              <a:rPr sz="2800" spc="-100" dirty="0">
                <a:solidFill>
                  <a:srgbClr val="FFFFFF"/>
                </a:solidFill>
                <a:latin typeface="Calibri"/>
                <a:cs typeface="Calibri"/>
              </a:rPr>
              <a:t> </a:t>
            </a:r>
            <a:r>
              <a:rPr sz="2800" dirty="0">
                <a:solidFill>
                  <a:srgbClr val="FFFFFF"/>
                </a:solidFill>
                <a:latin typeface="Calibri"/>
                <a:cs typeface="Calibri"/>
              </a:rPr>
              <a:t>criteria</a:t>
            </a:r>
            <a:r>
              <a:rPr sz="2800" spc="-125" dirty="0">
                <a:solidFill>
                  <a:srgbClr val="FFFFFF"/>
                </a:solidFill>
                <a:latin typeface="Calibri"/>
                <a:cs typeface="Calibri"/>
              </a:rPr>
              <a:t> </a:t>
            </a:r>
            <a:r>
              <a:rPr sz="2800" dirty="0">
                <a:solidFill>
                  <a:srgbClr val="FFFFFF"/>
                </a:solidFill>
                <a:latin typeface="Calibri"/>
                <a:cs typeface="Calibri"/>
              </a:rPr>
              <a:t>including</a:t>
            </a:r>
            <a:r>
              <a:rPr sz="2800" spc="-80" dirty="0">
                <a:solidFill>
                  <a:srgbClr val="FFFFFF"/>
                </a:solidFill>
                <a:latin typeface="Calibri"/>
                <a:cs typeface="Calibri"/>
              </a:rPr>
              <a:t> </a:t>
            </a:r>
            <a:r>
              <a:rPr sz="2800" dirty="0">
                <a:solidFill>
                  <a:srgbClr val="FFFFFF"/>
                </a:solidFill>
                <a:latin typeface="Calibri"/>
                <a:cs typeface="Calibri"/>
              </a:rPr>
              <a:t>cost</a:t>
            </a:r>
            <a:r>
              <a:rPr sz="2800" spc="-110" dirty="0">
                <a:solidFill>
                  <a:srgbClr val="FFFFFF"/>
                </a:solidFill>
                <a:latin typeface="Calibri"/>
                <a:cs typeface="Calibri"/>
              </a:rPr>
              <a:t> </a:t>
            </a:r>
            <a:r>
              <a:rPr sz="2800" spc="-25" dirty="0">
                <a:solidFill>
                  <a:srgbClr val="FFFFFF"/>
                </a:solidFill>
                <a:latin typeface="Calibri"/>
                <a:cs typeface="Calibri"/>
              </a:rPr>
              <a:t>are </a:t>
            </a:r>
            <a:r>
              <a:rPr sz="2800" spc="-20" dirty="0">
                <a:solidFill>
                  <a:srgbClr val="FFFFFF"/>
                </a:solidFill>
                <a:latin typeface="Calibri"/>
                <a:cs typeface="Calibri"/>
              </a:rPr>
              <a:t>evaluated</a:t>
            </a:r>
            <a:r>
              <a:rPr sz="2800" spc="-70" dirty="0">
                <a:solidFill>
                  <a:srgbClr val="FFFFFF"/>
                </a:solidFill>
                <a:latin typeface="Calibri"/>
                <a:cs typeface="Calibri"/>
              </a:rPr>
              <a:t> </a:t>
            </a:r>
            <a:r>
              <a:rPr sz="2800" dirty="0">
                <a:solidFill>
                  <a:srgbClr val="FFFFFF"/>
                </a:solidFill>
                <a:latin typeface="Calibri"/>
                <a:cs typeface="Calibri"/>
              </a:rPr>
              <a:t>by</a:t>
            </a:r>
            <a:r>
              <a:rPr sz="2800" spc="-40" dirty="0">
                <a:solidFill>
                  <a:srgbClr val="FFFFFF"/>
                </a:solidFill>
                <a:latin typeface="Calibri"/>
                <a:cs typeface="Calibri"/>
              </a:rPr>
              <a:t> </a:t>
            </a:r>
            <a:r>
              <a:rPr sz="2800" dirty="0">
                <a:solidFill>
                  <a:srgbClr val="FFFFFF"/>
                </a:solidFill>
                <a:latin typeface="Calibri"/>
                <a:cs typeface="Calibri"/>
              </a:rPr>
              <a:t>a</a:t>
            </a:r>
            <a:r>
              <a:rPr sz="2800" spc="-55" dirty="0">
                <a:solidFill>
                  <a:srgbClr val="FFFFFF"/>
                </a:solidFill>
                <a:latin typeface="Calibri"/>
                <a:cs typeface="Calibri"/>
              </a:rPr>
              <a:t> </a:t>
            </a:r>
            <a:r>
              <a:rPr sz="2800" spc="-20" dirty="0">
                <a:solidFill>
                  <a:srgbClr val="FFFFFF"/>
                </a:solidFill>
                <a:latin typeface="Calibri"/>
                <a:cs typeface="Calibri"/>
              </a:rPr>
              <a:t>committee</a:t>
            </a:r>
            <a:r>
              <a:rPr sz="2800" spc="-55" dirty="0">
                <a:solidFill>
                  <a:srgbClr val="FFFFFF"/>
                </a:solidFill>
                <a:latin typeface="Calibri"/>
                <a:cs typeface="Calibri"/>
              </a:rPr>
              <a:t> </a:t>
            </a:r>
            <a:r>
              <a:rPr sz="2800" dirty="0">
                <a:solidFill>
                  <a:srgbClr val="FFFFFF"/>
                </a:solidFill>
                <a:latin typeface="Calibri"/>
                <a:cs typeface="Calibri"/>
              </a:rPr>
              <a:t>to</a:t>
            </a:r>
            <a:r>
              <a:rPr sz="2800" spc="-55" dirty="0">
                <a:solidFill>
                  <a:srgbClr val="FFFFFF"/>
                </a:solidFill>
                <a:latin typeface="Calibri"/>
                <a:cs typeface="Calibri"/>
              </a:rPr>
              <a:t> </a:t>
            </a:r>
            <a:r>
              <a:rPr sz="2800" spc="-10" dirty="0">
                <a:solidFill>
                  <a:srgbClr val="FFFFFF"/>
                </a:solidFill>
                <a:latin typeface="Calibri"/>
                <a:cs typeface="Calibri"/>
              </a:rPr>
              <a:t>determine</a:t>
            </a:r>
            <a:r>
              <a:rPr sz="2800" spc="-50" dirty="0">
                <a:solidFill>
                  <a:srgbClr val="FFFFFF"/>
                </a:solidFill>
                <a:latin typeface="Calibri"/>
                <a:cs typeface="Calibri"/>
              </a:rPr>
              <a:t> </a:t>
            </a:r>
            <a:r>
              <a:rPr sz="2800" spc="-20" dirty="0">
                <a:solidFill>
                  <a:srgbClr val="FFFFFF"/>
                </a:solidFill>
                <a:latin typeface="Calibri"/>
                <a:cs typeface="Calibri"/>
              </a:rPr>
              <a:t>which </a:t>
            </a:r>
            <a:r>
              <a:rPr sz="2800" dirty="0">
                <a:solidFill>
                  <a:srgbClr val="FFFFFF"/>
                </a:solidFill>
                <a:latin typeface="Calibri"/>
                <a:cs typeface="Calibri"/>
              </a:rPr>
              <a:t>proposal</a:t>
            </a:r>
            <a:r>
              <a:rPr sz="2800" spc="-95" dirty="0">
                <a:solidFill>
                  <a:srgbClr val="FFFFFF"/>
                </a:solidFill>
                <a:latin typeface="Calibri"/>
                <a:cs typeface="Calibri"/>
              </a:rPr>
              <a:t> </a:t>
            </a:r>
            <a:r>
              <a:rPr sz="2800" spc="-20" dirty="0">
                <a:solidFill>
                  <a:srgbClr val="FFFFFF"/>
                </a:solidFill>
                <a:latin typeface="Calibri"/>
                <a:cs typeface="Calibri"/>
              </a:rPr>
              <a:t>offers</a:t>
            </a:r>
            <a:r>
              <a:rPr sz="2800" spc="-100" dirty="0">
                <a:solidFill>
                  <a:srgbClr val="FFFFFF"/>
                </a:solidFill>
                <a:latin typeface="Calibri"/>
                <a:cs typeface="Calibri"/>
              </a:rPr>
              <a:t> </a:t>
            </a:r>
            <a:r>
              <a:rPr sz="2800" dirty="0">
                <a:solidFill>
                  <a:srgbClr val="FFFFFF"/>
                </a:solidFill>
                <a:latin typeface="Calibri"/>
                <a:cs typeface="Calibri"/>
              </a:rPr>
              <a:t>the</a:t>
            </a:r>
            <a:r>
              <a:rPr sz="2800" spc="-85" dirty="0">
                <a:solidFill>
                  <a:srgbClr val="FFFFFF"/>
                </a:solidFill>
                <a:latin typeface="Calibri"/>
                <a:cs typeface="Calibri"/>
              </a:rPr>
              <a:t> </a:t>
            </a:r>
            <a:r>
              <a:rPr sz="2800" dirty="0">
                <a:solidFill>
                  <a:srgbClr val="FFFFFF"/>
                </a:solidFill>
                <a:latin typeface="Calibri"/>
                <a:cs typeface="Calibri"/>
              </a:rPr>
              <a:t>best</a:t>
            </a:r>
            <a:r>
              <a:rPr sz="2800" spc="-85" dirty="0">
                <a:solidFill>
                  <a:srgbClr val="FFFFFF"/>
                </a:solidFill>
                <a:latin typeface="Calibri"/>
                <a:cs typeface="Calibri"/>
              </a:rPr>
              <a:t> </a:t>
            </a:r>
            <a:r>
              <a:rPr sz="2800" spc="-10" dirty="0">
                <a:solidFill>
                  <a:srgbClr val="FFFFFF"/>
                </a:solidFill>
                <a:latin typeface="Calibri"/>
                <a:cs typeface="Calibri"/>
              </a:rPr>
              <a:t>overall</a:t>
            </a:r>
            <a:r>
              <a:rPr sz="2800" spc="-100" dirty="0">
                <a:solidFill>
                  <a:srgbClr val="FFFFFF"/>
                </a:solidFill>
                <a:latin typeface="Calibri"/>
                <a:cs typeface="Calibri"/>
              </a:rPr>
              <a:t> </a:t>
            </a:r>
            <a:r>
              <a:rPr sz="2800" spc="-25" dirty="0">
                <a:solidFill>
                  <a:srgbClr val="FFFFFF"/>
                </a:solidFill>
                <a:latin typeface="Calibri"/>
                <a:cs typeface="Calibri"/>
              </a:rPr>
              <a:t>so</a:t>
            </a:r>
            <a:r>
              <a:rPr sz="2800" spc="-15" dirty="0">
                <a:solidFill>
                  <a:srgbClr val="FFFFFF"/>
                </a:solidFill>
                <a:latin typeface="Calibri"/>
                <a:cs typeface="Calibri"/>
              </a:rPr>
              <a:t>l</a:t>
            </a:r>
            <a:r>
              <a:rPr sz="2800" spc="-25" dirty="0">
                <a:solidFill>
                  <a:srgbClr val="FFFFFF"/>
                </a:solidFill>
                <a:latin typeface="Calibri"/>
                <a:cs typeface="Calibri"/>
              </a:rPr>
              <a:t>u</a:t>
            </a:r>
            <a:r>
              <a:rPr sz="2800" spc="-620" dirty="0">
                <a:solidFill>
                  <a:srgbClr val="FFFFFF"/>
                </a:solidFill>
                <a:latin typeface="Calibri"/>
                <a:cs typeface="Calibri"/>
              </a:rPr>
              <a:t>t</a:t>
            </a:r>
            <a:r>
              <a:rPr sz="1350" spc="-22" baseline="-12345" dirty="0">
                <a:solidFill>
                  <a:srgbClr val="4966AC"/>
                </a:solidFill>
                <a:latin typeface="Trebuchet MS"/>
                <a:cs typeface="Trebuchet MS"/>
              </a:rPr>
              <a:t>9</a:t>
            </a:r>
            <a:r>
              <a:rPr sz="1350" spc="-217" baseline="-12345" dirty="0">
                <a:solidFill>
                  <a:srgbClr val="4966AC"/>
                </a:solidFill>
                <a:latin typeface="Trebuchet MS"/>
                <a:cs typeface="Trebuchet MS"/>
              </a:rPr>
              <a:t> </a:t>
            </a:r>
            <a:r>
              <a:rPr sz="2800" spc="-20" dirty="0">
                <a:solidFill>
                  <a:srgbClr val="FFFFFF"/>
                </a:solidFill>
                <a:latin typeface="Calibri"/>
                <a:cs typeface="Calibri"/>
              </a:rPr>
              <a:t>ion.</a:t>
            </a:r>
            <a:endParaRPr sz="2800" dirty="0">
              <a:latin typeface="Calibri"/>
              <a:cs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117217" y="298450"/>
            <a:ext cx="4907915" cy="756920"/>
          </a:xfrm>
          <a:prstGeom prst="rect">
            <a:avLst/>
          </a:prstGeom>
        </p:spPr>
        <p:txBody>
          <a:bodyPr vert="horz" wrap="square" lIns="0" tIns="12700" rIns="0" bIns="0" rtlCol="0">
            <a:spAutoFit/>
          </a:bodyPr>
          <a:lstStyle/>
          <a:p>
            <a:pPr marL="12700">
              <a:lnSpc>
                <a:spcPct val="100000"/>
              </a:lnSpc>
              <a:spcBef>
                <a:spcPts val="100"/>
              </a:spcBef>
            </a:pPr>
            <a:r>
              <a:rPr dirty="0"/>
              <a:t>Solicitation</a:t>
            </a:r>
            <a:r>
              <a:rPr spc="-145" dirty="0"/>
              <a:t> </a:t>
            </a:r>
            <a:r>
              <a:rPr spc="-10" dirty="0"/>
              <a:t>Process</a:t>
            </a:r>
          </a:p>
        </p:txBody>
      </p:sp>
      <p:sp>
        <p:nvSpPr>
          <p:cNvPr id="3" name="object 3"/>
          <p:cNvSpPr txBox="1"/>
          <p:nvPr/>
        </p:nvSpPr>
        <p:spPr>
          <a:xfrm>
            <a:off x="535940" y="1428114"/>
            <a:ext cx="8058150" cy="4876800"/>
          </a:xfrm>
          <a:prstGeom prst="rect">
            <a:avLst/>
          </a:prstGeom>
        </p:spPr>
        <p:txBody>
          <a:bodyPr vert="horz" wrap="square" lIns="0" tIns="13335" rIns="0" bIns="0" rtlCol="0">
            <a:spAutoFit/>
          </a:bodyPr>
          <a:lstStyle/>
          <a:p>
            <a:pPr marL="469900" marR="254000" indent="-457834">
              <a:lnSpc>
                <a:spcPct val="100000"/>
              </a:lnSpc>
              <a:spcBef>
                <a:spcPts val="105"/>
              </a:spcBef>
              <a:buSzPct val="79687"/>
              <a:buFont typeface="Arial"/>
              <a:buChar char="•"/>
              <a:tabLst>
                <a:tab pos="469900" algn="l"/>
                <a:tab pos="470534" algn="l"/>
              </a:tabLst>
            </a:pPr>
            <a:r>
              <a:rPr sz="3200" dirty="0">
                <a:solidFill>
                  <a:srgbClr val="FFFFFF"/>
                </a:solidFill>
                <a:latin typeface="Calibri"/>
                <a:cs typeface="Calibri"/>
              </a:rPr>
              <a:t>A</a:t>
            </a:r>
            <a:r>
              <a:rPr sz="3200" spc="-50" dirty="0">
                <a:solidFill>
                  <a:srgbClr val="FFFFFF"/>
                </a:solidFill>
                <a:latin typeface="Calibri"/>
                <a:cs typeface="Calibri"/>
              </a:rPr>
              <a:t> </a:t>
            </a:r>
            <a:r>
              <a:rPr sz="3200" dirty="0">
                <a:solidFill>
                  <a:srgbClr val="FFFFFF"/>
                </a:solidFill>
                <a:latin typeface="Calibri"/>
                <a:cs typeface="Calibri"/>
              </a:rPr>
              <a:t>central</a:t>
            </a:r>
            <a:r>
              <a:rPr sz="3200" spc="-60" dirty="0">
                <a:solidFill>
                  <a:srgbClr val="FFFFFF"/>
                </a:solidFill>
                <a:latin typeface="Calibri"/>
                <a:cs typeface="Calibri"/>
              </a:rPr>
              <a:t> </a:t>
            </a:r>
            <a:r>
              <a:rPr sz="3200" dirty="0">
                <a:solidFill>
                  <a:srgbClr val="FFFFFF"/>
                </a:solidFill>
                <a:latin typeface="Calibri"/>
                <a:cs typeface="Calibri"/>
              </a:rPr>
              <a:t>office</a:t>
            </a:r>
            <a:r>
              <a:rPr sz="3200" spc="-40" dirty="0">
                <a:solidFill>
                  <a:srgbClr val="FFFFFF"/>
                </a:solidFill>
                <a:latin typeface="Calibri"/>
                <a:cs typeface="Calibri"/>
              </a:rPr>
              <a:t> </a:t>
            </a:r>
            <a:r>
              <a:rPr sz="3200" dirty="0">
                <a:solidFill>
                  <a:srgbClr val="FFFFFF"/>
                </a:solidFill>
                <a:latin typeface="Calibri"/>
                <a:cs typeface="Calibri"/>
              </a:rPr>
              <a:t>department</a:t>
            </a:r>
            <a:r>
              <a:rPr sz="3200" spc="-30" dirty="0">
                <a:solidFill>
                  <a:srgbClr val="FFFFFF"/>
                </a:solidFill>
                <a:latin typeface="Calibri"/>
                <a:cs typeface="Calibri"/>
              </a:rPr>
              <a:t> </a:t>
            </a:r>
            <a:r>
              <a:rPr sz="3200" dirty="0">
                <a:solidFill>
                  <a:srgbClr val="FFFFFF"/>
                </a:solidFill>
                <a:latin typeface="Calibri"/>
                <a:cs typeface="Calibri"/>
              </a:rPr>
              <a:t>or</a:t>
            </a:r>
            <a:r>
              <a:rPr sz="3200" spc="-55" dirty="0">
                <a:solidFill>
                  <a:srgbClr val="FFFFFF"/>
                </a:solidFill>
                <a:latin typeface="Calibri"/>
                <a:cs typeface="Calibri"/>
              </a:rPr>
              <a:t> </a:t>
            </a:r>
            <a:r>
              <a:rPr sz="3200" dirty="0">
                <a:solidFill>
                  <a:srgbClr val="FFFFFF"/>
                </a:solidFill>
                <a:latin typeface="Calibri"/>
                <a:cs typeface="Calibri"/>
              </a:rPr>
              <a:t>school</a:t>
            </a:r>
            <a:r>
              <a:rPr sz="3200" spc="-35" dirty="0">
                <a:solidFill>
                  <a:srgbClr val="FFFFFF"/>
                </a:solidFill>
                <a:latin typeface="Calibri"/>
                <a:cs typeface="Calibri"/>
              </a:rPr>
              <a:t> </a:t>
            </a:r>
            <a:r>
              <a:rPr sz="3200" spc="-10" dirty="0">
                <a:solidFill>
                  <a:srgbClr val="FFFFFF"/>
                </a:solidFill>
                <a:latin typeface="Calibri"/>
                <a:cs typeface="Calibri"/>
              </a:rPr>
              <a:t>(end- </a:t>
            </a:r>
            <a:r>
              <a:rPr sz="3200" dirty="0">
                <a:solidFill>
                  <a:srgbClr val="FFFFFF"/>
                </a:solidFill>
                <a:latin typeface="Calibri"/>
                <a:cs typeface="Calibri"/>
              </a:rPr>
              <a:t>user)</a:t>
            </a:r>
            <a:r>
              <a:rPr sz="3200" spc="-65" dirty="0">
                <a:solidFill>
                  <a:srgbClr val="FFFFFF"/>
                </a:solidFill>
                <a:latin typeface="Calibri"/>
                <a:cs typeface="Calibri"/>
              </a:rPr>
              <a:t> </a:t>
            </a:r>
            <a:r>
              <a:rPr sz="3200" dirty="0">
                <a:solidFill>
                  <a:srgbClr val="FFFFFF"/>
                </a:solidFill>
                <a:latin typeface="Calibri"/>
                <a:cs typeface="Calibri"/>
              </a:rPr>
              <a:t>must</a:t>
            </a:r>
            <a:r>
              <a:rPr sz="3200" spc="-25" dirty="0">
                <a:solidFill>
                  <a:srgbClr val="FFFFFF"/>
                </a:solidFill>
                <a:latin typeface="Calibri"/>
                <a:cs typeface="Calibri"/>
              </a:rPr>
              <a:t> </a:t>
            </a:r>
            <a:r>
              <a:rPr sz="3200" dirty="0">
                <a:solidFill>
                  <a:srgbClr val="FFFFFF"/>
                </a:solidFill>
                <a:latin typeface="Calibri"/>
                <a:cs typeface="Calibri"/>
              </a:rPr>
              <a:t>submit</a:t>
            </a:r>
            <a:r>
              <a:rPr sz="3200" spc="-25" dirty="0">
                <a:solidFill>
                  <a:srgbClr val="FFFFFF"/>
                </a:solidFill>
                <a:latin typeface="Calibri"/>
                <a:cs typeface="Calibri"/>
              </a:rPr>
              <a:t> </a:t>
            </a:r>
            <a:r>
              <a:rPr sz="3200" dirty="0">
                <a:solidFill>
                  <a:srgbClr val="FFFFFF"/>
                </a:solidFill>
                <a:latin typeface="Calibri"/>
                <a:cs typeface="Calibri"/>
              </a:rPr>
              <a:t>a</a:t>
            </a:r>
            <a:r>
              <a:rPr sz="3200" spc="-45" dirty="0">
                <a:solidFill>
                  <a:srgbClr val="FFFFFF"/>
                </a:solidFill>
                <a:latin typeface="Calibri"/>
                <a:cs typeface="Calibri"/>
              </a:rPr>
              <a:t> </a:t>
            </a:r>
            <a:r>
              <a:rPr sz="3200" dirty="0">
                <a:solidFill>
                  <a:srgbClr val="FFFFFF"/>
                </a:solidFill>
                <a:latin typeface="Calibri"/>
                <a:cs typeface="Calibri"/>
              </a:rPr>
              <a:t>request</a:t>
            </a:r>
            <a:r>
              <a:rPr sz="3200" spc="-55" dirty="0">
                <a:solidFill>
                  <a:srgbClr val="FFFFFF"/>
                </a:solidFill>
                <a:latin typeface="Calibri"/>
                <a:cs typeface="Calibri"/>
              </a:rPr>
              <a:t> </a:t>
            </a:r>
            <a:r>
              <a:rPr sz="3200" dirty="0">
                <a:solidFill>
                  <a:srgbClr val="FFFFFF"/>
                </a:solidFill>
                <a:latin typeface="Calibri"/>
                <a:cs typeface="Calibri"/>
              </a:rPr>
              <a:t>to</a:t>
            </a:r>
            <a:r>
              <a:rPr sz="3200" spc="-45" dirty="0">
                <a:solidFill>
                  <a:srgbClr val="FFFFFF"/>
                </a:solidFill>
                <a:latin typeface="Calibri"/>
                <a:cs typeface="Calibri"/>
              </a:rPr>
              <a:t> </a:t>
            </a:r>
            <a:r>
              <a:rPr sz="3200" spc="-10" dirty="0">
                <a:solidFill>
                  <a:srgbClr val="FFFFFF"/>
                </a:solidFill>
                <a:latin typeface="Calibri"/>
                <a:cs typeface="Calibri"/>
              </a:rPr>
              <a:t>Procurement </a:t>
            </a:r>
            <a:r>
              <a:rPr sz="3200" dirty="0">
                <a:solidFill>
                  <a:srgbClr val="FFFFFF"/>
                </a:solidFill>
                <a:latin typeface="Calibri"/>
                <a:cs typeface="Calibri"/>
              </a:rPr>
              <a:t>Services</a:t>
            </a:r>
            <a:r>
              <a:rPr sz="3200" spc="-80" dirty="0">
                <a:solidFill>
                  <a:srgbClr val="FFFFFF"/>
                </a:solidFill>
                <a:latin typeface="Calibri"/>
                <a:cs typeface="Calibri"/>
              </a:rPr>
              <a:t> </a:t>
            </a:r>
            <a:r>
              <a:rPr sz="3200" dirty="0">
                <a:solidFill>
                  <a:srgbClr val="FFFFFF"/>
                </a:solidFill>
                <a:latin typeface="Calibri"/>
                <a:cs typeface="Calibri"/>
              </a:rPr>
              <a:t>to</a:t>
            </a:r>
            <a:r>
              <a:rPr sz="3200" spc="-45" dirty="0">
                <a:solidFill>
                  <a:srgbClr val="FFFFFF"/>
                </a:solidFill>
                <a:latin typeface="Calibri"/>
                <a:cs typeface="Calibri"/>
              </a:rPr>
              <a:t> </a:t>
            </a:r>
            <a:r>
              <a:rPr sz="3200" dirty="0">
                <a:solidFill>
                  <a:srgbClr val="FFFFFF"/>
                </a:solidFill>
                <a:latin typeface="Calibri"/>
                <a:cs typeface="Calibri"/>
              </a:rPr>
              <a:t>start</a:t>
            </a:r>
            <a:r>
              <a:rPr sz="3200" spc="-45" dirty="0">
                <a:solidFill>
                  <a:srgbClr val="FFFFFF"/>
                </a:solidFill>
                <a:latin typeface="Calibri"/>
                <a:cs typeface="Calibri"/>
              </a:rPr>
              <a:t> </a:t>
            </a:r>
            <a:r>
              <a:rPr sz="3200" dirty="0">
                <a:solidFill>
                  <a:srgbClr val="FFFFFF"/>
                </a:solidFill>
                <a:latin typeface="Calibri"/>
                <a:cs typeface="Calibri"/>
              </a:rPr>
              <a:t>the</a:t>
            </a:r>
            <a:r>
              <a:rPr sz="3200" spc="-45" dirty="0">
                <a:solidFill>
                  <a:srgbClr val="FFFFFF"/>
                </a:solidFill>
                <a:latin typeface="Calibri"/>
                <a:cs typeface="Calibri"/>
              </a:rPr>
              <a:t> </a:t>
            </a:r>
            <a:r>
              <a:rPr sz="3200" dirty="0">
                <a:solidFill>
                  <a:srgbClr val="FFFFFF"/>
                </a:solidFill>
                <a:latin typeface="Calibri"/>
                <a:cs typeface="Calibri"/>
              </a:rPr>
              <a:t>solicitation</a:t>
            </a:r>
            <a:r>
              <a:rPr sz="3200" spc="-20" dirty="0">
                <a:solidFill>
                  <a:srgbClr val="FFFFFF"/>
                </a:solidFill>
                <a:latin typeface="Calibri"/>
                <a:cs typeface="Calibri"/>
              </a:rPr>
              <a:t> </a:t>
            </a:r>
            <a:r>
              <a:rPr sz="3200" spc="-10" dirty="0">
                <a:solidFill>
                  <a:srgbClr val="FFFFFF"/>
                </a:solidFill>
                <a:latin typeface="Calibri"/>
                <a:cs typeface="Calibri"/>
              </a:rPr>
              <a:t>process.</a:t>
            </a:r>
            <a:endParaRPr sz="3200">
              <a:latin typeface="Calibri"/>
              <a:cs typeface="Calibri"/>
            </a:endParaRPr>
          </a:p>
          <a:p>
            <a:pPr marL="469900" marR="72390" indent="-457834">
              <a:lnSpc>
                <a:spcPct val="100000"/>
              </a:lnSpc>
              <a:spcBef>
                <a:spcPts val="1800"/>
              </a:spcBef>
              <a:buSzPct val="79687"/>
              <a:buFont typeface="Arial"/>
              <a:buChar char="•"/>
              <a:tabLst>
                <a:tab pos="469900" algn="l"/>
                <a:tab pos="470534" algn="l"/>
              </a:tabLst>
            </a:pPr>
            <a:r>
              <a:rPr sz="3200" dirty="0">
                <a:solidFill>
                  <a:srgbClr val="FFFFFF"/>
                </a:solidFill>
                <a:latin typeface="Calibri"/>
                <a:cs typeface="Calibri"/>
              </a:rPr>
              <a:t>The</a:t>
            </a:r>
            <a:r>
              <a:rPr sz="3200" spc="-60" dirty="0">
                <a:solidFill>
                  <a:srgbClr val="FFFFFF"/>
                </a:solidFill>
                <a:latin typeface="Calibri"/>
                <a:cs typeface="Calibri"/>
              </a:rPr>
              <a:t> </a:t>
            </a:r>
            <a:r>
              <a:rPr sz="3200" spc="-10" dirty="0">
                <a:solidFill>
                  <a:srgbClr val="FFFFFF"/>
                </a:solidFill>
                <a:latin typeface="Calibri"/>
                <a:cs typeface="Calibri"/>
              </a:rPr>
              <a:t>end-</a:t>
            </a:r>
            <a:r>
              <a:rPr sz="3200" dirty="0">
                <a:solidFill>
                  <a:srgbClr val="FFFFFF"/>
                </a:solidFill>
                <a:latin typeface="Calibri"/>
                <a:cs typeface="Calibri"/>
              </a:rPr>
              <a:t>user</a:t>
            </a:r>
            <a:r>
              <a:rPr sz="3200" spc="-45" dirty="0">
                <a:solidFill>
                  <a:srgbClr val="FFFFFF"/>
                </a:solidFill>
                <a:latin typeface="Calibri"/>
                <a:cs typeface="Calibri"/>
              </a:rPr>
              <a:t> </a:t>
            </a:r>
            <a:r>
              <a:rPr sz="3200" dirty="0">
                <a:solidFill>
                  <a:srgbClr val="FFFFFF"/>
                </a:solidFill>
                <a:latin typeface="Calibri"/>
                <a:cs typeface="Calibri"/>
              </a:rPr>
              <a:t>provides</a:t>
            </a:r>
            <a:r>
              <a:rPr sz="3200" spc="-55" dirty="0">
                <a:solidFill>
                  <a:srgbClr val="FFFFFF"/>
                </a:solidFill>
                <a:latin typeface="Calibri"/>
                <a:cs typeface="Calibri"/>
              </a:rPr>
              <a:t> </a:t>
            </a:r>
            <a:r>
              <a:rPr sz="3200" dirty="0">
                <a:solidFill>
                  <a:srgbClr val="FFFFFF"/>
                </a:solidFill>
                <a:latin typeface="Calibri"/>
                <a:cs typeface="Calibri"/>
              </a:rPr>
              <a:t>specifications</a:t>
            </a:r>
            <a:r>
              <a:rPr sz="3200" spc="-45" dirty="0">
                <a:solidFill>
                  <a:srgbClr val="FFFFFF"/>
                </a:solidFill>
                <a:latin typeface="Calibri"/>
                <a:cs typeface="Calibri"/>
              </a:rPr>
              <a:t> </a:t>
            </a:r>
            <a:r>
              <a:rPr sz="3200" dirty="0">
                <a:solidFill>
                  <a:srgbClr val="FFFFFF"/>
                </a:solidFill>
                <a:latin typeface="Calibri"/>
                <a:cs typeface="Calibri"/>
              </a:rPr>
              <a:t>or</a:t>
            </a:r>
            <a:r>
              <a:rPr sz="3200" spc="-45" dirty="0">
                <a:solidFill>
                  <a:srgbClr val="FFFFFF"/>
                </a:solidFill>
                <a:latin typeface="Calibri"/>
                <a:cs typeface="Calibri"/>
              </a:rPr>
              <a:t> </a:t>
            </a:r>
            <a:r>
              <a:rPr sz="3200" spc="-10" dirty="0">
                <a:solidFill>
                  <a:srgbClr val="FFFFFF"/>
                </a:solidFill>
                <a:latin typeface="Calibri"/>
                <a:cs typeface="Calibri"/>
              </a:rPr>
              <a:t>scope </a:t>
            </a:r>
            <a:r>
              <a:rPr sz="3200" dirty="0">
                <a:solidFill>
                  <a:srgbClr val="FFFFFF"/>
                </a:solidFill>
                <a:latin typeface="Calibri"/>
                <a:cs typeface="Calibri"/>
              </a:rPr>
              <a:t>of</a:t>
            </a:r>
            <a:r>
              <a:rPr sz="3200" spc="-50" dirty="0">
                <a:solidFill>
                  <a:srgbClr val="FFFFFF"/>
                </a:solidFill>
                <a:latin typeface="Calibri"/>
                <a:cs typeface="Calibri"/>
              </a:rPr>
              <a:t> </a:t>
            </a:r>
            <a:r>
              <a:rPr sz="3200" dirty="0">
                <a:solidFill>
                  <a:srgbClr val="FFFFFF"/>
                </a:solidFill>
                <a:latin typeface="Calibri"/>
                <a:cs typeface="Calibri"/>
              </a:rPr>
              <a:t>work</a:t>
            </a:r>
            <a:r>
              <a:rPr sz="3200" spc="-65" dirty="0">
                <a:solidFill>
                  <a:srgbClr val="FFFFFF"/>
                </a:solidFill>
                <a:latin typeface="Calibri"/>
                <a:cs typeface="Calibri"/>
              </a:rPr>
              <a:t> </a:t>
            </a:r>
            <a:r>
              <a:rPr sz="3200" dirty="0">
                <a:solidFill>
                  <a:srgbClr val="FFFFFF"/>
                </a:solidFill>
                <a:latin typeface="Calibri"/>
                <a:cs typeface="Calibri"/>
              </a:rPr>
              <a:t>for</a:t>
            </a:r>
            <a:r>
              <a:rPr sz="3200" spc="-40" dirty="0">
                <a:solidFill>
                  <a:srgbClr val="FFFFFF"/>
                </a:solidFill>
                <a:latin typeface="Calibri"/>
                <a:cs typeface="Calibri"/>
              </a:rPr>
              <a:t> </a:t>
            </a:r>
            <a:r>
              <a:rPr sz="3200" dirty="0">
                <a:solidFill>
                  <a:srgbClr val="FFFFFF"/>
                </a:solidFill>
                <a:latin typeface="Calibri"/>
                <a:cs typeface="Calibri"/>
              </a:rPr>
              <a:t>the</a:t>
            </a:r>
            <a:r>
              <a:rPr sz="3200" spc="-45" dirty="0">
                <a:solidFill>
                  <a:srgbClr val="FFFFFF"/>
                </a:solidFill>
                <a:latin typeface="Calibri"/>
                <a:cs typeface="Calibri"/>
              </a:rPr>
              <a:t> </a:t>
            </a:r>
            <a:r>
              <a:rPr sz="3200" dirty="0">
                <a:solidFill>
                  <a:srgbClr val="FFFFFF"/>
                </a:solidFill>
                <a:latin typeface="Calibri"/>
                <a:cs typeface="Calibri"/>
              </a:rPr>
              <a:t>solicitation</a:t>
            </a:r>
            <a:r>
              <a:rPr sz="3200" spc="-20" dirty="0">
                <a:solidFill>
                  <a:srgbClr val="FFFFFF"/>
                </a:solidFill>
                <a:latin typeface="Calibri"/>
                <a:cs typeface="Calibri"/>
              </a:rPr>
              <a:t> </a:t>
            </a:r>
            <a:r>
              <a:rPr sz="3200" dirty="0">
                <a:solidFill>
                  <a:srgbClr val="FFFFFF"/>
                </a:solidFill>
                <a:latin typeface="Calibri"/>
                <a:cs typeface="Calibri"/>
              </a:rPr>
              <a:t>and</a:t>
            </a:r>
            <a:r>
              <a:rPr sz="3200" spc="-35" dirty="0">
                <a:solidFill>
                  <a:srgbClr val="FFFFFF"/>
                </a:solidFill>
                <a:latin typeface="Calibri"/>
                <a:cs typeface="Calibri"/>
              </a:rPr>
              <a:t> </a:t>
            </a:r>
            <a:r>
              <a:rPr sz="3200" dirty="0">
                <a:solidFill>
                  <a:srgbClr val="FFFFFF"/>
                </a:solidFill>
                <a:latin typeface="Calibri"/>
                <a:cs typeface="Calibri"/>
              </a:rPr>
              <a:t>works</a:t>
            </a:r>
            <a:r>
              <a:rPr sz="3200" spc="-75" dirty="0">
                <a:solidFill>
                  <a:srgbClr val="FFFFFF"/>
                </a:solidFill>
                <a:latin typeface="Calibri"/>
                <a:cs typeface="Calibri"/>
              </a:rPr>
              <a:t> </a:t>
            </a:r>
            <a:r>
              <a:rPr sz="3200" spc="-20" dirty="0">
                <a:solidFill>
                  <a:srgbClr val="FFFFFF"/>
                </a:solidFill>
                <a:latin typeface="Calibri"/>
                <a:cs typeface="Calibri"/>
              </a:rPr>
              <a:t>with </a:t>
            </a:r>
            <a:r>
              <a:rPr sz="3200" dirty="0">
                <a:solidFill>
                  <a:srgbClr val="FFFFFF"/>
                </a:solidFill>
                <a:latin typeface="Calibri"/>
                <a:cs typeface="Calibri"/>
              </a:rPr>
              <a:t>Procurement</a:t>
            </a:r>
            <a:r>
              <a:rPr sz="3200" spc="-120" dirty="0">
                <a:solidFill>
                  <a:srgbClr val="FFFFFF"/>
                </a:solidFill>
                <a:latin typeface="Calibri"/>
                <a:cs typeface="Calibri"/>
              </a:rPr>
              <a:t> </a:t>
            </a:r>
            <a:r>
              <a:rPr sz="3200" dirty="0">
                <a:solidFill>
                  <a:srgbClr val="FFFFFF"/>
                </a:solidFill>
                <a:latin typeface="Calibri"/>
                <a:cs typeface="Calibri"/>
              </a:rPr>
              <a:t>to</a:t>
            </a:r>
            <a:r>
              <a:rPr sz="3200" spc="-70" dirty="0">
                <a:solidFill>
                  <a:srgbClr val="FFFFFF"/>
                </a:solidFill>
                <a:latin typeface="Calibri"/>
                <a:cs typeface="Calibri"/>
              </a:rPr>
              <a:t> </a:t>
            </a:r>
            <a:r>
              <a:rPr sz="3200" dirty="0">
                <a:solidFill>
                  <a:srgbClr val="FFFFFF"/>
                </a:solidFill>
                <a:latin typeface="Calibri"/>
                <a:cs typeface="Calibri"/>
              </a:rPr>
              <a:t>finalize</a:t>
            </a:r>
            <a:r>
              <a:rPr sz="3200" spc="-60" dirty="0">
                <a:solidFill>
                  <a:srgbClr val="FFFFFF"/>
                </a:solidFill>
                <a:latin typeface="Calibri"/>
                <a:cs typeface="Calibri"/>
              </a:rPr>
              <a:t> </a:t>
            </a:r>
            <a:r>
              <a:rPr sz="3200" dirty="0">
                <a:solidFill>
                  <a:srgbClr val="FFFFFF"/>
                </a:solidFill>
                <a:latin typeface="Calibri"/>
                <a:cs typeface="Calibri"/>
              </a:rPr>
              <a:t>the</a:t>
            </a:r>
            <a:r>
              <a:rPr sz="3200" spc="-70" dirty="0">
                <a:solidFill>
                  <a:srgbClr val="FFFFFF"/>
                </a:solidFill>
                <a:latin typeface="Calibri"/>
                <a:cs typeface="Calibri"/>
              </a:rPr>
              <a:t> </a:t>
            </a:r>
            <a:r>
              <a:rPr sz="3200" spc="-10" dirty="0">
                <a:solidFill>
                  <a:srgbClr val="FFFFFF"/>
                </a:solidFill>
                <a:latin typeface="Calibri"/>
                <a:cs typeface="Calibri"/>
              </a:rPr>
              <a:t>solicitation.</a:t>
            </a:r>
            <a:endParaRPr sz="3200">
              <a:latin typeface="Calibri"/>
              <a:cs typeface="Calibri"/>
            </a:endParaRPr>
          </a:p>
          <a:p>
            <a:pPr marL="469900" marR="5080" indent="-457834" algn="just">
              <a:lnSpc>
                <a:spcPct val="100299"/>
              </a:lnSpc>
              <a:spcBef>
                <a:spcPts val="1795"/>
              </a:spcBef>
              <a:buSzPct val="79687"/>
              <a:buFont typeface="Arial"/>
              <a:buChar char="•"/>
              <a:tabLst>
                <a:tab pos="470534" algn="l"/>
              </a:tabLst>
            </a:pPr>
            <a:r>
              <a:rPr sz="3200" dirty="0">
                <a:solidFill>
                  <a:srgbClr val="FFFFFF"/>
                </a:solidFill>
                <a:latin typeface="Calibri"/>
                <a:cs typeface="Calibri"/>
              </a:rPr>
              <a:t>The</a:t>
            </a:r>
            <a:r>
              <a:rPr sz="3200" spc="-30" dirty="0">
                <a:solidFill>
                  <a:srgbClr val="FFFFFF"/>
                </a:solidFill>
                <a:latin typeface="Calibri"/>
                <a:cs typeface="Calibri"/>
              </a:rPr>
              <a:t> </a:t>
            </a:r>
            <a:r>
              <a:rPr sz="3200" dirty="0">
                <a:solidFill>
                  <a:srgbClr val="FFFFFF"/>
                </a:solidFill>
                <a:latin typeface="Calibri"/>
                <a:cs typeface="Calibri"/>
              </a:rPr>
              <a:t>solicitation</a:t>
            </a:r>
            <a:r>
              <a:rPr sz="3200" spc="-15" dirty="0">
                <a:solidFill>
                  <a:srgbClr val="FFFFFF"/>
                </a:solidFill>
                <a:latin typeface="Calibri"/>
                <a:cs typeface="Calibri"/>
              </a:rPr>
              <a:t> </a:t>
            </a:r>
            <a:r>
              <a:rPr sz="3200" dirty="0">
                <a:solidFill>
                  <a:srgbClr val="FFFFFF"/>
                </a:solidFill>
                <a:latin typeface="Calibri"/>
                <a:cs typeface="Calibri"/>
              </a:rPr>
              <a:t>is</a:t>
            </a:r>
            <a:r>
              <a:rPr sz="3200" spc="-40" dirty="0">
                <a:solidFill>
                  <a:srgbClr val="FFFFFF"/>
                </a:solidFill>
                <a:latin typeface="Calibri"/>
                <a:cs typeface="Calibri"/>
              </a:rPr>
              <a:t> </a:t>
            </a:r>
            <a:r>
              <a:rPr sz="3200" dirty="0">
                <a:solidFill>
                  <a:srgbClr val="FFFFFF"/>
                </a:solidFill>
                <a:latin typeface="Calibri"/>
                <a:cs typeface="Calibri"/>
              </a:rPr>
              <a:t>released</a:t>
            </a:r>
            <a:r>
              <a:rPr sz="3200" spc="-55" dirty="0">
                <a:solidFill>
                  <a:srgbClr val="FFFFFF"/>
                </a:solidFill>
                <a:latin typeface="Calibri"/>
                <a:cs typeface="Calibri"/>
              </a:rPr>
              <a:t> </a:t>
            </a:r>
            <a:r>
              <a:rPr sz="3200" dirty="0">
                <a:solidFill>
                  <a:srgbClr val="FFFFFF"/>
                </a:solidFill>
                <a:latin typeface="Calibri"/>
                <a:cs typeface="Calibri"/>
              </a:rPr>
              <a:t>when</a:t>
            </a:r>
            <a:r>
              <a:rPr sz="3200" spc="-35" dirty="0">
                <a:solidFill>
                  <a:srgbClr val="FFFFFF"/>
                </a:solidFill>
                <a:latin typeface="Calibri"/>
                <a:cs typeface="Calibri"/>
              </a:rPr>
              <a:t> </a:t>
            </a:r>
            <a:r>
              <a:rPr sz="3200" dirty="0">
                <a:solidFill>
                  <a:srgbClr val="FFFFFF"/>
                </a:solidFill>
                <a:latin typeface="Calibri"/>
                <a:cs typeface="Calibri"/>
              </a:rPr>
              <a:t>the</a:t>
            </a:r>
            <a:r>
              <a:rPr sz="3200" spc="-25" dirty="0">
                <a:solidFill>
                  <a:srgbClr val="FFFFFF"/>
                </a:solidFill>
                <a:latin typeface="Calibri"/>
                <a:cs typeface="Calibri"/>
              </a:rPr>
              <a:t> </a:t>
            </a:r>
            <a:r>
              <a:rPr sz="3200" dirty="0">
                <a:solidFill>
                  <a:srgbClr val="FFFFFF"/>
                </a:solidFill>
                <a:latin typeface="Calibri"/>
                <a:cs typeface="Calibri"/>
              </a:rPr>
              <a:t>end-</a:t>
            </a:r>
            <a:r>
              <a:rPr sz="3200" spc="-20" dirty="0">
                <a:solidFill>
                  <a:srgbClr val="FFFFFF"/>
                </a:solidFill>
                <a:latin typeface="Calibri"/>
                <a:cs typeface="Calibri"/>
              </a:rPr>
              <a:t>user </a:t>
            </a:r>
            <a:r>
              <a:rPr sz="3200" dirty="0">
                <a:solidFill>
                  <a:srgbClr val="FFFFFF"/>
                </a:solidFill>
                <a:latin typeface="Calibri"/>
                <a:cs typeface="Calibri"/>
              </a:rPr>
              <a:t>and</a:t>
            </a:r>
            <a:r>
              <a:rPr sz="3200" spc="-60" dirty="0">
                <a:solidFill>
                  <a:srgbClr val="FFFFFF"/>
                </a:solidFill>
                <a:latin typeface="Calibri"/>
                <a:cs typeface="Calibri"/>
              </a:rPr>
              <a:t> </a:t>
            </a:r>
            <a:r>
              <a:rPr sz="3200" dirty="0">
                <a:solidFill>
                  <a:srgbClr val="FFFFFF"/>
                </a:solidFill>
                <a:latin typeface="Calibri"/>
                <a:cs typeface="Calibri"/>
              </a:rPr>
              <a:t>Procurement</a:t>
            </a:r>
            <a:r>
              <a:rPr sz="3200" spc="-100" dirty="0">
                <a:solidFill>
                  <a:srgbClr val="FFFFFF"/>
                </a:solidFill>
                <a:latin typeface="Calibri"/>
                <a:cs typeface="Calibri"/>
              </a:rPr>
              <a:t> </a:t>
            </a:r>
            <a:r>
              <a:rPr sz="3200" dirty="0">
                <a:solidFill>
                  <a:srgbClr val="FFFFFF"/>
                </a:solidFill>
                <a:latin typeface="Calibri"/>
                <a:cs typeface="Calibri"/>
              </a:rPr>
              <a:t>Services</a:t>
            </a:r>
            <a:r>
              <a:rPr sz="3200" spc="-85" dirty="0">
                <a:solidFill>
                  <a:srgbClr val="FFFFFF"/>
                </a:solidFill>
                <a:latin typeface="Calibri"/>
                <a:cs typeface="Calibri"/>
              </a:rPr>
              <a:t> </a:t>
            </a:r>
            <a:r>
              <a:rPr sz="3200" dirty="0">
                <a:solidFill>
                  <a:srgbClr val="FFFFFF"/>
                </a:solidFill>
                <a:latin typeface="Calibri"/>
                <a:cs typeface="Calibri"/>
              </a:rPr>
              <a:t>have</a:t>
            </a:r>
            <a:r>
              <a:rPr sz="3200" spc="-70" dirty="0">
                <a:solidFill>
                  <a:srgbClr val="FFFFFF"/>
                </a:solidFill>
                <a:latin typeface="Calibri"/>
                <a:cs typeface="Calibri"/>
              </a:rPr>
              <a:t> </a:t>
            </a:r>
            <a:r>
              <a:rPr sz="3200" dirty="0">
                <a:solidFill>
                  <a:srgbClr val="FFFFFF"/>
                </a:solidFill>
                <a:latin typeface="Calibri"/>
                <a:cs typeface="Calibri"/>
              </a:rPr>
              <a:t>reviewed</a:t>
            </a:r>
            <a:r>
              <a:rPr sz="3200" spc="-90" dirty="0">
                <a:solidFill>
                  <a:srgbClr val="FFFFFF"/>
                </a:solidFill>
                <a:latin typeface="Calibri"/>
                <a:cs typeface="Calibri"/>
              </a:rPr>
              <a:t> </a:t>
            </a:r>
            <a:r>
              <a:rPr sz="3200" spc="-25" dirty="0">
                <a:solidFill>
                  <a:srgbClr val="FFFFFF"/>
                </a:solidFill>
                <a:latin typeface="Calibri"/>
                <a:cs typeface="Calibri"/>
              </a:rPr>
              <a:t>and </a:t>
            </a:r>
            <a:r>
              <a:rPr sz="3200" dirty="0">
                <a:solidFill>
                  <a:srgbClr val="FFFFFF"/>
                </a:solidFill>
                <a:latin typeface="Calibri"/>
                <a:cs typeface="Calibri"/>
              </a:rPr>
              <a:t>approved</a:t>
            </a:r>
            <a:r>
              <a:rPr sz="3200" spc="-75" dirty="0">
                <a:solidFill>
                  <a:srgbClr val="FFFFFF"/>
                </a:solidFill>
                <a:latin typeface="Calibri"/>
                <a:cs typeface="Calibri"/>
              </a:rPr>
              <a:t> </a:t>
            </a:r>
            <a:r>
              <a:rPr sz="3200" dirty="0">
                <a:solidFill>
                  <a:srgbClr val="FFFFFF"/>
                </a:solidFill>
                <a:latin typeface="Calibri"/>
                <a:cs typeface="Calibri"/>
              </a:rPr>
              <a:t>the</a:t>
            </a:r>
            <a:r>
              <a:rPr sz="3200" spc="-60" dirty="0">
                <a:solidFill>
                  <a:srgbClr val="FFFFFF"/>
                </a:solidFill>
                <a:latin typeface="Calibri"/>
                <a:cs typeface="Calibri"/>
              </a:rPr>
              <a:t> </a:t>
            </a:r>
            <a:r>
              <a:rPr sz="3200" spc="-10" dirty="0">
                <a:solidFill>
                  <a:srgbClr val="FFFFFF"/>
                </a:solidFill>
                <a:latin typeface="Calibri"/>
                <a:cs typeface="Calibri"/>
              </a:rPr>
              <a:t>solicitation.</a:t>
            </a:r>
            <a:endParaRPr sz="3200">
              <a:latin typeface="Calibri"/>
              <a:cs typeface="Calibri"/>
            </a:endParaRPr>
          </a:p>
        </p:txBody>
      </p:sp>
      <p:sp>
        <p:nvSpPr>
          <p:cNvPr id="4" name="object 4"/>
          <p:cNvSpPr txBox="1"/>
          <p:nvPr/>
        </p:nvSpPr>
        <p:spPr>
          <a:xfrm>
            <a:off x="6734682" y="6141211"/>
            <a:ext cx="144780" cy="162560"/>
          </a:xfrm>
          <a:prstGeom prst="rect">
            <a:avLst/>
          </a:prstGeom>
        </p:spPr>
        <p:txBody>
          <a:bodyPr vert="horz" wrap="square" lIns="0" tIns="12700" rIns="0" bIns="0" rtlCol="0">
            <a:spAutoFit/>
          </a:bodyPr>
          <a:lstStyle/>
          <a:p>
            <a:pPr marL="12700">
              <a:lnSpc>
                <a:spcPct val="100000"/>
              </a:lnSpc>
              <a:spcBef>
                <a:spcPts val="100"/>
              </a:spcBef>
            </a:pPr>
            <a:r>
              <a:rPr sz="900" spc="-25" dirty="0">
                <a:solidFill>
                  <a:srgbClr val="4966AC"/>
                </a:solidFill>
                <a:latin typeface="Trebuchet MS"/>
                <a:cs typeface="Trebuchet MS"/>
              </a:rPr>
              <a:t>10</a:t>
            </a:r>
            <a:endParaRPr sz="900">
              <a:latin typeface="Trebuchet MS"/>
              <a:cs typeface="Trebuchet M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31621" y="222250"/>
            <a:ext cx="7611745" cy="756920"/>
          </a:xfrm>
          <a:prstGeom prst="rect">
            <a:avLst/>
          </a:prstGeom>
        </p:spPr>
        <p:txBody>
          <a:bodyPr vert="horz" wrap="square" lIns="0" tIns="12700" rIns="0" bIns="0" rtlCol="0">
            <a:spAutoFit/>
          </a:bodyPr>
          <a:lstStyle/>
          <a:p>
            <a:pPr marL="12700">
              <a:lnSpc>
                <a:spcPct val="100000"/>
              </a:lnSpc>
              <a:spcBef>
                <a:spcPts val="100"/>
              </a:spcBef>
            </a:pPr>
            <a:r>
              <a:rPr dirty="0"/>
              <a:t>General</a:t>
            </a:r>
            <a:r>
              <a:rPr spc="-130" dirty="0"/>
              <a:t> </a:t>
            </a:r>
            <a:r>
              <a:rPr spc="-35" dirty="0"/>
              <a:t>Terms</a:t>
            </a:r>
            <a:r>
              <a:rPr spc="-114" dirty="0"/>
              <a:t> </a:t>
            </a:r>
            <a:r>
              <a:rPr dirty="0"/>
              <a:t>and</a:t>
            </a:r>
            <a:r>
              <a:rPr spc="-114" dirty="0"/>
              <a:t> </a:t>
            </a:r>
            <a:r>
              <a:rPr spc="-10" dirty="0"/>
              <a:t>Conditions</a:t>
            </a:r>
          </a:p>
        </p:txBody>
      </p:sp>
      <p:sp>
        <p:nvSpPr>
          <p:cNvPr id="3" name="object 3"/>
          <p:cNvSpPr txBox="1"/>
          <p:nvPr/>
        </p:nvSpPr>
        <p:spPr>
          <a:xfrm>
            <a:off x="577697" y="1495170"/>
            <a:ext cx="7907020" cy="4069191"/>
          </a:xfrm>
          <a:prstGeom prst="rect">
            <a:avLst/>
          </a:prstGeom>
        </p:spPr>
        <p:txBody>
          <a:bodyPr vert="horz" wrap="square" lIns="0" tIns="12700" rIns="0" bIns="0" rtlCol="0">
            <a:spAutoFit/>
          </a:bodyPr>
          <a:lstStyle/>
          <a:p>
            <a:pPr marL="2324735" marR="846455" indent="-1468120">
              <a:lnSpc>
                <a:spcPct val="114599"/>
              </a:lnSpc>
              <a:spcBef>
                <a:spcPts val="100"/>
              </a:spcBef>
            </a:pPr>
            <a:r>
              <a:rPr sz="2400" b="1" dirty="0">
                <a:solidFill>
                  <a:srgbClr val="FFFF00"/>
                </a:solidFill>
                <a:latin typeface="Calibri"/>
                <a:cs typeface="Calibri"/>
              </a:rPr>
              <a:t>Where</a:t>
            </a:r>
            <a:r>
              <a:rPr sz="2400" b="1" spc="-55" dirty="0">
                <a:solidFill>
                  <a:srgbClr val="FFFF00"/>
                </a:solidFill>
                <a:latin typeface="Calibri"/>
                <a:cs typeface="Calibri"/>
              </a:rPr>
              <a:t> </a:t>
            </a:r>
            <a:r>
              <a:rPr sz="2400" b="1" dirty="0">
                <a:solidFill>
                  <a:srgbClr val="FFFF00"/>
                </a:solidFill>
                <a:latin typeface="Calibri"/>
                <a:cs typeface="Calibri"/>
              </a:rPr>
              <a:t>to</a:t>
            </a:r>
            <a:r>
              <a:rPr sz="2400" b="1" spc="-35" dirty="0">
                <a:solidFill>
                  <a:srgbClr val="FFFF00"/>
                </a:solidFill>
                <a:latin typeface="Calibri"/>
                <a:cs typeface="Calibri"/>
              </a:rPr>
              <a:t> </a:t>
            </a:r>
            <a:r>
              <a:rPr sz="2400" b="1" dirty="0">
                <a:solidFill>
                  <a:srgbClr val="FFFF00"/>
                </a:solidFill>
                <a:latin typeface="Calibri"/>
                <a:cs typeface="Calibri"/>
              </a:rPr>
              <a:t>find</a:t>
            </a:r>
            <a:r>
              <a:rPr sz="2400" b="1" spc="-35" dirty="0">
                <a:solidFill>
                  <a:srgbClr val="FFFF00"/>
                </a:solidFill>
                <a:latin typeface="Calibri"/>
                <a:cs typeface="Calibri"/>
              </a:rPr>
              <a:t> </a:t>
            </a:r>
            <a:r>
              <a:rPr sz="2400" b="1" dirty="0">
                <a:solidFill>
                  <a:srgbClr val="FFFF00"/>
                </a:solidFill>
                <a:latin typeface="Calibri"/>
                <a:cs typeface="Calibri"/>
              </a:rPr>
              <a:t>our</a:t>
            </a:r>
            <a:r>
              <a:rPr sz="2400" b="1" spc="-60" dirty="0">
                <a:solidFill>
                  <a:srgbClr val="FFFF00"/>
                </a:solidFill>
                <a:latin typeface="Calibri"/>
                <a:cs typeface="Calibri"/>
              </a:rPr>
              <a:t> </a:t>
            </a:r>
            <a:r>
              <a:rPr sz="2400" b="1" dirty="0">
                <a:solidFill>
                  <a:srgbClr val="FFFF00"/>
                </a:solidFill>
                <a:latin typeface="Calibri"/>
                <a:cs typeface="Calibri"/>
              </a:rPr>
              <a:t>General</a:t>
            </a:r>
            <a:r>
              <a:rPr sz="2400" b="1" spc="-35" dirty="0">
                <a:solidFill>
                  <a:srgbClr val="FFFF00"/>
                </a:solidFill>
                <a:latin typeface="Calibri"/>
                <a:cs typeface="Calibri"/>
              </a:rPr>
              <a:t> </a:t>
            </a:r>
            <a:r>
              <a:rPr sz="2400" b="1" spc="-25" dirty="0">
                <a:solidFill>
                  <a:srgbClr val="FFFF00"/>
                </a:solidFill>
                <a:latin typeface="Calibri"/>
                <a:cs typeface="Calibri"/>
              </a:rPr>
              <a:t>Terms</a:t>
            </a:r>
            <a:r>
              <a:rPr sz="2400" b="1" spc="-50" dirty="0">
                <a:solidFill>
                  <a:srgbClr val="FFFF00"/>
                </a:solidFill>
                <a:latin typeface="Calibri"/>
                <a:cs typeface="Calibri"/>
              </a:rPr>
              <a:t> </a:t>
            </a:r>
            <a:r>
              <a:rPr sz="2400" b="1" dirty="0">
                <a:solidFill>
                  <a:srgbClr val="FFFF00"/>
                </a:solidFill>
                <a:latin typeface="Calibri"/>
                <a:cs typeface="Calibri"/>
              </a:rPr>
              <a:t>and</a:t>
            </a:r>
            <a:r>
              <a:rPr sz="2400" b="1" spc="-45" dirty="0">
                <a:solidFill>
                  <a:srgbClr val="FFFF00"/>
                </a:solidFill>
                <a:latin typeface="Calibri"/>
                <a:cs typeface="Calibri"/>
              </a:rPr>
              <a:t> </a:t>
            </a:r>
            <a:r>
              <a:rPr sz="2400" b="1" spc="-10" dirty="0">
                <a:solidFill>
                  <a:srgbClr val="FFFF00"/>
                </a:solidFill>
                <a:latin typeface="Calibri"/>
                <a:cs typeface="Calibri"/>
              </a:rPr>
              <a:t>Conditions: </a:t>
            </a:r>
            <a:r>
              <a:rPr sz="2400" b="1" dirty="0">
                <a:solidFill>
                  <a:srgbClr val="FFFFFF"/>
                </a:solidFill>
                <a:latin typeface="Calibri"/>
                <a:cs typeface="Calibri"/>
              </a:rPr>
              <a:t>Go</a:t>
            </a:r>
            <a:r>
              <a:rPr sz="2400" b="1" spc="-75" dirty="0">
                <a:solidFill>
                  <a:srgbClr val="FFFFFF"/>
                </a:solidFill>
                <a:latin typeface="Calibri"/>
                <a:cs typeface="Calibri"/>
              </a:rPr>
              <a:t> </a:t>
            </a:r>
            <a:r>
              <a:rPr sz="2400" b="1" dirty="0">
                <a:solidFill>
                  <a:srgbClr val="FFFFFF"/>
                </a:solidFill>
                <a:latin typeface="Calibri"/>
                <a:cs typeface="Calibri"/>
              </a:rPr>
              <a:t>to:</a:t>
            </a:r>
            <a:r>
              <a:rPr sz="2400" b="1" spc="-45" dirty="0">
                <a:solidFill>
                  <a:srgbClr val="FFFFFF"/>
                </a:solidFill>
                <a:latin typeface="Calibri"/>
                <a:cs typeface="Calibri"/>
              </a:rPr>
              <a:t> </a:t>
            </a:r>
            <a:r>
              <a:rPr sz="2400" b="1" spc="-10" dirty="0">
                <a:solidFill>
                  <a:srgbClr val="FFFFFF"/>
                </a:solidFill>
                <a:latin typeface="Calibri"/>
                <a:cs typeface="Calibri"/>
                <a:hlinkClick r:id="rId2"/>
              </a:rPr>
              <a:t>www.</a:t>
            </a:r>
            <a:r>
              <a:rPr sz="2400" b="1" spc="-45" dirty="0">
                <a:solidFill>
                  <a:srgbClr val="FFFFFF"/>
                </a:solidFill>
                <a:latin typeface="Calibri"/>
                <a:cs typeface="Calibri"/>
              </a:rPr>
              <a:t> </a:t>
            </a:r>
            <a:r>
              <a:rPr sz="2400" b="1" spc="-10" dirty="0">
                <a:solidFill>
                  <a:srgbClr val="FFFFFF"/>
                </a:solidFill>
                <a:latin typeface="Calibri"/>
                <a:cs typeface="Calibri"/>
              </a:rPr>
              <a:t>Cobbk12.org</a:t>
            </a:r>
            <a:endParaRPr sz="2400" dirty="0">
              <a:latin typeface="Calibri"/>
              <a:cs typeface="Calibri"/>
            </a:endParaRPr>
          </a:p>
          <a:p>
            <a:pPr marL="2600960" marR="2587625" indent="458470">
              <a:lnSpc>
                <a:spcPct val="114700"/>
              </a:lnSpc>
              <a:spcBef>
                <a:spcPts val="5"/>
              </a:spcBef>
            </a:pPr>
            <a:r>
              <a:rPr sz="2400" b="1" dirty="0">
                <a:solidFill>
                  <a:srgbClr val="FFFF00"/>
                </a:solidFill>
                <a:latin typeface="Calibri"/>
                <a:cs typeface="Calibri"/>
              </a:rPr>
              <a:t>Click</a:t>
            </a:r>
            <a:r>
              <a:rPr sz="2400" b="1" spc="-20" dirty="0">
                <a:solidFill>
                  <a:srgbClr val="FFFF00"/>
                </a:solidFill>
                <a:latin typeface="Calibri"/>
                <a:cs typeface="Calibri"/>
              </a:rPr>
              <a:t> </a:t>
            </a:r>
            <a:r>
              <a:rPr sz="2400" b="1" dirty="0">
                <a:solidFill>
                  <a:srgbClr val="FFFFFF"/>
                </a:solidFill>
                <a:latin typeface="Calibri"/>
                <a:cs typeface="Calibri"/>
              </a:rPr>
              <a:t>on</a:t>
            </a:r>
            <a:r>
              <a:rPr sz="2400" b="1" spc="-25" dirty="0">
                <a:solidFill>
                  <a:srgbClr val="FFFFFF"/>
                </a:solidFill>
                <a:latin typeface="Calibri"/>
                <a:cs typeface="Calibri"/>
              </a:rPr>
              <a:t> </a:t>
            </a:r>
            <a:r>
              <a:rPr sz="2400" b="1" spc="-20" dirty="0">
                <a:solidFill>
                  <a:srgbClr val="FFFFFF"/>
                </a:solidFill>
                <a:latin typeface="Calibri"/>
                <a:cs typeface="Calibri"/>
              </a:rPr>
              <a:t>Menu </a:t>
            </a:r>
            <a:r>
              <a:rPr sz="2400" b="1" dirty="0">
                <a:solidFill>
                  <a:srgbClr val="FFFF00"/>
                </a:solidFill>
                <a:latin typeface="Calibri"/>
                <a:cs typeface="Calibri"/>
              </a:rPr>
              <a:t>Click</a:t>
            </a:r>
            <a:r>
              <a:rPr sz="2400" b="1" spc="-30" dirty="0">
                <a:solidFill>
                  <a:srgbClr val="FFFF00"/>
                </a:solidFill>
                <a:latin typeface="Calibri"/>
                <a:cs typeface="Calibri"/>
              </a:rPr>
              <a:t> </a:t>
            </a:r>
            <a:r>
              <a:rPr sz="2400" b="1" dirty="0">
                <a:solidFill>
                  <a:srgbClr val="FFFFFF"/>
                </a:solidFill>
                <a:latin typeface="Calibri"/>
                <a:cs typeface="Calibri"/>
              </a:rPr>
              <a:t>on</a:t>
            </a:r>
            <a:r>
              <a:rPr sz="2400" b="1" spc="-25" dirty="0">
                <a:solidFill>
                  <a:srgbClr val="FFFFFF"/>
                </a:solidFill>
                <a:latin typeface="Calibri"/>
                <a:cs typeface="Calibri"/>
              </a:rPr>
              <a:t> </a:t>
            </a:r>
            <a:r>
              <a:rPr sz="2400" b="1" spc="-10" dirty="0">
                <a:solidFill>
                  <a:srgbClr val="FFFFFF"/>
                </a:solidFill>
                <a:latin typeface="Calibri"/>
                <a:cs typeface="Calibri"/>
              </a:rPr>
              <a:t>Departments</a:t>
            </a:r>
            <a:endParaRPr sz="2400" dirty="0">
              <a:latin typeface="Calibri"/>
              <a:cs typeface="Calibri"/>
            </a:endParaRPr>
          </a:p>
          <a:p>
            <a:pPr marL="2048510" marR="2035175" indent="-2540" algn="ctr">
              <a:lnSpc>
                <a:spcPts val="3310"/>
              </a:lnSpc>
              <a:spcBef>
                <a:spcPts val="175"/>
              </a:spcBef>
            </a:pPr>
            <a:r>
              <a:rPr sz="2400" b="1" dirty="0">
                <a:solidFill>
                  <a:srgbClr val="FFFF00"/>
                </a:solidFill>
                <a:latin typeface="Calibri"/>
                <a:cs typeface="Calibri"/>
              </a:rPr>
              <a:t>Click</a:t>
            </a:r>
            <a:r>
              <a:rPr sz="2400" b="1" spc="-60" dirty="0">
                <a:solidFill>
                  <a:srgbClr val="FFFF00"/>
                </a:solidFill>
                <a:latin typeface="Calibri"/>
                <a:cs typeface="Calibri"/>
              </a:rPr>
              <a:t> </a:t>
            </a:r>
            <a:r>
              <a:rPr sz="2400" b="1" dirty="0">
                <a:solidFill>
                  <a:srgbClr val="FFFFFF"/>
                </a:solidFill>
                <a:latin typeface="Calibri"/>
                <a:cs typeface="Calibri"/>
              </a:rPr>
              <a:t>on</a:t>
            </a:r>
            <a:r>
              <a:rPr sz="2400" b="1" spc="-50" dirty="0">
                <a:solidFill>
                  <a:srgbClr val="FFFFFF"/>
                </a:solidFill>
                <a:latin typeface="Calibri"/>
                <a:cs typeface="Calibri"/>
              </a:rPr>
              <a:t> </a:t>
            </a:r>
            <a:r>
              <a:rPr sz="2400" b="1" dirty="0">
                <a:solidFill>
                  <a:srgbClr val="FFFFFF"/>
                </a:solidFill>
                <a:latin typeface="Calibri"/>
                <a:cs typeface="Calibri"/>
              </a:rPr>
              <a:t>Procurement</a:t>
            </a:r>
            <a:r>
              <a:rPr sz="2400" b="1" spc="-50" dirty="0">
                <a:solidFill>
                  <a:srgbClr val="FFFFFF"/>
                </a:solidFill>
                <a:latin typeface="Calibri"/>
                <a:cs typeface="Calibri"/>
              </a:rPr>
              <a:t> </a:t>
            </a:r>
            <a:r>
              <a:rPr sz="2400" b="1" spc="-10" dirty="0">
                <a:solidFill>
                  <a:srgbClr val="FFFFFF"/>
                </a:solidFill>
                <a:latin typeface="Calibri"/>
                <a:cs typeface="Calibri"/>
              </a:rPr>
              <a:t>Services </a:t>
            </a:r>
            <a:endParaRPr sz="2400" dirty="0">
              <a:latin typeface="Calibri"/>
              <a:cs typeface="Calibri"/>
            </a:endParaRPr>
          </a:p>
          <a:p>
            <a:pPr marL="3810" algn="ctr">
              <a:lnSpc>
                <a:spcPct val="100000"/>
              </a:lnSpc>
              <a:spcBef>
                <a:spcPts val="240"/>
              </a:spcBef>
            </a:pPr>
            <a:r>
              <a:rPr sz="2400" b="1" dirty="0">
                <a:solidFill>
                  <a:srgbClr val="FFFF00"/>
                </a:solidFill>
                <a:latin typeface="Calibri"/>
                <a:cs typeface="Calibri"/>
              </a:rPr>
              <a:t>Click</a:t>
            </a:r>
            <a:r>
              <a:rPr sz="2400" b="1" spc="-60" dirty="0">
                <a:solidFill>
                  <a:srgbClr val="FFFF00"/>
                </a:solidFill>
                <a:latin typeface="Calibri"/>
                <a:cs typeface="Calibri"/>
              </a:rPr>
              <a:t> </a:t>
            </a:r>
            <a:r>
              <a:rPr sz="2400" b="1" dirty="0">
                <a:solidFill>
                  <a:srgbClr val="FFFFFF"/>
                </a:solidFill>
                <a:latin typeface="Calibri"/>
                <a:cs typeface="Calibri"/>
              </a:rPr>
              <a:t>on</a:t>
            </a:r>
            <a:r>
              <a:rPr sz="2400" b="1" spc="-50" dirty="0">
                <a:solidFill>
                  <a:srgbClr val="FFFFFF"/>
                </a:solidFill>
                <a:latin typeface="Calibri"/>
                <a:cs typeface="Calibri"/>
              </a:rPr>
              <a:t> </a:t>
            </a:r>
            <a:r>
              <a:rPr sz="2400" b="1" dirty="0">
                <a:solidFill>
                  <a:srgbClr val="FFFFFF"/>
                </a:solidFill>
                <a:latin typeface="Calibri"/>
                <a:cs typeface="Calibri"/>
              </a:rPr>
              <a:t>General</a:t>
            </a:r>
            <a:r>
              <a:rPr sz="2400" b="1" spc="-35" dirty="0">
                <a:solidFill>
                  <a:srgbClr val="FFFFFF"/>
                </a:solidFill>
                <a:latin typeface="Calibri"/>
                <a:cs typeface="Calibri"/>
              </a:rPr>
              <a:t> </a:t>
            </a:r>
            <a:r>
              <a:rPr sz="2400" b="1" spc="-25" dirty="0">
                <a:solidFill>
                  <a:srgbClr val="FFFFFF"/>
                </a:solidFill>
                <a:latin typeface="Calibri"/>
                <a:cs typeface="Calibri"/>
              </a:rPr>
              <a:t>Terms</a:t>
            </a:r>
            <a:r>
              <a:rPr sz="2400" b="1" spc="-50" dirty="0">
                <a:solidFill>
                  <a:srgbClr val="FFFFFF"/>
                </a:solidFill>
                <a:latin typeface="Calibri"/>
                <a:cs typeface="Calibri"/>
              </a:rPr>
              <a:t> </a:t>
            </a:r>
            <a:r>
              <a:rPr sz="2400" b="1" dirty="0">
                <a:solidFill>
                  <a:srgbClr val="FFFFFF"/>
                </a:solidFill>
                <a:latin typeface="Calibri"/>
                <a:cs typeface="Calibri"/>
              </a:rPr>
              <a:t>&amp;</a:t>
            </a:r>
            <a:r>
              <a:rPr sz="2400" b="1" spc="-35" dirty="0">
                <a:solidFill>
                  <a:srgbClr val="FFFFFF"/>
                </a:solidFill>
                <a:latin typeface="Calibri"/>
                <a:cs typeface="Calibri"/>
              </a:rPr>
              <a:t> </a:t>
            </a:r>
            <a:r>
              <a:rPr sz="2400" b="1" spc="-10" dirty="0">
                <a:solidFill>
                  <a:srgbClr val="FFFFFF"/>
                </a:solidFill>
                <a:latin typeface="Calibri"/>
                <a:cs typeface="Calibri"/>
              </a:rPr>
              <a:t>Conditions</a:t>
            </a:r>
            <a:endParaRPr sz="2400" dirty="0">
              <a:latin typeface="Calibri"/>
              <a:cs typeface="Calibri"/>
            </a:endParaRPr>
          </a:p>
          <a:p>
            <a:pPr>
              <a:lnSpc>
                <a:spcPct val="100000"/>
              </a:lnSpc>
              <a:spcBef>
                <a:spcPts val="5"/>
              </a:spcBef>
            </a:pPr>
            <a:endParaRPr sz="2600" dirty="0">
              <a:latin typeface="Calibri"/>
              <a:cs typeface="Calibri"/>
            </a:endParaRPr>
          </a:p>
          <a:p>
            <a:pPr marL="12065" marR="5080" algn="ctr">
              <a:lnSpc>
                <a:spcPct val="80000"/>
              </a:lnSpc>
              <a:spcBef>
                <a:spcPts val="5"/>
              </a:spcBef>
            </a:pPr>
            <a:r>
              <a:rPr sz="1800" b="1" dirty="0">
                <a:solidFill>
                  <a:srgbClr val="FFFFFF"/>
                </a:solidFill>
                <a:latin typeface="Calibri"/>
                <a:cs typeface="Calibri"/>
              </a:rPr>
              <a:t>The</a:t>
            </a:r>
            <a:r>
              <a:rPr sz="1800" b="1" spc="-30" dirty="0">
                <a:solidFill>
                  <a:srgbClr val="FFFFFF"/>
                </a:solidFill>
                <a:latin typeface="Calibri"/>
                <a:cs typeface="Calibri"/>
              </a:rPr>
              <a:t> </a:t>
            </a:r>
            <a:r>
              <a:rPr sz="1800" b="1" dirty="0">
                <a:solidFill>
                  <a:srgbClr val="FFFFFF"/>
                </a:solidFill>
                <a:latin typeface="Calibri"/>
                <a:cs typeface="Calibri"/>
              </a:rPr>
              <a:t>following</a:t>
            </a:r>
            <a:r>
              <a:rPr sz="1800" b="1" spc="-50" dirty="0">
                <a:solidFill>
                  <a:srgbClr val="FFFFFF"/>
                </a:solidFill>
                <a:latin typeface="Calibri"/>
                <a:cs typeface="Calibri"/>
              </a:rPr>
              <a:t> </a:t>
            </a:r>
            <a:r>
              <a:rPr sz="1800" b="1" dirty="0">
                <a:solidFill>
                  <a:srgbClr val="FFFFFF"/>
                </a:solidFill>
                <a:latin typeface="Calibri"/>
                <a:cs typeface="Calibri"/>
              </a:rPr>
              <a:t>General</a:t>
            </a:r>
            <a:r>
              <a:rPr sz="1800" b="1" spc="-55" dirty="0">
                <a:solidFill>
                  <a:srgbClr val="FFFFFF"/>
                </a:solidFill>
                <a:latin typeface="Calibri"/>
                <a:cs typeface="Calibri"/>
              </a:rPr>
              <a:t> </a:t>
            </a:r>
            <a:r>
              <a:rPr sz="1800" b="1" spc="-25" dirty="0">
                <a:solidFill>
                  <a:srgbClr val="FFFFFF"/>
                </a:solidFill>
                <a:latin typeface="Calibri"/>
                <a:cs typeface="Calibri"/>
              </a:rPr>
              <a:t>Terms</a:t>
            </a:r>
            <a:r>
              <a:rPr sz="1800" b="1" spc="-40" dirty="0">
                <a:solidFill>
                  <a:srgbClr val="FFFFFF"/>
                </a:solidFill>
                <a:latin typeface="Calibri"/>
                <a:cs typeface="Calibri"/>
              </a:rPr>
              <a:t> </a:t>
            </a:r>
            <a:r>
              <a:rPr sz="1800" b="1" dirty="0">
                <a:solidFill>
                  <a:srgbClr val="FFFFFF"/>
                </a:solidFill>
                <a:latin typeface="Calibri"/>
                <a:cs typeface="Calibri"/>
              </a:rPr>
              <a:t>and</a:t>
            </a:r>
            <a:r>
              <a:rPr sz="1800" b="1" spc="-30" dirty="0">
                <a:solidFill>
                  <a:srgbClr val="FFFFFF"/>
                </a:solidFill>
                <a:latin typeface="Calibri"/>
                <a:cs typeface="Calibri"/>
              </a:rPr>
              <a:t> </a:t>
            </a:r>
            <a:r>
              <a:rPr sz="1800" b="1" dirty="0">
                <a:solidFill>
                  <a:srgbClr val="FFFFFF"/>
                </a:solidFill>
                <a:latin typeface="Calibri"/>
                <a:cs typeface="Calibri"/>
              </a:rPr>
              <a:t>Conditions</a:t>
            </a:r>
            <a:r>
              <a:rPr sz="1800" b="1" spc="-40" dirty="0">
                <a:solidFill>
                  <a:srgbClr val="FFFFFF"/>
                </a:solidFill>
                <a:latin typeface="Calibri"/>
                <a:cs typeface="Calibri"/>
              </a:rPr>
              <a:t> </a:t>
            </a:r>
            <a:r>
              <a:rPr sz="1800" b="1" dirty="0">
                <a:solidFill>
                  <a:srgbClr val="FFFFFF"/>
                </a:solidFill>
                <a:latin typeface="Calibri"/>
                <a:cs typeface="Calibri"/>
              </a:rPr>
              <a:t>are</a:t>
            </a:r>
            <a:r>
              <a:rPr sz="1800" b="1" spc="-40" dirty="0">
                <a:solidFill>
                  <a:srgbClr val="FFFFFF"/>
                </a:solidFill>
                <a:latin typeface="Calibri"/>
                <a:cs typeface="Calibri"/>
              </a:rPr>
              <a:t> </a:t>
            </a:r>
            <a:r>
              <a:rPr sz="1800" b="1" dirty="0">
                <a:solidFill>
                  <a:srgbClr val="FFFFFF"/>
                </a:solidFill>
                <a:latin typeface="Calibri"/>
                <a:cs typeface="Calibri"/>
              </a:rPr>
              <a:t>common</a:t>
            </a:r>
            <a:r>
              <a:rPr sz="1800" b="1" spc="-60" dirty="0">
                <a:solidFill>
                  <a:srgbClr val="FFFFFF"/>
                </a:solidFill>
                <a:latin typeface="Calibri"/>
                <a:cs typeface="Calibri"/>
              </a:rPr>
              <a:t> </a:t>
            </a:r>
            <a:r>
              <a:rPr sz="1800" b="1" dirty="0">
                <a:solidFill>
                  <a:srgbClr val="FFFFFF"/>
                </a:solidFill>
                <a:latin typeface="Calibri"/>
                <a:cs typeface="Calibri"/>
              </a:rPr>
              <a:t>to</a:t>
            </a:r>
            <a:r>
              <a:rPr sz="1800" b="1" spc="-30" dirty="0">
                <a:solidFill>
                  <a:srgbClr val="FFFFFF"/>
                </a:solidFill>
                <a:latin typeface="Calibri"/>
                <a:cs typeface="Calibri"/>
              </a:rPr>
              <a:t> </a:t>
            </a:r>
            <a:r>
              <a:rPr sz="1800" b="1" dirty="0">
                <a:solidFill>
                  <a:srgbClr val="FFFFFF"/>
                </a:solidFill>
                <a:latin typeface="Calibri"/>
                <a:cs typeface="Calibri"/>
              </a:rPr>
              <a:t>all</a:t>
            </a:r>
            <a:r>
              <a:rPr sz="1800" b="1" spc="-35" dirty="0">
                <a:solidFill>
                  <a:srgbClr val="FFFFFF"/>
                </a:solidFill>
                <a:latin typeface="Calibri"/>
                <a:cs typeface="Calibri"/>
              </a:rPr>
              <a:t> </a:t>
            </a:r>
            <a:r>
              <a:rPr sz="1800" b="1" dirty="0">
                <a:solidFill>
                  <a:srgbClr val="FFFFFF"/>
                </a:solidFill>
                <a:latin typeface="Calibri"/>
                <a:cs typeface="Calibri"/>
              </a:rPr>
              <a:t>Cobb</a:t>
            </a:r>
            <a:r>
              <a:rPr sz="1800" b="1" spc="-30" dirty="0">
                <a:solidFill>
                  <a:srgbClr val="FFFFFF"/>
                </a:solidFill>
                <a:latin typeface="Calibri"/>
                <a:cs typeface="Calibri"/>
              </a:rPr>
              <a:t> </a:t>
            </a:r>
            <a:r>
              <a:rPr sz="1800" b="1" dirty="0">
                <a:solidFill>
                  <a:srgbClr val="FFFFFF"/>
                </a:solidFill>
                <a:latin typeface="Calibri"/>
                <a:cs typeface="Calibri"/>
              </a:rPr>
              <a:t>County</a:t>
            </a:r>
            <a:r>
              <a:rPr sz="1800" b="1" spc="-60" dirty="0">
                <a:solidFill>
                  <a:srgbClr val="FFFFFF"/>
                </a:solidFill>
                <a:latin typeface="Calibri"/>
                <a:cs typeface="Calibri"/>
              </a:rPr>
              <a:t> </a:t>
            </a:r>
            <a:r>
              <a:rPr sz="1800" b="1" spc="-10" dirty="0">
                <a:solidFill>
                  <a:srgbClr val="FFFFFF"/>
                </a:solidFill>
                <a:latin typeface="Calibri"/>
                <a:cs typeface="Calibri"/>
              </a:rPr>
              <a:t>School </a:t>
            </a:r>
            <a:r>
              <a:rPr sz="1800" b="1" dirty="0">
                <a:solidFill>
                  <a:srgbClr val="FFFFFF"/>
                </a:solidFill>
                <a:latin typeface="Calibri"/>
                <a:cs typeface="Calibri"/>
              </a:rPr>
              <a:t>District</a:t>
            </a:r>
            <a:r>
              <a:rPr sz="1800" b="1" spc="-35" dirty="0">
                <a:solidFill>
                  <a:srgbClr val="FFFFFF"/>
                </a:solidFill>
                <a:latin typeface="Calibri"/>
                <a:cs typeface="Calibri"/>
              </a:rPr>
              <a:t> </a:t>
            </a:r>
            <a:r>
              <a:rPr sz="1800" b="1" dirty="0">
                <a:solidFill>
                  <a:srgbClr val="FFFFFF"/>
                </a:solidFill>
                <a:latin typeface="Calibri"/>
                <a:cs typeface="Calibri"/>
              </a:rPr>
              <a:t>(CCSD)</a:t>
            </a:r>
            <a:r>
              <a:rPr sz="1800" b="1" spc="-20" dirty="0">
                <a:solidFill>
                  <a:srgbClr val="FFFFFF"/>
                </a:solidFill>
                <a:latin typeface="Calibri"/>
                <a:cs typeface="Calibri"/>
              </a:rPr>
              <a:t> </a:t>
            </a:r>
            <a:r>
              <a:rPr sz="1800" b="1" spc="-10" dirty="0">
                <a:solidFill>
                  <a:srgbClr val="FFFFFF"/>
                </a:solidFill>
                <a:latin typeface="Calibri"/>
                <a:cs typeface="Calibri"/>
              </a:rPr>
              <a:t>Invitation</a:t>
            </a:r>
            <a:r>
              <a:rPr sz="1800" b="1" spc="-55" dirty="0">
                <a:solidFill>
                  <a:srgbClr val="FFFFFF"/>
                </a:solidFill>
                <a:latin typeface="Calibri"/>
                <a:cs typeface="Calibri"/>
              </a:rPr>
              <a:t> </a:t>
            </a:r>
            <a:r>
              <a:rPr sz="1800" b="1" dirty="0">
                <a:solidFill>
                  <a:srgbClr val="FFFFFF"/>
                </a:solidFill>
                <a:latin typeface="Calibri"/>
                <a:cs typeface="Calibri"/>
              </a:rPr>
              <a:t>for</a:t>
            </a:r>
            <a:r>
              <a:rPr sz="1800" b="1" spc="-15" dirty="0">
                <a:solidFill>
                  <a:srgbClr val="FFFFFF"/>
                </a:solidFill>
                <a:latin typeface="Calibri"/>
                <a:cs typeface="Calibri"/>
              </a:rPr>
              <a:t> </a:t>
            </a:r>
            <a:r>
              <a:rPr sz="1800" b="1" dirty="0">
                <a:solidFill>
                  <a:srgbClr val="FFFFFF"/>
                </a:solidFill>
                <a:latin typeface="Calibri"/>
                <a:cs typeface="Calibri"/>
              </a:rPr>
              <a:t>Bids</a:t>
            </a:r>
            <a:r>
              <a:rPr sz="1800" b="1" spc="-40" dirty="0">
                <a:solidFill>
                  <a:srgbClr val="FFFFFF"/>
                </a:solidFill>
                <a:latin typeface="Calibri"/>
                <a:cs typeface="Calibri"/>
              </a:rPr>
              <a:t> </a:t>
            </a:r>
            <a:r>
              <a:rPr sz="1800" b="1" dirty="0">
                <a:solidFill>
                  <a:srgbClr val="FFFFFF"/>
                </a:solidFill>
                <a:latin typeface="Calibri"/>
                <a:cs typeface="Calibri"/>
              </a:rPr>
              <a:t>(IFB),</a:t>
            </a:r>
            <a:r>
              <a:rPr sz="1800" b="1" spc="-15" dirty="0">
                <a:solidFill>
                  <a:srgbClr val="FFFFFF"/>
                </a:solidFill>
                <a:latin typeface="Calibri"/>
                <a:cs typeface="Calibri"/>
              </a:rPr>
              <a:t> </a:t>
            </a:r>
            <a:r>
              <a:rPr sz="1800" b="1" dirty="0">
                <a:solidFill>
                  <a:srgbClr val="FFFFFF"/>
                </a:solidFill>
                <a:latin typeface="Calibri"/>
                <a:cs typeface="Calibri"/>
              </a:rPr>
              <a:t>Request</a:t>
            </a:r>
            <a:r>
              <a:rPr sz="1800" b="1" spc="-55" dirty="0">
                <a:solidFill>
                  <a:srgbClr val="FFFFFF"/>
                </a:solidFill>
                <a:latin typeface="Calibri"/>
                <a:cs typeface="Calibri"/>
              </a:rPr>
              <a:t> </a:t>
            </a:r>
            <a:r>
              <a:rPr sz="1800" b="1" dirty="0">
                <a:solidFill>
                  <a:srgbClr val="FFFFFF"/>
                </a:solidFill>
                <a:latin typeface="Calibri"/>
                <a:cs typeface="Calibri"/>
              </a:rPr>
              <a:t>for</a:t>
            </a:r>
            <a:r>
              <a:rPr sz="1800" b="1" spc="-10" dirty="0">
                <a:solidFill>
                  <a:srgbClr val="FFFFFF"/>
                </a:solidFill>
                <a:latin typeface="Calibri"/>
                <a:cs typeface="Calibri"/>
              </a:rPr>
              <a:t> </a:t>
            </a:r>
            <a:r>
              <a:rPr sz="1800" b="1" dirty="0">
                <a:solidFill>
                  <a:srgbClr val="FFFFFF"/>
                </a:solidFill>
                <a:latin typeface="Calibri"/>
                <a:cs typeface="Calibri"/>
              </a:rPr>
              <a:t>Proposals</a:t>
            </a:r>
            <a:r>
              <a:rPr sz="1800" b="1" spc="-35" dirty="0">
                <a:solidFill>
                  <a:srgbClr val="FFFFFF"/>
                </a:solidFill>
                <a:latin typeface="Calibri"/>
                <a:cs typeface="Calibri"/>
              </a:rPr>
              <a:t> </a:t>
            </a:r>
            <a:r>
              <a:rPr sz="1800" b="1" dirty="0">
                <a:solidFill>
                  <a:srgbClr val="FFFFFF"/>
                </a:solidFill>
                <a:latin typeface="Calibri"/>
                <a:cs typeface="Calibri"/>
              </a:rPr>
              <a:t>(RFP),</a:t>
            </a:r>
            <a:r>
              <a:rPr sz="1800" b="1" spc="-40" dirty="0">
                <a:solidFill>
                  <a:srgbClr val="FFFFFF"/>
                </a:solidFill>
                <a:latin typeface="Calibri"/>
                <a:cs typeface="Calibri"/>
              </a:rPr>
              <a:t> </a:t>
            </a:r>
            <a:r>
              <a:rPr sz="1800" b="1" dirty="0">
                <a:solidFill>
                  <a:srgbClr val="FFFFFF"/>
                </a:solidFill>
                <a:latin typeface="Calibri"/>
                <a:cs typeface="Calibri"/>
              </a:rPr>
              <a:t>Request</a:t>
            </a:r>
            <a:r>
              <a:rPr sz="1800" b="1" spc="-50" dirty="0">
                <a:solidFill>
                  <a:srgbClr val="FFFFFF"/>
                </a:solidFill>
                <a:latin typeface="Calibri"/>
                <a:cs typeface="Calibri"/>
              </a:rPr>
              <a:t> </a:t>
            </a:r>
            <a:r>
              <a:rPr sz="1800" b="1" spc="-25" dirty="0">
                <a:solidFill>
                  <a:srgbClr val="FFFFFF"/>
                </a:solidFill>
                <a:latin typeface="Calibri"/>
                <a:cs typeface="Calibri"/>
              </a:rPr>
              <a:t>for </a:t>
            </a:r>
            <a:r>
              <a:rPr sz="1800" b="1" dirty="0">
                <a:solidFill>
                  <a:srgbClr val="FFFFFF"/>
                </a:solidFill>
                <a:latin typeface="Calibri"/>
                <a:cs typeface="Calibri"/>
              </a:rPr>
              <a:t>Information</a:t>
            </a:r>
            <a:r>
              <a:rPr sz="1800" b="1" spc="-40" dirty="0">
                <a:solidFill>
                  <a:srgbClr val="FFFFFF"/>
                </a:solidFill>
                <a:latin typeface="Calibri"/>
                <a:cs typeface="Calibri"/>
              </a:rPr>
              <a:t> </a:t>
            </a:r>
            <a:r>
              <a:rPr sz="1800" b="1" dirty="0">
                <a:solidFill>
                  <a:srgbClr val="FFFFFF"/>
                </a:solidFill>
                <a:latin typeface="Calibri"/>
                <a:cs typeface="Calibri"/>
              </a:rPr>
              <a:t>(RFI),</a:t>
            </a:r>
            <a:r>
              <a:rPr sz="1800" b="1" spc="-60" dirty="0">
                <a:solidFill>
                  <a:srgbClr val="FFFFFF"/>
                </a:solidFill>
                <a:latin typeface="Calibri"/>
                <a:cs typeface="Calibri"/>
              </a:rPr>
              <a:t> </a:t>
            </a:r>
            <a:r>
              <a:rPr sz="1800" b="1" dirty="0">
                <a:solidFill>
                  <a:srgbClr val="FFFFFF"/>
                </a:solidFill>
                <a:latin typeface="Calibri"/>
                <a:cs typeface="Calibri"/>
              </a:rPr>
              <a:t>and</a:t>
            </a:r>
            <a:r>
              <a:rPr sz="1800" b="1" spc="-30" dirty="0">
                <a:solidFill>
                  <a:srgbClr val="FFFFFF"/>
                </a:solidFill>
                <a:latin typeface="Calibri"/>
                <a:cs typeface="Calibri"/>
              </a:rPr>
              <a:t> </a:t>
            </a:r>
            <a:r>
              <a:rPr sz="1800" b="1" dirty="0">
                <a:solidFill>
                  <a:srgbClr val="FFFFFF"/>
                </a:solidFill>
                <a:latin typeface="Calibri"/>
                <a:cs typeface="Calibri"/>
              </a:rPr>
              <a:t>Request</a:t>
            </a:r>
            <a:r>
              <a:rPr sz="1800" b="1" spc="-50" dirty="0">
                <a:solidFill>
                  <a:srgbClr val="FFFFFF"/>
                </a:solidFill>
                <a:latin typeface="Calibri"/>
                <a:cs typeface="Calibri"/>
              </a:rPr>
              <a:t> </a:t>
            </a:r>
            <a:r>
              <a:rPr sz="1800" b="1" dirty="0">
                <a:solidFill>
                  <a:srgbClr val="FFFFFF"/>
                </a:solidFill>
                <a:latin typeface="Calibri"/>
                <a:cs typeface="Calibri"/>
              </a:rPr>
              <a:t>for</a:t>
            </a:r>
            <a:r>
              <a:rPr sz="1800" b="1" spc="-25" dirty="0">
                <a:solidFill>
                  <a:srgbClr val="FFFFFF"/>
                </a:solidFill>
                <a:latin typeface="Calibri"/>
                <a:cs typeface="Calibri"/>
              </a:rPr>
              <a:t> </a:t>
            </a:r>
            <a:r>
              <a:rPr sz="1800" b="1" dirty="0">
                <a:solidFill>
                  <a:srgbClr val="FFFFFF"/>
                </a:solidFill>
                <a:latin typeface="Calibri"/>
                <a:cs typeface="Calibri"/>
              </a:rPr>
              <a:t>Quotes</a:t>
            </a:r>
            <a:r>
              <a:rPr sz="1800" b="1" spc="-45" dirty="0">
                <a:solidFill>
                  <a:srgbClr val="FFFFFF"/>
                </a:solidFill>
                <a:latin typeface="Calibri"/>
                <a:cs typeface="Calibri"/>
              </a:rPr>
              <a:t> </a:t>
            </a:r>
            <a:r>
              <a:rPr sz="1800" b="1" dirty="0">
                <a:solidFill>
                  <a:srgbClr val="FFFFFF"/>
                </a:solidFill>
                <a:latin typeface="Calibri"/>
                <a:cs typeface="Calibri"/>
              </a:rPr>
              <a:t>(RFQ)</a:t>
            </a:r>
            <a:r>
              <a:rPr sz="1800" b="1" spc="-25" dirty="0">
                <a:solidFill>
                  <a:srgbClr val="FFFFFF"/>
                </a:solidFill>
                <a:latin typeface="Calibri"/>
                <a:cs typeface="Calibri"/>
              </a:rPr>
              <a:t> </a:t>
            </a:r>
            <a:r>
              <a:rPr sz="1800" b="1" dirty="0">
                <a:solidFill>
                  <a:srgbClr val="FFFFFF"/>
                </a:solidFill>
                <a:latin typeface="Calibri"/>
                <a:cs typeface="Calibri"/>
              </a:rPr>
              <a:t>documents.</a:t>
            </a:r>
            <a:r>
              <a:rPr sz="1800" b="1" spc="-60" dirty="0">
                <a:solidFill>
                  <a:srgbClr val="FFFFFF"/>
                </a:solidFill>
                <a:latin typeface="Calibri"/>
                <a:cs typeface="Calibri"/>
              </a:rPr>
              <a:t> </a:t>
            </a:r>
            <a:r>
              <a:rPr sz="1800" b="1" spc="-10" dirty="0">
                <a:solidFill>
                  <a:srgbClr val="FFFFFF"/>
                </a:solidFill>
                <a:latin typeface="Calibri"/>
                <a:cs typeface="Calibri"/>
              </a:rPr>
              <a:t>Taking</a:t>
            </a:r>
            <a:r>
              <a:rPr sz="1800" b="1" spc="-40" dirty="0">
                <a:solidFill>
                  <a:srgbClr val="FFFFFF"/>
                </a:solidFill>
                <a:latin typeface="Calibri"/>
                <a:cs typeface="Calibri"/>
              </a:rPr>
              <a:t> </a:t>
            </a:r>
            <a:r>
              <a:rPr sz="1800" b="1" spc="-10" dirty="0">
                <a:solidFill>
                  <a:srgbClr val="FFFFFF"/>
                </a:solidFill>
                <a:latin typeface="Calibri"/>
                <a:cs typeface="Calibri"/>
              </a:rPr>
              <a:t>exception</a:t>
            </a:r>
            <a:r>
              <a:rPr sz="1800" b="1" spc="-55" dirty="0">
                <a:solidFill>
                  <a:srgbClr val="FFFFFF"/>
                </a:solidFill>
                <a:latin typeface="Calibri"/>
                <a:cs typeface="Calibri"/>
              </a:rPr>
              <a:t> </a:t>
            </a:r>
            <a:r>
              <a:rPr sz="1800" b="1" spc="-25" dirty="0">
                <a:solidFill>
                  <a:srgbClr val="FFFFFF"/>
                </a:solidFill>
                <a:latin typeface="Calibri"/>
                <a:cs typeface="Calibri"/>
              </a:rPr>
              <a:t>to </a:t>
            </a:r>
            <a:r>
              <a:rPr sz="1800" b="1" dirty="0">
                <a:solidFill>
                  <a:srgbClr val="FFFFFF"/>
                </a:solidFill>
                <a:latin typeface="Calibri"/>
                <a:cs typeface="Calibri"/>
              </a:rPr>
              <a:t>these</a:t>
            </a:r>
            <a:r>
              <a:rPr sz="1800" b="1" spc="-50" dirty="0">
                <a:solidFill>
                  <a:srgbClr val="FFFFFF"/>
                </a:solidFill>
                <a:latin typeface="Calibri"/>
                <a:cs typeface="Calibri"/>
              </a:rPr>
              <a:t> </a:t>
            </a:r>
            <a:r>
              <a:rPr sz="1800" b="1" dirty="0">
                <a:solidFill>
                  <a:srgbClr val="FFFFFF"/>
                </a:solidFill>
                <a:latin typeface="Calibri"/>
                <a:cs typeface="Calibri"/>
              </a:rPr>
              <a:t>terms</a:t>
            </a:r>
            <a:r>
              <a:rPr sz="1800" b="1" spc="-35" dirty="0">
                <a:solidFill>
                  <a:srgbClr val="FFFFFF"/>
                </a:solidFill>
                <a:latin typeface="Calibri"/>
                <a:cs typeface="Calibri"/>
              </a:rPr>
              <a:t> </a:t>
            </a:r>
            <a:r>
              <a:rPr sz="1800" b="1" dirty="0">
                <a:solidFill>
                  <a:srgbClr val="FFFFFF"/>
                </a:solidFill>
                <a:latin typeface="Calibri"/>
                <a:cs typeface="Calibri"/>
              </a:rPr>
              <a:t>and</a:t>
            </a:r>
            <a:r>
              <a:rPr sz="1800" b="1" spc="-25" dirty="0">
                <a:solidFill>
                  <a:srgbClr val="FFFFFF"/>
                </a:solidFill>
                <a:latin typeface="Calibri"/>
                <a:cs typeface="Calibri"/>
              </a:rPr>
              <a:t> </a:t>
            </a:r>
            <a:r>
              <a:rPr sz="1800" b="1" dirty="0">
                <a:solidFill>
                  <a:srgbClr val="FFFFFF"/>
                </a:solidFill>
                <a:latin typeface="Calibri"/>
                <a:cs typeface="Calibri"/>
              </a:rPr>
              <a:t>conditions</a:t>
            </a:r>
            <a:r>
              <a:rPr sz="1800" b="1" spc="-65" dirty="0">
                <a:solidFill>
                  <a:srgbClr val="FFFFFF"/>
                </a:solidFill>
                <a:latin typeface="Calibri"/>
                <a:cs typeface="Calibri"/>
              </a:rPr>
              <a:t> </a:t>
            </a:r>
            <a:r>
              <a:rPr sz="1800" b="1" dirty="0">
                <a:solidFill>
                  <a:srgbClr val="FFFFFF"/>
                </a:solidFill>
                <a:latin typeface="Calibri"/>
                <a:cs typeface="Calibri"/>
              </a:rPr>
              <a:t>or</a:t>
            </a:r>
            <a:r>
              <a:rPr sz="1800" b="1" spc="-20" dirty="0">
                <a:solidFill>
                  <a:srgbClr val="FFFFFF"/>
                </a:solidFill>
                <a:latin typeface="Calibri"/>
                <a:cs typeface="Calibri"/>
              </a:rPr>
              <a:t> </a:t>
            </a:r>
            <a:r>
              <a:rPr sz="1800" b="1" dirty="0">
                <a:solidFill>
                  <a:srgbClr val="FFFFFF"/>
                </a:solidFill>
                <a:latin typeface="Calibri"/>
                <a:cs typeface="Calibri"/>
              </a:rPr>
              <a:t>submitting</a:t>
            </a:r>
            <a:r>
              <a:rPr sz="1800" b="1" spc="-55" dirty="0">
                <a:solidFill>
                  <a:srgbClr val="FFFFFF"/>
                </a:solidFill>
                <a:latin typeface="Calibri"/>
                <a:cs typeface="Calibri"/>
              </a:rPr>
              <a:t> </a:t>
            </a:r>
            <a:r>
              <a:rPr sz="1800" b="1" dirty="0">
                <a:solidFill>
                  <a:srgbClr val="FFFFFF"/>
                </a:solidFill>
                <a:latin typeface="Calibri"/>
                <a:cs typeface="Calibri"/>
              </a:rPr>
              <a:t>conflicting</a:t>
            </a:r>
            <a:r>
              <a:rPr sz="1800" b="1" spc="-60" dirty="0">
                <a:solidFill>
                  <a:srgbClr val="FFFFFF"/>
                </a:solidFill>
                <a:latin typeface="Calibri"/>
                <a:cs typeface="Calibri"/>
              </a:rPr>
              <a:t> </a:t>
            </a:r>
            <a:r>
              <a:rPr sz="1800" b="1" dirty="0">
                <a:solidFill>
                  <a:srgbClr val="FFFFFF"/>
                </a:solidFill>
                <a:latin typeface="Calibri"/>
                <a:cs typeface="Calibri"/>
              </a:rPr>
              <a:t>language</a:t>
            </a:r>
            <a:r>
              <a:rPr sz="1800" b="1" spc="-50" dirty="0">
                <a:solidFill>
                  <a:srgbClr val="FFFFFF"/>
                </a:solidFill>
                <a:latin typeface="Calibri"/>
                <a:cs typeface="Calibri"/>
              </a:rPr>
              <a:t> </a:t>
            </a:r>
            <a:r>
              <a:rPr sz="1800" b="1" dirty="0">
                <a:solidFill>
                  <a:srgbClr val="FFFFFF"/>
                </a:solidFill>
                <a:latin typeface="Calibri"/>
                <a:cs typeface="Calibri"/>
              </a:rPr>
              <a:t>may</a:t>
            </a:r>
            <a:r>
              <a:rPr sz="1800" b="1" spc="-10" dirty="0">
                <a:solidFill>
                  <a:srgbClr val="FFFFFF"/>
                </a:solidFill>
                <a:latin typeface="Calibri"/>
                <a:cs typeface="Calibri"/>
              </a:rPr>
              <a:t> </a:t>
            </a:r>
            <a:r>
              <a:rPr sz="1800" b="1" dirty="0">
                <a:solidFill>
                  <a:srgbClr val="FFFFFF"/>
                </a:solidFill>
                <a:latin typeface="Calibri"/>
                <a:cs typeface="Calibri"/>
              </a:rPr>
              <a:t>be</a:t>
            </a:r>
            <a:r>
              <a:rPr sz="1800" b="1" spc="-40" dirty="0">
                <a:solidFill>
                  <a:srgbClr val="FFFFFF"/>
                </a:solidFill>
                <a:latin typeface="Calibri"/>
                <a:cs typeface="Calibri"/>
              </a:rPr>
              <a:t> </a:t>
            </a:r>
            <a:r>
              <a:rPr sz="1800" b="1" dirty="0">
                <a:solidFill>
                  <a:srgbClr val="FFFFFF"/>
                </a:solidFill>
                <a:latin typeface="Calibri"/>
                <a:cs typeface="Calibri"/>
              </a:rPr>
              <a:t>cause</a:t>
            </a:r>
            <a:r>
              <a:rPr sz="1800" b="1" spc="-35" dirty="0">
                <a:solidFill>
                  <a:srgbClr val="FFFFFF"/>
                </a:solidFill>
                <a:latin typeface="Calibri"/>
                <a:cs typeface="Calibri"/>
              </a:rPr>
              <a:t> </a:t>
            </a:r>
            <a:r>
              <a:rPr sz="1800" b="1" spc="-25" dirty="0">
                <a:solidFill>
                  <a:srgbClr val="FFFFFF"/>
                </a:solidFill>
                <a:latin typeface="Calibri"/>
                <a:cs typeface="Calibri"/>
              </a:rPr>
              <a:t>for </a:t>
            </a:r>
            <a:r>
              <a:rPr sz="1800" b="1" dirty="0">
                <a:solidFill>
                  <a:srgbClr val="FFFFFF"/>
                </a:solidFill>
                <a:latin typeface="Calibri"/>
                <a:cs typeface="Calibri"/>
              </a:rPr>
              <a:t>rejection</a:t>
            </a:r>
            <a:r>
              <a:rPr sz="1800" b="1" spc="-40" dirty="0">
                <a:solidFill>
                  <a:srgbClr val="FFFFFF"/>
                </a:solidFill>
                <a:latin typeface="Calibri"/>
                <a:cs typeface="Calibri"/>
              </a:rPr>
              <a:t> </a:t>
            </a:r>
            <a:r>
              <a:rPr sz="1800" b="1" dirty="0">
                <a:solidFill>
                  <a:srgbClr val="FFFFFF"/>
                </a:solidFill>
                <a:latin typeface="Calibri"/>
                <a:cs typeface="Calibri"/>
              </a:rPr>
              <a:t>of</a:t>
            </a:r>
            <a:r>
              <a:rPr sz="1800" b="1" spc="-60" dirty="0">
                <a:solidFill>
                  <a:srgbClr val="FFFFFF"/>
                </a:solidFill>
                <a:latin typeface="Calibri"/>
                <a:cs typeface="Calibri"/>
              </a:rPr>
              <a:t> </a:t>
            </a:r>
            <a:r>
              <a:rPr sz="1800" b="1" dirty="0">
                <a:solidFill>
                  <a:srgbClr val="FFFFFF"/>
                </a:solidFill>
                <a:latin typeface="Calibri"/>
                <a:cs typeface="Calibri"/>
              </a:rPr>
              <a:t>vendor’s</a:t>
            </a:r>
            <a:r>
              <a:rPr sz="1800" b="1" spc="-65" dirty="0">
                <a:solidFill>
                  <a:srgbClr val="FFFFFF"/>
                </a:solidFill>
                <a:latin typeface="Calibri"/>
                <a:cs typeface="Calibri"/>
              </a:rPr>
              <a:t> </a:t>
            </a:r>
            <a:r>
              <a:rPr sz="1800" b="1" spc="-10" dirty="0">
                <a:solidFill>
                  <a:srgbClr val="FFFFFF"/>
                </a:solidFill>
                <a:latin typeface="Calibri"/>
                <a:cs typeface="Calibri"/>
              </a:rPr>
              <a:t>response.</a:t>
            </a:r>
            <a:endParaRPr sz="1800" dirty="0">
              <a:latin typeface="Calibri"/>
              <a:cs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53670" rIns="0" bIns="0" rtlCol="0">
            <a:spAutoFit/>
          </a:bodyPr>
          <a:lstStyle/>
          <a:p>
            <a:pPr marL="2838450" marR="5080" indent="-959485">
              <a:lnSpc>
                <a:spcPts val="4610"/>
              </a:lnSpc>
              <a:spcBef>
                <a:spcPts val="1210"/>
              </a:spcBef>
            </a:pPr>
            <a:r>
              <a:rPr dirty="0"/>
              <a:t>General</a:t>
            </a:r>
            <a:r>
              <a:rPr spc="-145" dirty="0"/>
              <a:t> </a:t>
            </a:r>
            <a:r>
              <a:rPr spc="-50" dirty="0"/>
              <a:t>Terms</a:t>
            </a:r>
            <a:r>
              <a:rPr spc="-155" dirty="0"/>
              <a:t> </a:t>
            </a:r>
            <a:r>
              <a:rPr spc="-25" dirty="0"/>
              <a:t>and </a:t>
            </a:r>
            <a:r>
              <a:rPr spc="-10" dirty="0"/>
              <a:t>Conditions</a:t>
            </a:r>
          </a:p>
        </p:txBody>
      </p:sp>
      <p:sp>
        <p:nvSpPr>
          <p:cNvPr id="3" name="object 3"/>
          <p:cNvSpPr txBox="1"/>
          <p:nvPr/>
        </p:nvSpPr>
        <p:spPr>
          <a:xfrm>
            <a:off x="1066800" y="1589394"/>
            <a:ext cx="7266940" cy="5491888"/>
          </a:xfrm>
          <a:prstGeom prst="rect">
            <a:avLst/>
          </a:prstGeom>
        </p:spPr>
        <p:txBody>
          <a:bodyPr vert="horz" wrap="square" lIns="0" tIns="13335" rIns="0" bIns="0" rtlCol="0">
            <a:spAutoFit/>
          </a:bodyPr>
          <a:lstStyle/>
          <a:p>
            <a:pPr marL="51435" lvl="1">
              <a:lnSpc>
                <a:spcPct val="100000"/>
              </a:lnSpc>
              <a:spcBef>
                <a:spcPts val="105"/>
              </a:spcBef>
              <a:buClr>
                <a:srgbClr val="FFFFFF"/>
              </a:buClr>
              <a:tabLst>
                <a:tab pos="563245" algn="l"/>
              </a:tabLst>
            </a:pPr>
            <a:r>
              <a:rPr lang="en-US" sz="1700" b="1" spc="-10" dirty="0">
                <a:solidFill>
                  <a:srgbClr val="FFFF00"/>
                </a:solidFill>
                <a:uFill>
                  <a:solidFill>
                    <a:srgbClr val="FFFF00"/>
                  </a:solidFill>
                </a:uFill>
                <a:latin typeface="Calibri"/>
                <a:cs typeface="Calibri"/>
              </a:rPr>
              <a:t>28.0		</a:t>
            </a:r>
            <a:r>
              <a:rPr sz="1700" b="1" spc="-10" dirty="0">
                <a:solidFill>
                  <a:srgbClr val="FFFF00"/>
                </a:solidFill>
                <a:uFill>
                  <a:solidFill>
                    <a:srgbClr val="FFFF00"/>
                  </a:solidFill>
                </a:uFill>
                <a:latin typeface="Calibri"/>
                <a:cs typeface="Calibri"/>
              </a:rPr>
              <a:t>BACKGROUND</a:t>
            </a:r>
            <a:r>
              <a:rPr sz="1700" b="1" spc="-95" dirty="0">
                <a:solidFill>
                  <a:srgbClr val="FFFF00"/>
                </a:solidFill>
                <a:uFill>
                  <a:solidFill>
                    <a:srgbClr val="FFFF00"/>
                  </a:solidFill>
                </a:uFill>
                <a:latin typeface="Calibri"/>
                <a:cs typeface="Calibri"/>
              </a:rPr>
              <a:t> </a:t>
            </a:r>
            <a:r>
              <a:rPr sz="1700" b="1" spc="-10" dirty="0">
                <a:solidFill>
                  <a:srgbClr val="FFFF00"/>
                </a:solidFill>
                <a:uFill>
                  <a:solidFill>
                    <a:srgbClr val="FFFF00"/>
                  </a:solidFill>
                </a:uFill>
                <a:latin typeface="Calibri"/>
                <a:cs typeface="Calibri"/>
              </a:rPr>
              <a:t>CHECKS</a:t>
            </a:r>
            <a:endParaRPr sz="1700" dirty="0">
              <a:latin typeface="Calibri"/>
              <a:cs typeface="Calibri"/>
            </a:endParaRPr>
          </a:p>
          <a:p>
            <a:pPr lvl="1">
              <a:lnSpc>
                <a:spcPct val="100000"/>
              </a:lnSpc>
            </a:pPr>
            <a:endParaRPr lang="en-US" sz="1400" dirty="0">
              <a:latin typeface="Calibri"/>
              <a:cs typeface="Calibri"/>
            </a:endParaRPr>
          </a:p>
          <a:p>
            <a:pPr lvl="1">
              <a:lnSpc>
                <a:spcPct val="100000"/>
              </a:lnSpc>
            </a:pPr>
            <a:r>
              <a:rPr lang="en-US" sz="1600" b="1" dirty="0">
                <a:solidFill>
                  <a:schemeClr val="bg1"/>
                </a:solidFill>
                <a:latin typeface="Calibri"/>
                <a:cs typeface="Calibri"/>
              </a:rPr>
              <a:t>CCSD requires vendor, at vendor’s expense, to perform background checks on any employee or subcontractor who will be working on CCSD property (delivery personnel excluded). A comprehensive criminal history background check, including both Georgia Crime Information Center (GCIC) and National Crime Information Center (NCIC), is required on each applicant assigned to CCSD.  Minimum findings that warrant exclusion include:  </a:t>
            </a:r>
          </a:p>
          <a:p>
            <a:pPr lvl="1">
              <a:lnSpc>
                <a:spcPct val="100000"/>
              </a:lnSpc>
            </a:pPr>
            <a:endParaRPr lang="en-US" sz="1600" b="1" dirty="0">
              <a:solidFill>
                <a:schemeClr val="bg1"/>
              </a:solidFill>
              <a:latin typeface="Calibri"/>
              <a:cs typeface="Calibri"/>
            </a:endParaRPr>
          </a:p>
          <a:p>
            <a:pPr lvl="1">
              <a:lnSpc>
                <a:spcPct val="100000"/>
              </a:lnSpc>
              <a:buAutoNum type="arabicPeriod"/>
            </a:pPr>
            <a:r>
              <a:rPr lang="en-US" sz="1600" b="1" dirty="0">
                <a:solidFill>
                  <a:schemeClr val="bg1"/>
                </a:solidFill>
                <a:latin typeface="Calibri"/>
                <a:cs typeface="Calibri"/>
              </a:rPr>
              <a:t>Any felony conviction  </a:t>
            </a:r>
          </a:p>
          <a:p>
            <a:pPr lvl="1">
              <a:lnSpc>
                <a:spcPct val="100000"/>
              </a:lnSpc>
              <a:buAutoNum type="arabicPeriod"/>
            </a:pPr>
            <a:r>
              <a:rPr lang="en-US" sz="1600" b="1" dirty="0">
                <a:solidFill>
                  <a:schemeClr val="bg1"/>
                </a:solidFill>
                <a:latin typeface="Calibri"/>
                <a:cs typeface="Calibri"/>
              </a:rPr>
              <a:t>Any misdemeanor drug offense within the past seven (7) years </a:t>
            </a:r>
          </a:p>
          <a:p>
            <a:pPr lvl="1">
              <a:lnSpc>
                <a:spcPct val="100000"/>
              </a:lnSpc>
              <a:buAutoNum type="arabicPeriod"/>
            </a:pPr>
            <a:r>
              <a:rPr lang="en-US" sz="1600" b="1" dirty="0">
                <a:solidFill>
                  <a:schemeClr val="bg1"/>
                </a:solidFill>
                <a:latin typeface="Calibri"/>
                <a:cs typeface="Calibri"/>
              </a:rPr>
              <a:t>Any crime against children  </a:t>
            </a:r>
          </a:p>
          <a:p>
            <a:pPr lvl="1">
              <a:lnSpc>
                <a:spcPct val="100000"/>
              </a:lnSpc>
              <a:buAutoNum type="arabicPeriod"/>
            </a:pPr>
            <a:r>
              <a:rPr lang="en-US" sz="1600" b="1" dirty="0">
                <a:solidFill>
                  <a:schemeClr val="bg1"/>
                </a:solidFill>
                <a:latin typeface="Calibri"/>
                <a:cs typeface="Calibri"/>
              </a:rPr>
              <a:t>Any sex-related conviction  </a:t>
            </a:r>
          </a:p>
          <a:p>
            <a:pPr lvl="1">
              <a:lnSpc>
                <a:spcPct val="100000"/>
              </a:lnSpc>
              <a:buAutoNum type="arabicPeriod"/>
            </a:pPr>
            <a:r>
              <a:rPr lang="en-US" sz="1600" b="1" dirty="0">
                <a:solidFill>
                  <a:schemeClr val="bg1"/>
                </a:solidFill>
                <a:latin typeface="Calibri"/>
                <a:cs typeface="Calibri"/>
              </a:rPr>
              <a:t>Regardless of ultimate disposition, the total number of arrests exceeds four (4) </a:t>
            </a:r>
          </a:p>
          <a:p>
            <a:pPr lvl="1">
              <a:lnSpc>
                <a:spcPct val="100000"/>
              </a:lnSpc>
              <a:buAutoNum type="arabicPeriod"/>
            </a:pPr>
            <a:r>
              <a:rPr lang="en-US" sz="1600" b="1" dirty="0">
                <a:solidFill>
                  <a:schemeClr val="bg1"/>
                </a:solidFill>
                <a:latin typeface="Calibri"/>
                <a:cs typeface="Calibri"/>
              </a:rPr>
              <a:t>Regardless of ultimate disposition, more than two (2) arrests for crimes of similar nature (e.g., assault, shoplifting, DUI) </a:t>
            </a:r>
          </a:p>
          <a:p>
            <a:pPr lvl="1">
              <a:lnSpc>
                <a:spcPct val="100000"/>
              </a:lnSpc>
              <a:buAutoNum type="arabicPeriod"/>
            </a:pPr>
            <a:r>
              <a:rPr lang="en-US" sz="1600" b="1" dirty="0">
                <a:solidFill>
                  <a:schemeClr val="bg1"/>
                </a:solidFill>
                <a:latin typeface="Calibri"/>
                <a:cs typeface="Calibri"/>
              </a:rPr>
              <a:t>Pending Charges – Any applicant out on bond and awaiting disposition for any offense </a:t>
            </a:r>
          </a:p>
          <a:p>
            <a:pPr lvl="1">
              <a:lnSpc>
                <a:spcPct val="100000"/>
              </a:lnSpc>
              <a:buAutoNum type="arabicPeriod"/>
            </a:pPr>
            <a:r>
              <a:rPr lang="en-US" sz="1600" b="1" dirty="0">
                <a:solidFill>
                  <a:schemeClr val="bg1"/>
                </a:solidFill>
                <a:latin typeface="Calibri"/>
                <a:cs typeface="Calibri"/>
              </a:rPr>
              <a:t>Failure to disclose any and ALL criminal history (regardless of how long ago) on application </a:t>
            </a:r>
          </a:p>
          <a:p>
            <a:pPr lvl="1">
              <a:lnSpc>
                <a:spcPct val="100000"/>
              </a:lnSpc>
            </a:pPr>
            <a:endParaRPr lang="en-US" sz="1600" b="1" dirty="0">
              <a:solidFill>
                <a:schemeClr val="bg1"/>
              </a:solidFill>
              <a:latin typeface="Calibri"/>
              <a:cs typeface="Calibri"/>
            </a:endParaRPr>
          </a:p>
          <a:p>
            <a:pPr lvl="1">
              <a:lnSpc>
                <a:spcPct val="100000"/>
              </a:lnSpc>
              <a:buAutoNum type="arabicPeriod"/>
            </a:pPr>
            <a:endParaRPr sz="1800" dirty="0">
              <a:latin typeface="Calibri"/>
              <a:cs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24890" y="249377"/>
            <a:ext cx="7646034" cy="1672589"/>
          </a:xfrm>
          <a:prstGeom prst="rect">
            <a:avLst/>
          </a:prstGeom>
        </p:spPr>
        <p:txBody>
          <a:bodyPr vert="horz" wrap="square" lIns="0" tIns="12700" rIns="0" bIns="0" rtlCol="0">
            <a:spAutoFit/>
          </a:bodyPr>
          <a:lstStyle/>
          <a:p>
            <a:pPr marL="12700" marR="5080" indent="1905" algn="ctr">
              <a:lnSpc>
                <a:spcPct val="100000"/>
              </a:lnSpc>
              <a:spcBef>
                <a:spcPts val="100"/>
              </a:spcBef>
            </a:pPr>
            <a:r>
              <a:rPr sz="3600" dirty="0"/>
              <a:t>Georgia</a:t>
            </a:r>
            <a:r>
              <a:rPr sz="3600" spc="-30" dirty="0"/>
              <a:t> </a:t>
            </a:r>
            <a:r>
              <a:rPr sz="3600" dirty="0"/>
              <a:t>Security</a:t>
            </a:r>
            <a:r>
              <a:rPr sz="3600" spc="-30" dirty="0"/>
              <a:t> </a:t>
            </a:r>
            <a:r>
              <a:rPr sz="3600" dirty="0"/>
              <a:t>and</a:t>
            </a:r>
            <a:r>
              <a:rPr sz="3600" spc="-25" dirty="0"/>
              <a:t> </a:t>
            </a:r>
            <a:r>
              <a:rPr sz="3600" spc="-10" dirty="0"/>
              <a:t>Immigration </a:t>
            </a:r>
            <a:r>
              <a:rPr sz="3600" dirty="0"/>
              <a:t>Compliance</a:t>
            </a:r>
            <a:r>
              <a:rPr sz="3600" spc="-10" dirty="0"/>
              <a:t> </a:t>
            </a:r>
            <a:r>
              <a:rPr sz="3600" dirty="0"/>
              <a:t>Act (OCGA 13-</a:t>
            </a:r>
            <a:r>
              <a:rPr sz="3600" spc="-10" dirty="0"/>
              <a:t>10-</a:t>
            </a:r>
            <a:r>
              <a:rPr sz="3600" dirty="0"/>
              <a:t>90 and </a:t>
            </a:r>
            <a:r>
              <a:rPr sz="3600" spc="-25" dirty="0"/>
              <a:t>13-</a:t>
            </a:r>
            <a:endParaRPr sz="3600"/>
          </a:p>
          <a:p>
            <a:pPr marL="2540" algn="ctr">
              <a:lnSpc>
                <a:spcPct val="100000"/>
              </a:lnSpc>
              <a:spcBef>
                <a:spcPts val="5"/>
              </a:spcBef>
            </a:pPr>
            <a:r>
              <a:rPr sz="3600" spc="-10" dirty="0"/>
              <a:t>10-</a:t>
            </a:r>
            <a:r>
              <a:rPr sz="3600" spc="-25" dirty="0"/>
              <a:t>91)</a:t>
            </a:r>
            <a:endParaRPr sz="3600"/>
          </a:p>
        </p:txBody>
      </p:sp>
      <p:sp>
        <p:nvSpPr>
          <p:cNvPr id="3" name="object 3"/>
          <p:cNvSpPr txBox="1"/>
          <p:nvPr/>
        </p:nvSpPr>
        <p:spPr>
          <a:xfrm>
            <a:off x="546303" y="2833496"/>
            <a:ext cx="7468234" cy="2476500"/>
          </a:xfrm>
          <a:prstGeom prst="rect">
            <a:avLst/>
          </a:prstGeom>
        </p:spPr>
        <p:txBody>
          <a:bodyPr vert="horz" wrap="square" lIns="0" tIns="12700" rIns="0" bIns="0" rtlCol="0">
            <a:spAutoFit/>
          </a:bodyPr>
          <a:lstStyle/>
          <a:p>
            <a:pPr marL="469900" marR="5080" indent="-457200">
              <a:lnSpc>
                <a:spcPct val="100000"/>
              </a:lnSpc>
              <a:spcBef>
                <a:spcPts val="100"/>
              </a:spcBef>
              <a:buSzPct val="79166"/>
              <a:buFont typeface="Arial"/>
              <a:buChar char="•"/>
              <a:tabLst>
                <a:tab pos="469265" algn="l"/>
                <a:tab pos="469900" algn="l"/>
              </a:tabLst>
            </a:pPr>
            <a:r>
              <a:rPr sz="2400" spc="-10" dirty="0">
                <a:solidFill>
                  <a:srgbClr val="FFFFFF"/>
                </a:solidFill>
                <a:latin typeface="Calibri"/>
                <a:cs typeface="Calibri"/>
              </a:rPr>
              <a:t>Vendor</a:t>
            </a:r>
            <a:r>
              <a:rPr sz="2400" spc="-20" dirty="0">
                <a:solidFill>
                  <a:srgbClr val="FFFFFF"/>
                </a:solidFill>
                <a:latin typeface="Calibri"/>
                <a:cs typeface="Calibri"/>
              </a:rPr>
              <a:t> </a:t>
            </a:r>
            <a:r>
              <a:rPr sz="2400" dirty="0">
                <a:solidFill>
                  <a:srgbClr val="FFFFFF"/>
                </a:solidFill>
                <a:latin typeface="Calibri"/>
                <a:cs typeface="Calibri"/>
              </a:rPr>
              <a:t>must</a:t>
            </a:r>
            <a:r>
              <a:rPr sz="2400" spc="-35" dirty="0">
                <a:solidFill>
                  <a:srgbClr val="FFFFFF"/>
                </a:solidFill>
                <a:latin typeface="Calibri"/>
                <a:cs typeface="Calibri"/>
              </a:rPr>
              <a:t> </a:t>
            </a:r>
            <a:r>
              <a:rPr sz="2400" dirty="0">
                <a:solidFill>
                  <a:srgbClr val="FFFFFF"/>
                </a:solidFill>
                <a:latin typeface="Calibri"/>
                <a:cs typeface="Calibri"/>
              </a:rPr>
              <a:t>be</a:t>
            </a:r>
            <a:r>
              <a:rPr sz="2400" spc="-20" dirty="0">
                <a:solidFill>
                  <a:srgbClr val="FFFFFF"/>
                </a:solidFill>
                <a:latin typeface="Calibri"/>
                <a:cs typeface="Calibri"/>
              </a:rPr>
              <a:t> </a:t>
            </a:r>
            <a:r>
              <a:rPr sz="2400" dirty="0">
                <a:solidFill>
                  <a:srgbClr val="FFFFFF"/>
                </a:solidFill>
                <a:latin typeface="Calibri"/>
                <a:cs typeface="Calibri"/>
              </a:rPr>
              <a:t>in</a:t>
            </a:r>
            <a:r>
              <a:rPr sz="2400" spc="-30" dirty="0">
                <a:solidFill>
                  <a:srgbClr val="FFFFFF"/>
                </a:solidFill>
                <a:latin typeface="Calibri"/>
                <a:cs typeface="Calibri"/>
              </a:rPr>
              <a:t> </a:t>
            </a:r>
            <a:r>
              <a:rPr sz="2400" dirty="0">
                <a:solidFill>
                  <a:srgbClr val="FFFFFF"/>
                </a:solidFill>
                <a:latin typeface="Calibri"/>
                <a:cs typeface="Calibri"/>
              </a:rPr>
              <a:t>compliance</a:t>
            </a:r>
            <a:r>
              <a:rPr sz="2400" spc="-40" dirty="0">
                <a:solidFill>
                  <a:srgbClr val="FFFFFF"/>
                </a:solidFill>
                <a:latin typeface="Calibri"/>
                <a:cs typeface="Calibri"/>
              </a:rPr>
              <a:t> </a:t>
            </a:r>
            <a:r>
              <a:rPr sz="2400" dirty="0">
                <a:solidFill>
                  <a:srgbClr val="FFFFFF"/>
                </a:solidFill>
                <a:latin typeface="Calibri"/>
                <a:cs typeface="Calibri"/>
              </a:rPr>
              <a:t>with</a:t>
            </a:r>
            <a:r>
              <a:rPr sz="2400" spc="-35" dirty="0">
                <a:solidFill>
                  <a:srgbClr val="FFFFFF"/>
                </a:solidFill>
                <a:latin typeface="Calibri"/>
                <a:cs typeface="Calibri"/>
              </a:rPr>
              <a:t> </a:t>
            </a:r>
            <a:r>
              <a:rPr sz="2400" dirty="0">
                <a:solidFill>
                  <a:srgbClr val="FFFFFF"/>
                </a:solidFill>
                <a:latin typeface="Calibri"/>
                <a:cs typeface="Calibri"/>
              </a:rPr>
              <a:t>all</a:t>
            </a:r>
            <a:r>
              <a:rPr sz="2400" spc="-35" dirty="0">
                <a:solidFill>
                  <a:srgbClr val="FFFFFF"/>
                </a:solidFill>
                <a:latin typeface="Calibri"/>
                <a:cs typeface="Calibri"/>
              </a:rPr>
              <a:t> </a:t>
            </a:r>
            <a:r>
              <a:rPr sz="2400" dirty="0">
                <a:solidFill>
                  <a:srgbClr val="FFFFFF"/>
                </a:solidFill>
                <a:latin typeface="Calibri"/>
                <a:cs typeface="Calibri"/>
              </a:rPr>
              <a:t>applicable</a:t>
            </a:r>
            <a:r>
              <a:rPr sz="2400" spc="-15" dirty="0">
                <a:solidFill>
                  <a:srgbClr val="FFFFFF"/>
                </a:solidFill>
                <a:latin typeface="Calibri"/>
                <a:cs typeface="Calibri"/>
              </a:rPr>
              <a:t> </a:t>
            </a:r>
            <a:r>
              <a:rPr sz="2400" spc="-20" dirty="0">
                <a:solidFill>
                  <a:srgbClr val="FFFFFF"/>
                </a:solidFill>
                <a:latin typeface="Calibri"/>
                <a:cs typeface="Calibri"/>
              </a:rPr>
              <a:t>federal </a:t>
            </a:r>
            <a:r>
              <a:rPr sz="2400" dirty="0">
                <a:solidFill>
                  <a:srgbClr val="FFFFFF"/>
                </a:solidFill>
                <a:latin typeface="Calibri"/>
                <a:cs typeface="Calibri"/>
              </a:rPr>
              <a:t>and</a:t>
            </a:r>
            <a:r>
              <a:rPr sz="2400" spc="-55" dirty="0">
                <a:solidFill>
                  <a:srgbClr val="FFFFFF"/>
                </a:solidFill>
                <a:latin typeface="Calibri"/>
                <a:cs typeface="Calibri"/>
              </a:rPr>
              <a:t> </a:t>
            </a:r>
            <a:r>
              <a:rPr sz="2400" dirty="0">
                <a:solidFill>
                  <a:srgbClr val="FFFFFF"/>
                </a:solidFill>
                <a:latin typeface="Calibri"/>
                <a:cs typeface="Calibri"/>
              </a:rPr>
              <a:t>state</a:t>
            </a:r>
            <a:r>
              <a:rPr sz="2400" spc="-60" dirty="0">
                <a:solidFill>
                  <a:srgbClr val="FFFFFF"/>
                </a:solidFill>
                <a:latin typeface="Calibri"/>
                <a:cs typeface="Calibri"/>
              </a:rPr>
              <a:t> </a:t>
            </a:r>
            <a:r>
              <a:rPr sz="2400" dirty="0">
                <a:solidFill>
                  <a:srgbClr val="FFFFFF"/>
                </a:solidFill>
                <a:latin typeface="Calibri"/>
                <a:cs typeface="Calibri"/>
              </a:rPr>
              <a:t>security</a:t>
            </a:r>
            <a:r>
              <a:rPr sz="2400" spc="-45" dirty="0">
                <a:solidFill>
                  <a:srgbClr val="FFFFFF"/>
                </a:solidFill>
                <a:latin typeface="Calibri"/>
                <a:cs typeface="Calibri"/>
              </a:rPr>
              <a:t> </a:t>
            </a:r>
            <a:r>
              <a:rPr sz="2400" dirty="0">
                <a:solidFill>
                  <a:srgbClr val="FFFFFF"/>
                </a:solidFill>
                <a:latin typeface="Calibri"/>
                <a:cs typeface="Calibri"/>
              </a:rPr>
              <a:t>and</a:t>
            </a:r>
            <a:r>
              <a:rPr sz="2400" spc="-40" dirty="0">
                <a:solidFill>
                  <a:srgbClr val="FFFFFF"/>
                </a:solidFill>
                <a:latin typeface="Calibri"/>
                <a:cs typeface="Calibri"/>
              </a:rPr>
              <a:t> </a:t>
            </a:r>
            <a:r>
              <a:rPr sz="2400" dirty="0">
                <a:solidFill>
                  <a:srgbClr val="FFFFFF"/>
                </a:solidFill>
                <a:latin typeface="Calibri"/>
                <a:cs typeface="Calibri"/>
              </a:rPr>
              <a:t>immigration</a:t>
            </a:r>
            <a:r>
              <a:rPr sz="2400" spc="-75" dirty="0">
                <a:solidFill>
                  <a:srgbClr val="FFFFFF"/>
                </a:solidFill>
                <a:latin typeface="Calibri"/>
                <a:cs typeface="Calibri"/>
              </a:rPr>
              <a:t> </a:t>
            </a:r>
            <a:r>
              <a:rPr sz="2400" dirty="0">
                <a:solidFill>
                  <a:srgbClr val="FFFFFF"/>
                </a:solidFill>
                <a:latin typeface="Calibri"/>
                <a:cs typeface="Calibri"/>
              </a:rPr>
              <a:t>laws</a:t>
            </a:r>
            <a:r>
              <a:rPr sz="2400" spc="-45" dirty="0">
                <a:solidFill>
                  <a:srgbClr val="FFFFFF"/>
                </a:solidFill>
                <a:latin typeface="Calibri"/>
                <a:cs typeface="Calibri"/>
              </a:rPr>
              <a:t> </a:t>
            </a:r>
            <a:r>
              <a:rPr sz="2400" dirty="0">
                <a:solidFill>
                  <a:srgbClr val="FFFFFF"/>
                </a:solidFill>
                <a:latin typeface="Calibri"/>
                <a:cs typeface="Calibri"/>
              </a:rPr>
              <a:t>including</a:t>
            </a:r>
            <a:r>
              <a:rPr sz="2400" spc="-50" dirty="0">
                <a:solidFill>
                  <a:srgbClr val="FFFFFF"/>
                </a:solidFill>
                <a:latin typeface="Calibri"/>
                <a:cs typeface="Calibri"/>
              </a:rPr>
              <a:t> </a:t>
            </a:r>
            <a:r>
              <a:rPr sz="2400" spc="-25" dirty="0">
                <a:solidFill>
                  <a:srgbClr val="FFFFFF"/>
                </a:solidFill>
                <a:latin typeface="Calibri"/>
                <a:cs typeface="Calibri"/>
              </a:rPr>
              <a:t>the </a:t>
            </a:r>
            <a:r>
              <a:rPr sz="2400" dirty="0">
                <a:solidFill>
                  <a:srgbClr val="FFFFFF"/>
                </a:solidFill>
                <a:latin typeface="Calibri"/>
                <a:cs typeface="Calibri"/>
              </a:rPr>
              <a:t>Georgia</a:t>
            </a:r>
            <a:r>
              <a:rPr sz="2400" spc="-45" dirty="0">
                <a:solidFill>
                  <a:srgbClr val="FFFFFF"/>
                </a:solidFill>
                <a:latin typeface="Calibri"/>
                <a:cs typeface="Calibri"/>
              </a:rPr>
              <a:t> </a:t>
            </a:r>
            <a:r>
              <a:rPr sz="2400" dirty="0">
                <a:solidFill>
                  <a:srgbClr val="FFFFFF"/>
                </a:solidFill>
                <a:latin typeface="Calibri"/>
                <a:cs typeface="Calibri"/>
              </a:rPr>
              <a:t>Security</a:t>
            </a:r>
            <a:r>
              <a:rPr sz="2400" spc="-50" dirty="0">
                <a:solidFill>
                  <a:srgbClr val="FFFFFF"/>
                </a:solidFill>
                <a:latin typeface="Calibri"/>
                <a:cs typeface="Calibri"/>
              </a:rPr>
              <a:t> </a:t>
            </a:r>
            <a:r>
              <a:rPr sz="2400" dirty="0">
                <a:solidFill>
                  <a:srgbClr val="FFFFFF"/>
                </a:solidFill>
                <a:latin typeface="Calibri"/>
                <a:cs typeface="Calibri"/>
              </a:rPr>
              <a:t>and</a:t>
            </a:r>
            <a:r>
              <a:rPr sz="2400" spc="-20" dirty="0">
                <a:solidFill>
                  <a:srgbClr val="FFFFFF"/>
                </a:solidFill>
                <a:latin typeface="Calibri"/>
                <a:cs typeface="Calibri"/>
              </a:rPr>
              <a:t> </a:t>
            </a:r>
            <a:r>
              <a:rPr sz="2400" dirty="0">
                <a:solidFill>
                  <a:srgbClr val="FFFFFF"/>
                </a:solidFill>
                <a:latin typeface="Calibri"/>
                <a:cs typeface="Calibri"/>
              </a:rPr>
              <a:t>Immigration</a:t>
            </a:r>
            <a:r>
              <a:rPr sz="2400" spc="-70" dirty="0">
                <a:solidFill>
                  <a:srgbClr val="FFFFFF"/>
                </a:solidFill>
                <a:latin typeface="Calibri"/>
                <a:cs typeface="Calibri"/>
              </a:rPr>
              <a:t> </a:t>
            </a:r>
            <a:r>
              <a:rPr sz="2400" dirty="0">
                <a:solidFill>
                  <a:srgbClr val="FFFFFF"/>
                </a:solidFill>
                <a:latin typeface="Calibri"/>
                <a:cs typeface="Calibri"/>
              </a:rPr>
              <a:t>Compliance</a:t>
            </a:r>
            <a:r>
              <a:rPr sz="2400" spc="-50" dirty="0">
                <a:solidFill>
                  <a:srgbClr val="FFFFFF"/>
                </a:solidFill>
                <a:latin typeface="Calibri"/>
                <a:cs typeface="Calibri"/>
              </a:rPr>
              <a:t> </a:t>
            </a:r>
            <a:r>
              <a:rPr sz="2400" spc="-20" dirty="0">
                <a:solidFill>
                  <a:srgbClr val="FFFFFF"/>
                </a:solidFill>
                <a:latin typeface="Calibri"/>
                <a:cs typeface="Calibri"/>
              </a:rPr>
              <a:t>Act.</a:t>
            </a:r>
            <a:endParaRPr sz="2400">
              <a:latin typeface="Calibri"/>
              <a:cs typeface="Calibri"/>
            </a:endParaRPr>
          </a:p>
          <a:p>
            <a:pPr>
              <a:lnSpc>
                <a:spcPct val="100000"/>
              </a:lnSpc>
              <a:buClr>
                <a:srgbClr val="FFFFFF"/>
              </a:buClr>
              <a:buFont typeface="Arial"/>
              <a:buChar char="•"/>
            </a:pPr>
            <a:endParaRPr sz="2400">
              <a:latin typeface="Calibri"/>
              <a:cs typeface="Calibri"/>
            </a:endParaRPr>
          </a:p>
          <a:p>
            <a:pPr marL="469900" marR="693420" indent="-457200">
              <a:lnSpc>
                <a:spcPct val="100400"/>
              </a:lnSpc>
              <a:spcBef>
                <a:spcPts val="1945"/>
              </a:spcBef>
              <a:buSzPct val="79166"/>
              <a:buFont typeface="Arial"/>
              <a:buChar char="•"/>
              <a:tabLst>
                <a:tab pos="469265" algn="l"/>
                <a:tab pos="469900" algn="l"/>
                <a:tab pos="1760220" algn="l"/>
              </a:tabLst>
            </a:pPr>
            <a:r>
              <a:rPr sz="2400" spc="-10" dirty="0">
                <a:solidFill>
                  <a:srgbClr val="FFFFFF"/>
                </a:solidFill>
                <a:latin typeface="Calibri"/>
                <a:cs typeface="Calibri"/>
              </a:rPr>
              <a:t>Vendor</a:t>
            </a:r>
            <a:r>
              <a:rPr sz="2400" spc="-45" dirty="0">
                <a:solidFill>
                  <a:srgbClr val="FFFFFF"/>
                </a:solidFill>
                <a:latin typeface="Calibri"/>
                <a:cs typeface="Calibri"/>
              </a:rPr>
              <a:t> </a:t>
            </a:r>
            <a:r>
              <a:rPr sz="2400" dirty="0">
                <a:solidFill>
                  <a:srgbClr val="FFFFFF"/>
                </a:solidFill>
                <a:latin typeface="Calibri"/>
                <a:cs typeface="Calibri"/>
              </a:rPr>
              <a:t>is</a:t>
            </a:r>
            <a:r>
              <a:rPr sz="2400" spc="-45" dirty="0">
                <a:solidFill>
                  <a:srgbClr val="FFFFFF"/>
                </a:solidFill>
                <a:latin typeface="Calibri"/>
                <a:cs typeface="Calibri"/>
              </a:rPr>
              <a:t> </a:t>
            </a:r>
            <a:r>
              <a:rPr sz="2400" dirty="0">
                <a:solidFill>
                  <a:srgbClr val="FFFFFF"/>
                </a:solidFill>
                <a:latin typeface="Calibri"/>
                <a:cs typeface="Calibri"/>
              </a:rPr>
              <a:t>required</a:t>
            </a:r>
            <a:r>
              <a:rPr sz="2400" spc="-40" dirty="0">
                <a:solidFill>
                  <a:srgbClr val="FFFFFF"/>
                </a:solidFill>
                <a:latin typeface="Calibri"/>
                <a:cs typeface="Calibri"/>
              </a:rPr>
              <a:t> </a:t>
            </a:r>
            <a:r>
              <a:rPr sz="2400" dirty="0">
                <a:solidFill>
                  <a:srgbClr val="FFFFFF"/>
                </a:solidFill>
                <a:latin typeface="Calibri"/>
                <a:cs typeface="Calibri"/>
              </a:rPr>
              <a:t>to</a:t>
            </a:r>
            <a:r>
              <a:rPr sz="2400" spc="-50" dirty="0">
                <a:solidFill>
                  <a:srgbClr val="FFFFFF"/>
                </a:solidFill>
                <a:latin typeface="Calibri"/>
                <a:cs typeface="Calibri"/>
              </a:rPr>
              <a:t> </a:t>
            </a:r>
            <a:r>
              <a:rPr sz="2400" dirty="0">
                <a:solidFill>
                  <a:srgbClr val="FFFFFF"/>
                </a:solidFill>
                <a:latin typeface="Calibri"/>
                <a:cs typeface="Calibri"/>
              </a:rPr>
              <a:t>affirm</a:t>
            </a:r>
            <a:r>
              <a:rPr sz="2400" spc="-45" dirty="0">
                <a:solidFill>
                  <a:srgbClr val="FFFFFF"/>
                </a:solidFill>
                <a:latin typeface="Calibri"/>
                <a:cs typeface="Calibri"/>
              </a:rPr>
              <a:t> </a:t>
            </a:r>
            <a:r>
              <a:rPr sz="2400" dirty="0">
                <a:solidFill>
                  <a:srgbClr val="FFFFFF"/>
                </a:solidFill>
                <a:latin typeface="Calibri"/>
                <a:cs typeface="Calibri"/>
              </a:rPr>
              <a:t>this</a:t>
            </a:r>
            <a:r>
              <a:rPr sz="2400" spc="-45" dirty="0">
                <a:solidFill>
                  <a:srgbClr val="FFFFFF"/>
                </a:solidFill>
                <a:latin typeface="Calibri"/>
                <a:cs typeface="Calibri"/>
              </a:rPr>
              <a:t> </a:t>
            </a:r>
            <a:r>
              <a:rPr sz="2400" dirty="0">
                <a:solidFill>
                  <a:srgbClr val="FFFFFF"/>
                </a:solidFill>
                <a:latin typeface="Calibri"/>
                <a:cs typeface="Calibri"/>
              </a:rPr>
              <a:t>by</a:t>
            </a:r>
            <a:r>
              <a:rPr sz="2400" spc="-35" dirty="0">
                <a:solidFill>
                  <a:srgbClr val="FFFFFF"/>
                </a:solidFill>
                <a:latin typeface="Calibri"/>
                <a:cs typeface="Calibri"/>
              </a:rPr>
              <a:t> </a:t>
            </a:r>
            <a:r>
              <a:rPr sz="2400" dirty="0">
                <a:solidFill>
                  <a:srgbClr val="FFFFFF"/>
                </a:solidFill>
                <a:latin typeface="Calibri"/>
                <a:cs typeface="Calibri"/>
              </a:rPr>
              <a:t>completing</a:t>
            </a:r>
            <a:r>
              <a:rPr sz="2400" spc="-70" dirty="0">
                <a:solidFill>
                  <a:srgbClr val="FFFFFF"/>
                </a:solidFill>
                <a:latin typeface="Calibri"/>
                <a:cs typeface="Calibri"/>
              </a:rPr>
              <a:t> </a:t>
            </a:r>
            <a:r>
              <a:rPr sz="2400" spc="-25" dirty="0">
                <a:solidFill>
                  <a:srgbClr val="FFFFFF"/>
                </a:solidFill>
                <a:latin typeface="Calibri"/>
                <a:cs typeface="Calibri"/>
              </a:rPr>
              <a:t>and </a:t>
            </a:r>
            <a:r>
              <a:rPr sz="2400" spc="-10" dirty="0">
                <a:solidFill>
                  <a:srgbClr val="FFFFFF"/>
                </a:solidFill>
                <a:latin typeface="Calibri"/>
                <a:cs typeface="Calibri"/>
              </a:rPr>
              <a:t>returning</a:t>
            </a:r>
            <a:r>
              <a:rPr sz="2400" dirty="0">
                <a:solidFill>
                  <a:srgbClr val="FFFFFF"/>
                </a:solidFill>
                <a:latin typeface="Calibri"/>
                <a:cs typeface="Calibri"/>
              </a:rPr>
              <a:t>	any</a:t>
            </a:r>
            <a:r>
              <a:rPr sz="2400" spc="-70" dirty="0">
                <a:solidFill>
                  <a:srgbClr val="FFFFFF"/>
                </a:solidFill>
                <a:latin typeface="Calibri"/>
                <a:cs typeface="Calibri"/>
              </a:rPr>
              <a:t> </a:t>
            </a:r>
            <a:r>
              <a:rPr sz="2400" dirty="0">
                <a:solidFill>
                  <a:srgbClr val="FFFFFF"/>
                </a:solidFill>
                <a:latin typeface="Calibri"/>
                <a:cs typeface="Calibri"/>
              </a:rPr>
              <a:t>required</a:t>
            </a:r>
            <a:r>
              <a:rPr sz="2400" spc="-55" dirty="0">
                <a:solidFill>
                  <a:srgbClr val="FFFFFF"/>
                </a:solidFill>
                <a:latin typeface="Calibri"/>
                <a:cs typeface="Calibri"/>
              </a:rPr>
              <a:t> </a:t>
            </a:r>
            <a:r>
              <a:rPr sz="2400" dirty="0">
                <a:solidFill>
                  <a:srgbClr val="FFFFFF"/>
                </a:solidFill>
                <a:latin typeface="Calibri"/>
                <a:cs typeface="Calibri"/>
              </a:rPr>
              <a:t>compliance</a:t>
            </a:r>
            <a:r>
              <a:rPr sz="2400" spc="-75" dirty="0">
                <a:solidFill>
                  <a:srgbClr val="FFFFFF"/>
                </a:solidFill>
                <a:latin typeface="Calibri"/>
                <a:cs typeface="Calibri"/>
              </a:rPr>
              <a:t> </a:t>
            </a:r>
            <a:r>
              <a:rPr sz="2400" spc="-10" dirty="0">
                <a:solidFill>
                  <a:srgbClr val="FFFFFF"/>
                </a:solidFill>
                <a:latin typeface="Calibri"/>
                <a:cs typeface="Calibri"/>
              </a:rPr>
              <a:t>documents.</a:t>
            </a:r>
            <a:endParaRPr sz="2400">
              <a:latin typeface="Calibri"/>
              <a:cs typeface="Calibri"/>
            </a:endParaRPr>
          </a:p>
        </p:txBody>
      </p:sp>
      <p:sp>
        <p:nvSpPr>
          <p:cNvPr id="4" name="object 4"/>
          <p:cNvSpPr txBox="1"/>
          <p:nvPr/>
        </p:nvSpPr>
        <p:spPr>
          <a:xfrm>
            <a:off x="6734682" y="6141211"/>
            <a:ext cx="144780" cy="162560"/>
          </a:xfrm>
          <a:prstGeom prst="rect">
            <a:avLst/>
          </a:prstGeom>
        </p:spPr>
        <p:txBody>
          <a:bodyPr vert="horz" wrap="square" lIns="0" tIns="12700" rIns="0" bIns="0" rtlCol="0">
            <a:spAutoFit/>
          </a:bodyPr>
          <a:lstStyle/>
          <a:p>
            <a:pPr marL="12700">
              <a:lnSpc>
                <a:spcPct val="100000"/>
              </a:lnSpc>
              <a:spcBef>
                <a:spcPts val="100"/>
              </a:spcBef>
            </a:pPr>
            <a:r>
              <a:rPr sz="900" spc="-25" dirty="0">
                <a:solidFill>
                  <a:srgbClr val="4966AC"/>
                </a:solidFill>
                <a:latin typeface="Trebuchet MS"/>
                <a:cs typeface="Trebuchet MS"/>
              </a:rPr>
              <a:t>13</a:t>
            </a:r>
            <a:endParaRPr sz="900">
              <a:latin typeface="Trebuchet MS"/>
              <a:cs typeface="Trebuchet M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847469" y="107950"/>
            <a:ext cx="5637530" cy="756920"/>
          </a:xfrm>
          <a:prstGeom prst="rect">
            <a:avLst/>
          </a:prstGeom>
        </p:spPr>
        <p:txBody>
          <a:bodyPr vert="horz" wrap="square" lIns="0" tIns="12700" rIns="0" bIns="0" rtlCol="0">
            <a:spAutoFit/>
          </a:bodyPr>
          <a:lstStyle/>
          <a:p>
            <a:pPr marL="12700">
              <a:lnSpc>
                <a:spcPct val="100000"/>
              </a:lnSpc>
              <a:spcBef>
                <a:spcPts val="100"/>
              </a:spcBef>
            </a:pPr>
            <a:r>
              <a:rPr dirty="0"/>
              <a:t>Construction</a:t>
            </a:r>
            <a:r>
              <a:rPr spc="-110" dirty="0"/>
              <a:t> </a:t>
            </a:r>
            <a:r>
              <a:rPr spc="-10" dirty="0"/>
              <a:t>(SPLOST)</a:t>
            </a:r>
          </a:p>
        </p:txBody>
      </p:sp>
      <p:sp>
        <p:nvSpPr>
          <p:cNvPr id="3" name="object 3"/>
          <p:cNvSpPr txBox="1"/>
          <p:nvPr/>
        </p:nvSpPr>
        <p:spPr>
          <a:xfrm>
            <a:off x="860856" y="1814525"/>
            <a:ext cx="6967220" cy="2967990"/>
          </a:xfrm>
          <a:prstGeom prst="rect">
            <a:avLst/>
          </a:prstGeom>
        </p:spPr>
        <p:txBody>
          <a:bodyPr vert="horz" wrap="square" lIns="0" tIns="12065" rIns="0" bIns="0" rtlCol="0">
            <a:spAutoFit/>
          </a:bodyPr>
          <a:lstStyle/>
          <a:p>
            <a:pPr marL="469900" marR="165735" indent="-457834">
              <a:lnSpc>
                <a:spcPct val="100000"/>
              </a:lnSpc>
              <a:spcBef>
                <a:spcPts val="95"/>
              </a:spcBef>
              <a:buSzPct val="80357"/>
              <a:buFont typeface="Arial"/>
              <a:buChar char="•"/>
              <a:tabLst>
                <a:tab pos="469900" algn="l"/>
                <a:tab pos="470534" algn="l"/>
              </a:tabLst>
            </a:pPr>
            <a:r>
              <a:rPr sz="2800" spc="-10" dirty="0">
                <a:solidFill>
                  <a:srgbClr val="FFFFFF"/>
                </a:solidFill>
                <a:latin typeface="Calibri"/>
                <a:cs typeface="Calibri"/>
              </a:rPr>
              <a:t>Construction</a:t>
            </a:r>
            <a:r>
              <a:rPr sz="2800" spc="-75" dirty="0">
                <a:solidFill>
                  <a:srgbClr val="FFFFFF"/>
                </a:solidFill>
                <a:latin typeface="Calibri"/>
                <a:cs typeface="Calibri"/>
              </a:rPr>
              <a:t> </a:t>
            </a:r>
            <a:r>
              <a:rPr sz="2800" dirty="0">
                <a:solidFill>
                  <a:srgbClr val="FFFFFF"/>
                </a:solidFill>
                <a:latin typeface="Calibri"/>
                <a:cs typeface="Calibri"/>
              </a:rPr>
              <a:t>projects</a:t>
            </a:r>
            <a:r>
              <a:rPr sz="2800" spc="-80" dirty="0">
                <a:solidFill>
                  <a:srgbClr val="FFFFFF"/>
                </a:solidFill>
                <a:latin typeface="Calibri"/>
                <a:cs typeface="Calibri"/>
              </a:rPr>
              <a:t> </a:t>
            </a:r>
            <a:r>
              <a:rPr sz="2800" dirty="0">
                <a:solidFill>
                  <a:srgbClr val="FFFFFF"/>
                </a:solidFill>
                <a:latin typeface="Calibri"/>
                <a:cs typeface="Calibri"/>
              </a:rPr>
              <a:t>are</a:t>
            </a:r>
            <a:r>
              <a:rPr sz="2800" spc="-100" dirty="0">
                <a:solidFill>
                  <a:srgbClr val="FFFFFF"/>
                </a:solidFill>
                <a:latin typeface="Calibri"/>
                <a:cs typeface="Calibri"/>
              </a:rPr>
              <a:t> </a:t>
            </a:r>
            <a:r>
              <a:rPr sz="2800" dirty="0">
                <a:solidFill>
                  <a:srgbClr val="FFFFFF"/>
                </a:solidFill>
                <a:latin typeface="Calibri"/>
                <a:cs typeface="Calibri"/>
              </a:rPr>
              <a:t>funded</a:t>
            </a:r>
            <a:r>
              <a:rPr sz="2800" spc="-80" dirty="0">
                <a:solidFill>
                  <a:srgbClr val="FFFFFF"/>
                </a:solidFill>
                <a:latin typeface="Calibri"/>
                <a:cs typeface="Calibri"/>
              </a:rPr>
              <a:t> </a:t>
            </a:r>
            <a:r>
              <a:rPr sz="2800" dirty="0">
                <a:solidFill>
                  <a:srgbClr val="FFFFFF"/>
                </a:solidFill>
                <a:latin typeface="Calibri"/>
                <a:cs typeface="Calibri"/>
              </a:rPr>
              <a:t>by</a:t>
            </a:r>
            <a:r>
              <a:rPr sz="2800" spc="-100" dirty="0">
                <a:solidFill>
                  <a:srgbClr val="FFFFFF"/>
                </a:solidFill>
                <a:latin typeface="Calibri"/>
                <a:cs typeface="Calibri"/>
              </a:rPr>
              <a:t> </a:t>
            </a:r>
            <a:r>
              <a:rPr sz="2800" spc="-10" dirty="0">
                <a:solidFill>
                  <a:srgbClr val="FFFFFF"/>
                </a:solidFill>
                <a:latin typeface="Calibri"/>
                <a:cs typeface="Calibri"/>
              </a:rPr>
              <a:t>SPLOST </a:t>
            </a:r>
            <a:r>
              <a:rPr sz="2800" dirty="0">
                <a:solidFill>
                  <a:srgbClr val="FFFFFF"/>
                </a:solidFill>
                <a:latin typeface="Calibri"/>
                <a:cs typeface="Calibri"/>
              </a:rPr>
              <a:t>(Special</a:t>
            </a:r>
            <a:r>
              <a:rPr sz="2800" spc="-100" dirty="0">
                <a:solidFill>
                  <a:srgbClr val="FFFFFF"/>
                </a:solidFill>
                <a:latin typeface="Calibri"/>
                <a:cs typeface="Calibri"/>
              </a:rPr>
              <a:t> </a:t>
            </a:r>
            <a:r>
              <a:rPr sz="2800" dirty="0">
                <a:solidFill>
                  <a:srgbClr val="FFFFFF"/>
                </a:solidFill>
                <a:latin typeface="Calibri"/>
                <a:cs typeface="Calibri"/>
              </a:rPr>
              <a:t>Purpose</a:t>
            </a:r>
            <a:r>
              <a:rPr sz="2800" spc="-60" dirty="0">
                <a:solidFill>
                  <a:srgbClr val="FFFFFF"/>
                </a:solidFill>
                <a:latin typeface="Calibri"/>
                <a:cs typeface="Calibri"/>
              </a:rPr>
              <a:t> </a:t>
            </a:r>
            <a:r>
              <a:rPr sz="2800" dirty="0">
                <a:solidFill>
                  <a:srgbClr val="FFFFFF"/>
                </a:solidFill>
                <a:latin typeface="Calibri"/>
                <a:cs typeface="Calibri"/>
              </a:rPr>
              <a:t>Local</a:t>
            </a:r>
            <a:r>
              <a:rPr sz="2800" spc="-105" dirty="0">
                <a:solidFill>
                  <a:srgbClr val="FFFFFF"/>
                </a:solidFill>
                <a:latin typeface="Calibri"/>
                <a:cs typeface="Calibri"/>
              </a:rPr>
              <a:t> </a:t>
            </a:r>
            <a:r>
              <a:rPr sz="2800" dirty="0">
                <a:solidFill>
                  <a:srgbClr val="FFFFFF"/>
                </a:solidFill>
                <a:latin typeface="Calibri"/>
                <a:cs typeface="Calibri"/>
              </a:rPr>
              <a:t>Option</a:t>
            </a:r>
            <a:r>
              <a:rPr sz="2800" spc="-75" dirty="0">
                <a:solidFill>
                  <a:srgbClr val="FFFFFF"/>
                </a:solidFill>
                <a:latin typeface="Calibri"/>
                <a:cs typeface="Calibri"/>
              </a:rPr>
              <a:t> </a:t>
            </a:r>
            <a:r>
              <a:rPr sz="2800" dirty="0">
                <a:solidFill>
                  <a:srgbClr val="FFFFFF"/>
                </a:solidFill>
                <a:latin typeface="Calibri"/>
                <a:cs typeface="Calibri"/>
              </a:rPr>
              <a:t>Sales</a:t>
            </a:r>
            <a:r>
              <a:rPr sz="2800" spc="-105" dirty="0">
                <a:solidFill>
                  <a:srgbClr val="FFFFFF"/>
                </a:solidFill>
                <a:latin typeface="Calibri"/>
                <a:cs typeface="Calibri"/>
              </a:rPr>
              <a:t> </a:t>
            </a:r>
            <a:r>
              <a:rPr sz="2800" spc="-10" dirty="0">
                <a:solidFill>
                  <a:srgbClr val="FFFFFF"/>
                </a:solidFill>
                <a:latin typeface="Calibri"/>
                <a:cs typeface="Calibri"/>
              </a:rPr>
              <a:t>Tax).</a:t>
            </a:r>
            <a:endParaRPr sz="2800" dirty="0">
              <a:latin typeface="Calibri"/>
              <a:cs typeface="Calibri"/>
            </a:endParaRPr>
          </a:p>
          <a:p>
            <a:pPr marL="469900" indent="-457834">
              <a:lnSpc>
                <a:spcPct val="100000"/>
              </a:lnSpc>
              <a:spcBef>
                <a:spcPts val="1015"/>
              </a:spcBef>
              <a:buSzPct val="80357"/>
              <a:buFont typeface="Arial"/>
              <a:buChar char="•"/>
              <a:tabLst>
                <a:tab pos="469900" algn="l"/>
                <a:tab pos="470534" algn="l"/>
              </a:tabLst>
            </a:pPr>
            <a:r>
              <a:rPr sz="2800" spc="-10" dirty="0">
                <a:solidFill>
                  <a:srgbClr val="FFFFFF"/>
                </a:solidFill>
                <a:latin typeface="Calibri"/>
                <a:cs typeface="Calibri"/>
              </a:rPr>
              <a:t>SPLOST</a:t>
            </a:r>
            <a:r>
              <a:rPr sz="2800" spc="-65" dirty="0">
                <a:solidFill>
                  <a:srgbClr val="FFFFFF"/>
                </a:solidFill>
                <a:latin typeface="Calibri"/>
                <a:cs typeface="Calibri"/>
              </a:rPr>
              <a:t> </a:t>
            </a:r>
            <a:r>
              <a:rPr sz="2800" dirty="0">
                <a:solidFill>
                  <a:srgbClr val="FFFFFF"/>
                </a:solidFill>
                <a:latin typeface="Calibri"/>
                <a:cs typeface="Calibri"/>
              </a:rPr>
              <a:t>V</a:t>
            </a:r>
            <a:r>
              <a:rPr lang="en-US" sz="2800" dirty="0">
                <a:solidFill>
                  <a:srgbClr val="FFFFFF"/>
                </a:solidFill>
                <a:latin typeface="Calibri"/>
                <a:cs typeface="Calibri"/>
              </a:rPr>
              <a:t>I</a:t>
            </a:r>
            <a:r>
              <a:rPr sz="2800" spc="-65" dirty="0">
                <a:solidFill>
                  <a:srgbClr val="FFFFFF"/>
                </a:solidFill>
                <a:latin typeface="Calibri"/>
                <a:cs typeface="Calibri"/>
              </a:rPr>
              <a:t> </a:t>
            </a:r>
            <a:r>
              <a:rPr sz="2800" spc="-10" dirty="0">
                <a:solidFill>
                  <a:srgbClr val="FFFFFF"/>
                </a:solidFill>
                <a:latin typeface="Calibri"/>
                <a:cs typeface="Calibri"/>
              </a:rPr>
              <a:t>started</a:t>
            </a:r>
            <a:r>
              <a:rPr sz="2800" spc="-70" dirty="0">
                <a:solidFill>
                  <a:srgbClr val="FFFFFF"/>
                </a:solidFill>
                <a:latin typeface="Calibri"/>
                <a:cs typeface="Calibri"/>
              </a:rPr>
              <a:t> </a:t>
            </a:r>
            <a:r>
              <a:rPr sz="2800" dirty="0">
                <a:solidFill>
                  <a:srgbClr val="FFFFFF"/>
                </a:solidFill>
                <a:latin typeface="Calibri"/>
                <a:cs typeface="Calibri"/>
              </a:rPr>
              <a:t>on</a:t>
            </a:r>
            <a:r>
              <a:rPr sz="2800" spc="-70" dirty="0">
                <a:solidFill>
                  <a:srgbClr val="FFFFFF"/>
                </a:solidFill>
                <a:latin typeface="Calibri"/>
                <a:cs typeface="Calibri"/>
              </a:rPr>
              <a:t> </a:t>
            </a:r>
            <a:r>
              <a:rPr lang="en-US" sz="2800" spc="-10" dirty="0">
                <a:solidFill>
                  <a:srgbClr val="FFFFFF"/>
                </a:solidFill>
                <a:latin typeface="Calibri"/>
                <a:cs typeface="Calibri"/>
              </a:rPr>
              <a:t>7/15/2021</a:t>
            </a:r>
            <a:r>
              <a:rPr sz="2800" spc="-10" dirty="0">
                <a:solidFill>
                  <a:srgbClr val="FFFFFF"/>
                </a:solidFill>
                <a:latin typeface="Calibri"/>
                <a:cs typeface="Calibri"/>
              </a:rPr>
              <a:t>.</a:t>
            </a:r>
            <a:endParaRPr sz="2800" dirty="0">
              <a:latin typeface="Calibri"/>
              <a:cs typeface="Calibri"/>
            </a:endParaRPr>
          </a:p>
          <a:p>
            <a:pPr>
              <a:lnSpc>
                <a:spcPct val="100000"/>
              </a:lnSpc>
            </a:pPr>
            <a:endParaRPr sz="2800" dirty="0">
              <a:latin typeface="Calibri"/>
              <a:cs typeface="Calibri"/>
            </a:endParaRPr>
          </a:p>
          <a:p>
            <a:pPr marL="469900" marR="5080">
              <a:lnSpc>
                <a:spcPct val="100000"/>
              </a:lnSpc>
              <a:spcBef>
                <a:spcPts val="1935"/>
              </a:spcBef>
              <a:tabLst>
                <a:tab pos="1435100" algn="l"/>
              </a:tabLst>
            </a:pPr>
            <a:r>
              <a:rPr sz="2800" spc="-10" dirty="0">
                <a:solidFill>
                  <a:srgbClr val="FFFFFF"/>
                </a:solidFill>
                <a:latin typeface="Calibri"/>
                <a:cs typeface="Calibri"/>
              </a:rPr>
              <a:t>Note:</a:t>
            </a:r>
            <a:r>
              <a:rPr sz="2800" dirty="0">
                <a:solidFill>
                  <a:srgbClr val="FFFFFF"/>
                </a:solidFill>
                <a:latin typeface="Calibri"/>
                <a:cs typeface="Calibri"/>
              </a:rPr>
              <a:t>	</a:t>
            </a:r>
            <a:r>
              <a:rPr lang="en-US" sz="2800" dirty="0">
                <a:solidFill>
                  <a:srgbClr val="FFFFFF"/>
                </a:solidFill>
                <a:latin typeface="Calibri"/>
                <a:cs typeface="Calibri"/>
              </a:rPr>
              <a:t>T</a:t>
            </a:r>
            <a:r>
              <a:rPr sz="2800" dirty="0">
                <a:solidFill>
                  <a:srgbClr val="FFFFFF"/>
                </a:solidFill>
                <a:latin typeface="Calibri"/>
                <a:cs typeface="Calibri"/>
              </a:rPr>
              <a:t>he</a:t>
            </a:r>
            <a:r>
              <a:rPr sz="2800" spc="-75" dirty="0">
                <a:solidFill>
                  <a:srgbClr val="FFFFFF"/>
                </a:solidFill>
                <a:latin typeface="Calibri"/>
                <a:cs typeface="Calibri"/>
              </a:rPr>
              <a:t> </a:t>
            </a:r>
            <a:r>
              <a:rPr sz="2800" spc="-10" dirty="0">
                <a:solidFill>
                  <a:srgbClr val="FFFFFF"/>
                </a:solidFill>
                <a:latin typeface="Calibri"/>
                <a:cs typeface="Calibri"/>
              </a:rPr>
              <a:t>SPLOST</a:t>
            </a:r>
            <a:r>
              <a:rPr sz="2800" spc="-65" dirty="0">
                <a:solidFill>
                  <a:srgbClr val="FFFFFF"/>
                </a:solidFill>
                <a:latin typeface="Calibri"/>
                <a:cs typeface="Calibri"/>
              </a:rPr>
              <a:t> </a:t>
            </a:r>
            <a:r>
              <a:rPr sz="2800" dirty="0">
                <a:solidFill>
                  <a:srgbClr val="FFFFFF"/>
                </a:solidFill>
                <a:latin typeface="Calibri"/>
                <a:cs typeface="Calibri"/>
              </a:rPr>
              <a:t>V</a:t>
            </a:r>
            <a:r>
              <a:rPr lang="en-US" sz="2800" dirty="0">
                <a:solidFill>
                  <a:srgbClr val="FFFFFF"/>
                </a:solidFill>
                <a:latin typeface="Calibri"/>
                <a:cs typeface="Calibri"/>
              </a:rPr>
              <a:t>I</a:t>
            </a:r>
            <a:r>
              <a:rPr sz="2800" spc="-75" dirty="0">
                <a:solidFill>
                  <a:srgbClr val="FFFFFF"/>
                </a:solidFill>
                <a:latin typeface="Calibri"/>
                <a:cs typeface="Calibri"/>
              </a:rPr>
              <a:t> </a:t>
            </a:r>
            <a:r>
              <a:rPr sz="2800" dirty="0">
                <a:solidFill>
                  <a:srgbClr val="FFFFFF"/>
                </a:solidFill>
                <a:latin typeface="Calibri"/>
                <a:cs typeface="Calibri"/>
              </a:rPr>
              <a:t>Notebook</a:t>
            </a:r>
            <a:r>
              <a:rPr sz="2800" spc="-70" dirty="0">
                <a:solidFill>
                  <a:srgbClr val="FFFFFF"/>
                </a:solidFill>
                <a:latin typeface="Calibri"/>
                <a:cs typeface="Calibri"/>
              </a:rPr>
              <a:t> </a:t>
            </a:r>
            <a:r>
              <a:rPr sz="2800" dirty="0">
                <a:solidFill>
                  <a:srgbClr val="FFFFFF"/>
                </a:solidFill>
                <a:latin typeface="Calibri"/>
                <a:cs typeface="Calibri"/>
              </a:rPr>
              <a:t>is</a:t>
            </a:r>
            <a:r>
              <a:rPr sz="2800" spc="-85" dirty="0">
                <a:solidFill>
                  <a:srgbClr val="FFFFFF"/>
                </a:solidFill>
                <a:latin typeface="Calibri"/>
                <a:cs typeface="Calibri"/>
              </a:rPr>
              <a:t> </a:t>
            </a:r>
            <a:r>
              <a:rPr sz="2800" spc="-10" dirty="0">
                <a:solidFill>
                  <a:srgbClr val="FFFFFF"/>
                </a:solidFill>
                <a:latin typeface="Calibri"/>
                <a:cs typeface="Calibri"/>
              </a:rPr>
              <a:t>available</a:t>
            </a:r>
            <a:r>
              <a:rPr sz="2800" spc="-90" dirty="0">
                <a:solidFill>
                  <a:srgbClr val="FFFFFF"/>
                </a:solidFill>
                <a:latin typeface="Calibri"/>
                <a:cs typeface="Calibri"/>
              </a:rPr>
              <a:t> </a:t>
            </a:r>
            <a:r>
              <a:rPr sz="2800" spc="-25" dirty="0">
                <a:solidFill>
                  <a:srgbClr val="FFFFFF"/>
                </a:solidFill>
                <a:latin typeface="Calibri"/>
                <a:cs typeface="Calibri"/>
              </a:rPr>
              <a:t>on </a:t>
            </a:r>
            <a:r>
              <a:rPr sz="2800" dirty="0">
                <a:solidFill>
                  <a:srgbClr val="FFFFFF"/>
                </a:solidFill>
                <a:latin typeface="Calibri"/>
                <a:cs typeface="Calibri"/>
              </a:rPr>
              <a:t>the</a:t>
            </a:r>
            <a:r>
              <a:rPr sz="2800" spc="-65" dirty="0">
                <a:solidFill>
                  <a:srgbClr val="FFFFFF"/>
                </a:solidFill>
                <a:latin typeface="Calibri"/>
                <a:cs typeface="Calibri"/>
              </a:rPr>
              <a:t> </a:t>
            </a:r>
            <a:r>
              <a:rPr sz="2800" dirty="0">
                <a:solidFill>
                  <a:srgbClr val="FFFFFF"/>
                </a:solidFill>
                <a:latin typeface="Calibri"/>
                <a:cs typeface="Calibri"/>
              </a:rPr>
              <a:t>CCSD</a:t>
            </a:r>
            <a:r>
              <a:rPr sz="2800" spc="-70" dirty="0">
                <a:solidFill>
                  <a:srgbClr val="FFFFFF"/>
                </a:solidFill>
                <a:latin typeface="Calibri"/>
                <a:cs typeface="Calibri"/>
              </a:rPr>
              <a:t> </a:t>
            </a:r>
            <a:r>
              <a:rPr sz="2800" spc="-10" dirty="0">
                <a:solidFill>
                  <a:srgbClr val="FFFFFF"/>
                </a:solidFill>
                <a:latin typeface="Calibri"/>
                <a:cs typeface="Calibri"/>
              </a:rPr>
              <a:t>website</a:t>
            </a:r>
            <a:r>
              <a:rPr sz="2800" spc="-70" dirty="0">
                <a:solidFill>
                  <a:srgbClr val="FFFFFF"/>
                </a:solidFill>
                <a:latin typeface="Calibri"/>
                <a:cs typeface="Calibri"/>
              </a:rPr>
              <a:t> </a:t>
            </a:r>
            <a:r>
              <a:rPr sz="2800" spc="-10" dirty="0">
                <a:solidFill>
                  <a:srgbClr val="FFFFFF"/>
                </a:solidFill>
                <a:latin typeface="Calibri"/>
                <a:cs typeface="Calibri"/>
              </a:rPr>
              <a:t>(Departments/SPLOST).</a:t>
            </a:r>
            <a:endParaRPr sz="2800" dirty="0">
              <a:latin typeface="Calibri"/>
              <a:cs typeface="Calibri"/>
            </a:endParaRPr>
          </a:p>
        </p:txBody>
      </p:sp>
      <p:sp>
        <p:nvSpPr>
          <p:cNvPr id="4" name="object 4"/>
          <p:cNvSpPr txBox="1"/>
          <p:nvPr/>
        </p:nvSpPr>
        <p:spPr>
          <a:xfrm>
            <a:off x="6734682" y="6141211"/>
            <a:ext cx="144780" cy="162560"/>
          </a:xfrm>
          <a:prstGeom prst="rect">
            <a:avLst/>
          </a:prstGeom>
        </p:spPr>
        <p:txBody>
          <a:bodyPr vert="horz" wrap="square" lIns="0" tIns="12700" rIns="0" bIns="0" rtlCol="0">
            <a:spAutoFit/>
          </a:bodyPr>
          <a:lstStyle/>
          <a:p>
            <a:pPr marL="12700">
              <a:lnSpc>
                <a:spcPct val="100000"/>
              </a:lnSpc>
              <a:spcBef>
                <a:spcPts val="100"/>
              </a:spcBef>
            </a:pPr>
            <a:r>
              <a:rPr sz="900" spc="-25" dirty="0">
                <a:solidFill>
                  <a:srgbClr val="4966AC"/>
                </a:solidFill>
                <a:latin typeface="Trebuchet MS"/>
                <a:cs typeface="Trebuchet MS"/>
              </a:rPr>
              <a:t>14</a:t>
            </a:r>
            <a:endParaRPr sz="900">
              <a:latin typeface="Trebuchet MS"/>
              <a:cs typeface="Trebuchet M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007489" y="69850"/>
            <a:ext cx="5433695" cy="756920"/>
          </a:xfrm>
          <a:prstGeom prst="rect">
            <a:avLst/>
          </a:prstGeom>
        </p:spPr>
        <p:txBody>
          <a:bodyPr vert="horz" wrap="square" lIns="0" tIns="12700" rIns="0" bIns="0" rtlCol="0">
            <a:spAutoFit/>
          </a:bodyPr>
          <a:lstStyle/>
          <a:p>
            <a:pPr marL="12700">
              <a:lnSpc>
                <a:spcPct val="100000"/>
              </a:lnSpc>
              <a:spcBef>
                <a:spcPts val="100"/>
              </a:spcBef>
            </a:pPr>
            <a:r>
              <a:rPr dirty="0"/>
              <a:t>Construction</a:t>
            </a:r>
            <a:r>
              <a:rPr spc="-110" dirty="0"/>
              <a:t> </a:t>
            </a:r>
            <a:r>
              <a:rPr spc="-10" dirty="0"/>
              <a:t>Projects</a:t>
            </a:r>
          </a:p>
        </p:txBody>
      </p:sp>
      <p:sp>
        <p:nvSpPr>
          <p:cNvPr id="3" name="object 3"/>
          <p:cNvSpPr txBox="1"/>
          <p:nvPr/>
        </p:nvSpPr>
        <p:spPr>
          <a:xfrm>
            <a:off x="688340" y="1500370"/>
            <a:ext cx="7957184" cy="3589020"/>
          </a:xfrm>
          <a:prstGeom prst="rect">
            <a:avLst/>
          </a:prstGeom>
        </p:spPr>
        <p:txBody>
          <a:bodyPr vert="horz" wrap="square" lIns="0" tIns="138430" rIns="0" bIns="0" rtlCol="0">
            <a:spAutoFit/>
          </a:bodyPr>
          <a:lstStyle/>
          <a:p>
            <a:pPr marL="12700">
              <a:lnSpc>
                <a:spcPct val="100000"/>
              </a:lnSpc>
              <a:spcBef>
                <a:spcPts val="1090"/>
              </a:spcBef>
            </a:pPr>
            <a:r>
              <a:rPr sz="3200" b="1" dirty="0">
                <a:solidFill>
                  <a:srgbClr val="FFFF00"/>
                </a:solidFill>
                <a:latin typeface="Calibri"/>
                <a:cs typeface="Calibri"/>
              </a:rPr>
              <a:t>Construction</a:t>
            </a:r>
            <a:r>
              <a:rPr sz="3200" b="1" spc="-95" dirty="0">
                <a:solidFill>
                  <a:srgbClr val="FFFF00"/>
                </a:solidFill>
                <a:latin typeface="Calibri"/>
                <a:cs typeface="Calibri"/>
              </a:rPr>
              <a:t> </a:t>
            </a:r>
            <a:r>
              <a:rPr sz="3200" b="1" dirty="0">
                <a:solidFill>
                  <a:srgbClr val="FFFF00"/>
                </a:solidFill>
                <a:latin typeface="Calibri"/>
                <a:cs typeface="Calibri"/>
              </a:rPr>
              <a:t>projects</a:t>
            </a:r>
            <a:r>
              <a:rPr sz="3200" b="1" spc="-70" dirty="0">
                <a:solidFill>
                  <a:srgbClr val="FFFF00"/>
                </a:solidFill>
                <a:latin typeface="Calibri"/>
                <a:cs typeface="Calibri"/>
              </a:rPr>
              <a:t> </a:t>
            </a:r>
            <a:r>
              <a:rPr sz="3200" b="1" dirty="0">
                <a:solidFill>
                  <a:srgbClr val="FFFF00"/>
                </a:solidFill>
                <a:latin typeface="Calibri"/>
                <a:cs typeface="Calibri"/>
              </a:rPr>
              <a:t>may</a:t>
            </a:r>
            <a:r>
              <a:rPr sz="3200" b="1" spc="-45" dirty="0">
                <a:solidFill>
                  <a:srgbClr val="FFFF00"/>
                </a:solidFill>
                <a:latin typeface="Calibri"/>
                <a:cs typeface="Calibri"/>
              </a:rPr>
              <a:t> </a:t>
            </a:r>
            <a:r>
              <a:rPr sz="3200" b="1" spc="-10" dirty="0">
                <a:solidFill>
                  <a:srgbClr val="FFFF00"/>
                </a:solidFill>
                <a:latin typeface="Calibri"/>
                <a:cs typeface="Calibri"/>
              </a:rPr>
              <a:t>include:</a:t>
            </a:r>
            <a:endParaRPr sz="3200">
              <a:latin typeface="Calibri"/>
              <a:cs typeface="Calibri"/>
            </a:endParaRPr>
          </a:p>
          <a:p>
            <a:pPr marL="469900" indent="-457834">
              <a:lnSpc>
                <a:spcPct val="100000"/>
              </a:lnSpc>
              <a:spcBef>
                <a:spcPts val="994"/>
              </a:spcBef>
              <a:buSzPct val="79687"/>
              <a:buFont typeface="Arial"/>
              <a:buChar char="•"/>
              <a:tabLst>
                <a:tab pos="469900" algn="l"/>
                <a:tab pos="470534" algn="l"/>
              </a:tabLst>
            </a:pPr>
            <a:r>
              <a:rPr sz="3200" dirty="0">
                <a:solidFill>
                  <a:srgbClr val="FFFFFF"/>
                </a:solidFill>
                <a:latin typeface="Calibri"/>
                <a:cs typeface="Calibri"/>
              </a:rPr>
              <a:t>New</a:t>
            </a:r>
            <a:r>
              <a:rPr sz="3200" spc="-75" dirty="0">
                <a:solidFill>
                  <a:srgbClr val="FFFFFF"/>
                </a:solidFill>
                <a:latin typeface="Calibri"/>
                <a:cs typeface="Calibri"/>
              </a:rPr>
              <a:t> </a:t>
            </a:r>
            <a:r>
              <a:rPr sz="3200" dirty="0">
                <a:solidFill>
                  <a:srgbClr val="FFFFFF"/>
                </a:solidFill>
                <a:latin typeface="Calibri"/>
                <a:cs typeface="Calibri"/>
              </a:rPr>
              <a:t>/</a:t>
            </a:r>
            <a:r>
              <a:rPr sz="3200" spc="-55" dirty="0">
                <a:solidFill>
                  <a:srgbClr val="FFFFFF"/>
                </a:solidFill>
                <a:latin typeface="Calibri"/>
                <a:cs typeface="Calibri"/>
              </a:rPr>
              <a:t> </a:t>
            </a:r>
            <a:r>
              <a:rPr sz="3200" dirty="0">
                <a:solidFill>
                  <a:srgbClr val="FFFFFF"/>
                </a:solidFill>
                <a:latin typeface="Calibri"/>
                <a:cs typeface="Calibri"/>
              </a:rPr>
              <a:t>Replacement</a:t>
            </a:r>
            <a:r>
              <a:rPr sz="3200" spc="-45" dirty="0">
                <a:solidFill>
                  <a:srgbClr val="FFFFFF"/>
                </a:solidFill>
                <a:latin typeface="Calibri"/>
                <a:cs typeface="Calibri"/>
              </a:rPr>
              <a:t> </a:t>
            </a:r>
            <a:r>
              <a:rPr sz="3200" spc="-10" dirty="0">
                <a:solidFill>
                  <a:srgbClr val="FFFFFF"/>
                </a:solidFill>
                <a:latin typeface="Calibri"/>
                <a:cs typeface="Calibri"/>
              </a:rPr>
              <a:t>Facilities</a:t>
            </a:r>
            <a:endParaRPr sz="3200">
              <a:latin typeface="Calibri"/>
              <a:cs typeface="Calibri"/>
            </a:endParaRPr>
          </a:p>
          <a:p>
            <a:pPr marL="469900" indent="-457834">
              <a:lnSpc>
                <a:spcPct val="100000"/>
              </a:lnSpc>
              <a:spcBef>
                <a:spcPts val="1000"/>
              </a:spcBef>
              <a:buSzPct val="79687"/>
              <a:buFont typeface="Arial"/>
              <a:buChar char="•"/>
              <a:tabLst>
                <a:tab pos="469900" algn="l"/>
                <a:tab pos="470534" algn="l"/>
              </a:tabLst>
            </a:pPr>
            <a:r>
              <a:rPr sz="3200" dirty="0">
                <a:solidFill>
                  <a:srgbClr val="FFFFFF"/>
                </a:solidFill>
                <a:latin typeface="Calibri"/>
                <a:cs typeface="Calibri"/>
              </a:rPr>
              <a:t>Additions</a:t>
            </a:r>
            <a:r>
              <a:rPr sz="3200" spc="-40" dirty="0">
                <a:solidFill>
                  <a:srgbClr val="FFFFFF"/>
                </a:solidFill>
                <a:latin typeface="Calibri"/>
                <a:cs typeface="Calibri"/>
              </a:rPr>
              <a:t> </a:t>
            </a:r>
            <a:r>
              <a:rPr sz="3200" dirty="0">
                <a:solidFill>
                  <a:srgbClr val="FFFFFF"/>
                </a:solidFill>
                <a:latin typeface="Calibri"/>
                <a:cs typeface="Calibri"/>
              </a:rPr>
              <a:t>/</a:t>
            </a:r>
            <a:r>
              <a:rPr sz="3200" spc="-55" dirty="0">
                <a:solidFill>
                  <a:srgbClr val="FFFFFF"/>
                </a:solidFill>
                <a:latin typeface="Calibri"/>
                <a:cs typeface="Calibri"/>
              </a:rPr>
              <a:t> </a:t>
            </a:r>
            <a:r>
              <a:rPr sz="3200" dirty="0">
                <a:solidFill>
                  <a:srgbClr val="FFFFFF"/>
                </a:solidFill>
                <a:latin typeface="Calibri"/>
                <a:cs typeface="Calibri"/>
              </a:rPr>
              <a:t>Modifications</a:t>
            </a:r>
            <a:r>
              <a:rPr sz="3200" spc="-30" dirty="0">
                <a:solidFill>
                  <a:srgbClr val="FFFFFF"/>
                </a:solidFill>
                <a:latin typeface="Calibri"/>
                <a:cs typeface="Calibri"/>
              </a:rPr>
              <a:t> </a:t>
            </a:r>
            <a:r>
              <a:rPr sz="3200" dirty="0">
                <a:solidFill>
                  <a:srgbClr val="FFFFFF"/>
                </a:solidFill>
                <a:latin typeface="Calibri"/>
                <a:cs typeface="Calibri"/>
              </a:rPr>
              <a:t>to</a:t>
            </a:r>
            <a:r>
              <a:rPr sz="3200" spc="-50" dirty="0">
                <a:solidFill>
                  <a:srgbClr val="FFFFFF"/>
                </a:solidFill>
                <a:latin typeface="Calibri"/>
                <a:cs typeface="Calibri"/>
              </a:rPr>
              <a:t> </a:t>
            </a:r>
            <a:r>
              <a:rPr sz="3200" dirty="0">
                <a:solidFill>
                  <a:srgbClr val="FFFFFF"/>
                </a:solidFill>
                <a:latin typeface="Calibri"/>
                <a:cs typeface="Calibri"/>
              </a:rPr>
              <a:t>Existing</a:t>
            </a:r>
            <a:r>
              <a:rPr sz="3200" spc="-35" dirty="0">
                <a:solidFill>
                  <a:srgbClr val="FFFFFF"/>
                </a:solidFill>
                <a:latin typeface="Calibri"/>
                <a:cs typeface="Calibri"/>
              </a:rPr>
              <a:t> </a:t>
            </a:r>
            <a:r>
              <a:rPr sz="3200" spc="-10" dirty="0">
                <a:solidFill>
                  <a:srgbClr val="FFFFFF"/>
                </a:solidFill>
                <a:latin typeface="Calibri"/>
                <a:cs typeface="Calibri"/>
              </a:rPr>
              <a:t>Facilities</a:t>
            </a:r>
            <a:endParaRPr sz="3200">
              <a:latin typeface="Calibri"/>
              <a:cs typeface="Calibri"/>
            </a:endParaRPr>
          </a:p>
          <a:p>
            <a:pPr marL="469900" marR="739775" indent="-457834">
              <a:lnSpc>
                <a:spcPct val="100000"/>
              </a:lnSpc>
              <a:spcBef>
                <a:spcPts val="1010"/>
              </a:spcBef>
              <a:buSzPct val="79687"/>
              <a:buFont typeface="Arial"/>
              <a:buChar char="•"/>
              <a:tabLst>
                <a:tab pos="469900" algn="l"/>
                <a:tab pos="470534" algn="l"/>
              </a:tabLst>
            </a:pPr>
            <a:r>
              <a:rPr sz="3200" dirty="0">
                <a:solidFill>
                  <a:srgbClr val="FFFFFF"/>
                </a:solidFill>
                <a:latin typeface="Calibri"/>
                <a:cs typeface="Calibri"/>
              </a:rPr>
              <a:t>Maintenance</a:t>
            </a:r>
            <a:r>
              <a:rPr sz="3200" spc="-75" dirty="0">
                <a:solidFill>
                  <a:srgbClr val="FFFFFF"/>
                </a:solidFill>
                <a:latin typeface="Calibri"/>
                <a:cs typeface="Calibri"/>
              </a:rPr>
              <a:t> </a:t>
            </a:r>
            <a:r>
              <a:rPr sz="3200" dirty="0">
                <a:solidFill>
                  <a:srgbClr val="FFFFFF"/>
                </a:solidFill>
                <a:latin typeface="Calibri"/>
                <a:cs typeface="Calibri"/>
              </a:rPr>
              <a:t>/</a:t>
            </a:r>
            <a:r>
              <a:rPr sz="3200" spc="-75" dirty="0">
                <a:solidFill>
                  <a:srgbClr val="FFFFFF"/>
                </a:solidFill>
                <a:latin typeface="Calibri"/>
                <a:cs typeface="Calibri"/>
              </a:rPr>
              <a:t> </a:t>
            </a:r>
            <a:r>
              <a:rPr sz="3200" dirty="0">
                <a:solidFill>
                  <a:srgbClr val="FFFFFF"/>
                </a:solidFill>
                <a:latin typeface="Calibri"/>
                <a:cs typeface="Calibri"/>
              </a:rPr>
              <a:t>Renovation</a:t>
            </a:r>
            <a:r>
              <a:rPr sz="3200" spc="-70" dirty="0">
                <a:solidFill>
                  <a:srgbClr val="FFFFFF"/>
                </a:solidFill>
                <a:latin typeface="Calibri"/>
                <a:cs typeface="Calibri"/>
              </a:rPr>
              <a:t> </a:t>
            </a:r>
            <a:r>
              <a:rPr sz="3200" dirty="0">
                <a:solidFill>
                  <a:srgbClr val="FFFFFF"/>
                </a:solidFill>
                <a:latin typeface="Calibri"/>
                <a:cs typeface="Calibri"/>
              </a:rPr>
              <a:t>/</a:t>
            </a:r>
            <a:r>
              <a:rPr sz="3200" spc="-75" dirty="0">
                <a:solidFill>
                  <a:srgbClr val="FFFFFF"/>
                </a:solidFill>
                <a:latin typeface="Calibri"/>
                <a:cs typeface="Calibri"/>
              </a:rPr>
              <a:t> </a:t>
            </a:r>
            <a:r>
              <a:rPr sz="3200" dirty="0">
                <a:solidFill>
                  <a:srgbClr val="FFFFFF"/>
                </a:solidFill>
                <a:latin typeface="Calibri"/>
                <a:cs typeface="Calibri"/>
              </a:rPr>
              <a:t>Upgrades</a:t>
            </a:r>
            <a:r>
              <a:rPr sz="3200" spc="-75" dirty="0">
                <a:solidFill>
                  <a:srgbClr val="FFFFFF"/>
                </a:solidFill>
                <a:latin typeface="Calibri"/>
                <a:cs typeface="Calibri"/>
              </a:rPr>
              <a:t> </a:t>
            </a:r>
            <a:r>
              <a:rPr sz="3200" spc="-25" dirty="0">
                <a:solidFill>
                  <a:srgbClr val="FFFFFF"/>
                </a:solidFill>
                <a:latin typeface="Calibri"/>
                <a:cs typeface="Calibri"/>
              </a:rPr>
              <a:t>to </a:t>
            </a:r>
            <a:r>
              <a:rPr sz="3200" dirty="0">
                <a:solidFill>
                  <a:srgbClr val="FFFFFF"/>
                </a:solidFill>
                <a:latin typeface="Calibri"/>
                <a:cs typeface="Calibri"/>
              </a:rPr>
              <a:t>Existing</a:t>
            </a:r>
            <a:r>
              <a:rPr sz="3200" spc="-45" dirty="0">
                <a:solidFill>
                  <a:srgbClr val="FFFFFF"/>
                </a:solidFill>
                <a:latin typeface="Calibri"/>
                <a:cs typeface="Calibri"/>
              </a:rPr>
              <a:t> </a:t>
            </a:r>
            <a:r>
              <a:rPr sz="3200" spc="-10" dirty="0">
                <a:solidFill>
                  <a:srgbClr val="FFFFFF"/>
                </a:solidFill>
                <a:latin typeface="Calibri"/>
                <a:cs typeface="Calibri"/>
              </a:rPr>
              <a:t>Facilities</a:t>
            </a:r>
            <a:endParaRPr sz="3200">
              <a:latin typeface="Calibri"/>
              <a:cs typeface="Calibri"/>
            </a:endParaRPr>
          </a:p>
          <a:p>
            <a:pPr marL="469900" indent="-457834">
              <a:lnSpc>
                <a:spcPct val="100000"/>
              </a:lnSpc>
              <a:spcBef>
                <a:spcPts val="1019"/>
              </a:spcBef>
              <a:buSzPct val="79687"/>
              <a:buFont typeface="Arial"/>
              <a:buChar char="•"/>
              <a:tabLst>
                <a:tab pos="469900" algn="l"/>
                <a:tab pos="470534" algn="l"/>
              </a:tabLst>
            </a:pPr>
            <a:r>
              <a:rPr sz="3200" dirty="0">
                <a:solidFill>
                  <a:srgbClr val="FFFFFF"/>
                </a:solidFill>
                <a:latin typeface="Calibri"/>
                <a:cs typeface="Calibri"/>
              </a:rPr>
              <a:t>Athletic</a:t>
            </a:r>
            <a:r>
              <a:rPr sz="3200" spc="-114" dirty="0">
                <a:solidFill>
                  <a:srgbClr val="FFFFFF"/>
                </a:solidFill>
                <a:latin typeface="Calibri"/>
                <a:cs typeface="Calibri"/>
              </a:rPr>
              <a:t> </a:t>
            </a:r>
            <a:r>
              <a:rPr sz="3200" dirty="0">
                <a:solidFill>
                  <a:srgbClr val="FFFFFF"/>
                </a:solidFill>
                <a:latin typeface="Calibri"/>
                <a:cs typeface="Calibri"/>
              </a:rPr>
              <a:t>Facility</a:t>
            </a:r>
            <a:r>
              <a:rPr sz="3200" spc="-125" dirty="0">
                <a:solidFill>
                  <a:srgbClr val="FFFFFF"/>
                </a:solidFill>
                <a:latin typeface="Calibri"/>
                <a:cs typeface="Calibri"/>
              </a:rPr>
              <a:t> </a:t>
            </a:r>
            <a:r>
              <a:rPr sz="3200" spc="-10" dirty="0">
                <a:solidFill>
                  <a:srgbClr val="FFFFFF"/>
                </a:solidFill>
                <a:latin typeface="Calibri"/>
                <a:cs typeface="Calibri"/>
              </a:rPr>
              <a:t>Improvements</a:t>
            </a:r>
            <a:endParaRPr sz="3200">
              <a:latin typeface="Calibri"/>
              <a:cs typeface="Calibri"/>
            </a:endParaRPr>
          </a:p>
        </p:txBody>
      </p:sp>
      <p:sp>
        <p:nvSpPr>
          <p:cNvPr id="4" name="object 4"/>
          <p:cNvSpPr txBox="1"/>
          <p:nvPr/>
        </p:nvSpPr>
        <p:spPr>
          <a:xfrm>
            <a:off x="6734682" y="6141211"/>
            <a:ext cx="144780" cy="162560"/>
          </a:xfrm>
          <a:prstGeom prst="rect">
            <a:avLst/>
          </a:prstGeom>
        </p:spPr>
        <p:txBody>
          <a:bodyPr vert="horz" wrap="square" lIns="0" tIns="12700" rIns="0" bIns="0" rtlCol="0">
            <a:spAutoFit/>
          </a:bodyPr>
          <a:lstStyle/>
          <a:p>
            <a:pPr marL="12700">
              <a:lnSpc>
                <a:spcPct val="100000"/>
              </a:lnSpc>
              <a:spcBef>
                <a:spcPts val="100"/>
              </a:spcBef>
            </a:pPr>
            <a:r>
              <a:rPr sz="900" spc="-25" dirty="0">
                <a:solidFill>
                  <a:srgbClr val="4966AC"/>
                </a:solidFill>
                <a:latin typeface="Trebuchet MS"/>
                <a:cs typeface="Trebuchet MS"/>
              </a:rPr>
              <a:t>15</a:t>
            </a:r>
            <a:endParaRPr sz="900">
              <a:latin typeface="Trebuchet MS"/>
              <a:cs typeface="Trebuchet M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919477" y="-14782"/>
            <a:ext cx="5081270" cy="1244600"/>
          </a:xfrm>
          <a:prstGeom prst="rect">
            <a:avLst/>
          </a:prstGeom>
        </p:spPr>
        <p:txBody>
          <a:bodyPr vert="horz" wrap="square" lIns="0" tIns="12065" rIns="0" bIns="0" rtlCol="0">
            <a:spAutoFit/>
          </a:bodyPr>
          <a:lstStyle/>
          <a:p>
            <a:pPr marL="875030" marR="5080" indent="-862965">
              <a:lnSpc>
                <a:spcPct val="100000"/>
              </a:lnSpc>
              <a:spcBef>
                <a:spcPts val="95"/>
              </a:spcBef>
            </a:pPr>
            <a:r>
              <a:rPr sz="4000" spc="-10" dirty="0"/>
              <a:t>Construction</a:t>
            </a:r>
            <a:r>
              <a:rPr sz="4000" spc="-145" dirty="0"/>
              <a:t> </a:t>
            </a:r>
            <a:r>
              <a:rPr sz="4000" spc="-10" dirty="0"/>
              <a:t>Contractor Prequalification</a:t>
            </a:r>
            <a:endParaRPr sz="4000"/>
          </a:p>
        </p:txBody>
      </p:sp>
      <p:sp>
        <p:nvSpPr>
          <p:cNvPr id="3" name="object 3"/>
          <p:cNvSpPr txBox="1"/>
          <p:nvPr/>
        </p:nvSpPr>
        <p:spPr>
          <a:xfrm>
            <a:off x="866343" y="1606423"/>
            <a:ext cx="7793355" cy="3827779"/>
          </a:xfrm>
          <a:prstGeom prst="rect">
            <a:avLst/>
          </a:prstGeom>
        </p:spPr>
        <p:txBody>
          <a:bodyPr vert="horz" wrap="square" lIns="0" tIns="12065" rIns="0" bIns="0" rtlCol="0">
            <a:spAutoFit/>
          </a:bodyPr>
          <a:lstStyle/>
          <a:p>
            <a:pPr marL="12700" marR="276860" indent="12065">
              <a:lnSpc>
                <a:spcPct val="100000"/>
              </a:lnSpc>
              <a:spcBef>
                <a:spcPts val="95"/>
              </a:spcBef>
            </a:pPr>
            <a:r>
              <a:rPr sz="3400" b="1" spc="-25" dirty="0">
                <a:solidFill>
                  <a:srgbClr val="FFFF00"/>
                </a:solidFill>
                <a:latin typeface="Calibri"/>
                <a:cs typeface="Calibri"/>
              </a:rPr>
              <a:t>Vendors</a:t>
            </a:r>
            <a:r>
              <a:rPr sz="3400" b="1" spc="-90" dirty="0">
                <a:solidFill>
                  <a:srgbClr val="FFFF00"/>
                </a:solidFill>
                <a:latin typeface="Calibri"/>
                <a:cs typeface="Calibri"/>
              </a:rPr>
              <a:t> </a:t>
            </a:r>
            <a:r>
              <a:rPr sz="3400" b="1" dirty="0">
                <a:solidFill>
                  <a:srgbClr val="FFFF00"/>
                </a:solidFill>
                <a:latin typeface="Calibri"/>
                <a:cs typeface="Calibri"/>
              </a:rPr>
              <a:t>must</a:t>
            </a:r>
            <a:r>
              <a:rPr sz="3400" b="1" spc="-105" dirty="0">
                <a:solidFill>
                  <a:srgbClr val="FFFF00"/>
                </a:solidFill>
                <a:latin typeface="Calibri"/>
                <a:cs typeface="Calibri"/>
              </a:rPr>
              <a:t> </a:t>
            </a:r>
            <a:r>
              <a:rPr sz="3400" b="1" spc="-30" dirty="0">
                <a:solidFill>
                  <a:srgbClr val="FFFF00"/>
                </a:solidFill>
                <a:latin typeface="Calibri"/>
                <a:cs typeface="Calibri"/>
              </a:rPr>
              <a:t>pre-</a:t>
            </a:r>
            <a:r>
              <a:rPr sz="3400" b="1" dirty="0">
                <a:solidFill>
                  <a:srgbClr val="FFFF00"/>
                </a:solidFill>
                <a:latin typeface="Calibri"/>
                <a:cs typeface="Calibri"/>
              </a:rPr>
              <a:t>qualify</a:t>
            </a:r>
            <a:r>
              <a:rPr sz="3400" b="1" spc="-114" dirty="0">
                <a:solidFill>
                  <a:srgbClr val="FFFF00"/>
                </a:solidFill>
                <a:latin typeface="Calibri"/>
                <a:cs typeface="Calibri"/>
              </a:rPr>
              <a:t> </a:t>
            </a:r>
            <a:r>
              <a:rPr sz="3400" b="1" dirty="0">
                <a:solidFill>
                  <a:srgbClr val="FFFF00"/>
                </a:solidFill>
                <a:latin typeface="Calibri"/>
                <a:cs typeface="Calibri"/>
              </a:rPr>
              <a:t>to</a:t>
            </a:r>
            <a:r>
              <a:rPr sz="3400" b="1" spc="-105" dirty="0">
                <a:solidFill>
                  <a:srgbClr val="FFFF00"/>
                </a:solidFill>
                <a:latin typeface="Calibri"/>
                <a:cs typeface="Calibri"/>
              </a:rPr>
              <a:t> </a:t>
            </a:r>
            <a:r>
              <a:rPr sz="3400" b="1" spc="-10" dirty="0">
                <a:solidFill>
                  <a:srgbClr val="FFFF00"/>
                </a:solidFill>
                <a:latin typeface="Calibri"/>
                <a:cs typeface="Calibri"/>
              </a:rPr>
              <a:t>participate</a:t>
            </a:r>
            <a:r>
              <a:rPr sz="3400" b="1" spc="-110" dirty="0">
                <a:solidFill>
                  <a:srgbClr val="FFFF00"/>
                </a:solidFill>
                <a:latin typeface="Calibri"/>
                <a:cs typeface="Calibri"/>
              </a:rPr>
              <a:t> </a:t>
            </a:r>
            <a:r>
              <a:rPr sz="3400" b="1" spc="-25" dirty="0">
                <a:solidFill>
                  <a:srgbClr val="FFFF00"/>
                </a:solidFill>
                <a:latin typeface="Calibri"/>
                <a:cs typeface="Calibri"/>
              </a:rPr>
              <a:t>in </a:t>
            </a:r>
            <a:r>
              <a:rPr sz="3400" b="1" dirty="0">
                <a:solidFill>
                  <a:srgbClr val="FFFF00"/>
                </a:solidFill>
                <a:latin typeface="Calibri"/>
                <a:cs typeface="Calibri"/>
              </a:rPr>
              <a:t>the</a:t>
            </a:r>
            <a:r>
              <a:rPr sz="3400" b="1" spc="-100" dirty="0">
                <a:solidFill>
                  <a:srgbClr val="FFFF00"/>
                </a:solidFill>
                <a:latin typeface="Calibri"/>
                <a:cs typeface="Calibri"/>
              </a:rPr>
              <a:t> </a:t>
            </a:r>
            <a:r>
              <a:rPr sz="3400" b="1" dirty="0">
                <a:solidFill>
                  <a:srgbClr val="FFFF00"/>
                </a:solidFill>
                <a:latin typeface="Calibri"/>
                <a:cs typeface="Calibri"/>
              </a:rPr>
              <a:t>CCSD</a:t>
            </a:r>
            <a:r>
              <a:rPr sz="3400" b="1" spc="-95" dirty="0">
                <a:solidFill>
                  <a:srgbClr val="FFFF00"/>
                </a:solidFill>
                <a:latin typeface="Calibri"/>
                <a:cs typeface="Calibri"/>
              </a:rPr>
              <a:t> </a:t>
            </a:r>
            <a:r>
              <a:rPr sz="3400" b="1" spc="-10" dirty="0">
                <a:solidFill>
                  <a:srgbClr val="FFFF00"/>
                </a:solidFill>
                <a:latin typeface="Calibri"/>
                <a:cs typeface="Calibri"/>
              </a:rPr>
              <a:t>construction</a:t>
            </a:r>
            <a:r>
              <a:rPr sz="3400" b="1" spc="-80" dirty="0">
                <a:solidFill>
                  <a:srgbClr val="FFFF00"/>
                </a:solidFill>
                <a:latin typeface="Calibri"/>
                <a:cs typeface="Calibri"/>
              </a:rPr>
              <a:t> </a:t>
            </a:r>
            <a:r>
              <a:rPr sz="3400" b="1" spc="-10" dirty="0">
                <a:solidFill>
                  <a:srgbClr val="FFFF00"/>
                </a:solidFill>
                <a:latin typeface="Calibri"/>
                <a:cs typeface="Calibri"/>
              </a:rPr>
              <a:t>solicitation</a:t>
            </a:r>
            <a:r>
              <a:rPr sz="3400" b="1" spc="-80" dirty="0">
                <a:solidFill>
                  <a:srgbClr val="FFFF00"/>
                </a:solidFill>
                <a:latin typeface="Calibri"/>
                <a:cs typeface="Calibri"/>
              </a:rPr>
              <a:t> </a:t>
            </a:r>
            <a:r>
              <a:rPr sz="3400" b="1" spc="-10" dirty="0">
                <a:solidFill>
                  <a:srgbClr val="FFFF00"/>
                </a:solidFill>
                <a:latin typeface="Calibri"/>
                <a:cs typeface="Calibri"/>
              </a:rPr>
              <a:t>process</a:t>
            </a:r>
            <a:endParaRPr sz="3400">
              <a:latin typeface="Calibri"/>
              <a:cs typeface="Calibri"/>
            </a:endParaRPr>
          </a:p>
          <a:p>
            <a:pPr marL="632460" marR="725170" indent="-457834">
              <a:lnSpc>
                <a:spcPct val="100000"/>
              </a:lnSpc>
              <a:spcBef>
                <a:spcPts val="1055"/>
              </a:spcBef>
              <a:buSzPct val="78846"/>
              <a:buFont typeface="Arial"/>
              <a:buChar char="•"/>
              <a:tabLst>
                <a:tab pos="632460" algn="l"/>
                <a:tab pos="633095" algn="l"/>
              </a:tabLst>
            </a:pPr>
            <a:r>
              <a:rPr sz="2600" dirty="0">
                <a:solidFill>
                  <a:srgbClr val="FFFFFF"/>
                </a:solidFill>
                <a:latin typeface="Calibri"/>
                <a:cs typeface="Calibri"/>
              </a:rPr>
              <a:t>District</a:t>
            </a:r>
            <a:r>
              <a:rPr sz="2600" spc="-30" dirty="0">
                <a:solidFill>
                  <a:srgbClr val="FFFFFF"/>
                </a:solidFill>
                <a:latin typeface="Calibri"/>
                <a:cs typeface="Calibri"/>
              </a:rPr>
              <a:t> </a:t>
            </a:r>
            <a:r>
              <a:rPr sz="2600" spc="-10" dirty="0">
                <a:solidFill>
                  <a:srgbClr val="FFFFFF"/>
                </a:solidFill>
                <a:latin typeface="Calibri"/>
                <a:cs typeface="Calibri"/>
              </a:rPr>
              <a:t>Administrative</a:t>
            </a:r>
            <a:r>
              <a:rPr sz="2600" spc="-50" dirty="0">
                <a:solidFill>
                  <a:srgbClr val="FFFFFF"/>
                </a:solidFill>
                <a:latin typeface="Calibri"/>
                <a:cs typeface="Calibri"/>
              </a:rPr>
              <a:t> </a:t>
            </a:r>
            <a:r>
              <a:rPr sz="2600" dirty="0">
                <a:solidFill>
                  <a:srgbClr val="FFFFFF"/>
                </a:solidFill>
                <a:latin typeface="Calibri"/>
                <a:cs typeface="Calibri"/>
              </a:rPr>
              <a:t>Rule</a:t>
            </a:r>
            <a:r>
              <a:rPr sz="2600" spc="-10" dirty="0">
                <a:solidFill>
                  <a:srgbClr val="FFFFFF"/>
                </a:solidFill>
                <a:latin typeface="Calibri"/>
                <a:cs typeface="Calibri"/>
              </a:rPr>
              <a:t> FGC-</a:t>
            </a:r>
            <a:r>
              <a:rPr sz="2600" dirty="0">
                <a:solidFill>
                  <a:srgbClr val="FFFFFF"/>
                </a:solidFill>
                <a:latin typeface="Calibri"/>
                <a:cs typeface="Calibri"/>
              </a:rPr>
              <a:t>R,</a:t>
            </a:r>
            <a:r>
              <a:rPr sz="2600" spc="5" dirty="0">
                <a:solidFill>
                  <a:srgbClr val="FFFFFF"/>
                </a:solidFill>
                <a:latin typeface="Calibri"/>
                <a:cs typeface="Calibri"/>
              </a:rPr>
              <a:t> </a:t>
            </a:r>
            <a:r>
              <a:rPr sz="2600" spc="-10" dirty="0">
                <a:solidFill>
                  <a:srgbClr val="FFFFFF"/>
                </a:solidFill>
                <a:latin typeface="Calibri"/>
                <a:cs typeface="Calibri"/>
              </a:rPr>
              <a:t>Construction </a:t>
            </a:r>
            <a:r>
              <a:rPr sz="2600" dirty="0">
                <a:solidFill>
                  <a:srgbClr val="FFFFFF"/>
                </a:solidFill>
                <a:latin typeface="Calibri"/>
                <a:cs typeface="Calibri"/>
              </a:rPr>
              <a:t>Contractor</a:t>
            </a:r>
            <a:r>
              <a:rPr sz="2600" spc="-120" dirty="0">
                <a:solidFill>
                  <a:srgbClr val="FFFFFF"/>
                </a:solidFill>
                <a:latin typeface="Calibri"/>
                <a:cs typeface="Calibri"/>
              </a:rPr>
              <a:t> </a:t>
            </a:r>
            <a:r>
              <a:rPr sz="2600" spc="-10" dirty="0">
                <a:solidFill>
                  <a:srgbClr val="FFFFFF"/>
                </a:solidFill>
                <a:latin typeface="Calibri"/>
                <a:cs typeface="Calibri"/>
              </a:rPr>
              <a:t>Prequalification</a:t>
            </a:r>
            <a:endParaRPr sz="2600">
              <a:latin typeface="Calibri"/>
              <a:cs typeface="Calibri"/>
            </a:endParaRPr>
          </a:p>
          <a:p>
            <a:pPr marL="632460" marR="431165" indent="-457834">
              <a:lnSpc>
                <a:spcPct val="100000"/>
              </a:lnSpc>
              <a:spcBef>
                <a:spcPts val="1005"/>
              </a:spcBef>
              <a:buSzPct val="78846"/>
              <a:buFont typeface="Arial"/>
              <a:buChar char="•"/>
              <a:tabLst>
                <a:tab pos="632460" algn="l"/>
                <a:tab pos="633095" algn="l"/>
              </a:tabLst>
            </a:pPr>
            <a:r>
              <a:rPr sz="2600" dirty="0">
                <a:solidFill>
                  <a:srgbClr val="FFFFFF"/>
                </a:solidFill>
                <a:latin typeface="Calibri"/>
                <a:cs typeface="Calibri"/>
              </a:rPr>
              <a:t>Contractor</a:t>
            </a:r>
            <a:r>
              <a:rPr sz="2600" spc="-95" dirty="0">
                <a:solidFill>
                  <a:srgbClr val="FFFFFF"/>
                </a:solidFill>
                <a:latin typeface="Calibri"/>
                <a:cs typeface="Calibri"/>
              </a:rPr>
              <a:t> </a:t>
            </a:r>
            <a:r>
              <a:rPr sz="2600" dirty="0">
                <a:solidFill>
                  <a:srgbClr val="FFFFFF"/>
                </a:solidFill>
                <a:latin typeface="Calibri"/>
                <a:cs typeface="Calibri"/>
              </a:rPr>
              <a:t>must</a:t>
            </a:r>
            <a:r>
              <a:rPr sz="2600" spc="-75" dirty="0">
                <a:solidFill>
                  <a:srgbClr val="FFFFFF"/>
                </a:solidFill>
                <a:latin typeface="Calibri"/>
                <a:cs typeface="Calibri"/>
              </a:rPr>
              <a:t> </a:t>
            </a:r>
            <a:r>
              <a:rPr sz="2600" dirty="0">
                <a:solidFill>
                  <a:srgbClr val="FFFFFF"/>
                </a:solidFill>
                <a:latin typeface="Calibri"/>
                <a:cs typeface="Calibri"/>
              </a:rPr>
              <a:t>have</a:t>
            </a:r>
            <a:r>
              <a:rPr sz="2600" spc="-80" dirty="0">
                <a:solidFill>
                  <a:srgbClr val="FFFFFF"/>
                </a:solidFill>
                <a:latin typeface="Calibri"/>
                <a:cs typeface="Calibri"/>
              </a:rPr>
              <a:t> </a:t>
            </a:r>
            <a:r>
              <a:rPr sz="2600" dirty="0">
                <a:solidFill>
                  <a:srgbClr val="FFFFFF"/>
                </a:solidFill>
                <a:latin typeface="Calibri"/>
                <a:cs typeface="Calibri"/>
              </a:rPr>
              <a:t>completed</a:t>
            </a:r>
            <a:r>
              <a:rPr sz="2600" spc="-100" dirty="0">
                <a:solidFill>
                  <a:srgbClr val="FFFFFF"/>
                </a:solidFill>
                <a:latin typeface="Calibri"/>
                <a:cs typeface="Calibri"/>
              </a:rPr>
              <a:t> </a:t>
            </a:r>
            <a:r>
              <a:rPr sz="2600" dirty="0">
                <a:solidFill>
                  <a:srgbClr val="FFFFFF"/>
                </a:solidFill>
                <a:latin typeface="Calibri"/>
                <a:cs typeface="Calibri"/>
              </a:rPr>
              <a:t>a</a:t>
            </a:r>
            <a:r>
              <a:rPr sz="2600" spc="-70" dirty="0">
                <a:solidFill>
                  <a:srgbClr val="FFFFFF"/>
                </a:solidFill>
                <a:latin typeface="Calibri"/>
                <a:cs typeface="Calibri"/>
              </a:rPr>
              <a:t> </a:t>
            </a:r>
            <a:r>
              <a:rPr sz="2600" dirty="0">
                <a:solidFill>
                  <a:srgbClr val="FFFFFF"/>
                </a:solidFill>
                <a:latin typeface="Calibri"/>
                <a:cs typeface="Calibri"/>
              </a:rPr>
              <a:t>project</a:t>
            </a:r>
            <a:r>
              <a:rPr sz="2600" spc="-75" dirty="0">
                <a:solidFill>
                  <a:srgbClr val="FFFFFF"/>
                </a:solidFill>
                <a:latin typeface="Calibri"/>
                <a:cs typeface="Calibri"/>
              </a:rPr>
              <a:t> </a:t>
            </a:r>
            <a:r>
              <a:rPr sz="2600" spc="-10" dirty="0">
                <a:solidFill>
                  <a:srgbClr val="FFFFFF"/>
                </a:solidFill>
                <a:latin typeface="Calibri"/>
                <a:cs typeface="Calibri"/>
              </a:rPr>
              <a:t>within </a:t>
            </a:r>
            <a:r>
              <a:rPr sz="2600" dirty="0">
                <a:solidFill>
                  <a:srgbClr val="FFFFFF"/>
                </a:solidFill>
                <a:latin typeface="Calibri"/>
                <a:cs typeface="Calibri"/>
              </a:rPr>
              <a:t>30%</a:t>
            </a:r>
            <a:r>
              <a:rPr sz="2600" spc="-45" dirty="0">
                <a:solidFill>
                  <a:srgbClr val="FFFFFF"/>
                </a:solidFill>
                <a:latin typeface="Calibri"/>
                <a:cs typeface="Calibri"/>
              </a:rPr>
              <a:t> </a:t>
            </a:r>
            <a:r>
              <a:rPr sz="2600" dirty="0">
                <a:solidFill>
                  <a:srgbClr val="FFFFFF"/>
                </a:solidFill>
                <a:latin typeface="Calibri"/>
                <a:cs typeface="Calibri"/>
              </a:rPr>
              <a:t>of</a:t>
            </a:r>
            <a:r>
              <a:rPr sz="2600" spc="-30" dirty="0">
                <a:solidFill>
                  <a:srgbClr val="FFFFFF"/>
                </a:solidFill>
                <a:latin typeface="Calibri"/>
                <a:cs typeface="Calibri"/>
              </a:rPr>
              <a:t> </a:t>
            </a:r>
            <a:r>
              <a:rPr sz="2600" dirty="0">
                <a:solidFill>
                  <a:srgbClr val="FFFFFF"/>
                </a:solidFill>
                <a:latin typeface="Calibri"/>
                <a:cs typeface="Calibri"/>
              </a:rPr>
              <a:t>the</a:t>
            </a:r>
            <a:r>
              <a:rPr sz="2600" spc="-35" dirty="0">
                <a:solidFill>
                  <a:srgbClr val="FFFFFF"/>
                </a:solidFill>
                <a:latin typeface="Calibri"/>
                <a:cs typeface="Calibri"/>
              </a:rPr>
              <a:t> </a:t>
            </a:r>
            <a:r>
              <a:rPr sz="2600" dirty="0">
                <a:solidFill>
                  <a:srgbClr val="FFFFFF"/>
                </a:solidFill>
                <a:latin typeface="Calibri"/>
                <a:cs typeface="Calibri"/>
              </a:rPr>
              <a:t>cost</a:t>
            </a:r>
            <a:r>
              <a:rPr sz="2600" spc="-30" dirty="0">
                <a:solidFill>
                  <a:srgbClr val="FFFFFF"/>
                </a:solidFill>
                <a:latin typeface="Calibri"/>
                <a:cs typeface="Calibri"/>
              </a:rPr>
              <a:t> </a:t>
            </a:r>
            <a:r>
              <a:rPr sz="2600" dirty="0">
                <a:solidFill>
                  <a:srgbClr val="FFFFFF"/>
                </a:solidFill>
                <a:latin typeface="Calibri"/>
                <a:cs typeface="Calibri"/>
              </a:rPr>
              <a:t>of</a:t>
            </a:r>
            <a:r>
              <a:rPr sz="2600" spc="-25" dirty="0">
                <a:solidFill>
                  <a:srgbClr val="FFFFFF"/>
                </a:solidFill>
                <a:latin typeface="Calibri"/>
                <a:cs typeface="Calibri"/>
              </a:rPr>
              <a:t> </a:t>
            </a:r>
            <a:r>
              <a:rPr sz="2600" dirty="0">
                <a:solidFill>
                  <a:srgbClr val="FFFFFF"/>
                </a:solidFill>
                <a:latin typeface="Calibri"/>
                <a:cs typeface="Calibri"/>
              </a:rPr>
              <a:t>the</a:t>
            </a:r>
            <a:r>
              <a:rPr sz="2600" spc="-35" dirty="0">
                <a:solidFill>
                  <a:srgbClr val="FFFFFF"/>
                </a:solidFill>
                <a:latin typeface="Calibri"/>
                <a:cs typeface="Calibri"/>
              </a:rPr>
              <a:t> </a:t>
            </a:r>
            <a:r>
              <a:rPr sz="2600" dirty="0">
                <a:solidFill>
                  <a:srgbClr val="FFFFFF"/>
                </a:solidFill>
                <a:latin typeface="Calibri"/>
                <a:cs typeface="Calibri"/>
              </a:rPr>
              <a:t>project</a:t>
            </a:r>
            <a:r>
              <a:rPr sz="2600" spc="-30" dirty="0">
                <a:solidFill>
                  <a:srgbClr val="FFFFFF"/>
                </a:solidFill>
                <a:latin typeface="Calibri"/>
                <a:cs typeface="Calibri"/>
              </a:rPr>
              <a:t> </a:t>
            </a:r>
            <a:r>
              <a:rPr sz="2600" dirty="0">
                <a:solidFill>
                  <a:srgbClr val="FFFFFF"/>
                </a:solidFill>
                <a:latin typeface="Calibri"/>
                <a:cs typeface="Calibri"/>
              </a:rPr>
              <a:t>they</a:t>
            </a:r>
            <a:r>
              <a:rPr sz="2600" spc="-45" dirty="0">
                <a:solidFill>
                  <a:srgbClr val="FFFFFF"/>
                </a:solidFill>
                <a:latin typeface="Calibri"/>
                <a:cs typeface="Calibri"/>
              </a:rPr>
              <a:t> </a:t>
            </a:r>
            <a:r>
              <a:rPr sz="2600" dirty="0">
                <a:solidFill>
                  <a:srgbClr val="FFFFFF"/>
                </a:solidFill>
                <a:latin typeface="Calibri"/>
                <a:cs typeface="Calibri"/>
              </a:rPr>
              <a:t>are</a:t>
            </a:r>
            <a:r>
              <a:rPr sz="2600" spc="-35" dirty="0">
                <a:solidFill>
                  <a:srgbClr val="FFFFFF"/>
                </a:solidFill>
                <a:latin typeface="Calibri"/>
                <a:cs typeface="Calibri"/>
              </a:rPr>
              <a:t> </a:t>
            </a:r>
            <a:r>
              <a:rPr sz="2600" dirty="0">
                <a:solidFill>
                  <a:srgbClr val="FFFFFF"/>
                </a:solidFill>
                <a:latin typeface="Calibri"/>
                <a:cs typeface="Calibri"/>
              </a:rPr>
              <a:t>bidding</a:t>
            </a:r>
            <a:r>
              <a:rPr sz="2600" spc="-30" dirty="0">
                <a:solidFill>
                  <a:srgbClr val="FFFFFF"/>
                </a:solidFill>
                <a:latin typeface="Calibri"/>
                <a:cs typeface="Calibri"/>
              </a:rPr>
              <a:t> </a:t>
            </a:r>
            <a:r>
              <a:rPr sz="2600" spc="-25" dirty="0">
                <a:solidFill>
                  <a:srgbClr val="FFFFFF"/>
                </a:solidFill>
                <a:latin typeface="Calibri"/>
                <a:cs typeface="Calibri"/>
              </a:rPr>
              <a:t>on.</a:t>
            </a:r>
            <a:endParaRPr sz="2600">
              <a:latin typeface="Calibri"/>
              <a:cs typeface="Calibri"/>
            </a:endParaRPr>
          </a:p>
          <a:p>
            <a:pPr marL="632460" marR="5080" indent="-457834">
              <a:lnSpc>
                <a:spcPct val="100000"/>
              </a:lnSpc>
              <a:spcBef>
                <a:spcPts val="1000"/>
              </a:spcBef>
              <a:buSzPct val="78846"/>
              <a:buFont typeface="Arial"/>
              <a:buChar char="•"/>
              <a:tabLst>
                <a:tab pos="632460" algn="l"/>
                <a:tab pos="633095" algn="l"/>
              </a:tabLst>
            </a:pPr>
            <a:r>
              <a:rPr sz="2600" dirty="0">
                <a:solidFill>
                  <a:srgbClr val="FFFFFF"/>
                </a:solidFill>
                <a:latin typeface="Calibri"/>
                <a:cs typeface="Calibri"/>
              </a:rPr>
              <a:t>Approved</a:t>
            </a:r>
            <a:r>
              <a:rPr sz="2600" spc="-95" dirty="0">
                <a:solidFill>
                  <a:srgbClr val="FFFFFF"/>
                </a:solidFill>
                <a:latin typeface="Calibri"/>
                <a:cs typeface="Calibri"/>
              </a:rPr>
              <a:t> </a:t>
            </a:r>
            <a:r>
              <a:rPr sz="2600" dirty="0">
                <a:solidFill>
                  <a:srgbClr val="FFFFFF"/>
                </a:solidFill>
                <a:latin typeface="Calibri"/>
                <a:cs typeface="Calibri"/>
              </a:rPr>
              <a:t>qualifications</a:t>
            </a:r>
            <a:r>
              <a:rPr sz="2600" spc="-70" dirty="0">
                <a:solidFill>
                  <a:srgbClr val="FFFFFF"/>
                </a:solidFill>
                <a:latin typeface="Calibri"/>
                <a:cs typeface="Calibri"/>
              </a:rPr>
              <a:t> </a:t>
            </a:r>
            <a:r>
              <a:rPr sz="2600" dirty="0">
                <a:solidFill>
                  <a:srgbClr val="FFFFFF"/>
                </a:solidFill>
                <a:latin typeface="Calibri"/>
                <a:cs typeface="Calibri"/>
              </a:rPr>
              <a:t>are</a:t>
            </a:r>
            <a:r>
              <a:rPr sz="2600" spc="-45" dirty="0">
                <a:solidFill>
                  <a:srgbClr val="FFFFFF"/>
                </a:solidFill>
                <a:latin typeface="Calibri"/>
                <a:cs typeface="Calibri"/>
              </a:rPr>
              <a:t> </a:t>
            </a:r>
            <a:r>
              <a:rPr sz="2600" dirty="0">
                <a:solidFill>
                  <a:srgbClr val="FFFFFF"/>
                </a:solidFill>
                <a:latin typeface="Calibri"/>
                <a:cs typeface="Calibri"/>
              </a:rPr>
              <a:t>good</a:t>
            </a:r>
            <a:r>
              <a:rPr sz="2600" spc="-55" dirty="0">
                <a:solidFill>
                  <a:srgbClr val="FFFFFF"/>
                </a:solidFill>
                <a:latin typeface="Calibri"/>
                <a:cs typeface="Calibri"/>
              </a:rPr>
              <a:t> </a:t>
            </a:r>
            <a:r>
              <a:rPr sz="2600" dirty="0">
                <a:solidFill>
                  <a:srgbClr val="FFFFFF"/>
                </a:solidFill>
                <a:latin typeface="Calibri"/>
                <a:cs typeface="Calibri"/>
              </a:rPr>
              <a:t>for</a:t>
            </a:r>
            <a:r>
              <a:rPr sz="2600" spc="-40" dirty="0">
                <a:solidFill>
                  <a:srgbClr val="FFFFFF"/>
                </a:solidFill>
                <a:latin typeface="Calibri"/>
                <a:cs typeface="Calibri"/>
              </a:rPr>
              <a:t> </a:t>
            </a:r>
            <a:r>
              <a:rPr sz="2600" dirty="0">
                <a:solidFill>
                  <a:srgbClr val="FFFFFF"/>
                </a:solidFill>
                <a:latin typeface="Calibri"/>
                <a:cs typeface="Calibri"/>
              </a:rPr>
              <a:t>one</a:t>
            </a:r>
            <a:r>
              <a:rPr sz="2600" spc="-60" dirty="0">
                <a:solidFill>
                  <a:srgbClr val="FFFFFF"/>
                </a:solidFill>
                <a:latin typeface="Calibri"/>
                <a:cs typeface="Calibri"/>
              </a:rPr>
              <a:t> </a:t>
            </a:r>
            <a:r>
              <a:rPr sz="2600" dirty="0">
                <a:solidFill>
                  <a:srgbClr val="FFFFFF"/>
                </a:solidFill>
                <a:latin typeface="Calibri"/>
                <a:cs typeface="Calibri"/>
              </a:rPr>
              <a:t>(1)</a:t>
            </a:r>
            <a:r>
              <a:rPr sz="2600" spc="-50" dirty="0">
                <a:solidFill>
                  <a:srgbClr val="FFFFFF"/>
                </a:solidFill>
                <a:latin typeface="Calibri"/>
                <a:cs typeface="Calibri"/>
              </a:rPr>
              <a:t> </a:t>
            </a:r>
            <a:r>
              <a:rPr sz="2600" dirty="0">
                <a:solidFill>
                  <a:srgbClr val="FFFFFF"/>
                </a:solidFill>
                <a:latin typeface="Calibri"/>
                <a:cs typeface="Calibri"/>
              </a:rPr>
              <a:t>year</a:t>
            </a:r>
            <a:r>
              <a:rPr sz="2600" spc="-55" dirty="0">
                <a:solidFill>
                  <a:srgbClr val="FFFFFF"/>
                </a:solidFill>
                <a:latin typeface="Calibri"/>
                <a:cs typeface="Calibri"/>
              </a:rPr>
              <a:t> </a:t>
            </a:r>
            <a:r>
              <a:rPr sz="2600" spc="-25" dirty="0">
                <a:solidFill>
                  <a:srgbClr val="FFFFFF"/>
                </a:solidFill>
                <a:latin typeface="Calibri"/>
                <a:cs typeface="Calibri"/>
              </a:rPr>
              <a:t>and </a:t>
            </a:r>
            <a:r>
              <a:rPr sz="2600" dirty="0">
                <a:solidFill>
                  <a:srgbClr val="FFFFFF"/>
                </a:solidFill>
                <a:latin typeface="Calibri"/>
                <a:cs typeface="Calibri"/>
              </a:rPr>
              <a:t>must</a:t>
            </a:r>
            <a:r>
              <a:rPr sz="2600" spc="-80" dirty="0">
                <a:solidFill>
                  <a:srgbClr val="FFFFFF"/>
                </a:solidFill>
                <a:latin typeface="Calibri"/>
                <a:cs typeface="Calibri"/>
              </a:rPr>
              <a:t> </a:t>
            </a:r>
            <a:r>
              <a:rPr sz="2600" dirty="0">
                <a:solidFill>
                  <a:srgbClr val="FFFFFF"/>
                </a:solidFill>
                <a:latin typeface="Calibri"/>
                <a:cs typeface="Calibri"/>
              </a:rPr>
              <a:t>be</a:t>
            </a:r>
            <a:r>
              <a:rPr sz="2600" spc="-60" dirty="0">
                <a:solidFill>
                  <a:srgbClr val="FFFFFF"/>
                </a:solidFill>
                <a:latin typeface="Calibri"/>
                <a:cs typeface="Calibri"/>
              </a:rPr>
              <a:t> </a:t>
            </a:r>
            <a:r>
              <a:rPr sz="2600" dirty="0">
                <a:solidFill>
                  <a:srgbClr val="FFFFFF"/>
                </a:solidFill>
                <a:latin typeface="Calibri"/>
                <a:cs typeface="Calibri"/>
              </a:rPr>
              <a:t>renewed</a:t>
            </a:r>
            <a:r>
              <a:rPr sz="2600" spc="-80" dirty="0">
                <a:solidFill>
                  <a:srgbClr val="FFFFFF"/>
                </a:solidFill>
                <a:latin typeface="Calibri"/>
                <a:cs typeface="Calibri"/>
              </a:rPr>
              <a:t> </a:t>
            </a:r>
            <a:r>
              <a:rPr sz="2600" spc="-10" dirty="0">
                <a:solidFill>
                  <a:srgbClr val="FFFFFF"/>
                </a:solidFill>
                <a:latin typeface="Calibri"/>
                <a:cs typeface="Calibri"/>
              </a:rPr>
              <a:t>annually.</a:t>
            </a:r>
            <a:endParaRPr sz="2600">
              <a:latin typeface="Calibri"/>
              <a:cs typeface="Calibri"/>
            </a:endParaRPr>
          </a:p>
        </p:txBody>
      </p:sp>
      <p:sp>
        <p:nvSpPr>
          <p:cNvPr id="4" name="object 4"/>
          <p:cNvSpPr txBox="1"/>
          <p:nvPr/>
        </p:nvSpPr>
        <p:spPr>
          <a:xfrm>
            <a:off x="6734682" y="6141211"/>
            <a:ext cx="144780" cy="162560"/>
          </a:xfrm>
          <a:prstGeom prst="rect">
            <a:avLst/>
          </a:prstGeom>
        </p:spPr>
        <p:txBody>
          <a:bodyPr vert="horz" wrap="square" lIns="0" tIns="12700" rIns="0" bIns="0" rtlCol="0">
            <a:spAutoFit/>
          </a:bodyPr>
          <a:lstStyle/>
          <a:p>
            <a:pPr marL="12700">
              <a:lnSpc>
                <a:spcPct val="100000"/>
              </a:lnSpc>
              <a:spcBef>
                <a:spcPts val="100"/>
              </a:spcBef>
            </a:pPr>
            <a:r>
              <a:rPr sz="900" spc="-25" dirty="0">
                <a:solidFill>
                  <a:srgbClr val="4966AC"/>
                </a:solidFill>
                <a:latin typeface="Trebuchet MS"/>
                <a:cs typeface="Trebuchet MS"/>
              </a:rPr>
              <a:t>16</a:t>
            </a:r>
            <a:endParaRPr sz="900">
              <a:latin typeface="Trebuchet MS"/>
              <a:cs typeface="Trebuchet M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88900" rIns="0" bIns="0" rtlCol="0">
            <a:spAutoFit/>
          </a:bodyPr>
          <a:lstStyle/>
          <a:p>
            <a:pPr marL="1527810">
              <a:lnSpc>
                <a:spcPct val="100000"/>
              </a:lnSpc>
              <a:spcBef>
                <a:spcPts val="100"/>
              </a:spcBef>
            </a:pPr>
            <a:r>
              <a:rPr dirty="0"/>
              <a:t>Vendor</a:t>
            </a:r>
            <a:r>
              <a:rPr spc="-265" dirty="0"/>
              <a:t> </a:t>
            </a:r>
            <a:r>
              <a:rPr spc="-25" dirty="0"/>
              <a:t>Registration</a:t>
            </a:r>
          </a:p>
        </p:txBody>
      </p:sp>
      <p:sp>
        <p:nvSpPr>
          <p:cNvPr id="3" name="object 3"/>
          <p:cNvSpPr txBox="1"/>
          <p:nvPr/>
        </p:nvSpPr>
        <p:spPr>
          <a:xfrm>
            <a:off x="791667" y="1798141"/>
            <a:ext cx="7840980" cy="4331955"/>
          </a:xfrm>
          <a:prstGeom prst="rect">
            <a:avLst/>
          </a:prstGeom>
        </p:spPr>
        <p:txBody>
          <a:bodyPr vert="horz" wrap="square" lIns="0" tIns="12700" rIns="0" bIns="0" rtlCol="0">
            <a:spAutoFit/>
          </a:bodyPr>
          <a:lstStyle/>
          <a:p>
            <a:pPr marL="12700" marR="5080" indent="-3810" algn="ctr">
              <a:lnSpc>
                <a:spcPct val="100000"/>
              </a:lnSpc>
              <a:spcBef>
                <a:spcPts val="100"/>
              </a:spcBef>
            </a:pPr>
            <a:r>
              <a:rPr sz="2400" dirty="0">
                <a:solidFill>
                  <a:srgbClr val="FFFFFF"/>
                </a:solidFill>
                <a:latin typeface="Calibri"/>
                <a:cs typeface="Calibri"/>
              </a:rPr>
              <a:t>The</a:t>
            </a:r>
            <a:r>
              <a:rPr sz="2400" spc="-15" dirty="0">
                <a:solidFill>
                  <a:srgbClr val="FFFFFF"/>
                </a:solidFill>
                <a:latin typeface="Calibri"/>
                <a:cs typeface="Calibri"/>
              </a:rPr>
              <a:t> </a:t>
            </a:r>
            <a:r>
              <a:rPr sz="2400" dirty="0">
                <a:solidFill>
                  <a:srgbClr val="FFFFFF"/>
                </a:solidFill>
                <a:latin typeface="Calibri"/>
                <a:cs typeface="Calibri"/>
              </a:rPr>
              <a:t>CCSD</a:t>
            </a:r>
            <a:r>
              <a:rPr sz="2400" spc="-45" dirty="0">
                <a:solidFill>
                  <a:srgbClr val="FFFFFF"/>
                </a:solidFill>
                <a:latin typeface="Calibri"/>
                <a:cs typeface="Calibri"/>
              </a:rPr>
              <a:t> </a:t>
            </a:r>
            <a:r>
              <a:rPr sz="2400" spc="-10" dirty="0">
                <a:solidFill>
                  <a:srgbClr val="FFFFFF"/>
                </a:solidFill>
                <a:latin typeface="Calibri"/>
                <a:cs typeface="Calibri"/>
              </a:rPr>
              <a:t>Procurement</a:t>
            </a:r>
            <a:r>
              <a:rPr sz="2400" spc="-35" dirty="0">
                <a:solidFill>
                  <a:srgbClr val="FFFFFF"/>
                </a:solidFill>
                <a:latin typeface="Calibri"/>
                <a:cs typeface="Calibri"/>
              </a:rPr>
              <a:t> </a:t>
            </a:r>
            <a:r>
              <a:rPr sz="2400" dirty="0">
                <a:solidFill>
                  <a:srgbClr val="FFFFFF"/>
                </a:solidFill>
                <a:latin typeface="Calibri"/>
                <a:cs typeface="Calibri"/>
              </a:rPr>
              <a:t>Services</a:t>
            </a:r>
            <a:r>
              <a:rPr sz="2400" spc="-25" dirty="0">
                <a:solidFill>
                  <a:srgbClr val="FFFFFF"/>
                </a:solidFill>
                <a:latin typeface="Calibri"/>
                <a:cs typeface="Calibri"/>
              </a:rPr>
              <a:t> </a:t>
            </a:r>
            <a:r>
              <a:rPr sz="2400" dirty="0">
                <a:solidFill>
                  <a:srgbClr val="FFFFFF"/>
                </a:solidFill>
                <a:latin typeface="Calibri"/>
                <a:cs typeface="Calibri"/>
              </a:rPr>
              <a:t>Department</a:t>
            </a:r>
            <a:r>
              <a:rPr sz="2400" spc="-45" dirty="0">
                <a:solidFill>
                  <a:srgbClr val="FFFFFF"/>
                </a:solidFill>
                <a:latin typeface="Calibri"/>
                <a:cs typeface="Calibri"/>
              </a:rPr>
              <a:t> </a:t>
            </a:r>
            <a:r>
              <a:rPr sz="2400" dirty="0">
                <a:solidFill>
                  <a:srgbClr val="FFFFFF"/>
                </a:solidFill>
                <a:latin typeface="Calibri"/>
                <a:cs typeface="Calibri"/>
              </a:rPr>
              <a:t>has</a:t>
            </a:r>
            <a:r>
              <a:rPr sz="2400" spc="-15" dirty="0">
                <a:solidFill>
                  <a:srgbClr val="FFFFFF"/>
                </a:solidFill>
                <a:latin typeface="Calibri"/>
                <a:cs typeface="Calibri"/>
              </a:rPr>
              <a:t> </a:t>
            </a:r>
            <a:r>
              <a:rPr sz="2400" spc="-10" dirty="0">
                <a:solidFill>
                  <a:srgbClr val="FFFFFF"/>
                </a:solidFill>
                <a:latin typeface="Calibri"/>
                <a:cs typeface="Calibri"/>
              </a:rPr>
              <a:t>partnered </a:t>
            </a:r>
            <a:r>
              <a:rPr sz="2400" dirty="0">
                <a:solidFill>
                  <a:srgbClr val="FFFFFF"/>
                </a:solidFill>
                <a:latin typeface="Calibri"/>
                <a:cs typeface="Calibri"/>
              </a:rPr>
              <a:t>with</a:t>
            </a:r>
            <a:r>
              <a:rPr sz="2400" spc="-75" dirty="0">
                <a:solidFill>
                  <a:srgbClr val="FFFFFF"/>
                </a:solidFill>
                <a:latin typeface="Calibri"/>
                <a:cs typeface="Calibri"/>
              </a:rPr>
              <a:t> </a:t>
            </a:r>
            <a:r>
              <a:rPr lang="en-US" sz="2400" spc="-105" dirty="0">
                <a:solidFill>
                  <a:srgbClr val="FFFFFF"/>
                </a:solidFill>
                <a:latin typeface="Calibri"/>
                <a:cs typeface="Calibri"/>
              </a:rPr>
              <a:t>Euna Procurement</a:t>
            </a:r>
            <a:r>
              <a:rPr sz="2400" spc="-45" dirty="0">
                <a:solidFill>
                  <a:srgbClr val="FFFFFF"/>
                </a:solidFill>
                <a:latin typeface="Calibri"/>
                <a:cs typeface="Calibri"/>
              </a:rPr>
              <a:t> </a:t>
            </a:r>
            <a:r>
              <a:rPr sz="2400" dirty="0">
                <a:solidFill>
                  <a:srgbClr val="FFFFFF"/>
                </a:solidFill>
                <a:latin typeface="Calibri"/>
                <a:cs typeface="Calibri"/>
              </a:rPr>
              <a:t>Interactive</a:t>
            </a:r>
            <a:r>
              <a:rPr sz="2400" spc="-60" dirty="0">
                <a:solidFill>
                  <a:srgbClr val="FFFFFF"/>
                </a:solidFill>
                <a:latin typeface="Calibri"/>
                <a:cs typeface="Calibri"/>
              </a:rPr>
              <a:t> </a:t>
            </a:r>
            <a:r>
              <a:rPr sz="2400" dirty="0">
                <a:solidFill>
                  <a:srgbClr val="FFFFFF"/>
                </a:solidFill>
                <a:latin typeface="Calibri"/>
                <a:cs typeface="Calibri"/>
              </a:rPr>
              <a:t>for</a:t>
            </a:r>
            <a:r>
              <a:rPr sz="2400" spc="-50" dirty="0">
                <a:solidFill>
                  <a:srgbClr val="FFFFFF"/>
                </a:solidFill>
                <a:latin typeface="Calibri"/>
                <a:cs typeface="Calibri"/>
              </a:rPr>
              <a:t> </a:t>
            </a:r>
            <a:r>
              <a:rPr sz="2400" dirty="0">
                <a:solidFill>
                  <a:srgbClr val="FFFFFF"/>
                </a:solidFill>
                <a:latin typeface="Calibri"/>
                <a:cs typeface="Calibri"/>
              </a:rPr>
              <a:t>a</a:t>
            </a:r>
            <a:r>
              <a:rPr sz="2400" spc="-65" dirty="0">
                <a:solidFill>
                  <a:srgbClr val="FFFFFF"/>
                </a:solidFill>
                <a:latin typeface="Calibri"/>
                <a:cs typeface="Calibri"/>
              </a:rPr>
              <a:t> </a:t>
            </a:r>
            <a:r>
              <a:rPr sz="2400" dirty="0">
                <a:solidFill>
                  <a:srgbClr val="FFFFFF"/>
                </a:solidFill>
                <a:latin typeface="Calibri"/>
                <a:cs typeface="Calibri"/>
              </a:rPr>
              <a:t>new</a:t>
            </a:r>
            <a:r>
              <a:rPr sz="2400" spc="-50" dirty="0">
                <a:solidFill>
                  <a:srgbClr val="FFFFFF"/>
                </a:solidFill>
                <a:latin typeface="Calibri"/>
                <a:cs typeface="Calibri"/>
              </a:rPr>
              <a:t> </a:t>
            </a:r>
            <a:r>
              <a:rPr sz="2400" dirty="0">
                <a:solidFill>
                  <a:srgbClr val="FFFFFF"/>
                </a:solidFill>
                <a:latin typeface="Calibri"/>
                <a:cs typeface="Calibri"/>
              </a:rPr>
              <a:t>online</a:t>
            </a:r>
            <a:r>
              <a:rPr sz="2400" spc="-45" dirty="0">
                <a:solidFill>
                  <a:srgbClr val="FFFFFF"/>
                </a:solidFill>
                <a:latin typeface="Calibri"/>
                <a:cs typeface="Calibri"/>
              </a:rPr>
              <a:t> </a:t>
            </a:r>
            <a:r>
              <a:rPr sz="2400" dirty="0">
                <a:solidFill>
                  <a:srgbClr val="FFFFFF"/>
                </a:solidFill>
                <a:latin typeface="Calibri"/>
                <a:cs typeface="Calibri"/>
              </a:rPr>
              <a:t>procurement</a:t>
            </a:r>
            <a:r>
              <a:rPr sz="2400" spc="-60" dirty="0">
                <a:solidFill>
                  <a:srgbClr val="FFFFFF"/>
                </a:solidFill>
                <a:latin typeface="Calibri"/>
                <a:cs typeface="Calibri"/>
              </a:rPr>
              <a:t> </a:t>
            </a:r>
            <a:r>
              <a:rPr sz="2400" spc="-10" dirty="0">
                <a:solidFill>
                  <a:srgbClr val="FFFFFF"/>
                </a:solidFill>
                <a:latin typeface="Calibri"/>
                <a:cs typeface="Calibri"/>
              </a:rPr>
              <a:t>portal </a:t>
            </a:r>
            <a:r>
              <a:rPr sz="2400" dirty="0">
                <a:solidFill>
                  <a:srgbClr val="FFFFFF"/>
                </a:solidFill>
                <a:latin typeface="Calibri"/>
                <a:cs typeface="Calibri"/>
              </a:rPr>
              <a:t>that</a:t>
            </a:r>
            <a:r>
              <a:rPr sz="2400" spc="-70" dirty="0">
                <a:solidFill>
                  <a:srgbClr val="FFFFFF"/>
                </a:solidFill>
                <a:latin typeface="Calibri"/>
                <a:cs typeface="Calibri"/>
              </a:rPr>
              <a:t> </a:t>
            </a:r>
            <a:r>
              <a:rPr sz="2400" dirty="0">
                <a:solidFill>
                  <a:srgbClr val="FFFFFF"/>
                </a:solidFill>
                <a:latin typeface="Calibri"/>
                <a:cs typeface="Calibri"/>
              </a:rPr>
              <a:t>will</a:t>
            </a:r>
            <a:r>
              <a:rPr sz="2400" spc="-55" dirty="0">
                <a:solidFill>
                  <a:srgbClr val="FFFFFF"/>
                </a:solidFill>
                <a:latin typeface="Calibri"/>
                <a:cs typeface="Calibri"/>
              </a:rPr>
              <a:t> </a:t>
            </a:r>
            <a:r>
              <a:rPr sz="2400" dirty="0">
                <a:solidFill>
                  <a:srgbClr val="FFFFFF"/>
                </a:solidFill>
                <a:latin typeface="Calibri"/>
                <a:cs typeface="Calibri"/>
              </a:rPr>
              <a:t>allow</a:t>
            </a:r>
            <a:r>
              <a:rPr sz="2400" spc="-40" dirty="0">
                <a:solidFill>
                  <a:srgbClr val="FFFFFF"/>
                </a:solidFill>
                <a:latin typeface="Calibri"/>
                <a:cs typeface="Calibri"/>
              </a:rPr>
              <a:t> </a:t>
            </a:r>
            <a:r>
              <a:rPr sz="2400" dirty="0">
                <a:solidFill>
                  <a:srgbClr val="FFFFFF"/>
                </a:solidFill>
                <a:latin typeface="Calibri"/>
                <a:cs typeface="Calibri"/>
              </a:rPr>
              <a:t>vendors</a:t>
            </a:r>
            <a:r>
              <a:rPr sz="2400" spc="-50" dirty="0">
                <a:solidFill>
                  <a:srgbClr val="FFFFFF"/>
                </a:solidFill>
                <a:latin typeface="Calibri"/>
                <a:cs typeface="Calibri"/>
              </a:rPr>
              <a:t> </a:t>
            </a:r>
            <a:r>
              <a:rPr sz="2400" dirty="0">
                <a:solidFill>
                  <a:srgbClr val="FFFFFF"/>
                </a:solidFill>
                <a:latin typeface="Calibri"/>
                <a:cs typeface="Calibri"/>
              </a:rPr>
              <a:t>to</a:t>
            </a:r>
            <a:r>
              <a:rPr sz="2400" spc="-50" dirty="0">
                <a:solidFill>
                  <a:srgbClr val="FFFFFF"/>
                </a:solidFill>
                <a:latin typeface="Calibri"/>
                <a:cs typeface="Calibri"/>
              </a:rPr>
              <a:t> </a:t>
            </a:r>
            <a:r>
              <a:rPr sz="2400" dirty="0">
                <a:solidFill>
                  <a:srgbClr val="FFFFFF"/>
                </a:solidFill>
                <a:latin typeface="Calibri"/>
                <a:cs typeface="Calibri"/>
              </a:rPr>
              <a:t>receive</a:t>
            </a:r>
            <a:r>
              <a:rPr sz="2400" spc="-40" dirty="0">
                <a:solidFill>
                  <a:srgbClr val="FFFFFF"/>
                </a:solidFill>
                <a:latin typeface="Calibri"/>
                <a:cs typeface="Calibri"/>
              </a:rPr>
              <a:t> </a:t>
            </a:r>
            <a:r>
              <a:rPr sz="2400" dirty="0">
                <a:solidFill>
                  <a:srgbClr val="FFFFFF"/>
                </a:solidFill>
                <a:latin typeface="Calibri"/>
                <a:cs typeface="Calibri"/>
              </a:rPr>
              <a:t>electronic</a:t>
            </a:r>
            <a:r>
              <a:rPr sz="2400" spc="-70" dirty="0">
                <a:solidFill>
                  <a:srgbClr val="FFFFFF"/>
                </a:solidFill>
                <a:latin typeface="Calibri"/>
                <a:cs typeface="Calibri"/>
              </a:rPr>
              <a:t> </a:t>
            </a:r>
            <a:r>
              <a:rPr sz="2400" dirty="0">
                <a:solidFill>
                  <a:srgbClr val="FFFFFF"/>
                </a:solidFill>
                <a:latin typeface="Calibri"/>
                <a:cs typeface="Calibri"/>
              </a:rPr>
              <a:t>notifications</a:t>
            </a:r>
            <a:r>
              <a:rPr sz="2400" spc="-65" dirty="0">
                <a:solidFill>
                  <a:srgbClr val="FFFFFF"/>
                </a:solidFill>
                <a:latin typeface="Calibri"/>
                <a:cs typeface="Calibri"/>
              </a:rPr>
              <a:t> </a:t>
            </a:r>
            <a:r>
              <a:rPr sz="2400" spc="-25" dirty="0">
                <a:solidFill>
                  <a:srgbClr val="FFFFFF"/>
                </a:solidFill>
                <a:latin typeface="Calibri"/>
                <a:cs typeface="Calibri"/>
              </a:rPr>
              <a:t>for </a:t>
            </a:r>
            <a:r>
              <a:rPr sz="2400" dirty="0">
                <a:solidFill>
                  <a:srgbClr val="FFFFFF"/>
                </a:solidFill>
                <a:latin typeface="Calibri"/>
                <a:cs typeface="Calibri"/>
              </a:rPr>
              <a:t>upcoming</a:t>
            </a:r>
            <a:r>
              <a:rPr sz="2400" spc="-45" dirty="0">
                <a:solidFill>
                  <a:srgbClr val="FFFFFF"/>
                </a:solidFill>
                <a:latin typeface="Calibri"/>
                <a:cs typeface="Calibri"/>
              </a:rPr>
              <a:t> </a:t>
            </a:r>
            <a:r>
              <a:rPr sz="2400" dirty="0">
                <a:solidFill>
                  <a:srgbClr val="FFFFFF"/>
                </a:solidFill>
                <a:latin typeface="Calibri"/>
                <a:cs typeface="Calibri"/>
              </a:rPr>
              <a:t>Bid</a:t>
            </a:r>
            <a:r>
              <a:rPr sz="2400" spc="-40" dirty="0">
                <a:solidFill>
                  <a:srgbClr val="FFFFFF"/>
                </a:solidFill>
                <a:latin typeface="Calibri"/>
                <a:cs typeface="Calibri"/>
              </a:rPr>
              <a:t> </a:t>
            </a:r>
            <a:r>
              <a:rPr sz="2400" dirty="0">
                <a:solidFill>
                  <a:srgbClr val="FFFFFF"/>
                </a:solidFill>
                <a:latin typeface="Calibri"/>
                <a:cs typeface="Calibri"/>
              </a:rPr>
              <a:t>and</a:t>
            </a:r>
            <a:r>
              <a:rPr sz="2400" spc="-15" dirty="0">
                <a:solidFill>
                  <a:srgbClr val="FFFFFF"/>
                </a:solidFill>
                <a:latin typeface="Calibri"/>
                <a:cs typeface="Calibri"/>
              </a:rPr>
              <a:t> </a:t>
            </a:r>
            <a:r>
              <a:rPr sz="2400" dirty="0">
                <a:solidFill>
                  <a:srgbClr val="FFFFFF"/>
                </a:solidFill>
                <a:latin typeface="Calibri"/>
                <a:cs typeface="Calibri"/>
              </a:rPr>
              <a:t>RFP</a:t>
            </a:r>
            <a:r>
              <a:rPr sz="2400" spc="-50" dirty="0">
                <a:solidFill>
                  <a:srgbClr val="FFFFFF"/>
                </a:solidFill>
                <a:latin typeface="Calibri"/>
                <a:cs typeface="Calibri"/>
              </a:rPr>
              <a:t> </a:t>
            </a:r>
            <a:r>
              <a:rPr sz="2400" dirty="0">
                <a:solidFill>
                  <a:srgbClr val="FFFFFF"/>
                </a:solidFill>
                <a:latin typeface="Calibri"/>
                <a:cs typeface="Calibri"/>
              </a:rPr>
              <a:t>opportunities.</a:t>
            </a:r>
            <a:r>
              <a:rPr sz="2400" spc="-30" dirty="0">
                <a:solidFill>
                  <a:srgbClr val="FFFFFF"/>
                </a:solidFill>
                <a:latin typeface="Calibri"/>
                <a:cs typeface="Calibri"/>
              </a:rPr>
              <a:t> </a:t>
            </a:r>
            <a:r>
              <a:rPr sz="2400" dirty="0">
                <a:solidFill>
                  <a:srgbClr val="FFFFFF"/>
                </a:solidFill>
                <a:latin typeface="Calibri"/>
                <a:cs typeface="Calibri"/>
              </a:rPr>
              <a:t>The</a:t>
            </a:r>
            <a:r>
              <a:rPr sz="2400" spc="-10" dirty="0">
                <a:solidFill>
                  <a:srgbClr val="FFFFFF"/>
                </a:solidFill>
                <a:latin typeface="Calibri"/>
                <a:cs typeface="Calibri"/>
              </a:rPr>
              <a:t> </a:t>
            </a:r>
            <a:r>
              <a:rPr sz="2400" dirty="0">
                <a:solidFill>
                  <a:srgbClr val="FFFFFF"/>
                </a:solidFill>
                <a:latin typeface="Calibri"/>
                <a:cs typeface="Calibri"/>
              </a:rPr>
              <a:t>vendor</a:t>
            </a:r>
            <a:r>
              <a:rPr sz="2400" spc="-15" dirty="0">
                <a:solidFill>
                  <a:srgbClr val="FFFFFF"/>
                </a:solidFill>
                <a:latin typeface="Calibri"/>
                <a:cs typeface="Calibri"/>
              </a:rPr>
              <a:t> </a:t>
            </a:r>
            <a:r>
              <a:rPr sz="2400" dirty="0">
                <a:solidFill>
                  <a:srgbClr val="FFFFFF"/>
                </a:solidFill>
                <a:latin typeface="Calibri"/>
                <a:cs typeface="Calibri"/>
              </a:rPr>
              <a:t>must</a:t>
            </a:r>
            <a:r>
              <a:rPr sz="2400" spc="-35" dirty="0">
                <a:solidFill>
                  <a:srgbClr val="FFFFFF"/>
                </a:solidFill>
                <a:latin typeface="Calibri"/>
                <a:cs typeface="Calibri"/>
              </a:rPr>
              <a:t> </a:t>
            </a:r>
            <a:r>
              <a:rPr sz="2400" spc="-25" dirty="0">
                <a:solidFill>
                  <a:srgbClr val="FFFFFF"/>
                </a:solidFill>
                <a:latin typeface="Calibri"/>
                <a:cs typeface="Calibri"/>
              </a:rPr>
              <a:t>be </a:t>
            </a:r>
            <a:r>
              <a:rPr sz="2400" spc="-10" dirty="0">
                <a:solidFill>
                  <a:srgbClr val="FFFFFF"/>
                </a:solidFill>
                <a:latin typeface="Calibri"/>
                <a:cs typeface="Calibri"/>
              </a:rPr>
              <a:t>registered</a:t>
            </a:r>
            <a:r>
              <a:rPr sz="2400" spc="-50" dirty="0">
                <a:solidFill>
                  <a:srgbClr val="FFFFFF"/>
                </a:solidFill>
                <a:latin typeface="Calibri"/>
                <a:cs typeface="Calibri"/>
              </a:rPr>
              <a:t> </a:t>
            </a:r>
            <a:r>
              <a:rPr sz="2400" dirty="0">
                <a:solidFill>
                  <a:srgbClr val="FFFFFF"/>
                </a:solidFill>
                <a:latin typeface="Calibri"/>
                <a:cs typeface="Calibri"/>
              </a:rPr>
              <a:t>with</a:t>
            </a:r>
            <a:r>
              <a:rPr sz="2400" spc="-40" dirty="0">
                <a:solidFill>
                  <a:srgbClr val="FFFFFF"/>
                </a:solidFill>
                <a:latin typeface="Calibri"/>
                <a:cs typeface="Calibri"/>
              </a:rPr>
              <a:t> </a:t>
            </a:r>
            <a:r>
              <a:rPr lang="en-US" sz="2400" dirty="0">
                <a:solidFill>
                  <a:srgbClr val="FFFFFF"/>
                </a:solidFill>
                <a:latin typeface="Calibri"/>
                <a:cs typeface="Calibri"/>
              </a:rPr>
              <a:t>Euna Procurement</a:t>
            </a:r>
            <a:r>
              <a:rPr sz="2400" spc="-50" dirty="0">
                <a:solidFill>
                  <a:srgbClr val="FFFFFF"/>
                </a:solidFill>
                <a:latin typeface="Calibri"/>
                <a:cs typeface="Calibri"/>
              </a:rPr>
              <a:t> </a:t>
            </a:r>
            <a:r>
              <a:rPr sz="2400" spc="-10" dirty="0">
                <a:solidFill>
                  <a:srgbClr val="FFFFFF"/>
                </a:solidFill>
                <a:latin typeface="Calibri"/>
                <a:cs typeface="Calibri"/>
              </a:rPr>
              <a:t>Interactive</a:t>
            </a:r>
            <a:r>
              <a:rPr sz="2400" spc="-45" dirty="0">
                <a:solidFill>
                  <a:srgbClr val="FFFFFF"/>
                </a:solidFill>
                <a:latin typeface="Calibri"/>
                <a:cs typeface="Calibri"/>
              </a:rPr>
              <a:t> </a:t>
            </a:r>
            <a:r>
              <a:rPr sz="2400" dirty="0">
                <a:solidFill>
                  <a:srgbClr val="FFFFFF"/>
                </a:solidFill>
                <a:latin typeface="Calibri"/>
                <a:cs typeface="Calibri"/>
              </a:rPr>
              <a:t>in</a:t>
            </a:r>
            <a:r>
              <a:rPr sz="2400" spc="-35" dirty="0">
                <a:solidFill>
                  <a:srgbClr val="FFFFFF"/>
                </a:solidFill>
                <a:latin typeface="Calibri"/>
                <a:cs typeface="Calibri"/>
              </a:rPr>
              <a:t> </a:t>
            </a:r>
            <a:r>
              <a:rPr sz="2400" dirty="0">
                <a:solidFill>
                  <a:srgbClr val="FFFFFF"/>
                </a:solidFill>
                <a:latin typeface="Calibri"/>
                <a:cs typeface="Calibri"/>
              </a:rPr>
              <a:t>order</a:t>
            </a:r>
            <a:r>
              <a:rPr sz="2400" spc="-35" dirty="0">
                <a:solidFill>
                  <a:srgbClr val="FFFFFF"/>
                </a:solidFill>
                <a:latin typeface="Calibri"/>
                <a:cs typeface="Calibri"/>
              </a:rPr>
              <a:t> </a:t>
            </a:r>
            <a:r>
              <a:rPr sz="2400" dirty="0">
                <a:solidFill>
                  <a:srgbClr val="FFFFFF"/>
                </a:solidFill>
                <a:latin typeface="Calibri"/>
                <a:cs typeface="Calibri"/>
              </a:rPr>
              <a:t>to</a:t>
            </a:r>
            <a:r>
              <a:rPr sz="2400" spc="-45" dirty="0">
                <a:solidFill>
                  <a:srgbClr val="FFFFFF"/>
                </a:solidFill>
                <a:latin typeface="Calibri"/>
                <a:cs typeface="Calibri"/>
              </a:rPr>
              <a:t> </a:t>
            </a:r>
            <a:r>
              <a:rPr sz="2400" dirty="0">
                <a:solidFill>
                  <a:srgbClr val="FFFFFF"/>
                </a:solidFill>
                <a:latin typeface="Calibri"/>
                <a:cs typeface="Calibri"/>
              </a:rPr>
              <a:t>receive</a:t>
            </a:r>
            <a:r>
              <a:rPr sz="2400" spc="-45" dirty="0">
                <a:solidFill>
                  <a:srgbClr val="FFFFFF"/>
                </a:solidFill>
                <a:latin typeface="Calibri"/>
                <a:cs typeface="Calibri"/>
              </a:rPr>
              <a:t> </a:t>
            </a:r>
            <a:r>
              <a:rPr sz="2400" spc="-25" dirty="0">
                <a:solidFill>
                  <a:srgbClr val="FFFFFF"/>
                </a:solidFill>
                <a:latin typeface="Calibri"/>
                <a:cs typeface="Calibri"/>
              </a:rPr>
              <a:t>the </a:t>
            </a:r>
            <a:r>
              <a:rPr sz="2400" dirty="0">
                <a:solidFill>
                  <a:srgbClr val="FFFFFF"/>
                </a:solidFill>
                <a:latin typeface="Calibri"/>
                <a:cs typeface="Calibri"/>
              </a:rPr>
              <a:t>notification</a:t>
            </a:r>
            <a:r>
              <a:rPr sz="2400" spc="-40" dirty="0">
                <a:solidFill>
                  <a:srgbClr val="FFFFFF"/>
                </a:solidFill>
                <a:latin typeface="Calibri"/>
                <a:cs typeface="Calibri"/>
              </a:rPr>
              <a:t> </a:t>
            </a:r>
            <a:r>
              <a:rPr sz="2400" dirty="0">
                <a:solidFill>
                  <a:srgbClr val="FFFFFF"/>
                </a:solidFill>
                <a:latin typeface="Calibri"/>
                <a:cs typeface="Calibri"/>
              </a:rPr>
              <a:t>of</a:t>
            </a:r>
            <a:r>
              <a:rPr sz="2400" spc="-35" dirty="0">
                <a:solidFill>
                  <a:srgbClr val="FFFFFF"/>
                </a:solidFill>
                <a:latin typeface="Calibri"/>
                <a:cs typeface="Calibri"/>
              </a:rPr>
              <a:t> </a:t>
            </a:r>
            <a:r>
              <a:rPr sz="2400" dirty="0">
                <a:solidFill>
                  <a:srgbClr val="FFFFFF"/>
                </a:solidFill>
                <a:latin typeface="Calibri"/>
                <a:cs typeface="Calibri"/>
              </a:rPr>
              <a:t>solicitation</a:t>
            </a:r>
            <a:r>
              <a:rPr lang="en-US" sz="2400" dirty="0">
                <a:solidFill>
                  <a:srgbClr val="FFFFFF"/>
                </a:solidFill>
                <a:latin typeface="Calibri"/>
                <a:cs typeface="Calibri"/>
              </a:rPr>
              <a:t> and submit a response</a:t>
            </a:r>
            <a:r>
              <a:rPr sz="2400" dirty="0">
                <a:solidFill>
                  <a:srgbClr val="FFFFFF"/>
                </a:solidFill>
                <a:latin typeface="Calibri"/>
                <a:cs typeface="Calibri"/>
              </a:rPr>
              <a:t>.</a:t>
            </a:r>
            <a:r>
              <a:rPr sz="2400" spc="-65" dirty="0">
                <a:solidFill>
                  <a:srgbClr val="FFFFFF"/>
                </a:solidFill>
                <a:latin typeface="Calibri"/>
                <a:cs typeface="Calibri"/>
              </a:rPr>
              <a:t> </a:t>
            </a:r>
            <a:r>
              <a:rPr sz="2400" dirty="0">
                <a:solidFill>
                  <a:srgbClr val="FFFFFF"/>
                </a:solidFill>
                <a:latin typeface="Calibri"/>
                <a:cs typeface="Calibri"/>
              </a:rPr>
              <a:t>Click</a:t>
            </a:r>
            <a:r>
              <a:rPr sz="2400" spc="-50" dirty="0">
                <a:solidFill>
                  <a:srgbClr val="FFFFFF"/>
                </a:solidFill>
                <a:latin typeface="Calibri"/>
                <a:cs typeface="Calibri"/>
              </a:rPr>
              <a:t> </a:t>
            </a:r>
            <a:r>
              <a:rPr sz="2400" dirty="0">
                <a:solidFill>
                  <a:srgbClr val="FFFFFF"/>
                </a:solidFill>
                <a:latin typeface="Calibri"/>
                <a:cs typeface="Calibri"/>
              </a:rPr>
              <a:t>the</a:t>
            </a:r>
            <a:r>
              <a:rPr sz="2400" spc="-30" dirty="0">
                <a:solidFill>
                  <a:srgbClr val="FFFFFF"/>
                </a:solidFill>
                <a:latin typeface="Calibri"/>
                <a:cs typeface="Calibri"/>
              </a:rPr>
              <a:t> </a:t>
            </a:r>
            <a:r>
              <a:rPr sz="2400" dirty="0">
                <a:solidFill>
                  <a:srgbClr val="FFFFFF"/>
                </a:solidFill>
                <a:latin typeface="Calibri"/>
                <a:cs typeface="Calibri"/>
              </a:rPr>
              <a:t>link</a:t>
            </a:r>
            <a:r>
              <a:rPr sz="2400" spc="-40" dirty="0">
                <a:solidFill>
                  <a:srgbClr val="FFFFFF"/>
                </a:solidFill>
                <a:latin typeface="Calibri"/>
                <a:cs typeface="Calibri"/>
              </a:rPr>
              <a:t> </a:t>
            </a:r>
            <a:r>
              <a:rPr sz="2400" dirty="0">
                <a:solidFill>
                  <a:srgbClr val="FFFFFF"/>
                </a:solidFill>
                <a:latin typeface="Calibri"/>
                <a:cs typeface="Calibri"/>
              </a:rPr>
              <a:t>below</a:t>
            </a:r>
            <a:r>
              <a:rPr sz="2400" spc="-25" dirty="0">
                <a:solidFill>
                  <a:srgbClr val="FFFFFF"/>
                </a:solidFill>
                <a:latin typeface="Calibri"/>
                <a:cs typeface="Calibri"/>
              </a:rPr>
              <a:t> </a:t>
            </a:r>
            <a:r>
              <a:rPr sz="2400" dirty="0">
                <a:solidFill>
                  <a:srgbClr val="FFFFFF"/>
                </a:solidFill>
                <a:latin typeface="Calibri"/>
                <a:cs typeface="Calibri"/>
              </a:rPr>
              <a:t>to</a:t>
            </a:r>
            <a:r>
              <a:rPr sz="2400" spc="-55" dirty="0">
                <a:solidFill>
                  <a:srgbClr val="FFFFFF"/>
                </a:solidFill>
                <a:latin typeface="Calibri"/>
                <a:cs typeface="Calibri"/>
              </a:rPr>
              <a:t> </a:t>
            </a:r>
            <a:r>
              <a:rPr sz="2400" dirty="0">
                <a:solidFill>
                  <a:srgbClr val="FFFFFF"/>
                </a:solidFill>
                <a:latin typeface="Calibri"/>
                <a:cs typeface="Calibri"/>
              </a:rPr>
              <a:t>be</a:t>
            </a:r>
            <a:r>
              <a:rPr sz="2400" spc="-25" dirty="0">
                <a:solidFill>
                  <a:srgbClr val="FFFFFF"/>
                </a:solidFill>
                <a:latin typeface="Calibri"/>
                <a:cs typeface="Calibri"/>
              </a:rPr>
              <a:t> </a:t>
            </a:r>
            <a:r>
              <a:rPr sz="2400" dirty="0">
                <a:solidFill>
                  <a:srgbClr val="FFFFFF"/>
                </a:solidFill>
                <a:latin typeface="Calibri"/>
                <a:cs typeface="Calibri"/>
              </a:rPr>
              <a:t>directed</a:t>
            </a:r>
            <a:r>
              <a:rPr sz="2400" spc="-30" dirty="0">
                <a:solidFill>
                  <a:srgbClr val="FFFFFF"/>
                </a:solidFill>
                <a:latin typeface="Calibri"/>
                <a:cs typeface="Calibri"/>
              </a:rPr>
              <a:t> </a:t>
            </a:r>
            <a:r>
              <a:rPr sz="2400" spc="-25" dirty="0">
                <a:solidFill>
                  <a:srgbClr val="FFFFFF"/>
                </a:solidFill>
                <a:latin typeface="Calibri"/>
                <a:cs typeface="Calibri"/>
              </a:rPr>
              <a:t>to </a:t>
            </a:r>
            <a:r>
              <a:rPr sz="2400" dirty="0">
                <a:solidFill>
                  <a:srgbClr val="FFFFFF"/>
                </a:solidFill>
                <a:latin typeface="Calibri"/>
                <a:cs typeface="Calibri"/>
              </a:rPr>
              <a:t>the</a:t>
            </a:r>
            <a:r>
              <a:rPr sz="2400" spc="-25" dirty="0">
                <a:solidFill>
                  <a:srgbClr val="FFFFFF"/>
                </a:solidFill>
                <a:latin typeface="Calibri"/>
                <a:cs typeface="Calibri"/>
              </a:rPr>
              <a:t> </a:t>
            </a:r>
            <a:r>
              <a:rPr lang="en-US" sz="2400" dirty="0">
                <a:solidFill>
                  <a:srgbClr val="FFFFFF"/>
                </a:solidFill>
                <a:latin typeface="Calibri"/>
                <a:cs typeface="Calibri"/>
              </a:rPr>
              <a:t>Euna Procurement</a:t>
            </a:r>
            <a:r>
              <a:rPr sz="2400" spc="-30" dirty="0">
                <a:solidFill>
                  <a:srgbClr val="FFFFFF"/>
                </a:solidFill>
                <a:latin typeface="Calibri"/>
                <a:cs typeface="Calibri"/>
              </a:rPr>
              <a:t> </a:t>
            </a:r>
            <a:r>
              <a:rPr sz="2400" dirty="0">
                <a:solidFill>
                  <a:srgbClr val="FFFFFF"/>
                </a:solidFill>
                <a:latin typeface="Calibri"/>
                <a:cs typeface="Calibri"/>
              </a:rPr>
              <a:t>portal</a:t>
            </a:r>
            <a:r>
              <a:rPr sz="2400" spc="-30" dirty="0">
                <a:solidFill>
                  <a:srgbClr val="FFFFFF"/>
                </a:solidFill>
                <a:latin typeface="Calibri"/>
                <a:cs typeface="Calibri"/>
              </a:rPr>
              <a:t> </a:t>
            </a:r>
            <a:r>
              <a:rPr sz="2400" dirty="0">
                <a:solidFill>
                  <a:srgbClr val="FFFFFF"/>
                </a:solidFill>
                <a:latin typeface="Calibri"/>
                <a:cs typeface="Calibri"/>
              </a:rPr>
              <a:t>which</a:t>
            </a:r>
            <a:r>
              <a:rPr sz="2400" spc="-25" dirty="0">
                <a:solidFill>
                  <a:srgbClr val="FFFFFF"/>
                </a:solidFill>
                <a:latin typeface="Calibri"/>
                <a:cs typeface="Calibri"/>
              </a:rPr>
              <a:t> </a:t>
            </a:r>
            <a:r>
              <a:rPr sz="2400" dirty="0">
                <a:solidFill>
                  <a:srgbClr val="FFFFFF"/>
                </a:solidFill>
                <a:latin typeface="Calibri"/>
                <a:cs typeface="Calibri"/>
              </a:rPr>
              <a:t>will</a:t>
            </a:r>
            <a:r>
              <a:rPr sz="2400" spc="-35" dirty="0">
                <a:solidFill>
                  <a:srgbClr val="FFFFFF"/>
                </a:solidFill>
                <a:latin typeface="Calibri"/>
                <a:cs typeface="Calibri"/>
              </a:rPr>
              <a:t> </a:t>
            </a:r>
            <a:r>
              <a:rPr sz="2400" dirty="0">
                <a:solidFill>
                  <a:srgbClr val="FFFFFF"/>
                </a:solidFill>
                <a:latin typeface="Calibri"/>
                <a:cs typeface="Calibri"/>
              </a:rPr>
              <a:t>allow</a:t>
            </a:r>
            <a:r>
              <a:rPr sz="2400" spc="-35" dirty="0">
                <a:solidFill>
                  <a:srgbClr val="FFFFFF"/>
                </a:solidFill>
                <a:latin typeface="Calibri"/>
                <a:cs typeface="Calibri"/>
              </a:rPr>
              <a:t> </a:t>
            </a:r>
            <a:r>
              <a:rPr sz="2400" dirty="0">
                <a:solidFill>
                  <a:srgbClr val="FFFFFF"/>
                </a:solidFill>
                <a:latin typeface="Calibri"/>
                <a:cs typeface="Calibri"/>
              </a:rPr>
              <a:t>you</a:t>
            </a:r>
            <a:r>
              <a:rPr sz="2400" spc="-45" dirty="0">
                <a:solidFill>
                  <a:srgbClr val="FFFFFF"/>
                </a:solidFill>
                <a:latin typeface="Calibri"/>
                <a:cs typeface="Calibri"/>
              </a:rPr>
              <a:t> </a:t>
            </a:r>
            <a:r>
              <a:rPr sz="2400" dirty="0">
                <a:solidFill>
                  <a:srgbClr val="FFFFFF"/>
                </a:solidFill>
                <a:latin typeface="Calibri"/>
                <a:cs typeface="Calibri"/>
              </a:rPr>
              <a:t>to</a:t>
            </a:r>
            <a:r>
              <a:rPr sz="2400" spc="-30" dirty="0">
                <a:solidFill>
                  <a:srgbClr val="FFFFFF"/>
                </a:solidFill>
                <a:latin typeface="Calibri"/>
                <a:cs typeface="Calibri"/>
              </a:rPr>
              <a:t> </a:t>
            </a:r>
            <a:r>
              <a:rPr sz="2400" spc="-10" dirty="0">
                <a:solidFill>
                  <a:srgbClr val="FFFFFF"/>
                </a:solidFill>
                <a:latin typeface="Calibri"/>
                <a:cs typeface="Calibri"/>
              </a:rPr>
              <a:t>register.</a:t>
            </a:r>
            <a:endParaRPr sz="2400" dirty="0">
              <a:latin typeface="Calibri"/>
              <a:cs typeface="Calibri"/>
            </a:endParaRPr>
          </a:p>
          <a:p>
            <a:pPr>
              <a:lnSpc>
                <a:spcPct val="100000"/>
              </a:lnSpc>
            </a:pPr>
            <a:endParaRPr sz="2400" dirty="0">
              <a:latin typeface="Calibri"/>
              <a:cs typeface="Calibri"/>
            </a:endParaRPr>
          </a:p>
          <a:p>
            <a:pPr marR="448309" algn="ctr">
              <a:lnSpc>
                <a:spcPct val="100000"/>
              </a:lnSpc>
              <a:spcBef>
                <a:spcPts val="1975"/>
              </a:spcBef>
            </a:pPr>
            <a:r>
              <a:rPr sz="2400" b="1" u="sng" dirty="0">
                <a:solidFill>
                  <a:srgbClr val="FFFFFF"/>
                </a:solidFill>
                <a:uFill>
                  <a:solidFill>
                    <a:srgbClr val="FFFFFF"/>
                  </a:solidFill>
                </a:uFill>
                <a:latin typeface="Calibri"/>
                <a:cs typeface="Calibri"/>
                <a:hlinkClick r:id="rId2"/>
              </a:rPr>
              <a:t>CCSD</a:t>
            </a:r>
            <a:r>
              <a:rPr sz="2400" b="1" u="sng" spc="-50" dirty="0">
                <a:solidFill>
                  <a:srgbClr val="FFFFFF"/>
                </a:solidFill>
                <a:uFill>
                  <a:solidFill>
                    <a:srgbClr val="FFFFFF"/>
                  </a:solidFill>
                </a:uFill>
                <a:latin typeface="Calibri"/>
                <a:cs typeface="Calibri"/>
                <a:hlinkClick r:id="rId2"/>
              </a:rPr>
              <a:t> </a:t>
            </a:r>
            <a:r>
              <a:rPr lang="en-US" sz="2400" b="1" u="sng" spc="-105" dirty="0">
                <a:solidFill>
                  <a:srgbClr val="FFFFFF"/>
                </a:solidFill>
                <a:latin typeface="Calibri"/>
                <a:cs typeface="Calibri"/>
              </a:rPr>
              <a:t>Euna Procurement</a:t>
            </a:r>
            <a:r>
              <a:rPr sz="2400" b="1" u="sng" spc="-35" dirty="0">
                <a:solidFill>
                  <a:srgbClr val="FFFFFF"/>
                </a:solidFill>
                <a:uFill>
                  <a:solidFill>
                    <a:srgbClr val="FFFFFF"/>
                  </a:solidFill>
                </a:uFill>
                <a:latin typeface="Calibri"/>
                <a:cs typeface="Calibri"/>
                <a:hlinkClick r:id="rId2"/>
              </a:rPr>
              <a:t> </a:t>
            </a:r>
            <a:r>
              <a:rPr sz="2400" b="1" u="sng" spc="-10" dirty="0">
                <a:solidFill>
                  <a:srgbClr val="FFFFFF"/>
                </a:solidFill>
                <a:uFill>
                  <a:solidFill>
                    <a:srgbClr val="FFFFFF"/>
                  </a:solidFill>
                </a:uFill>
                <a:latin typeface="Calibri"/>
                <a:cs typeface="Calibri"/>
                <a:hlinkClick r:id="rId2"/>
              </a:rPr>
              <a:t>Interactive</a:t>
            </a:r>
            <a:r>
              <a:rPr sz="2400" b="1" u="sng" spc="-35" dirty="0">
                <a:solidFill>
                  <a:srgbClr val="FFFFFF"/>
                </a:solidFill>
                <a:uFill>
                  <a:solidFill>
                    <a:srgbClr val="FFFFFF"/>
                  </a:solidFill>
                </a:uFill>
                <a:latin typeface="Calibri"/>
                <a:cs typeface="Calibri"/>
                <a:hlinkClick r:id="rId2"/>
              </a:rPr>
              <a:t> </a:t>
            </a:r>
            <a:r>
              <a:rPr sz="2400" b="1" u="sng" spc="-10" dirty="0">
                <a:solidFill>
                  <a:srgbClr val="FFFFFF"/>
                </a:solidFill>
                <a:uFill>
                  <a:solidFill>
                    <a:srgbClr val="FFFFFF"/>
                  </a:solidFill>
                </a:uFill>
                <a:latin typeface="Calibri"/>
                <a:cs typeface="Calibri"/>
                <a:hlinkClick r:id="rId2"/>
              </a:rPr>
              <a:t>Portal</a:t>
            </a:r>
            <a:endParaRPr sz="2400" dirty="0">
              <a:latin typeface="Calibri"/>
              <a:cs typeface="Calibri"/>
            </a:endParaRPr>
          </a:p>
        </p:txBody>
      </p:sp>
      <p:sp>
        <p:nvSpPr>
          <p:cNvPr id="4" name="object 4"/>
          <p:cNvSpPr txBox="1"/>
          <p:nvPr/>
        </p:nvSpPr>
        <p:spPr>
          <a:xfrm>
            <a:off x="6734682" y="6141211"/>
            <a:ext cx="144780" cy="162560"/>
          </a:xfrm>
          <a:prstGeom prst="rect">
            <a:avLst/>
          </a:prstGeom>
        </p:spPr>
        <p:txBody>
          <a:bodyPr vert="horz" wrap="square" lIns="0" tIns="12700" rIns="0" bIns="0" rtlCol="0">
            <a:spAutoFit/>
          </a:bodyPr>
          <a:lstStyle/>
          <a:p>
            <a:pPr marL="12700">
              <a:lnSpc>
                <a:spcPct val="100000"/>
              </a:lnSpc>
              <a:spcBef>
                <a:spcPts val="100"/>
              </a:spcBef>
            </a:pPr>
            <a:r>
              <a:rPr sz="900" spc="-25" dirty="0">
                <a:solidFill>
                  <a:srgbClr val="4966AC"/>
                </a:solidFill>
                <a:latin typeface="Trebuchet MS"/>
                <a:cs typeface="Trebuchet MS"/>
              </a:rPr>
              <a:t>17</a:t>
            </a:r>
            <a:endParaRPr sz="900">
              <a:latin typeface="Trebuchet MS"/>
              <a:cs typeface="Trebuchet M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2700" rIns="0" bIns="0" rtlCol="0">
            <a:spAutoFit/>
          </a:bodyPr>
          <a:lstStyle/>
          <a:p>
            <a:pPr marL="3001645" marR="5080" indent="-2432685">
              <a:lnSpc>
                <a:spcPct val="100000"/>
              </a:lnSpc>
              <a:spcBef>
                <a:spcPts val="100"/>
              </a:spcBef>
            </a:pPr>
            <a:r>
              <a:rPr b="0" dirty="0">
                <a:latin typeface="Calibri"/>
                <a:cs typeface="Calibri"/>
              </a:rPr>
              <a:t>CCSD</a:t>
            </a:r>
            <a:r>
              <a:rPr b="0" spc="-114" dirty="0">
                <a:latin typeface="Calibri"/>
                <a:cs typeface="Calibri"/>
              </a:rPr>
              <a:t> </a:t>
            </a:r>
            <a:r>
              <a:rPr dirty="0"/>
              <a:t>Procurement</a:t>
            </a:r>
            <a:r>
              <a:rPr spc="-105" dirty="0"/>
              <a:t> </a:t>
            </a:r>
            <a:r>
              <a:rPr spc="-10" dirty="0"/>
              <a:t>Services Website</a:t>
            </a:r>
          </a:p>
        </p:txBody>
      </p:sp>
      <p:sp>
        <p:nvSpPr>
          <p:cNvPr id="3" name="object 3"/>
          <p:cNvSpPr txBox="1"/>
          <p:nvPr/>
        </p:nvSpPr>
        <p:spPr>
          <a:xfrm>
            <a:off x="535940" y="1780821"/>
            <a:ext cx="5790565" cy="4767331"/>
          </a:xfrm>
          <a:prstGeom prst="rect">
            <a:avLst/>
          </a:prstGeom>
        </p:spPr>
        <p:txBody>
          <a:bodyPr vert="horz" wrap="square" lIns="0" tIns="217805" rIns="0" bIns="0" rtlCol="0">
            <a:spAutoFit/>
          </a:bodyPr>
          <a:lstStyle/>
          <a:p>
            <a:pPr marL="2295525">
              <a:lnSpc>
                <a:spcPct val="100000"/>
              </a:lnSpc>
              <a:spcBef>
                <a:spcPts val="1715"/>
              </a:spcBef>
            </a:pPr>
            <a:r>
              <a:rPr sz="3600" b="1" spc="-10" dirty="0">
                <a:solidFill>
                  <a:srgbClr val="FFFFFF"/>
                </a:solidFill>
                <a:latin typeface="Calibri"/>
                <a:cs typeface="Calibri"/>
                <a:hlinkClick r:id="rId2"/>
              </a:rPr>
              <a:t>www.cobbk12.org</a:t>
            </a:r>
            <a:endParaRPr sz="3600" dirty="0">
              <a:latin typeface="Calibri"/>
              <a:cs typeface="Calibri"/>
            </a:endParaRPr>
          </a:p>
          <a:p>
            <a:pPr marL="12700">
              <a:lnSpc>
                <a:spcPct val="100000"/>
              </a:lnSpc>
              <a:spcBef>
                <a:spcPts val="1080"/>
              </a:spcBef>
            </a:pPr>
            <a:r>
              <a:rPr sz="2400" b="1" dirty="0">
                <a:solidFill>
                  <a:srgbClr val="FFFF00"/>
                </a:solidFill>
                <a:latin typeface="Calibri"/>
                <a:cs typeface="Calibri"/>
              </a:rPr>
              <a:t>Departments</a:t>
            </a:r>
            <a:r>
              <a:rPr sz="2400" b="1" spc="-20" dirty="0">
                <a:solidFill>
                  <a:srgbClr val="FFFF00"/>
                </a:solidFill>
                <a:latin typeface="Calibri"/>
                <a:cs typeface="Calibri"/>
              </a:rPr>
              <a:t> </a:t>
            </a:r>
            <a:r>
              <a:rPr sz="2400" b="1" dirty="0">
                <a:solidFill>
                  <a:srgbClr val="FFFF00"/>
                </a:solidFill>
                <a:latin typeface="Calibri"/>
                <a:cs typeface="Calibri"/>
              </a:rPr>
              <a:t>–</a:t>
            </a:r>
            <a:r>
              <a:rPr sz="2400" b="1" spc="-25" dirty="0">
                <a:solidFill>
                  <a:srgbClr val="FFFF00"/>
                </a:solidFill>
                <a:latin typeface="Calibri"/>
                <a:cs typeface="Calibri"/>
              </a:rPr>
              <a:t> </a:t>
            </a:r>
            <a:r>
              <a:rPr sz="2400" b="1" spc="-10" dirty="0">
                <a:solidFill>
                  <a:srgbClr val="FFFF00"/>
                </a:solidFill>
                <a:latin typeface="Calibri"/>
                <a:cs typeface="Calibri"/>
              </a:rPr>
              <a:t>Procurement</a:t>
            </a:r>
            <a:r>
              <a:rPr sz="2400" b="1" spc="-60" dirty="0">
                <a:solidFill>
                  <a:srgbClr val="FFFF00"/>
                </a:solidFill>
                <a:latin typeface="Calibri"/>
                <a:cs typeface="Calibri"/>
              </a:rPr>
              <a:t> </a:t>
            </a:r>
            <a:r>
              <a:rPr sz="2400" b="1" spc="-10" dirty="0">
                <a:solidFill>
                  <a:srgbClr val="FFFF00"/>
                </a:solidFill>
                <a:latin typeface="Calibri"/>
                <a:cs typeface="Calibri"/>
              </a:rPr>
              <a:t>Services</a:t>
            </a:r>
            <a:endParaRPr sz="2400" dirty="0">
              <a:latin typeface="Calibri"/>
              <a:cs typeface="Calibri"/>
            </a:endParaRPr>
          </a:p>
          <a:p>
            <a:pPr marL="355600" indent="-342900">
              <a:lnSpc>
                <a:spcPct val="100000"/>
              </a:lnSpc>
              <a:spcBef>
                <a:spcPts val="994"/>
              </a:spcBef>
              <a:buSzPct val="79166"/>
              <a:buFont typeface="Arial"/>
              <a:buChar char="•"/>
              <a:tabLst>
                <a:tab pos="354965" algn="l"/>
                <a:tab pos="355600" algn="l"/>
              </a:tabLst>
            </a:pPr>
            <a:r>
              <a:rPr sz="2400" dirty="0">
                <a:solidFill>
                  <a:srgbClr val="FFFFFF"/>
                </a:solidFill>
                <a:latin typeface="Calibri"/>
                <a:cs typeface="Calibri"/>
              </a:rPr>
              <a:t>Current</a:t>
            </a:r>
            <a:r>
              <a:rPr sz="2400" spc="-70" dirty="0">
                <a:solidFill>
                  <a:srgbClr val="FFFFFF"/>
                </a:solidFill>
                <a:latin typeface="Calibri"/>
                <a:cs typeface="Calibri"/>
              </a:rPr>
              <a:t> </a:t>
            </a:r>
            <a:r>
              <a:rPr sz="2400" spc="-10" dirty="0">
                <a:solidFill>
                  <a:srgbClr val="FFFFFF"/>
                </a:solidFill>
                <a:latin typeface="Calibri"/>
                <a:cs typeface="Calibri"/>
              </a:rPr>
              <a:t>Solicitations</a:t>
            </a:r>
            <a:endParaRPr sz="2400" dirty="0">
              <a:latin typeface="Calibri"/>
              <a:cs typeface="Calibri"/>
            </a:endParaRPr>
          </a:p>
          <a:p>
            <a:pPr marL="355600" indent="-342900">
              <a:lnSpc>
                <a:spcPct val="100000"/>
              </a:lnSpc>
              <a:spcBef>
                <a:spcPts val="994"/>
              </a:spcBef>
              <a:buSzPct val="79166"/>
              <a:buFont typeface="Arial"/>
              <a:buChar char="•"/>
              <a:tabLst>
                <a:tab pos="354965" algn="l"/>
                <a:tab pos="355600" algn="l"/>
              </a:tabLst>
            </a:pPr>
            <a:r>
              <a:rPr sz="2400" dirty="0">
                <a:solidFill>
                  <a:srgbClr val="FFFFFF"/>
                </a:solidFill>
                <a:latin typeface="Calibri"/>
                <a:cs typeface="Calibri"/>
              </a:rPr>
              <a:t>Awarded</a:t>
            </a:r>
            <a:r>
              <a:rPr sz="2400" spc="-65" dirty="0">
                <a:solidFill>
                  <a:srgbClr val="FFFFFF"/>
                </a:solidFill>
                <a:latin typeface="Calibri"/>
                <a:cs typeface="Calibri"/>
              </a:rPr>
              <a:t> </a:t>
            </a:r>
            <a:r>
              <a:rPr sz="2400" spc="-10" dirty="0">
                <a:solidFill>
                  <a:srgbClr val="FFFFFF"/>
                </a:solidFill>
                <a:latin typeface="Calibri"/>
                <a:cs typeface="Calibri"/>
              </a:rPr>
              <a:t>Contracts</a:t>
            </a:r>
            <a:endParaRPr lang="en-US" sz="2400" spc="-10" dirty="0">
              <a:solidFill>
                <a:srgbClr val="FFFFFF"/>
              </a:solidFill>
              <a:latin typeface="Calibri"/>
              <a:cs typeface="Calibri"/>
            </a:endParaRPr>
          </a:p>
          <a:p>
            <a:pPr marL="355600" indent="-342900">
              <a:lnSpc>
                <a:spcPct val="100000"/>
              </a:lnSpc>
              <a:spcBef>
                <a:spcPts val="994"/>
              </a:spcBef>
              <a:buSzPct val="79166"/>
              <a:buFont typeface="Arial"/>
              <a:buChar char="•"/>
              <a:tabLst>
                <a:tab pos="354965" algn="l"/>
                <a:tab pos="355600" algn="l"/>
              </a:tabLst>
            </a:pPr>
            <a:r>
              <a:rPr lang="en-US" sz="2400" spc="-10" dirty="0">
                <a:solidFill>
                  <a:srgbClr val="FFFFFF"/>
                </a:solidFill>
                <a:latin typeface="Calibri"/>
                <a:cs typeface="Calibri"/>
              </a:rPr>
              <a:t>CCSD Euna Procurement Portal</a:t>
            </a:r>
            <a:endParaRPr sz="2400" dirty="0">
              <a:latin typeface="Calibri"/>
              <a:cs typeface="Calibri"/>
            </a:endParaRPr>
          </a:p>
          <a:p>
            <a:pPr marL="355600" indent="-342900">
              <a:lnSpc>
                <a:spcPct val="100000"/>
              </a:lnSpc>
              <a:spcBef>
                <a:spcPts val="1015"/>
              </a:spcBef>
              <a:buSzPct val="79166"/>
              <a:buFont typeface="Arial"/>
              <a:buChar char="•"/>
              <a:tabLst>
                <a:tab pos="354965" algn="l"/>
                <a:tab pos="355600" algn="l"/>
              </a:tabLst>
            </a:pPr>
            <a:r>
              <a:rPr sz="2400" dirty="0">
                <a:solidFill>
                  <a:srgbClr val="FFFFFF"/>
                </a:solidFill>
                <a:latin typeface="Calibri"/>
                <a:cs typeface="Calibri"/>
              </a:rPr>
              <a:t>General</a:t>
            </a:r>
            <a:r>
              <a:rPr sz="2400" spc="-70" dirty="0">
                <a:solidFill>
                  <a:srgbClr val="FFFFFF"/>
                </a:solidFill>
                <a:latin typeface="Calibri"/>
                <a:cs typeface="Calibri"/>
              </a:rPr>
              <a:t> </a:t>
            </a:r>
            <a:r>
              <a:rPr sz="2400" spc="-20" dirty="0">
                <a:solidFill>
                  <a:srgbClr val="FFFFFF"/>
                </a:solidFill>
                <a:latin typeface="Calibri"/>
                <a:cs typeface="Calibri"/>
              </a:rPr>
              <a:t>Terms</a:t>
            </a:r>
            <a:r>
              <a:rPr sz="2400" spc="-40" dirty="0">
                <a:solidFill>
                  <a:srgbClr val="FFFFFF"/>
                </a:solidFill>
                <a:latin typeface="Calibri"/>
                <a:cs typeface="Calibri"/>
              </a:rPr>
              <a:t> </a:t>
            </a:r>
            <a:r>
              <a:rPr sz="2400" dirty="0">
                <a:solidFill>
                  <a:srgbClr val="FFFFFF"/>
                </a:solidFill>
                <a:latin typeface="Calibri"/>
                <a:cs typeface="Calibri"/>
              </a:rPr>
              <a:t>and</a:t>
            </a:r>
            <a:r>
              <a:rPr sz="2400" spc="-50" dirty="0">
                <a:solidFill>
                  <a:srgbClr val="FFFFFF"/>
                </a:solidFill>
                <a:latin typeface="Calibri"/>
                <a:cs typeface="Calibri"/>
              </a:rPr>
              <a:t> </a:t>
            </a:r>
            <a:r>
              <a:rPr sz="2400" spc="-10" dirty="0">
                <a:solidFill>
                  <a:srgbClr val="FFFFFF"/>
                </a:solidFill>
                <a:latin typeface="Calibri"/>
                <a:cs typeface="Calibri"/>
              </a:rPr>
              <a:t>Conditions</a:t>
            </a:r>
            <a:endParaRPr sz="2400" dirty="0">
              <a:latin typeface="Calibri"/>
              <a:cs typeface="Calibri"/>
            </a:endParaRPr>
          </a:p>
          <a:p>
            <a:pPr marL="355600" indent="-342900">
              <a:lnSpc>
                <a:spcPct val="100000"/>
              </a:lnSpc>
              <a:spcBef>
                <a:spcPts val="994"/>
              </a:spcBef>
              <a:buSzPct val="79166"/>
              <a:buFont typeface="Arial"/>
              <a:buChar char="•"/>
              <a:tabLst>
                <a:tab pos="354965" algn="l"/>
                <a:tab pos="355600" algn="l"/>
              </a:tabLst>
            </a:pPr>
            <a:r>
              <a:rPr sz="2400" dirty="0">
                <a:solidFill>
                  <a:srgbClr val="FFFFFF"/>
                </a:solidFill>
                <a:latin typeface="Calibri"/>
                <a:cs typeface="Calibri"/>
              </a:rPr>
              <a:t>How</a:t>
            </a:r>
            <a:r>
              <a:rPr sz="2400" spc="-25" dirty="0">
                <a:solidFill>
                  <a:srgbClr val="FFFFFF"/>
                </a:solidFill>
                <a:latin typeface="Calibri"/>
                <a:cs typeface="Calibri"/>
              </a:rPr>
              <a:t> </a:t>
            </a:r>
            <a:r>
              <a:rPr sz="2400" spc="-85" dirty="0">
                <a:solidFill>
                  <a:srgbClr val="FFFFFF"/>
                </a:solidFill>
                <a:latin typeface="Calibri"/>
                <a:cs typeface="Calibri"/>
              </a:rPr>
              <a:t>To</a:t>
            </a:r>
            <a:r>
              <a:rPr sz="2400" spc="-20" dirty="0">
                <a:solidFill>
                  <a:srgbClr val="FFFFFF"/>
                </a:solidFill>
                <a:latin typeface="Calibri"/>
                <a:cs typeface="Calibri"/>
              </a:rPr>
              <a:t> </a:t>
            </a:r>
            <a:r>
              <a:rPr sz="2400" dirty="0">
                <a:solidFill>
                  <a:srgbClr val="FFFFFF"/>
                </a:solidFill>
                <a:latin typeface="Calibri"/>
                <a:cs typeface="Calibri"/>
              </a:rPr>
              <a:t>Do</a:t>
            </a:r>
            <a:r>
              <a:rPr sz="2400" spc="-25" dirty="0">
                <a:solidFill>
                  <a:srgbClr val="FFFFFF"/>
                </a:solidFill>
                <a:latin typeface="Calibri"/>
                <a:cs typeface="Calibri"/>
              </a:rPr>
              <a:t> </a:t>
            </a:r>
            <a:r>
              <a:rPr sz="2400" spc="-10" dirty="0">
                <a:solidFill>
                  <a:srgbClr val="FFFFFF"/>
                </a:solidFill>
                <a:latin typeface="Calibri"/>
                <a:cs typeface="Calibri"/>
              </a:rPr>
              <a:t>Business</a:t>
            </a:r>
            <a:endParaRPr sz="2400" dirty="0">
              <a:latin typeface="Calibri"/>
              <a:cs typeface="Calibri"/>
            </a:endParaRPr>
          </a:p>
          <a:p>
            <a:pPr marL="355600" indent="-342900">
              <a:lnSpc>
                <a:spcPct val="100000"/>
              </a:lnSpc>
              <a:spcBef>
                <a:spcPts val="994"/>
              </a:spcBef>
              <a:buSzPct val="79166"/>
              <a:buFont typeface="Arial"/>
              <a:buChar char="•"/>
              <a:tabLst>
                <a:tab pos="354965" algn="l"/>
                <a:tab pos="355600" algn="l"/>
              </a:tabLst>
            </a:pPr>
            <a:r>
              <a:rPr sz="2400" dirty="0">
                <a:solidFill>
                  <a:srgbClr val="FFFFFF"/>
                </a:solidFill>
                <a:latin typeface="Calibri"/>
                <a:cs typeface="Calibri"/>
              </a:rPr>
              <a:t>Vendor</a:t>
            </a:r>
            <a:r>
              <a:rPr sz="2400" spc="-135" dirty="0">
                <a:solidFill>
                  <a:srgbClr val="FFFFFF"/>
                </a:solidFill>
                <a:latin typeface="Calibri"/>
                <a:cs typeface="Calibri"/>
              </a:rPr>
              <a:t> </a:t>
            </a:r>
            <a:r>
              <a:rPr sz="2400" spc="-10" dirty="0">
                <a:solidFill>
                  <a:srgbClr val="FFFFFF"/>
                </a:solidFill>
                <a:latin typeface="Calibri"/>
                <a:cs typeface="Calibri"/>
              </a:rPr>
              <a:t>Registration</a:t>
            </a:r>
            <a:endParaRPr sz="2400" dirty="0">
              <a:latin typeface="Calibri"/>
              <a:cs typeface="Calibri"/>
            </a:endParaRPr>
          </a:p>
          <a:p>
            <a:pPr marL="355600" indent="-342900">
              <a:lnSpc>
                <a:spcPct val="100000"/>
              </a:lnSpc>
              <a:spcBef>
                <a:spcPts val="1010"/>
              </a:spcBef>
              <a:buSzPct val="79166"/>
              <a:buFont typeface="Arial"/>
              <a:buChar char="•"/>
              <a:tabLst>
                <a:tab pos="354965" algn="l"/>
                <a:tab pos="355600" algn="l"/>
              </a:tabLst>
            </a:pPr>
            <a:r>
              <a:rPr sz="2400" dirty="0">
                <a:solidFill>
                  <a:srgbClr val="FFFFFF"/>
                </a:solidFill>
                <a:latin typeface="Calibri"/>
                <a:cs typeface="Calibri"/>
              </a:rPr>
              <a:t>Procurement</a:t>
            </a:r>
            <a:r>
              <a:rPr sz="2400" spc="-100" dirty="0">
                <a:solidFill>
                  <a:srgbClr val="FFFFFF"/>
                </a:solidFill>
                <a:latin typeface="Calibri"/>
                <a:cs typeface="Calibri"/>
              </a:rPr>
              <a:t> </a:t>
            </a:r>
            <a:r>
              <a:rPr sz="2400" spc="-20" dirty="0">
                <a:solidFill>
                  <a:srgbClr val="FFFFFF"/>
                </a:solidFill>
                <a:latin typeface="Calibri"/>
                <a:cs typeface="Calibri"/>
              </a:rPr>
              <a:t>Staff</a:t>
            </a:r>
            <a:endParaRPr sz="2400" dirty="0">
              <a:latin typeface="Calibri"/>
              <a:cs typeface="Calibri"/>
            </a:endParaRPr>
          </a:p>
        </p:txBody>
      </p:sp>
      <p:sp>
        <p:nvSpPr>
          <p:cNvPr id="4" name="object 4"/>
          <p:cNvSpPr txBox="1"/>
          <p:nvPr/>
        </p:nvSpPr>
        <p:spPr>
          <a:xfrm>
            <a:off x="6734682" y="6141211"/>
            <a:ext cx="144780" cy="162560"/>
          </a:xfrm>
          <a:prstGeom prst="rect">
            <a:avLst/>
          </a:prstGeom>
        </p:spPr>
        <p:txBody>
          <a:bodyPr vert="horz" wrap="square" lIns="0" tIns="12700" rIns="0" bIns="0" rtlCol="0">
            <a:spAutoFit/>
          </a:bodyPr>
          <a:lstStyle/>
          <a:p>
            <a:pPr marL="12700">
              <a:lnSpc>
                <a:spcPct val="100000"/>
              </a:lnSpc>
              <a:spcBef>
                <a:spcPts val="100"/>
              </a:spcBef>
            </a:pPr>
            <a:r>
              <a:rPr sz="900" spc="-25" dirty="0">
                <a:solidFill>
                  <a:srgbClr val="4966AC"/>
                </a:solidFill>
                <a:latin typeface="Trebuchet MS"/>
                <a:cs typeface="Trebuchet MS"/>
              </a:rPr>
              <a:t>19</a:t>
            </a:r>
            <a:endParaRPr sz="900">
              <a:latin typeface="Trebuchet MS"/>
              <a:cs typeface="Trebuchet M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C2C03-67EB-07E1-CEDB-6ED89F898D10}"/>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11F3340F-F746-1213-DA66-334016F997A5}"/>
              </a:ext>
            </a:extLst>
          </p:cNvPr>
          <p:cNvSpPr txBox="1">
            <a:spLocks noGrp="1"/>
          </p:cNvSpPr>
          <p:nvPr>
            <p:ph type="title"/>
          </p:nvPr>
        </p:nvSpPr>
        <p:spPr>
          <a:xfrm>
            <a:off x="536194" y="146050"/>
            <a:ext cx="8303006" cy="689932"/>
          </a:xfrm>
          <a:prstGeom prst="rect">
            <a:avLst/>
          </a:prstGeom>
        </p:spPr>
        <p:txBody>
          <a:bodyPr vert="horz" wrap="square" lIns="0" tIns="12700" rIns="0" bIns="0" rtlCol="0">
            <a:spAutoFit/>
          </a:bodyPr>
          <a:lstStyle/>
          <a:p>
            <a:pPr marL="3001645" marR="5080" indent="-2432685" algn="ctr">
              <a:lnSpc>
                <a:spcPct val="100000"/>
              </a:lnSpc>
              <a:spcBef>
                <a:spcPts val="100"/>
              </a:spcBef>
            </a:pPr>
            <a:r>
              <a:rPr lang="en-US" sz="4400" b="0" spc="-10" dirty="0"/>
              <a:t>Tips on responding to solicitations</a:t>
            </a:r>
            <a:endParaRPr sz="4400" spc="-10" dirty="0"/>
          </a:p>
        </p:txBody>
      </p:sp>
      <p:sp>
        <p:nvSpPr>
          <p:cNvPr id="3" name="object 3">
            <a:extLst>
              <a:ext uri="{FF2B5EF4-FFF2-40B4-BE49-F238E27FC236}">
                <a16:creationId xmlns:a16="http://schemas.microsoft.com/office/drawing/2014/main" id="{9FB9A399-7FC6-855B-A76B-A1493B0D24AD}"/>
              </a:ext>
            </a:extLst>
          </p:cNvPr>
          <p:cNvSpPr txBox="1"/>
          <p:nvPr/>
        </p:nvSpPr>
        <p:spPr>
          <a:xfrm>
            <a:off x="1219200" y="1295400"/>
            <a:ext cx="5790565" cy="5123839"/>
          </a:xfrm>
          <a:prstGeom prst="rect">
            <a:avLst/>
          </a:prstGeom>
        </p:spPr>
        <p:txBody>
          <a:bodyPr vert="horz" wrap="square" lIns="0" tIns="217805" rIns="0" bIns="0" rtlCol="0">
            <a:spAutoFit/>
          </a:bodyPr>
          <a:lstStyle/>
          <a:p>
            <a:pPr marL="355600" indent="-342900">
              <a:lnSpc>
                <a:spcPct val="100000"/>
              </a:lnSpc>
              <a:spcBef>
                <a:spcPts val="994"/>
              </a:spcBef>
              <a:buSzPct val="79166"/>
              <a:buFont typeface="Arial"/>
              <a:buChar char="•"/>
              <a:tabLst>
                <a:tab pos="354965" algn="l"/>
                <a:tab pos="355600" algn="l"/>
              </a:tabLst>
            </a:pPr>
            <a:r>
              <a:rPr lang="en-US" sz="2800" dirty="0">
                <a:solidFill>
                  <a:srgbClr val="FFFFFF"/>
                </a:solidFill>
                <a:latin typeface="Calibri"/>
                <a:cs typeface="Calibri"/>
              </a:rPr>
              <a:t>Read the solicitation thoroughly</a:t>
            </a:r>
          </a:p>
          <a:p>
            <a:pPr marL="355600" indent="-342900">
              <a:lnSpc>
                <a:spcPct val="100000"/>
              </a:lnSpc>
              <a:spcBef>
                <a:spcPts val="994"/>
              </a:spcBef>
              <a:buSzPct val="79166"/>
              <a:buFont typeface="Arial"/>
              <a:buChar char="•"/>
              <a:tabLst>
                <a:tab pos="354965" algn="l"/>
                <a:tab pos="355600" algn="l"/>
              </a:tabLst>
            </a:pPr>
            <a:r>
              <a:rPr lang="en-US" sz="2800" dirty="0">
                <a:solidFill>
                  <a:srgbClr val="FFFFFF"/>
                </a:solidFill>
                <a:latin typeface="Calibri"/>
                <a:cs typeface="Calibri"/>
              </a:rPr>
              <a:t>Ensure full compliance</a:t>
            </a:r>
            <a:endParaRPr sz="2800" dirty="0">
              <a:latin typeface="Calibri"/>
              <a:cs typeface="Calibri"/>
            </a:endParaRPr>
          </a:p>
          <a:p>
            <a:pPr marL="355600" indent="-342900" algn="l">
              <a:lnSpc>
                <a:spcPct val="100000"/>
              </a:lnSpc>
              <a:spcBef>
                <a:spcPts val="994"/>
              </a:spcBef>
              <a:buSzPct val="79166"/>
              <a:buFont typeface="Arial"/>
              <a:buChar char="•"/>
              <a:tabLst>
                <a:tab pos="354965" algn="l"/>
                <a:tab pos="355600" algn="l"/>
              </a:tabLst>
            </a:pPr>
            <a:r>
              <a:rPr lang="en-US" sz="2800" dirty="0">
                <a:solidFill>
                  <a:srgbClr val="FFFFFF"/>
                </a:solidFill>
                <a:latin typeface="Calibri"/>
                <a:cs typeface="Calibri"/>
              </a:rPr>
              <a:t>Customize your response</a:t>
            </a:r>
          </a:p>
          <a:p>
            <a:pPr marL="355600" indent="-342900" algn="l">
              <a:lnSpc>
                <a:spcPct val="100000"/>
              </a:lnSpc>
              <a:spcBef>
                <a:spcPts val="994"/>
              </a:spcBef>
              <a:buSzPct val="79166"/>
              <a:buFont typeface="Arial"/>
              <a:buChar char="•"/>
              <a:tabLst>
                <a:tab pos="354965" algn="l"/>
                <a:tab pos="355600" algn="l"/>
              </a:tabLst>
            </a:pPr>
            <a:r>
              <a:rPr lang="en-US" sz="2800" spc="-10" dirty="0">
                <a:solidFill>
                  <a:srgbClr val="FFFFFF"/>
                </a:solidFill>
                <a:latin typeface="Calibri"/>
                <a:cs typeface="Calibri"/>
              </a:rPr>
              <a:t>Ask questions during the Q&amp;A period.</a:t>
            </a:r>
          </a:p>
          <a:p>
            <a:pPr marL="355600" indent="-342900">
              <a:lnSpc>
                <a:spcPct val="100000"/>
              </a:lnSpc>
              <a:spcBef>
                <a:spcPts val="1015"/>
              </a:spcBef>
              <a:buSzPct val="79166"/>
              <a:buFont typeface="Arial"/>
              <a:buChar char="•"/>
              <a:tabLst>
                <a:tab pos="354965" algn="l"/>
                <a:tab pos="355600" algn="l"/>
              </a:tabLst>
            </a:pPr>
            <a:r>
              <a:rPr lang="en-US" sz="2800" dirty="0">
                <a:solidFill>
                  <a:srgbClr val="FFFFFF"/>
                </a:solidFill>
                <a:latin typeface="Calibri"/>
                <a:cs typeface="Calibri"/>
              </a:rPr>
              <a:t>Price competitively and transparently</a:t>
            </a:r>
          </a:p>
          <a:p>
            <a:pPr marL="355600" indent="-342900">
              <a:lnSpc>
                <a:spcPct val="100000"/>
              </a:lnSpc>
              <a:spcBef>
                <a:spcPts val="1015"/>
              </a:spcBef>
              <a:buSzPct val="79166"/>
              <a:buFont typeface="Arial"/>
              <a:buChar char="•"/>
              <a:tabLst>
                <a:tab pos="354965" algn="l"/>
                <a:tab pos="355600" algn="l"/>
              </a:tabLst>
            </a:pPr>
            <a:r>
              <a:rPr lang="en-US" sz="2800" dirty="0">
                <a:solidFill>
                  <a:srgbClr val="FFFFFF"/>
                </a:solidFill>
                <a:latin typeface="Calibri"/>
                <a:cs typeface="Calibri"/>
              </a:rPr>
              <a:t>Complete and professional response</a:t>
            </a:r>
          </a:p>
          <a:p>
            <a:pPr marL="355600" indent="-342900">
              <a:lnSpc>
                <a:spcPct val="100000"/>
              </a:lnSpc>
              <a:spcBef>
                <a:spcPts val="1015"/>
              </a:spcBef>
              <a:buSzPct val="79166"/>
              <a:buFont typeface="Arial"/>
              <a:buChar char="•"/>
              <a:tabLst>
                <a:tab pos="354965" algn="l"/>
                <a:tab pos="355600" algn="l"/>
              </a:tabLst>
            </a:pPr>
            <a:r>
              <a:rPr lang="en-US" sz="2800" dirty="0">
                <a:solidFill>
                  <a:srgbClr val="FFFFFF"/>
                </a:solidFill>
                <a:latin typeface="Calibri"/>
                <a:cs typeface="Calibri"/>
              </a:rPr>
              <a:t>Ethics and public procurement rules</a:t>
            </a:r>
          </a:p>
          <a:p>
            <a:pPr marL="355600" indent="-342900">
              <a:lnSpc>
                <a:spcPct val="100000"/>
              </a:lnSpc>
              <a:spcBef>
                <a:spcPts val="1015"/>
              </a:spcBef>
              <a:buSzPct val="79166"/>
              <a:buFont typeface="Arial"/>
              <a:buChar char="•"/>
              <a:tabLst>
                <a:tab pos="354965" algn="l"/>
                <a:tab pos="355600" algn="l"/>
              </a:tabLst>
            </a:pPr>
            <a:r>
              <a:rPr lang="en-US" sz="2800" dirty="0">
                <a:solidFill>
                  <a:srgbClr val="FFFFFF"/>
                </a:solidFill>
                <a:latin typeface="Calibri"/>
                <a:cs typeface="Calibri"/>
              </a:rPr>
              <a:t>Learn from each submission.</a:t>
            </a:r>
          </a:p>
          <a:p>
            <a:pPr marL="355600" indent="-342900">
              <a:lnSpc>
                <a:spcPct val="100000"/>
              </a:lnSpc>
              <a:spcBef>
                <a:spcPts val="1015"/>
              </a:spcBef>
              <a:buSzPct val="79166"/>
              <a:buFont typeface="Arial"/>
              <a:buChar char="•"/>
              <a:tabLst>
                <a:tab pos="354965" algn="l"/>
                <a:tab pos="355600" algn="l"/>
              </a:tabLst>
            </a:pPr>
            <a:endParaRPr sz="2800" dirty="0">
              <a:latin typeface="Calibri"/>
              <a:cs typeface="Calibri"/>
            </a:endParaRPr>
          </a:p>
        </p:txBody>
      </p:sp>
      <p:sp>
        <p:nvSpPr>
          <p:cNvPr id="4" name="object 4">
            <a:extLst>
              <a:ext uri="{FF2B5EF4-FFF2-40B4-BE49-F238E27FC236}">
                <a16:creationId xmlns:a16="http://schemas.microsoft.com/office/drawing/2014/main" id="{1FDF628C-A373-0BFF-C8BA-C73378F9CF26}"/>
              </a:ext>
            </a:extLst>
          </p:cNvPr>
          <p:cNvSpPr txBox="1"/>
          <p:nvPr/>
        </p:nvSpPr>
        <p:spPr>
          <a:xfrm>
            <a:off x="6734682" y="6141211"/>
            <a:ext cx="144780" cy="162560"/>
          </a:xfrm>
          <a:prstGeom prst="rect">
            <a:avLst/>
          </a:prstGeom>
        </p:spPr>
        <p:txBody>
          <a:bodyPr vert="horz" wrap="square" lIns="0" tIns="12700" rIns="0" bIns="0" rtlCol="0">
            <a:spAutoFit/>
          </a:bodyPr>
          <a:lstStyle/>
          <a:p>
            <a:pPr marL="12700">
              <a:lnSpc>
                <a:spcPct val="100000"/>
              </a:lnSpc>
              <a:spcBef>
                <a:spcPts val="100"/>
              </a:spcBef>
            </a:pPr>
            <a:r>
              <a:rPr sz="900" spc="-25" dirty="0">
                <a:solidFill>
                  <a:srgbClr val="4966AC"/>
                </a:solidFill>
                <a:latin typeface="Trebuchet MS"/>
                <a:cs typeface="Trebuchet MS"/>
              </a:rPr>
              <a:t>19</a:t>
            </a:r>
            <a:endParaRPr sz="900">
              <a:latin typeface="Trebuchet MS"/>
              <a:cs typeface="Trebuchet MS"/>
            </a:endParaRPr>
          </a:p>
        </p:txBody>
      </p:sp>
    </p:spTree>
    <p:extLst>
      <p:ext uri="{BB962C8B-B14F-4D97-AF65-F5344CB8AC3E}">
        <p14:creationId xmlns:p14="http://schemas.microsoft.com/office/powerpoint/2010/main" val="35904062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734682" y="6141211"/>
            <a:ext cx="144780" cy="162560"/>
          </a:xfrm>
          <a:prstGeom prst="rect">
            <a:avLst/>
          </a:prstGeom>
        </p:spPr>
        <p:txBody>
          <a:bodyPr vert="horz" wrap="square" lIns="0" tIns="12700" rIns="0" bIns="0" rtlCol="0">
            <a:spAutoFit/>
          </a:bodyPr>
          <a:lstStyle/>
          <a:p>
            <a:pPr marL="12700">
              <a:lnSpc>
                <a:spcPct val="100000"/>
              </a:lnSpc>
              <a:spcBef>
                <a:spcPts val="100"/>
              </a:spcBef>
            </a:pPr>
            <a:r>
              <a:rPr sz="900" spc="-25" dirty="0">
                <a:solidFill>
                  <a:srgbClr val="4966AC"/>
                </a:solidFill>
                <a:latin typeface="Trebuchet MS"/>
                <a:cs typeface="Trebuchet MS"/>
              </a:rPr>
              <a:t>20</a:t>
            </a:r>
            <a:endParaRPr sz="900">
              <a:latin typeface="Trebuchet MS"/>
              <a:cs typeface="Trebuchet MS"/>
            </a:endParaRPr>
          </a:p>
        </p:txBody>
      </p:sp>
      <p:sp>
        <p:nvSpPr>
          <p:cNvPr id="3" name="object 3"/>
          <p:cNvSpPr txBox="1">
            <a:spLocks noGrp="1"/>
          </p:cNvSpPr>
          <p:nvPr>
            <p:ph type="title"/>
          </p:nvPr>
        </p:nvSpPr>
        <p:spPr>
          <a:xfrm>
            <a:off x="2151633" y="77850"/>
            <a:ext cx="5088255" cy="1732280"/>
          </a:xfrm>
          <a:prstGeom prst="rect">
            <a:avLst/>
          </a:prstGeom>
        </p:spPr>
        <p:txBody>
          <a:bodyPr vert="horz" wrap="square" lIns="0" tIns="81280" rIns="0" bIns="0" rtlCol="0">
            <a:spAutoFit/>
          </a:bodyPr>
          <a:lstStyle/>
          <a:p>
            <a:pPr marL="12065" marR="5080" algn="ctr">
              <a:lnSpc>
                <a:spcPts val="4320"/>
              </a:lnSpc>
              <a:spcBef>
                <a:spcPts val="640"/>
              </a:spcBef>
            </a:pPr>
            <a:r>
              <a:rPr sz="4000" dirty="0"/>
              <a:t>Barbara</a:t>
            </a:r>
            <a:r>
              <a:rPr sz="4000" spc="-65" dirty="0"/>
              <a:t> </a:t>
            </a:r>
            <a:r>
              <a:rPr sz="4000" dirty="0"/>
              <a:t>Bates</a:t>
            </a:r>
            <a:r>
              <a:rPr sz="4000" spc="-90" dirty="0"/>
              <a:t> </a:t>
            </a:r>
            <a:r>
              <a:rPr sz="4000" dirty="0"/>
              <a:t>-</a:t>
            </a:r>
            <a:r>
              <a:rPr sz="4000" spc="-90" dirty="0"/>
              <a:t> </a:t>
            </a:r>
            <a:r>
              <a:rPr sz="4000" spc="-10" dirty="0"/>
              <a:t>Director </a:t>
            </a:r>
            <a:r>
              <a:rPr sz="4000" dirty="0"/>
              <a:t>Gary</a:t>
            </a:r>
            <a:r>
              <a:rPr sz="4000" spc="-60" dirty="0"/>
              <a:t> </a:t>
            </a:r>
            <a:r>
              <a:rPr sz="4000" dirty="0"/>
              <a:t>Blount</a:t>
            </a:r>
            <a:r>
              <a:rPr sz="4000" spc="-70" dirty="0"/>
              <a:t> </a:t>
            </a:r>
            <a:r>
              <a:rPr sz="4000" dirty="0"/>
              <a:t>-</a:t>
            </a:r>
            <a:r>
              <a:rPr sz="4000" spc="-80" dirty="0"/>
              <a:t> </a:t>
            </a:r>
            <a:r>
              <a:rPr sz="4000" spc="-10" dirty="0"/>
              <a:t>Assistant Director</a:t>
            </a:r>
            <a:endParaRPr sz="4000"/>
          </a:p>
        </p:txBody>
      </p:sp>
      <p:graphicFrame>
        <p:nvGraphicFramePr>
          <p:cNvPr id="4" name="object 4"/>
          <p:cNvGraphicFramePr>
            <a:graphicFrameLocks noGrp="1"/>
          </p:cNvGraphicFramePr>
          <p:nvPr>
            <p:extLst>
              <p:ext uri="{D42A27DB-BD31-4B8C-83A1-F6EECF244321}">
                <p14:modId xmlns:p14="http://schemas.microsoft.com/office/powerpoint/2010/main" val="2034842508"/>
              </p:ext>
            </p:extLst>
          </p:nvPr>
        </p:nvGraphicFramePr>
        <p:xfrm>
          <a:off x="1622425" y="2156205"/>
          <a:ext cx="5885815" cy="3025396"/>
        </p:xfrm>
        <a:graphic>
          <a:graphicData uri="http://schemas.openxmlformats.org/drawingml/2006/table">
            <a:tbl>
              <a:tblPr firstRow="1" bandRow="1">
                <a:tableStyleId>{2D5ABB26-0587-4C30-8999-92F81FD0307C}</a:tableStyleId>
              </a:tblPr>
              <a:tblGrid>
                <a:gridCol w="1846580">
                  <a:extLst>
                    <a:ext uri="{9D8B030D-6E8A-4147-A177-3AD203B41FA5}">
                      <a16:colId xmlns:a16="http://schemas.microsoft.com/office/drawing/2014/main" val="20000"/>
                    </a:ext>
                  </a:extLst>
                </a:gridCol>
                <a:gridCol w="1932305">
                  <a:extLst>
                    <a:ext uri="{9D8B030D-6E8A-4147-A177-3AD203B41FA5}">
                      <a16:colId xmlns:a16="http://schemas.microsoft.com/office/drawing/2014/main" val="20001"/>
                    </a:ext>
                  </a:extLst>
                </a:gridCol>
                <a:gridCol w="2106930">
                  <a:extLst>
                    <a:ext uri="{9D8B030D-6E8A-4147-A177-3AD203B41FA5}">
                      <a16:colId xmlns:a16="http://schemas.microsoft.com/office/drawing/2014/main" val="20002"/>
                    </a:ext>
                  </a:extLst>
                </a:gridCol>
              </a:tblGrid>
              <a:tr h="544288">
                <a:tc>
                  <a:txBody>
                    <a:bodyPr/>
                    <a:lstStyle/>
                    <a:p>
                      <a:pPr marL="635" algn="ctr">
                        <a:lnSpc>
                          <a:spcPct val="100000"/>
                        </a:lnSpc>
                        <a:spcBef>
                          <a:spcPts val="1095"/>
                        </a:spcBef>
                      </a:pPr>
                      <a:r>
                        <a:rPr sz="1400" b="1" spc="-20" dirty="0">
                          <a:latin typeface="Calibri"/>
                          <a:cs typeface="Calibri"/>
                        </a:rPr>
                        <a:t>Name</a:t>
                      </a:r>
                      <a:endParaRPr sz="1400" b="1">
                        <a:latin typeface="Calibri"/>
                        <a:cs typeface="Calibri"/>
                      </a:endParaRPr>
                    </a:p>
                  </a:txBody>
                  <a:tcPr marL="0" marR="0" marT="139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CC"/>
                    </a:solidFill>
                  </a:tcPr>
                </a:tc>
                <a:tc>
                  <a:txBody>
                    <a:bodyPr/>
                    <a:lstStyle/>
                    <a:p>
                      <a:pPr algn="ctr">
                        <a:lnSpc>
                          <a:spcPct val="100000"/>
                        </a:lnSpc>
                        <a:spcBef>
                          <a:spcPts val="1095"/>
                        </a:spcBef>
                      </a:pPr>
                      <a:r>
                        <a:rPr sz="1400" b="1" spc="-10" dirty="0">
                          <a:latin typeface="Calibri"/>
                          <a:cs typeface="Calibri"/>
                        </a:rPr>
                        <a:t>Title</a:t>
                      </a:r>
                      <a:endParaRPr sz="1400" b="1">
                        <a:latin typeface="Calibri"/>
                        <a:cs typeface="Calibri"/>
                      </a:endParaRPr>
                    </a:p>
                  </a:txBody>
                  <a:tcPr marL="0" marR="0" marT="139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CC"/>
                    </a:solidFill>
                  </a:tcPr>
                </a:tc>
                <a:tc>
                  <a:txBody>
                    <a:bodyPr/>
                    <a:lstStyle/>
                    <a:p>
                      <a:pPr marL="1905" algn="ctr">
                        <a:lnSpc>
                          <a:spcPct val="100000"/>
                        </a:lnSpc>
                        <a:spcBef>
                          <a:spcPts val="1095"/>
                        </a:spcBef>
                      </a:pPr>
                      <a:r>
                        <a:rPr sz="1400" b="1" spc="-10" dirty="0">
                          <a:latin typeface="Calibri"/>
                          <a:cs typeface="Calibri"/>
                        </a:rPr>
                        <a:t>Phone</a:t>
                      </a:r>
                      <a:endParaRPr sz="1400" b="1">
                        <a:latin typeface="Calibri"/>
                        <a:cs typeface="Calibri"/>
                      </a:endParaRPr>
                    </a:p>
                  </a:txBody>
                  <a:tcPr marL="0" marR="0" marT="1390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CC"/>
                    </a:solidFill>
                  </a:tcPr>
                </a:tc>
                <a:extLst>
                  <a:ext uri="{0D108BD9-81ED-4DB2-BD59-A6C34878D82A}">
                    <a16:rowId xmlns:a16="http://schemas.microsoft.com/office/drawing/2014/main" val="10000"/>
                  </a:ext>
                </a:extLst>
              </a:tr>
              <a:tr h="340416">
                <a:tc>
                  <a:txBody>
                    <a:bodyPr/>
                    <a:lstStyle/>
                    <a:p>
                      <a:pPr algn="ctr">
                        <a:lnSpc>
                          <a:spcPts val="1655"/>
                        </a:lnSpc>
                        <a:spcBef>
                          <a:spcPts val="645"/>
                        </a:spcBef>
                      </a:pPr>
                      <a:r>
                        <a:rPr sz="1400" b="1" spc="-10" dirty="0">
                          <a:latin typeface="Calibri"/>
                          <a:cs typeface="Calibri"/>
                        </a:rPr>
                        <a:t>Wendy</a:t>
                      </a:r>
                      <a:r>
                        <a:rPr sz="1400" b="1" spc="-45" dirty="0">
                          <a:latin typeface="Calibri"/>
                          <a:cs typeface="Calibri"/>
                        </a:rPr>
                        <a:t> </a:t>
                      </a:r>
                      <a:r>
                        <a:rPr sz="1400" b="1" spc="-20" dirty="0">
                          <a:latin typeface="Calibri"/>
                          <a:cs typeface="Calibri"/>
                        </a:rPr>
                        <a:t>Bell</a:t>
                      </a:r>
                      <a:endParaRPr sz="1400" b="1">
                        <a:latin typeface="Calibri"/>
                        <a:cs typeface="Calibri"/>
                      </a:endParaRPr>
                    </a:p>
                  </a:txBody>
                  <a:tcPr marL="0" marR="0" marT="819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CCAF8"/>
                    </a:solidFill>
                  </a:tcPr>
                </a:tc>
                <a:tc>
                  <a:txBody>
                    <a:bodyPr/>
                    <a:lstStyle/>
                    <a:p>
                      <a:pPr algn="ctr">
                        <a:lnSpc>
                          <a:spcPts val="1655"/>
                        </a:lnSpc>
                        <a:spcBef>
                          <a:spcPts val="645"/>
                        </a:spcBef>
                      </a:pPr>
                      <a:r>
                        <a:rPr sz="1400" b="1" dirty="0">
                          <a:latin typeface="Calibri"/>
                          <a:cs typeface="Calibri"/>
                        </a:rPr>
                        <a:t>Purchasing</a:t>
                      </a:r>
                      <a:r>
                        <a:rPr sz="1400" b="1" spc="-45" dirty="0">
                          <a:latin typeface="Calibri"/>
                          <a:cs typeface="Calibri"/>
                        </a:rPr>
                        <a:t> </a:t>
                      </a:r>
                      <a:r>
                        <a:rPr sz="1400" b="1" spc="-10" dirty="0">
                          <a:latin typeface="Calibri"/>
                          <a:cs typeface="Calibri"/>
                        </a:rPr>
                        <a:t>Agent-SPLOST</a:t>
                      </a:r>
                      <a:endParaRPr sz="1400" b="1">
                        <a:latin typeface="Calibri"/>
                        <a:cs typeface="Calibri"/>
                      </a:endParaRPr>
                    </a:p>
                  </a:txBody>
                  <a:tcPr marL="0" marR="0" marT="819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CCAF8"/>
                    </a:solidFill>
                  </a:tcPr>
                </a:tc>
                <a:tc>
                  <a:txBody>
                    <a:bodyPr/>
                    <a:lstStyle/>
                    <a:p>
                      <a:pPr marL="1905" algn="ctr">
                        <a:lnSpc>
                          <a:spcPts val="1655"/>
                        </a:lnSpc>
                        <a:spcBef>
                          <a:spcPts val="645"/>
                        </a:spcBef>
                      </a:pPr>
                      <a:r>
                        <a:rPr sz="1400" b="1" spc="-10" dirty="0">
                          <a:latin typeface="Calibri"/>
                          <a:cs typeface="Calibri"/>
                        </a:rPr>
                        <a:t>770-426-</a:t>
                      </a:r>
                      <a:r>
                        <a:rPr sz="1400" b="1" spc="-20" dirty="0">
                          <a:latin typeface="Calibri"/>
                          <a:cs typeface="Calibri"/>
                        </a:rPr>
                        <a:t>3333</a:t>
                      </a:r>
                      <a:endParaRPr sz="1400" b="1">
                        <a:latin typeface="Calibri"/>
                        <a:cs typeface="Calibri"/>
                      </a:endParaRPr>
                    </a:p>
                  </a:txBody>
                  <a:tcPr marL="0" marR="0" marT="8191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CCAF8"/>
                    </a:solidFill>
                  </a:tcPr>
                </a:tc>
                <a:extLst>
                  <a:ext uri="{0D108BD9-81ED-4DB2-BD59-A6C34878D82A}">
                    <a16:rowId xmlns:a16="http://schemas.microsoft.com/office/drawing/2014/main" val="10001"/>
                  </a:ext>
                </a:extLst>
              </a:tr>
              <a:tr h="244514">
                <a:tc>
                  <a:txBody>
                    <a:bodyPr/>
                    <a:lstStyle/>
                    <a:p>
                      <a:pPr algn="ctr">
                        <a:lnSpc>
                          <a:spcPts val="1655"/>
                        </a:lnSpc>
                      </a:pPr>
                      <a:r>
                        <a:rPr sz="1400" b="1" dirty="0">
                          <a:latin typeface="Calibri"/>
                          <a:cs typeface="Calibri"/>
                        </a:rPr>
                        <a:t>Daphne</a:t>
                      </a:r>
                      <a:r>
                        <a:rPr sz="1400" b="1" spc="-45" dirty="0">
                          <a:latin typeface="Calibri"/>
                          <a:cs typeface="Calibri"/>
                        </a:rPr>
                        <a:t> </a:t>
                      </a:r>
                      <a:r>
                        <a:rPr sz="1400" b="1" spc="-10" dirty="0">
                          <a:latin typeface="Calibri"/>
                          <a:cs typeface="Calibri"/>
                        </a:rPr>
                        <a:t>Farley</a:t>
                      </a:r>
                      <a:endParaRPr sz="1400" b="1">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6A6A6"/>
                    </a:solidFill>
                  </a:tcPr>
                </a:tc>
                <a:tc>
                  <a:txBody>
                    <a:bodyPr/>
                    <a:lstStyle/>
                    <a:p>
                      <a:pPr algn="ctr">
                        <a:lnSpc>
                          <a:spcPts val="1655"/>
                        </a:lnSpc>
                      </a:pPr>
                      <a:r>
                        <a:rPr sz="1400" b="1" dirty="0">
                          <a:latin typeface="Calibri"/>
                          <a:cs typeface="Calibri"/>
                        </a:rPr>
                        <a:t>Purchasing</a:t>
                      </a:r>
                      <a:r>
                        <a:rPr sz="1400" b="1" spc="-65" dirty="0">
                          <a:latin typeface="Calibri"/>
                          <a:cs typeface="Calibri"/>
                        </a:rPr>
                        <a:t> </a:t>
                      </a:r>
                      <a:r>
                        <a:rPr sz="1400" b="1" spc="-20" dirty="0">
                          <a:latin typeface="Calibri"/>
                          <a:cs typeface="Calibri"/>
                        </a:rPr>
                        <a:t>Agent</a:t>
                      </a:r>
                      <a:endParaRPr sz="1400" b="1">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6A6A6"/>
                    </a:solidFill>
                  </a:tcPr>
                </a:tc>
                <a:tc>
                  <a:txBody>
                    <a:bodyPr/>
                    <a:lstStyle/>
                    <a:p>
                      <a:pPr marL="1905" algn="ctr">
                        <a:lnSpc>
                          <a:spcPts val="1655"/>
                        </a:lnSpc>
                      </a:pPr>
                      <a:r>
                        <a:rPr sz="1400" b="1" spc="-10" dirty="0">
                          <a:latin typeface="Calibri"/>
                          <a:cs typeface="Calibri"/>
                        </a:rPr>
                        <a:t>770-429-</a:t>
                      </a:r>
                      <a:r>
                        <a:rPr sz="1400" b="1" spc="-20" dirty="0">
                          <a:latin typeface="Calibri"/>
                          <a:cs typeface="Calibri"/>
                        </a:rPr>
                        <a:t>5870</a:t>
                      </a:r>
                      <a:endParaRPr sz="1400" b="1">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6A6A6"/>
                    </a:solidFill>
                  </a:tcPr>
                </a:tc>
                <a:extLst>
                  <a:ext uri="{0D108BD9-81ED-4DB2-BD59-A6C34878D82A}">
                    <a16:rowId xmlns:a16="http://schemas.microsoft.com/office/drawing/2014/main" val="10002"/>
                  </a:ext>
                </a:extLst>
              </a:tr>
              <a:tr h="273507">
                <a:tc>
                  <a:txBody>
                    <a:bodyPr/>
                    <a:lstStyle/>
                    <a:p>
                      <a:pPr algn="ctr">
                        <a:lnSpc>
                          <a:spcPts val="1650"/>
                        </a:lnSpc>
                        <a:spcBef>
                          <a:spcPts val="195"/>
                        </a:spcBef>
                      </a:pPr>
                      <a:r>
                        <a:rPr sz="1400" b="1" spc="-10" dirty="0">
                          <a:latin typeface="Calibri"/>
                          <a:cs typeface="Calibri"/>
                        </a:rPr>
                        <a:t>Jeanette</a:t>
                      </a:r>
                      <a:r>
                        <a:rPr sz="1400" b="1" spc="-35" dirty="0">
                          <a:latin typeface="Calibri"/>
                          <a:cs typeface="Calibri"/>
                        </a:rPr>
                        <a:t> </a:t>
                      </a:r>
                      <a:r>
                        <a:rPr sz="1400" b="1" spc="-20" dirty="0">
                          <a:latin typeface="Calibri"/>
                          <a:cs typeface="Calibri"/>
                        </a:rPr>
                        <a:t>Gray</a:t>
                      </a:r>
                      <a:endParaRPr sz="1400" b="1">
                        <a:latin typeface="Calibri"/>
                        <a:cs typeface="Calibri"/>
                      </a:endParaRPr>
                    </a:p>
                  </a:txBody>
                  <a:tcPr marL="0" marR="0" marT="247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CCAF8"/>
                    </a:solidFill>
                  </a:tcPr>
                </a:tc>
                <a:tc>
                  <a:txBody>
                    <a:bodyPr/>
                    <a:lstStyle/>
                    <a:p>
                      <a:pPr algn="ctr">
                        <a:lnSpc>
                          <a:spcPts val="1650"/>
                        </a:lnSpc>
                        <a:spcBef>
                          <a:spcPts val="195"/>
                        </a:spcBef>
                      </a:pPr>
                      <a:r>
                        <a:rPr sz="1400" b="1" dirty="0">
                          <a:latin typeface="Calibri"/>
                          <a:cs typeface="Calibri"/>
                        </a:rPr>
                        <a:t>Purchasing</a:t>
                      </a:r>
                      <a:r>
                        <a:rPr sz="1400" b="1" spc="-65" dirty="0">
                          <a:latin typeface="Calibri"/>
                          <a:cs typeface="Calibri"/>
                        </a:rPr>
                        <a:t> </a:t>
                      </a:r>
                      <a:r>
                        <a:rPr sz="1400" b="1" spc="-20" dirty="0">
                          <a:latin typeface="Calibri"/>
                          <a:cs typeface="Calibri"/>
                        </a:rPr>
                        <a:t>Agent</a:t>
                      </a:r>
                      <a:endParaRPr sz="1400" b="1">
                        <a:latin typeface="Calibri"/>
                        <a:cs typeface="Calibri"/>
                      </a:endParaRPr>
                    </a:p>
                  </a:txBody>
                  <a:tcPr marL="0" marR="0" marT="247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CCAF8"/>
                    </a:solidFill>
                  </a:tcPr>
                </a:tc>
                <a:tc>
                  <a:txBody>
                    <a:bodyPr/>
                    <a:lstStyle/>
                    <a:p>
                      <a:pPr marL="1905" algn="ctr">
                        <a:lnSpc>
                          <a:spcPts val="1650"/>
                        </a:lnSpc>
                        <a:spcBef>
                          <a:spcPts val="195"/>
                        </a:spcBef>
                      </a:pPr>
                      <a:r>
                        <a:rPr sz="1400" b="1" spc="-10" dirty="0">
                          <a:latin typeface="Calibri"/>
                          <a:cs typeface="Calibri"/>
                        </a:rPr>
                        <a:t>770-426-</a:t>
                      </a:r>
                      <a:r>
                        <a:rPr sz="1400" b="1" spc="-20" dirty="0">
                          <a:latin typeface="Calibri"/>
                          <a:cs typeface="Calibri"/>
                        </a:rPr>
                        <a:t>3362</a:t>
                      </a:r>
                      <a:endParaRPr sz="1400" b="1">
                        <a:latin typeface="Calibri"/>
                        <a:cs typeface="Calibri"/>
                      </a:endParaRPr>
                    </a:p>
                  </a:txBody>
                  <a:tcPr marL="0" marR="0" marT="247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CCAF8"/>
                    </a:solidFill>
                  </a:tcPr>
                </a:tc>
                <a:extLst>
                  <a:ext uri="{0D108BD9-81ED-4DB2-BD59-A6C34878D82A}">
                    <a16:rowId xmlns:a16="http://schemas.microsoft.com/office/drawing/2014/main" val="10003"/>
                  </a:ext>
                </a:extLst>
              </a:tr>
              <a:tr h="273507">
                <a:tc>
                  <a:txBody>
                    <a:bodyPr/>
                    <a:lstStyle/>
                    <a:p>
                      <a:pPr algn="ctr">
                        <a:lnSpc>
                          <a:spcPts val="1655"/>
                        </a:lnSpc>
                        <a:spcBef>
                          <a:spcPts val="195"/>
                        </a:spcBef>
                      </a:pPr>
                      <a:r>
                        <a:rPr lang="en-US" sz="1400" b="1" dirty="0">
                          <a:latin typeface="+mn-lt"/>
                          <a:cs typeface="Calibri"/>
                        </a:rPr>
                        <a:t>Kristy Hadaway</a:t>
                      </a:r>
                    </a:p>
                  </a:txBody>
                  <a:tcPr marL="0" marR="0" marT="247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6A6A6"/>
                    </a:solidFill>
                  </a:tcPr>
                </a:tc>
                <a:tc>
                  <a:txBody>
                    <a:bodyPr/>
                    <a:lstStyle/>
                    <a:p>
                      <a:pPr algn="ctr">
                        <a:lnSpc>
                          <a:spcPts val="1655"/>
                        </a:lnSpc>
                        <a:spcBef>
                          <a:spcPts val="195"/>
                        </a:spcBef>
                      </a:pPr>
                      <a:r>
                        <a:rPr sz="1400" b="1" dirty="0">
                          <a:latin typeface="Calibri"/>
                          <a:cs typeface="Calibri"/>
                        </a:rPr>
                        <a:t>Senior</a:t>
                      </a:r>
                      <a:r>
                        <a:rPr sz="1400" b="1" spc="-25" dirty="0">
                          <a:latin typeface="Calibri"/>
                          <a:cs typeface="Calibri"/>
                        </a:rPr>
                        <a:t> </a:t>
                      </a:r>
                      <a:r>
                        <a:rPr sz="1400" b="1" spc="-10" dirty="0">
                          <a:latin typeface="Calibri"/>
                          <a:cs typeface="Calibri"/>
                        </a:rPr>
                        <a:t>Buyer</a:t>
                      </a:r>
                      <a:endParaRPr sz="1400" b="1">
                        <a:latin typeface="Calibri"/>
                        <a:cs typeface="Calibri"/>
                      </a:endParaRPr>
                    </a:p>
                  </a:txBody>
                  <a:tcPr marL="0" marR="0" marT="247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6A6A6"/>
                    </a:solidFill>
                  </a:tcPr>
                </a:tc>
                <a:tc>
                  <a:txBody>
                    <a:bodyPr/>
                    <a:lstStyle/>
                    <a:p>
                      <a:pPr marL="1905" algn="ctr">
                        <a:lnSpc>
                          <a:spcPts val="1655"/>
                        </a:lnSpc>
                        <a:spcBef>
                          <a:spcPts val="195"/>
                        </a:spcBef>
                      </a:pPr>
                      <a:r>
                        <a:rPr sz="1400" b="1" spc="-10" dirty="0">
                          <a:latin typeface="Calibri"/>
                          <a:cs typeface="Calibri"/>
                        </a:rPr>
                        <a:t>770-590-</a:t>
                      </a:r>
                      <a:r>
                        <a:rPr sz="1400" b="1" spc="-20" dirty="0">
                          <a:latin typeface="Calibri"/>
                          <a:cs typeface="Calibri"/>
                        </a:rPr>
                        <a:t>4522</a:t>
                      </a:r>
                      <a:endParaRPr sz="1400" b="1">
                        <a:latin typeface="Calibri"/>
                        <a:cs typeface="Calibri"/>
                      </a:endParaRPr>
                    </a:p>
                  </a:txBody>
                  <a:tcPr marL="0" marR="0" marT="247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6A6A6"/>
                    </a:solidFill>
                  </a:tcPr>
                </a:tc>
                <a:extLst>
                  <a:ext uri="{0D108BD9-81ED-4DB2-BD59-A6C34878D82A}">
                    <a16:rowId xmlns:a16="http://schemas.microsoft.com/office/drawing/2014/main" val="10004"/>
                  </a:ext>
                </a:extLst>
              </a:tr>
              <a:tr h="273507">
                <a:tc>
                  <a:txBody>
                    <a:bodyPr/>
                    <a:lstStyle/>
                    <a:p>
                      <a:pPr algn="ctr">
                        <a:lnSpc>
                          <a:spcPts val="1650"/>
                        </a:lnSpc>
                        <a:spcBef>
                          <a:spcPts val="195"/>
                        </a:spcBef>
                      </a:pPr>
                      <a:r>
                        <a:rPr lang="en-US" sz="1400" b="1" dirty="0">
                          <a:latin typeface="Calibri"/>
                          <a:cs typeface="Calibri"/>
                        </a:rPr>
                        <a:t>Christie Allen</a:t>
                      </a:r>
                      <a:endParaRPr sz="1400" b="1" dirty="0">
                        <a:latin typeface="Calibri"/>
                        <a:cs typeface="Calibri"/>
                      </a:endParaRPr>
                    </a:p>
                  </a:txBody>
                  <a:tcPr marL="0" marR="0" marT="247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CCAF8"/>
                    </a:solidFill>
                  </a:tcPr>
                </a:tc>
                <a:tc>
                  <a:txBody>
                    <a:bodyPr/>
                    <a:lstStyle/>
                    <a:p>
                      <a:pPr algn="ctr">
                        <a:lnSpc>
                          <a:spcPts val="1650"/>
                        </a:lnSpc>
                        <a:spcBef>
                          <a:spcPts val="195"/>
                        </a:spcBef>
                      </a:pPr>
                      <a:r>
                        <a:rPr sz="1400" b="1" dirty="0">
                          <a:latin typeface="Calibri"/>
                          <a:cs typeface="Calibri"/>
                        </a:rPr>
                        <a:t>Senior</a:t>
                      </a:r>
                      <a:r>
                        <a:rPr sz="1400" b="1" spc="-25" dirty="0">
                          <a:latin typeface="Calibri"/>
                          <a:cs typeface="Calibri"/>
                        </a:rPr>
                        <a:t> </a:t>
                      </a:r>
                      <a:r>
                        <a:rPr sz="1400" b="1" spc="-10" dirty="0">
                          <a:latin typeface="Calibri"/>
                          <a:cs typeface="Calibri"/>
                        </a:rPr>
                        <a:t>Buyer</a:t>
                      </a:r>
                      <a:endParaRPr sz="1400" b="1">
                        <a:latin typeface="Calibri"/>
                        <a:cs typeface="Calibri"/>
                      </a:endParaRPr>
                    </a:p>
                  </a:txBody>
                  <a:tcPr marL="0" marR="0" marT="247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CCAF8"/>
                    </a:solidFill>
                  </a:tcPr>
                </a:tc>
                <a:tc>
                  <a:txBody>
                    <a:bodyPr/>
                    <a:lstStyle/>
                    <a:p>
                      <a:pPr marL="1905" algn="ctr">
                        <a:lnSpc>
                          <a:spcPts val="1650"/>
                        </a:lnSpc>
                        <a:spcBef>
                          <a:spcPts val="195"/>
                        </a:spcBef>
                      </a:pPr>
                      <a:r>
                        <a:rPr sz="1400" b="1" spc="-10" dirty="0">
                          <a:latin typeface="Calibri"/>
                          <a:cs typeface="Calibri"/>
                        </a:rPr>
                        <a:t>770-426-</a:t>
                      </a:r>
                      <a:r>
                        <a:rPr sz="1400" b="1" spc="-20" dirty="0">
                          <a:latin typeface="Calibri"/>
                          <a:cs typeface="Calibri"/>
                        </a:rPr>
                        <a:t>3415</a:t>
                      </a:r>
                      <a:endParaRPr sz="1400" b="1">
                        <a:latin typeface="Calibri"/>
                        <a:cs typeface="Calibri"/>
                      </a:endParaRPr>
                    </a:p>
                  </a:txBody>
                  <a:tcPr marL="0" marR="0" marT="247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CCAF8"/>
                    </a:solidFill>
                  </a:tcPr>
                </a:tc>
                <a:extLst>
                  <a:ext uri="{0D108BD9-81ED-4DB2-BD59-A6C34878D82A}">
                    <a16:rowId xmlns:a16="http://schemas.microsoft.com/office/drawing/2014/main" val="10005"/>
                  </a:ext>
                </a:extLst>
              </a:tr>
              <a:tr h="285402">
                <a:tc>
                  <a:txBody>
                    <a:bodyPr/>
                    <a:lstStyle/>
                    <a:p>
                      <a:pPr algn="ctr">
                        <a:lnSpc>
                          <a:spcPts val="1650"/>
                        </a:lnSpc>
                        <a:spcBef>
                          <a:spcPts val="275"/>
                        </a:spcBef>
                      </a:pPr>
                      <a:r>
                        <a:rPr sz="1400" b="1" dirty="0">
                          <a:latin typeface="Calibri"/>
                          <a:cs typeface="Calibri"/>
                        </a:rPr>
                        <a:t>Stephanie</a:t>
                      </a:r>
                      <a:r>
                        <a:rPr sz="1400" b="1" spc="-75" dirty="0">
                          <a:latin typeface="Calibri"/>
                          <a:cs typeface="Calibri"/>
                        </a:rPr>
                        <a:t> </a:t>
                      </a:r>
                      <a:r>
                        <a:rPr sz="1400" b="1" spc="-20" dirty="0">
                          <a:latin typeface="Calibri"/>
                          <a:cs typeface="Calibri"/>
                        </a:rPr>
                        <a:t>Runge</a:t>
                      </a:r>
                      <a:endParaRPr sz="1400" b="1" dirty="0">
                        <a:latin typeface="Calibri"/>
                        <a:cs typeface="Calibri"/>
                      </a:endParaRPr>
                    </a:p>
                  </a:txBody>
                  <a:tcPr marL="0" marR="0" marT="3492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6A6A6"/>
                    </a:solidFill>
                  </a:tcPr>
                </a:tc>
                <a:tc>
                  <a:txBody>
                    <a:bodyPr/>
                    <a:lstStyle/>
                    <a:p>
                      <a:pPr algn="ctr">
                        <a:lnSpc>
                          <a:spcPts val="1650"/>
                        </a:lnSpc>
                        <a:spcBef>
                          <a:spcPts val="275"/>
                        </a:spcBef>
                      </a:pPr>
                      <a:r>
                        <a:rPr sz="1400" b="1" spc="-10" dirty="0">
                          <a:latin typeface="Calibri"/>
                          <a:cs typeface="Calibri"/>
                        </a:rPr>
                        <a:t>Buyer</a:t>
                      </a:r>
                      <a:endParaRPr sz="1400" b="1">
                        <a:latin typeface="Calibri"/>
                        <a:cs typeface="Calibri"/>
                      </a:endParaRPr>
                    </a:p>
                  </a:txBody>
                  <a:tcPr marL="0" marR="0" marT="3492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6A6A6"/>
                    </a:solidFill>
                  </a:tcPr>
                </a:tc>
                <a:tc>
                  <a:txBody>
                    <a:bodyPr/>
                    <a:lstStyle/>
                    <a:p>
                      <a:pPr marL="1905" algn="ctr">
                        <a:lnSpc>
                          <a:spcPts val="1650"/>
                        </a:lnSpc>
                        <a:spcBef>
                          <a:spcPts val="275"/>
                        </a:spcBef>
                      </a:pPr>
                      <a:r>
                        <a:rPr sz="1400" b="1" spc="-10" dirty="0">
                          <a:latin typeface="Calibri"/>
                          <a:cs typeface="Calibri"/>
                        </a:rPr>
                        <a:t>770-426-</a:t>
                      </a:r>
                      <a:r>
                        <a:rPr sz="1400" b="1" spc="-20" dirty="0">
                          <a:latin typeface="Calibri"/>
                          <a:cs typeface="Calibri"/>
                        </a:rPr>
                        <a:t>3524</a:t>
                      </a:r>
                      <a:endParaRPr sz="1400" b="1">
                        <a:latin typeface="Calibri"/>
                        <a:cs typeface="Calibri"/>
                      </a:endParaRPr>
                    </a:p>
                  </a:txBody>
                  <a:tcPr marL="0" marR="0" marT="3492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6A6A6"/>
                    </a:solidFill>
                  </a:tcPr>
                </a:tc>
                <a:extLst>
                  <a:ext uri="{0D108BD9-81ED-4DB2-BD59-A6C34878D82A}">
                    <a16:rowId xmlns:a16="http://schemas.microsoft.com/office/drawing/2014/main" val="10006"/>
                  </a:ext>
                </a:extLst>
              </a:tr>
              <a:tr h="274251">
                <a:tc>
                  <a:txBody>
                    <a:bodyPr/>
                    <a:lstStyle/>
                    <a:p>
                      <a:pPr algn="ctr">
                        <a:lnSpc>
                          <a:spcPts val="1650"/>
                        </a:lnSpc>
                        <a:spcBef>
                          <a:spcPts val="200"/>
                        </a:spcBef>
                      </a:pPr>
                      <a:r>
                        <a:rPr sz="1400" b="1" dirty="0">
                          <a:latin typeface="Calibri"/>
                          <a:cs typeface="Calibri"/>
                        </a:rPr>
                        <a:t>Lori</a:t>
                      </a:r>
                      <a:r>
                        <a:rPr sz="1400" b="1" spc="-35" dirty="0">
                          <a:latin typeface="Calibri"/>
                          <a:cs typeface="Calibri"/>
                        </a:rPr>
                        <a:t> </a:t>
                      </a:r>
                      <a:r>
                        <a:rPr sz="1400" b="1" spc="-10" dirty="0">
                          <a:latin typeface="Calibri"/>
                          <a:cs typeface="Calibri"/>
                        </a:rPr>
                        <a:t>Franji</a:t>
                      </a:r>
                      <a:endParaRPr sz="1400" b="1" dirty="0">
                        <a:latin typeface="Calibri"/>
                        <a:cs typeface="Calibri"/>
                      </a:endParaRPr>
                    </a:p>
                  </a:txBody>
                  <a:tcPr marL="0" marR="0" marT="254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CCAF8"/>
                    </a:solidFill>
                  </a:tcPr>
                </a:tc>
                <a:tc>
                  <a:txBody>
                    <a:bodyPr/>
                    <a:lstStyle/>
                    <a:p>
                      <a:pPr algn="ctr">
                        <a:lnSpc>
                          <a:spcPts val="1650"/>
                        </a:lnSpc>
                        <a:spcBef>
                          <a:spcPts val="200"/>
                        </a:spcBef>
                      </a:pPr>
                      <a:r>
                        <a:rPr sz="1400" b="1" spc="-10" dirty="0">
                          <a:latin typeface="Calibri"/>
                          <a:cs typeface="Calibri"/>
                        </a:rPr>
                        <a:t>Buyer</a:t>
                      </a:r>
                      <a:endParaRPr sz="1400" b="1">
                        <a:latin typeface="Calibri"/>
                        <a:cs typeface="Calibri"/>
                      </a:endParaRPr>
                    </a:p>
                  </a:txBody>
                  <a:tcPr marL="0" marR="0" marT="254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CCAF8"/>
                    </a:solidFill>
                  </a:tcPr>
                </a:tc>
                <a:tc>
                  <a:txBody>
                    <a:bodyPr/>
                    <a:lstStyle/>
                    <a:p>
                      <a:pPr marL="1905" algn="ctr">
                        <a:lnSpc>
                          <a:spcPts val="1650"/>
                        </a:lnSpc>
                        <a:spcBef>
                          <a:spcPts val="200"/>
                        </a:spcBef>
                      </a:pPr>
                      <a:r>
                        <a:rPr sz="1400" b="1" spc="-10" dirty="0">
                          <a:latin typeface="Calibri"/>
                          <a:cs typeface="Calibri"/>
                        </a:rPr>
                        <a:t>770-426-</a:t>
                      </a:r>
                      <a:r>
                        <a:rPr sz="1400" b="1" spc="-20" dirty="0">
                          <a:latin typeface="Calibri"/>
                          <a:cs typeface="Calibri"/>
                        </a:rPr>
                        <a:t>3364</a:t>
                      </a:r>
                      <a:endParaRPr sz="1400" b="1">
                        <a:latin typeface="Calibri"/>
                        <a:cs typeface="Calibri"/>
                      </a:endParaRPr>
                    </a:p>
                  </a:txBody>
                  <a:tcPr marL="0" marR="0" marT="2540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CCAF8"/>
                    </a:solidFill>
                  </a:tcPr>
                </a:tc>
                <a:extLst>
                  <a:ext uri="{0D108BD9-81ED-4DB2-BD59-A6C34878D82A}">
                    <a16:rowId xmlns:a16="http://schemas.microsoft.com/office/drawing/2014/main" val="10007"/>
                  </a:ext>
                </a:extLst>
              </a:tr>
              <a:tr h="295067">
                <a:tc>
                  <a:txBody>
                    <a:bodyPr/>
                    <a:lstStyle/>
                    <a:p>
                      <a:pPr marL="635" algn="ctr">
                        <a:lnSpc>
                          <a:spcPts val="1650"/>
                        </a:lnSpc>
                        <a:spcBef>
                          <a:spcPts val="340"/>
                        </a:spcBef>
                      </a:pPr>
                      <a:r>
                        <a:rPr lang="en-US" sz="1400" b="1">
                          <a:latin typeface="Calibri"/>
                          <a:cs typeface="Calibri"/>
                        </a:rPr>
                        <a:t>Julie Sharpe</a:t>
                      </a:r>
                      <a:endParaRPr sz="1400" b="1" dirty="0">
                        <a:latin typeface="Calibri"/>
                        <a:cs typeface="Calibri"/>
                      </a:endParaRPr>
                    </a:p>
                  </a:txBody>
                  <a:tcPr marL="0" marR="0" marT="431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6A6A6"/>
                    </a:solidFill>
                  </a:tcPr>
                </a:tc>
                <a:tc>
                  <a:txBody>
                    <a:bodyPr/>
                    <a:lstStyle/>
                    <a:p>
                      <a:pPr algn="ctr">
                        <a:lnSpc>
                          <a:spcPts val="1650"/>
                        </a:lnSpc>
                        <a:spcBef>
                          <a:spcPts val="340"/>
                        </a:spcBef>
                      </a:pPr>
                      <a:r>
                        <a:rPr sz="1400" b="1" spc="-10" dirty="0">
                          <a:latin typeface="Calibri"/>
                          <a:cs typeface="Calibri"/>
                        </a:rPr>
                        <a:t>Buyer</a:t>
                      </a:r>
                      <a:endParaRPr sz="1400" b="1">
                        <a:latin typeface="Calibri"/>
                        <a:cs typeface="Calibri"/>
                      </a:endParaRPr>
                    </a:p>
                  </a:txBody>
                  <a:tcPr marL="0" marR="0" marT="431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6A6A6"/>
                    </a:solidFill>
                  </a:tcPr>
                </a:tc>
                <a:tc>
                  <a:txBody>
                    <a:bodyPr/>
                    <a:lstStyle/>
                    <a:p>
                      <a:pPr marL="1905" algn="ctr">
                        <a:lnSpc>
                          <a:spcPts val="1650"/>
                        </a:lnSpc>
                        <a:spcBef>
                          <a:spcPts val="340"/>
                        </a:spcBef>
                      </a:pPr>
                      <a:r>
                        <a:rPr sz="1400" b="1" spc="-10" dirty="0">
                          <a:latin typeface="Calibri"/>
                          <a:cs typeface="Calibri"/>
                        </a:rPr>
                        <a:t>770-426-</a:t>
                      </a:r>
                      <a:r>
                        <a:rPr sz="1400" b="1" spc="-20" dirty="0">
                          <a:latin typeface="Calibri"/>
                          <a:cs typeface="Calibri"/>
                        </a:rPr>
                        <a:t>3369</a:t>
                      </a:r>
                      <a:endParaRPr sz="1400" b="1">
                        <a:latin typeface="Calibri"/>
                        <a:cs typeface="Calibri"/>
                      </a:endParaRPr>
                    </a:p>
                  </a:txBody>
                  <a:tcPr marL="0" marR="0" marT="4318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6A6A6"/>
                    </a:solidFill>
                  </a:tcPr>
                </a:tc>
                <a:extLst>
                  <a:ext uri="{0D108BD9-81ED-4DB2-BD59-A6C34878D82A}">
                    <a16:rowId xmlns:a16="http://schemas.microsoft.com/office/drawing/2014/main" val="10008"/>
                  </a:ext>
                </a:extLst>
              </a:tr>
              <a:tr h="220937">
                <a:tc>
                  <a:txBody>
                    <a:bodyPr/>
                    <a:lstStyle/>
                    <a:p>
                      <a:pPr algn="ctr">
                        <a:lnSpc>
                          <a:spcPts val="1650"/>
                        </a:lnSpc>
                        <a:spcBef>
                          <a:spcPts val="5"/>
                        </a:spcBef>
                      </a:pPr>
                      <a:r>
                        <a:rPr lang="en-US" sz="1400" b="1" dirty="0">
                          <a:latin typeface="Calibri"/>
                          <a:cs typeface="Calibri"/>
                        </a:rPr>
                        <a:t>Lyn Vermilya</a:t>
                      </a:r>
                      <a:endParaRPr sz="1400" b="1" dirty="0">
                        <a:latin typeface="Calibri"/>
                        <a:cs typeface="Calibri"/>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CCAF8"/>
                    </a:solidFill>
                  </a:tcPr>
                </a:tc>
                <a:tc>
                  <a:txBody>
                    <a:bodyPr/>
                    <a:lstStyle/>
                    <a:p>
                      <a:pPr algn="ctr">
                        <a:lnSpc>
                          <a:spcPts val="1650"/>
                        </a:lnSpc>
                        <a:spcBef>
                          <a:spcPts val="5"/>
                        </a:spcBef>
                      </a:pPr>
                      <a:r>
                        <a:rPr sz="1400" b="1" spc="-10" dirty="0">
                          <a:latin typeface="Calibri"/>
                          <a:cs typeface="Calibri"/>
                        </a:rPr>
                        <a:t>Buyer</a:t>
                      </a:r>
                      <a:endParaRPr sz="1400" b="1" dirty="0">
                        <a:latin typeface="Calibri"/>
                        <a:cs typeface="Calibri"/>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CCAF8"/>
                    </a:solidFill>
                  </a:tcPr>
                </a:tc>
                <a:tc>
                  <a:txBody>
                    <a:bodyPr/>
                    <a:lstStyle/>
                    <a:p>
                      <a:pPr marL="1905" algn="ctr">
                        <a:lnSpc>
                          <a:spcPts val="1650"/>
                        </a:lnSpc>
                        <a:spcBef>
                          <a:spcPts val="5"/>
                        </a:spcBef>
                      </a:pPr>
                      <a:r>
                        <a:rPr sz="1400" b="1" spc="-10" dirty="0">
                          <a:latin typeface="Calibri"/>
                          <a:cs typeface="Calibri"/>
                        </a:rPr>
                        <a:t>770-426-</a:t>
                      </a:r>
                      <a:r>
                        <a:rPr sz="1400" b="1" spc="-20" dirty="0">
                          <a:latin typeface="Calibri"/>
                          <a:cs typeface="Calibri"/>
                        </a:rPr>
                        <a:t>3365</a:t>
                      </a:r>
                      <a:endParaRPr sz="1400" b="1" dirty="0">
                        <a:latin typeface="Calibri"/>
                        <a:cs typeface="Calibri"/>
                      </a:endParaRPr>
                    </a:p>
                  </a:txBody>
                  <a:tcPr marL="0" marR="0" marT="6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ACCAF8"/>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940557" y="3069463"/>
            <a:ext cx="3263265" cy="756920"/>
          </a:xfrm>
          <a:prstGeom prst="rect">
            <a:avLst/>
          </a:prstGeom>
        </p:spPr>
        <p:txBody>
          <a:bodyPr vert="horz" wrap="square" lIns="0" tIns="12700" rIns="0" bIns="0" rtlCol="0">
            <a:spAutoFit/>
          </a:bodyPr>
          <a:lstStyle/>
          <a:p>
            <a:pPr marL="12700">
              <a:lnSpc>
                <a:spcPct val="100000"/>
              </a:lnSpc>
              <a:spcBef>
                <a:spcPts val="100"/>
              </a:spcBef>
            </a:pPr>
            <a:r>
              <a:rPr spc="-10" dirty="0"/>
              <a:t>QUESTIONS?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d851dd7-0a4c-4cb7-8b06-4d176f45f3df">
      <Terms xmlns="http://schemas.microsoft.com/office/infopath/2007/PartnerControls"/>
    </lcf76f155ced4ddcb4097134ff3c332f>
    <TaxCatchAll xmlns="382ed218-a754-4a9b-9f9b-f9ae1553e7f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38FA9E491002346B6811ED2548F1FFE" ma:contentTypeVersion="13" ma:contentTypeDescription="Create a new document." ma:contentTypeScope="" ma:versionID="95eccb8c667f9ac9ecaf0de9be684ba5">
  <xsd:schema xmlns:xsd="http://www.w3.org/2001/XMLSchema" xmlns:xs="http://www.w3.org/2001/XMLSchema" xmlns:p="http://schemas.microsoft.com/office/2006/metadata/properties" xmlns:ns2="fd851dd7-0a4c-4cb7-8b06-4d176f45f3df" xmlns:ns3="382ed218-a754-4a9b-9f9b-f9ae1553e7f2" targetNamespace="http://schemas.microsoft.com/office/2006/metadata/properties" ma:root="true" ma:fieldsID="b5eefc66105790197c327bd1df71af76" ns2:_="" ns3:_="">
    <xsd:import namespace="fd851dd7-0a4c-4cb7-8b06-4d176f45f3df"/>
    <xsd:import namespace="382ed218-a754-4a9b-9f9b-f9ae1553e7f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851dd7-0a4c-4cb7-8b06-4d176f45f3d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2358ff1-2e0e-433d-bfb0-121866fdb5d8"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82ed218-a754-4a9b-9f9b-f9ae1553e7f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734fe6a-52e8-4dad-abf9-890fdb3780d8}" ma:internalName="TaxCatchAll" ma:showField="CatchAllData" ma:web="382ed218-a754-4a9b-9f9b-f9ae1553e7f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59C140-6B92-4FEA-A7E1-21066FE15D6C}">
  <ds:schemaRefs>
    <ds:schemaRef ds:uri="http://schemas.microsoft.com/office/2006/metadata/properties"/>
    <ds:schemaRef ds:uri="http://schemas.microsoft.com/office/infopath/2007/PartnerControls"/>
    <ds:schemaRef ds:uri="fd851dd7-0a4c-4cb7-8b06-4d176f45f3df"/>
    <ds:schemaRef ds:uri="382ed218-a754-4a9b-9f9b-f9ae1553e7f2"/>
  </ds:schemaRefs>
</ds:datastoreItem>
</file>

<file path=customXml/itemProps2.xml><?xml version="1.0" encoding="utf-8"?>
<ds:datastoreItem xmlns:ds="http://schemas.openxmlformats.org/officeDocument/2006/customXml" ds:itemID="{AD2F4683-F148-4608-8705-19EE002C15A0}">
  <ds:schemaRefs>
    <ds:schemaRef ds:uri="http://schemas.microsoft.com/sharepoint/v3/contenttype/forms"/>
  </ds:schemaRefs>
</ds:datastoreItem>
</file>

<file path=customXml/itemProps3.xml><?xml version="1.0" encoding="utf-8"?>
<ds:datastoreItem xmlns:ds="http://schemas.openxmlformats.org/officeDocument/2006/customXml" ds:itemID="{EA056F06-4CDC-4591-927D-9061E3375D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d851dd7-0a4c-4cb7-8b06-4d176f45f3df"/>
    <ds:schemaRef ds:uri="382ed218-a754-4a9b-9f9b-f9ae1553e7f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1226</TotalTime>
  <Words>1117</Words>
  <Application>Microsoft Office PowerPoint</Application>
  <PresentationFormat>On-screen Show (4:3)</PresentationFormat>
  <Paragraphs>159</Paragraphs>
  <Slides>21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Trebuchet MS</vt:lpstr>
      <vt:lpstr>Office Theme</vt:lpstr>
      <vt:lpstr>How to do Business with the Cobb County School District Presented by: CCSD Procurement Services Department●770-590-4524</vt:lpstr>
      <vt:lpstr>CCSD Statistics</vt:lpstr>
      <vt:lpstr>CCSD Procurement Statistics Fiscal Year 2026</vt:lpstr>
      <vt:lpstr>CCSD Procurement Statistics Fiscal Year 2026      ISSUED OR RENEWED</vt:lpstr>
      <vt:lpstr>How We Purchase Goods and Services</vt:lpstr>
      <vt:lpstr>How We Purchase Goods and Services</vt:lpstr>
      <vt:lpstr>Request for Quote (RFQ)</vt:lpstr>
      <vt:lpstr>Invitation for Bid (IFB)</vt:lpstr>
      <vt:lpstr>Request for Proposal (RFP)</vt:lpstr>
      <vt:lpstr>Solicitation Process</vt:lpstr>
      <vt:lpstr>General Terms and Conditions</vt:lpstr>
      <vt:lpstr>General Terms and Conditions</vt:lpstr>
      <vt:lpstr>Georgia Security and Immigration Compliance Act (OCGA 13-10-90 and 13- 10-91)</vt:lpstr>
      <vt:lpstr>Construction (SPLOST)</vt:lpstr>
      <vt:lpstr>Construction Projects</vt:lpstr>
      <vt:lpstr>Construction Contractor Prequalification</vt:lpstr>
      <vt:lpstr>Vendor Registration</vt:lpstr>
      <vt:lpstr>CCSD Procurement Services Website</vt:lpstr>
      <vt:lpstr>Tips on responding to solicitations</vt:lpstr>
      <vt:lpstr>Barbara Bates - Director Gary Blount - Assistant Director</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Stephen Matta</dc:creator>
  <cp:lastModifiedBy>Gary Blount</cp:lastModifiedBy>
  <cp:revision>16</cp:revision>
  <cp:lastPrinted>2023-07-05T15:51:41Z</cp:lastPrinted>
  <dcterms:created xsi:type="dcterms:W3CDTF">2023-05-02T12:22:25Z</dcterms:created>
  <dcterms:modified xsi:type="dcterms:W3CDTF">2026-10-22T11:56:02Z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2023-02-10T00:00:00Z</vt:filetime>
  </property>
  <property fmtid="{D5CDD505-2E9C-101B-9397-08002B2CF9AE}" pid="3" name="Creator">
    <vt:lpwstr>Microsoft® PowerPoint® for Microsoft 365</vt:lpwstr>
  </property>
  <property fmtid="{D5CDD505-2E9C-101B-9397-08002B2CF9AE}" pid="4" name="LastSaved">
    <vt:filetime>2023-05-02T00:00:00Z</vt:filetime>
  </property>
  <property fmtid="{D5CDD505-2E9C-101B-9397-08002B2CF9AE}" pid="5" name="Producer">
    <vt:lpwstr>Microsoft® PowerPoint® for Microsoft 365</vt:lpwstr>
  </property>
  <property fmtid="{D5CDD505-2E9C-101B-9397-08002B2CF9AE}" pid="6" name="ContentTypeId">
    <vt:lpwstr>0x010100538FA9E491002346B6811ED2548F1FFE</vt:lpwstr>
  </property>
  <property fmtid="{D5CDD505-2E9C-101B-9397-08002B2CF9AE}" pid="7" name="MediaServiceImageTags">
    <vt:lpwstr/>
  </property>
</Properties>
</file>