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6" r:id="rId3"/>
    <p:sldId id="269" r:id="rId4"/>
    <p:sldId id="262" r:id="rId5"/>
    <p:sldId id="260" r:id="rId6"/>
    <p:sldId id="265" r:id="rId7"/>
    <p:sldId id="267" r:id="rId8"/>
    <p:sldId id="264" r:id="rId9"/>
    <p:sldId id="263" r:id="rId10"/>
    <p:sldId id="271" r:id="rId11"/>
    <p:sldId id="276" r:id="rId12"/>
    <p:sldId id="268" r:id="rId13"/>
    <p:sldId id="274" r:id="rId14"/>
    <p:sldId id="272" r:id="rId15"/>
    <p:sldId id="273" r:id="rId16"/>
    <p:sldId id="275" r:id="rId17"/>
    <p:sldId id="261" r:id="rId18"/>
  </p:sldIdLst>
  <p:sldSz cx="9144000" cy="6858000" type="screen4x3"/>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205679-BD07-4C97-909A-301C49864F30}" type="datetimeFigureOut">
              <a:rPr lang="en-US" smtClean="0"/>
              <a:t>8/3/2023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83E7A9-5BAD-48E9-9882-CBF0B44F93D1}" type="slidenum">
              <a:rPr lang="en-US" smtClean="0"/>
              <a:t>‹#›</a:t>
            </a:fld>
            <a:endParaRPr lang="en-US"/>
          </a:p>
        </p:txBody>
      </p:sp>
    </p:spTree>
    <p:extLst>
      <p:ext uri="{BB962C8B-B14F-4D97-AF65-F5344CB8AC3E}">
        <p14:creationId xmlns:p14="http://schemas.microsoft.com/office/powerpoint/2010/main" val="262136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3E7A9-5BAD-48E9-9882-CBF0B44F93D1}" type="slidenum">
              <a:rPr lang="en-US" smtClean="0"/>
              <a:t>17</a:t>
            </a:fld>
            <a:endParaRPr lang="en-US"/>
          </a:p>
        </p:txBody>
      </p:sp>
    </p:spTree>
    <p:extLst>
      <p:ext uri="{BB962C8B-B14F-4D97-AF65-F5344CB8AC3E}">
        <p14:creationId xmlns:p14="http://schemas.microsoft.com/office/powerpoint/2010/main" val="193261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2C36C9-6A1A-4086-B235-5520FB5B469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C36C9-6A1A-4086-B235-5520FB5B469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C36C9-6A1A-4086-B235-5520FB5B4691}"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C36C9-6A1A-4086-B235-5520FB5B4691}"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609600" y="1066800"/>
            <a:ext cx="7772400" cy="480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Welcome to</a:t>
            </a:r>
            <a:br>
              <a:rPr kumimoji="0" lang="en-US" sz="4400" b="1"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br>
            <a:r>
              <a:rPr kumimoji="0" lang="en-US" sz="8000" b="1" i="0" u="none" strike="noStrike" kern="1200" cap="none" spc="0" normalizeH="0" baseline="0" noProof="0" dirty="0">
                <a:ln w="28575" cmpd="sng">
                  <a:solidFill>
                    <a:srgbClr val="FFFF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{Kindergarten} </a:t>
            </a:r>
            <a:br>
              <a:rPr kumimoji="0" lang="en-US" sz="8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r>
              <a:rPr kumimoji="0" lang="en-US" sz="8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2023-2024</a:t>
            </a:r>
            <a:r>
              <a:rPr kumimoji="0" lang="en-US" sz="6000" b="0" i="0" u="none" strike="noStrike" kern="1200" cap="none" spc="0" normalizeH="0" baseline="0" noProof="0" dirty="0">
                <a:ln w="38100">
                  <a:noFill/>
                </a:ln>
                <a:solidFill>
                  <a:schemeClr val="tx1"/>
                </a:solidFill>
                <a:effectLst/>
                <a:uLnTx/>
                <a:uFillTx/>
                <a:latin typeface="Love Ya Like A Sister Solid" pitchFamily="2" charset="0"/>
                <a:ea typeface="CCLoveYall" pitchFamily="2" charset="0"/>
                <a:cs typeface="+mj-cs"/>
              </a:rPr>
              <a:t> </a:t>
            </a:r>
            <a:endParaRPr kumimoji="0" lang="en-US" sz="8000" b="0" i="0" u="none" strike="noStrike" kern="1200" cap="none" spc="0" normalizeH="0" baseline="0" noProof="0" dirty="0">
              <a:ln w="38100">
                <a:noFill/>
              </a:ln>
              <a:solidFill>
                <a:schemeClr val="tx1"/>
              </a:solidFill>
              <a:effectLst/>
              <a:uLnTx/>
              <a:uFillTx/>
              <a:latin typeface="Love Ya Like A Sister Solid" pitchFamily="2" charset="0"/>
              <a:ea typeface="CCLoveYall" pitchFamily="2" charset="0"/>
              <a:cs typeface="+mj-cs"/>
            </a:endParaRPr>
          </a:p>
        </p:txBody>
      </p:sp>
      <p:sp>
        <p:nvSpPr>
          <p:cNvPr id="4" name="Subtitle 2"/>
          <p:cNvSpPr txBox="1">
            <a:spLocks/>
          </p:cNvSpPr>
          <p:nvPr/>
        </p:nvSpPr>
        <p:spPr>
          <a:xfrm>
            <a:off x="1371600" y="3429000"/>
            <a:ext cx="6400800" cy="17526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baseline="0" noProof="0" dirty="0">
              <a:ln>
                <a:noFill/>
              </a:ln>
              <a:solidFill>
                <a:schemeClr val="tx1"/>
              </a:solidFill>
              <a:effectLst/>
              <a:uLnTx/>
              <a:uFillTx/>
              <a:latin typeface="KG Primary Penmanship" pitchFamily="2"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4097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Morning Drop-off</a:t>
            </a:r>
            <a:endPar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3">
            <a:extLst>
              <a:ext uri="{FF2B5EF4-FFF2-40B4-BE49-F238E27FC236}">
                <a16:creationId xmlns:a16="http://schemas.microsoft.com/office/drawing/2014/main" id="{34167F8B-CF69-43F0-BD7E-FFBC1CE9820B}"/>
              </a:ext>
            </a:extLst>
          </p:cNvPr>
          <p:cNvSpPr txBox="1">
            <a:spLocks noChangeArrowheads="1"/>
          </p:cNvSpPr>
          <p:nvPr/>
        </p:nvSpPr>
        <p:spPr>
          <a:xfrm>
            <a:off x="1066800" y="2133600"/>
            <a:ext cx="6705600" cy="1383801"/>
          </a:xfrm>
          <a:prstGeom prst="rect">
            <a:avLst/>
          </a:prstGeom>
        </p:spPr>
        <p:txBody>
          <a:bodyPr vert="horz" lIns="91440" tIns="45720" rIns="91440" bIns="45720" rtlCol="0">
            <a:normAutofit fontScale="25000" lnSpcReduction="20000"/>
          </a:bodyPr>
          <a:lstStyle/>
          <a:p>
            <a:pPr lvl="1"/>
            <a:r>
              <a:rPr lang="en-US" sz="8000" dirty="0">
                <a:solidFill>
                  <a:schemeClr val="tx1">
                    <a:lumMod val="50000"/>
                  </a:schemeClr>
                </a:solidFill>
                <a:latin typeface="KG Primary Penmanship"/>
              </a:rPr>
              <a:t>Students may not enter the building any earlier than 7:20.  </a:t>
            </a:r>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br>
              <a:rPr lang="en-US" sz="3200" dirty="0">
                <a:latin typeface="KG Primary Penmanship"/>
              </a:rPr>
            </a:br>
            <a:endParaRPr lang="en-US" sz="3200" b="0" i="0" dirty="0">
              <a:solidFill>
                <a:srgbClr val="333333"/>
              </a:solidFill>
              <a:effectLst/>
              <a:latin typeface="KG Primary Penmanship"/>
            </a:endParaRPr>
          </a:p>
          <a:p>
            <a:pPr algn="l"/>
            <a:endParaRPr lang="en-US" sz="3200" b="0" i="0" dirty="0">
              <a:solidFill>
                <a:srgbClr val="333333"/>
              </a:solidFill>
              <a:effectLst/>
              <a:latin typeface="KG Primary Penmanship"/>
            </a:endParaRPr>
          </a:p>
          <a:p>
            <a:pPr algn="l"/>
            <a:endParaRPr lang="en-US" sz="3200" dirty="0">
              <a:solidFill>
                <a:srgbClr val="333333"/>
              </a:solidFill>
              <a:latin typeface="KG Primary Penmanship"/>
            </a:endParaRPr>
          </a:p>
        </p:txBody>
      </p:sp>
      <p:sp>
        <p:nvSpPr>
          <p:cNvPr id="8" name="Title 11">
            <a:extLst>
              <a:ext uri="{FF2B5EF4-FFF2-40B4-BE49-F238E27FC236}">
                <a16:creationId xmlns:a16="http://schemas.microsoft.com/office/drawing/2014/main" id="{78704FB4-BE97-44ED-968A-6858DD88BB3A}"/>
              </a:ext>
            </a:extLst>
          </p:cNvPr>
          <p:cNvSpPr txBox="1">
            <a:spLocks/>
          </p:cNvSpPr>
          <p:nvPr/>
        </p:nvSpPr>
        <p:spPr>
          <a:xfrm>
            <a:off x="737171" y="3517401"/>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Afternoon Checkout</a:t>
            </a:r>
            <a:endPar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endParaRPr>
          </a:p>
        </p:txBody>
      </p:sp>
      <p:sp>
        <p:nvSpPr>
          <p:cNvPr id="11" name="Rectangle 3">
            <a:extLst>
              <a:ext uri="{FF2B5EF4-FFF2-40B4-BE49-F238E27FC236}">
                <a16:creationId xmlns:a16="http://schemas.microsoft.com/office/drawing/2014/main" id="{FE37D9D7-6218-423C-99B8-8485FC2019C1}"/>
              </a:ext>
            </a:extLst>
          </p:cNvPr>
          <p:cNvSpPr txBox="1">
            <a:spLocks noChangeArrowheads="1"/>
          </p:cNvSpPr>
          <p:nvPr/>
        </p:nvSpPr>
        <p:spPr>
          <a:xfrm>
            <a:off x="1270571" y="4267200"/>
            <a:ext cx="6705600" cy="3200400"/>
          </a:xfrm>
          <a:prstGeom prst="rect">
            <a:avLst/>
          </a:prstGeom>
        </p:spPr>
        <p:txBody>
          <a:bodyPr vert="horz" lIns="91440" tIns="45720" rIns="91440" bIns="45720" rtlCol="0">
            <a:normAutofit fontScale="92500"/>
          </a:bodyPr>
          <a:lstStyle/>
          <a:p>
            <a:pPr lvl="1"/>
            <a:r>
              <a:rPr lang="en-US" sz="2200" dirty="0">
                <a:solidFill>
                  <a:schemeClr val="tx1">
                    <a:lumMod val="50000"/>
                  </a:schemeClr>
                </a:solidFill>
                <a:latin typeface="KG Primary Penmanship"/>
              </a:rPr>
              <a:t>Late afternoon check out needs to occur prior to 1:45. </a:t>
            </a:r>
            <a:endParaRPr lang="en-US" sz="2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br>
              <a:rPr lang="en-US" sz="3200" dirty="0">
                <a:latin typeface="KG Primary Penmanship"/>
              </a:rPr>
            </a:br>
            <a:endParaRPr lang="en-US" sz="3200" b="0" i="0" dirty="0">
              <a:solidFill>
                <a:srgbClr val="333333"/>
              </a:solidFill>
              <a:effectLst/>
              <a:latin typeface="KG Primary Penmanship"/>
            </a:endParaRPr>
          </a:p>
          <a:p>
            <a:pPr algn="l"/>
            <a:endParaRPr lang="en-US" sz="3200" b="0" i="0" dirty="0">
              <a:solidFill>
                <a:srgbClr val="333333"/>
              </a:solidFill>
              <a:effectLst/>
              <a:latin typeface="KG Primary Penmanship"/>
            </a:endParaRPr>
          </a:p>
          <a:p>
            <a:pPr algn="l"/>
            <a:endParaRPr lang="en-US" sz="3200" dirty="0">
              <a:solidFill>
                <a:srgbClr val="333333"/>
              </a:solidFill>
              <a:latin typeface="KG Primary Penmanship"/>
            </a:endParaRPr>
          </a:p>
        </p:txBody>
      </p:sp>
    </p:spTree>
    <p:extLst>
      <p:ext uri="{BB962C8B-B14F-4D97-AF65-F5344CB8AC3E}">
        <p14:creationId xmlns:p14="http://schemas.microsoft.com/office/powerpoint/2010/main" val="168437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913286"/>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Afternoon Carpool Line</a:t>
            </a:r>
            <a:endPar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10" name="Subtitle 2">
            <a:extLst>
              <a:ext uri="{FF2B5EF4-FFF2-40B4-BE49-F238E27FC236}">
                <a16:creationId xmlns:a16="http://schemas.microsoft.com/office/drawing/2014/main" id="{59C51D48-70C1-47D3-A8C4-E775F0EF7584}"/>
              </a:ext>
            </a:extLst>
          </p:cNvPr>
          <p:cNvSpPr txBox="1">
            <a:spLocks/>
          </p:cNvSpPr>
          <p:nvPr/>
        </p:nvSpPr>
        <p:spPr>
          <a:xfrm>
            <a:off x="990600" y="1752600"/>
            <a:ext cx="7315200" cy="43513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Amasis MT Pro Black" panose="02040A04050005020304" pitchFamily="18" charset="0"/>
              </a:rPr>
              <a:t>In order to streamline and ensure safety during carpool, please…</a:t>
            </a:r>
          </a:p>
          <a:p>
            <a:pPr lvl="1"/>
            <a:r>
              <a:rPr lang="en-US" sz="1600" dirty="0">
                <a:latin typeface="Amasis MT Pro Black" panose="02040A04050005020304" pitchFamily="18" charset="0"/>
              </a:rPr>
              <a:t>Display your car tag visibly in the front window of the car</a:t>
            </a:r>
          </a:p>
          <a:p>
            <a:pPr lvl="2"/>
            <a:r>
              <a:rPr lang="en-US" sz="1400" dirty="0">
                <a:latin typeface="Amasis MT Pro Black" panose="02040A04050005020304" pitchFamily="18" charset="0"/>
              </a:rPr>
              <a:t>If no car tag is present, you will be asked to park and show ID in the front office</a:t>
            </a:r>
          </a:p>
          <a:p>
            <a:pPr lvl="1"/>
            <a:r>
              <a:rPr lang="en-US" sz="1600" dirty="0">
                <a:latin typeface="Amasis MT Pro Black" panose="02040A04050005020304" pitchFamily="18" charset="0"/>
              </a:rPr>
              <a:t>Reuse car tags from last year, if possible, by changing the grade level(s)</a:t>
            </a:r>
          </a:p>
          <a:p>
            <a:r>
              <a:rPr lang="en-US" sz="1800" dirty="0">
                <a:latin typeface="Amasis MT Pro Black" panose="02040A04050005020304" pitchFamily="18" charset="0"/>
              </a:rPr>
              <a:t>If you need a car tag, the enrolling adult can visit the table in the mezzanine, and </a:t>
            </a:r>
            <a:r>
              <a:rPr lang="en-US" sz="1800" u="sng" dirty="0">
                <a:latin typeface="Amasis MT Pro Black" panose="02040A04050005020304" pitchFamily="18" charset="0"/>
              </a:rPr>
              <a:t>ONE</a:t>
            </a:r>
            <a:r>
              <a:rPr lang="en-US" sz="1800" dirty="0">
                <a:latin typeface="Amasis MT Pro Black" panose="02040A04050005020304" pitchFamily="18" charset="0"/>
              </a:rPr>
              <a:t> tag will be made, per family, at this time. </a:t>
            </a:r>
          </a:p>
          <a:p>
            <a:r>
              <a:rPr lang="en-US" sz="1800" dirty="0">
                <a:latin typeface="Amasis MT Pro Black" panose="02040A04050005020304" pitchFamily="18" charset="0"/>
              </a:rPr>
              <a:t>We appreciate your understanding and flexibility in all carpool matters, and please remember that it will take a little time to work through the efficiency due to</a:t>
            </a:r>
          </a:p>
          <a:p>
            <a:pPr marL="0" indent="0">
              <a:buNone/>
            </a:pPr>
            <a:r>
              <a:rPr lang="en-US" sz="1800" dirty="0">
                <a:latin typeface="Amasis MT Pro Black" panose="02040A04050005020304" pitchFamily="18" charset="0"/>
              </a:rPr>
              <a:t>     the volume expected.</a:t>
            </a:r>
          </a:p>
          <a:p>
            <a:pPr marL="0" indent="0">
              <a:buFont typeface="Arial" pitchFamily="34" charset="0"/>
              <a:buNone/>
            </a:pPr>
            <a:endParaRPr lang="en-US" sz="1800" dirty="0">
              <a:latin typeface="Amasis MT Pro Black" panose="02040A04050005020304" pitchFamily="18" charset="0"/>
            </a:endParaRPr>
          </a:p>
        </p:txBody>
      </p:sp>
    </p:spTree>
    <p:extLst>
      <p:ext uri="{BB962C8B-B14F-4D97-AF65-F5344CB8AC3E}">
        <p14:creationId xmlns:p14="http://schemas.microsoft.com/office/powerpoint/2010/main" val="35752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400"/>
                                        <p:tgtEl>
                                          <p:spTgt spid="10">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400"/>
                                        <p:tgtEl>
                                          <p:spTgt spid="10">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400"/>
                                        <p:tgtEl>
                                          <p:spTgt spid="10">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4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2000"/>
                                  </p:stCondLst>
                                  <p:iterate type="lt">
                                    <p:tmPct val="10000"/>
                                  </p:iterate>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4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2000"/>
                                  </p:stCondLst>
                                  <p:iterate type="lt">
                                    <p:tmPct val="10000"/>
                                  </p:iterate>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4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2000"/>
                                  </p:stCondLst>
                                  <p:iterate type="lt">
                                    <p:tmPct val="10000"/>
                                  </p:iterate>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4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Homework</a:t>
            </a:r>
          </a:p>
        </p:txBody>
      </p:sp>
      <p:sp>
        <p:nvSpPr>
          <p:cNvPr id="4" name="Rectangle 3"/>
          <p:cNvSpPr txBox="1">
            <a:spLocks noChangeArrowheads="1"/>
          </p:cNvSpPr>
          <p:nvPr/>
        </p:nvSpPr>
        <p:spPr>
          <a:xfrm>
            <a:off x="4343400" y="1981200"/>
            <a:ext cx="3429000" cy="3276600"/>
          </a:xfrm>
          <a:prstGeom prst="rect">
            <a:avLst/>
          </a:prstGeom>
        </p:spPr>
        <p:txBody>
          <a:bodyPr vert="horz" lIns="91440" tIns="45720" rIns="91440" bIns="45720" rtlCol="0">
            <a:normAutofit/>
          </a:bodyPr>
          <a:lstStyle/>
          <a:p>
            <a:pPr marL="457200" marR="0" lvl="0" indent="-457200" defTabSz="914400" rtl="0" eaLnBrk="1" fontAlgn="auto" latinLnBrk="0" hangingPunct="1">
              <a:lnSpc>
                <a:spcPct val="100000"/>
              </a:lnSpc>
              <a:spcBef>
                <a:spcPct val="20000"/>
              </a:spcBef>
              <a:spcAft>
                <a:spcPts val="0"/>
              </a:spcAft>
              <a:buClrTx/>
              <a:buSzTx/>
              <a:buFontTx/>
              <a:buChar char="-"/>
              <a:tabLst/>
              <a:defRPr/>
            </a:pPr>
            <a:r>
              <a:rPr lang="en-US" sz="3200" dirty="0">
                <a:latin typeface="KG Primary Penmanship" pitchFamily="2" charset="0"/>
              </a:rPr>
              <a:t>Read with your child 20 minutes every night.</a:t>
            </a:r>
          </a:p>
          <a:p>
            <a:pPr marR="0" lvl="0" algn="ctr" defTabSz="914400" rtl="0" eaLnBrk="1" fontAlgn="auto" latinLnBrk="0" hangingPunct="1">
              <a:lnSpc>
                <a:spcPct val="100000"/>
              </a:lnSpc>
              <a:spcBef>
                <a:spcPct val="20000"/>
              </a:spcBef>
              <a:spcAft>
                <a:spcPts val="0"/>
              </a:spcAft>
              <a:buClrTx/>
              <a:buSzTx/>
              <a:tabLst/>
              <a:defRPr/>
            </a:pPr>
            <a:endParaRPr lang="en-US" sz="3200" dirty="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6" name="Picture 5">
            <a:extLst>
              <a:ext uri="{FF2B5EF4-FFF2-40B4-BE49-F238E27FC236}">
                <a16:creationId xmlns:a16="http://schemas.microsoft.com/office/drawing/2014/main" id="{16E8515C-E8A7-4C41-ACF2-37F5DD3DE01E}"/>
              </a:ext>
            </a:extLst>
          </p:cNvPr>
          <p:cNvPicPr>
            <a:picLocks noChangeAspect="1"/>
          </p:cNvPicPr>
          <p:nvPr/>
        </p:nvPicPr>
        <p:blipFill>
          <a:blip r:embed="rId3"/>
          <a:stretch>
            <a:fillRect/>
          </a:stretch>
        </p:blipFill>
        <p:spPr>
          <a:xfrm>
            <a:off x="1371600" y="1981200"/>
            <a:ext cx="2708661" cy="3200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Attendance Policy</a:t>
            </a:r>
            <a:endPar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3">
            <a:extLst>
              <a:ext uri="{FF2B5EF4-FFF2-40B4-BE49-F238E27FC236}">
                <a16:creationId xmlns:a16="http://schemas.microsoft.com/office/drawing/2014/main" id="{34167F8B-CF69-43F0-BD7E-FFBC1CE9820B}"/>
              </a:ext>
            </a:extLst>
          </p:cNvPr>
          <p:cNvSpPr txBox="1">
            <a:spLocks noChangeArrowheads="1"/>
          </p:cNvSpPr>
          <p:nvPr/>
        </p:nvSpPr>
        <p:spPr>
          <a:xfrm>
            <a:off x="1219200" y="1828800"/>
            <a:ext cx="6705600" cy="3200400"/>
          </a:xfrm>
          <a:prstGeom prst="rect">
            <a:avLst/>
          </a:prstGeom>
        </p:spPr>
        <p:txBody>
          <a:bodyPr vert="horz" lIns="91440" tIns="45720" rIns="91440" bIns="45720" rtlCol="0">
            <a:normAutofit fontScale="25000" lnSpcReduction="20000"/>
          </a:bodyPr>
          <a:lstStyle/>
          <a:p>
            <a:r>
              <a:rPr lang="en-US" sz="8000" b="1" dirty="0">
                <a:solidFill>
                  <a:schemeClr val="tx1">
                    <a:lumMod val="50000"/>
                  </a:schemeClr>
                </a:solidFill>
                <a:latin typeface="KG Primary Penmanship"/>
              </a:rPr>
              <a:t>Regular</a:t>
            </a:r>
            <a:r>
              <a:rPr lang="en-US" sz="8000" dirty="0">
                <a:solidFill>
                  <a:schemeClr val="tx1">
                    <a:lumMod val="50000"/>
                  </a:schemeClr>
                </a:solidFill>
                <a:latin typeface="KG Primary Penmanship"/>
              </a:rPr>
              <a:t> and </a:t>
            </a:r>
            <a:r>
              <a:rPr lang="en-US" sz="8000" b="1" dirty="0">
                <a:solidFill>
                  <a:schemeClr val="tx1">
                    <a:lumMod val="50000"/>
                  </a:schemeClr>
                </a:solidFill>
                <a:latin typeface="KG Primary Penmanship"/>
              </a:rPr>
              <a:t>consistent</a:t>
            </a:r>
            <a:r>
              <a:rPr lang="en-US" sz="8000" dirty="0">
                <a:solidFill>
                  <a:schemeClr val="tx1">
                    <a:lumMod val="50000"/>
                  </a:schemeClr>
                </a:solidFill>
                <a:latin typeface="KG Primary Penmanship"/>
              </a:rPr>
              <a:t> attendance is important for students and their academic progress. Mountain View follows the county’s attendance policy with the following procedures:</a:t>
            </a:r>
          </a:p>
          <a:p>
            <a:endParaRPr lang="en-US" sz="8000" dirty="0">
              <a:solidFill>
                <a:schemeClr val="tx1">
                  <a:lumMod val="50000"/>
                </a:schemeClr>
              </a:solidFill>
              <a:latin typeface="KG Primary Penmanship"/>
            </a:endParaRPr>
          </a:p>
          <a:p>
            <a:r>
              <a:rPr lang="en-US" sz="8000" dirty="0">
                <a:solidFill>
                  <a:schemeClr val="tx1">
                    <a:lumMod val="50000"/>
                  </a:schemeClr>
                </a:solidFill>
                <a:latin typeface="KG Primary Penmanship"/>
              </a:rPr>
              <a:t>· Three (3) unexcused absences: Teachers will communicate with parents regarding student attendance via e-mail, phone, parent conference or postcard</a:t>
            </a:r>
          </a:p>
          <a:p>
            <a:endParaRPr lang="en-US" sz="8000" dirty="0">
              <a:solidFill>
                <a:schemeClr val="tx1">
                  <a:lumMod val="50000"/>
                </a:schemeClr>
              </a:solidFill>
              <a:latin typeface="KG Primary Penmanship"/>
            </a:endParaRPr>
          </a:p>
          <a:p>
            <a:r>
              <a:rPr lang="en-US" sz="8000" dirty="0">
                <a:solidFill>
                  <a:schemeClr val="tx1">
                    <a:lumMod val="50000"/>
                  </a:schemeClr>
                </a:solidFill>
                <a:latin typeface="KG Primary Penmanship"/>
              </a:rPr>
              <a:t>· Five (5) unexcused absences: A letter to parents will be sent from administration.</a:t>
            </a:r>
          </a:p>
          <a:p>
            <a:endParaRPr lang="en-US" sz="8000" dirty="0">
              <a:solidFill>
                <a:schemeClr val="tx1">
                  <a:lumMod val="50000"/>
                </a:schemeClr>
              </a:solidFill>
              <a:latin typeface="KG Primary Penmanship"/>
            </a:endParaRPr>
          </a:p>
          <a:p>
            <a:r>
              <a:rPr lang="en-US" sz="8000" dirty="0">
                <a:solidFill>
                  <a:schemeClr val="tx1">
                    <a:lumMod val="50000"/>
                  </a:schemeClr>
                </a:solidFill>
                <a:latin typeface="KG Primary Penmanship"/>
              </a:rPr>
              <a:t>· Seven (7) unexcused absences: A School Social Work referral will be generated.</a:t>
            </a: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br>
              <a:rPr lang="en-US" sz="3200" dirty="0">
                <a:latin typeface="KG Primary Penmanship"/>
              </a:rPr>
            </a:br>
            <a:endParaRPr lang="en-US" sz="3200" b="0" i="0" dirty="0">
              <a:solidFill>
                <a:srgbClr val="333333"/>
              </a:solidFill>
              <a:effectLst/>
              <a:latin typeface="KG Primary Penmanship"/>
            </a:endParaRPr>
          </a:p>
          <a:p>
            <a:pPr algn="l"/>
            <a:endParaRPr lang="en-US" sz="3200" b="0" i="0" dirty="0">
              <a:solidFill>
                <a:srgbClr val="333333"/>
              </a:solidFill>
              <a:effectLst/>
              <a:latin typeface="KG Primary Penmanship"/>
            </a:endParaRPr>
          </a:p>
          <a:p>
            <a:pPr algn="l"/>
            <a:endParaRPr lang="en-US" sz="3200" dirty="0">
              <a:solidFill>
                <a:srgbClr val="333333"/>
              </a:solidFill>
              <a:latin typeface="KG Primary Penmanship"/>
            </a:endParaRPr>
          </a:p>
        </p:txBody>
      </p:sp>
    </p:spTree>
    <p:extLst>
      <p:ext uri="{BB962C8B-B14F-4D97-AF65-F5344CB8AC3E}">
        <p14:creationId xmlns:p14="http://schemas.microsoft.com/office/powerpoint/2010/main" val="88759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Lunch Accounts</a:t>
            </a:r>
          </a:p>
        </p:txBody>
      </p:sp>
      <p:pic>
        <p:nvPicPr>
          <p:cNvPr id="7" name="Picture 6">
            <a:extLst>
              <a:ext uri="{FF2B5EF4-FFF2-40B4-BE49-F238E27FC236}">
                <a16:creationId xmlns:a16="http://schemas.microsoft.com/office/drawing/2014/main" id="{86BB9D5F-B97C-47F2-BAF8-D005C4CC12FF}"/>
              </a:ext>
            </a:extLst>
          </p:cNvPr>
          <p:cNvPicPr>
            <a:picLocks noChangeAspect="1"/>
          </p:cNvPicPr>
          <p:nvPr/>
        </p:nvPicPr>
        <p:blipFill>
          <a:blip r:embed="rId3"/>
          <a:stretch>
            <a:fillRect/>
          </a:stretch>
        </p:blipFill>
        <p:spPr>
          <a:xfrm>
            <a:off x="1485900" y="2211595"/>
            <a:ext cx="1447800" cy="1065005"/>
          </a:xfrm>
          <a:prstGeom prst="rect">
            <a:avLst/>
          </a:prstGeom>
        </p:spPr>
      </p:pic>
      <p:sp>
        <p:nvSpPr>
          <p:cNvPr id="8" name="Title 11">
            <a:extLst>
              <a:ext uri="{FF2B5EF4-FFF2-40B4-BE49-F238E27FC236}">
                <a16:creationId xmlns:a16="http://schemas.microsoft.com/office/drawing/2014/main" id="{C46C9CDA-EEEC-43AB-A69B-22099052731C}"/>
              </a:ext>
            </a:extLst>
          </p:cNvPr>
          <p:cNvSpPr txBox="1">
            <a:spLocks/>
          </p:cNvSpPr>
          <p:nvPr/>
        </p:nvSpPr>
        <p:spPr>
          <a:xfrm>
            <a:off x="381000" y="3769332"/>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Specials </a:t>
            </a:r>
          </a:p>
        </p:txBody>
      </p:sp>
      <p:sp>
        <p:nvSpPr>
          <p:cNvPr id="9" name="TextBox 8">
            <a:extLst>
              <a:ext uri="{FF2B5EF4-FFF2-40B4-BE49-F238E27FC236}">
                <a16:creationId xmlns:a16="http://schemas.microsoft.com/office/drawing/2014/main" id="{96179F0C-903F-4754-A7E5-EDF72AABAAA9}"/>
              </a:ext>
            </a:extLst>
          </p:cNvPr>
          <p:cNvSpPr txBox="1"/>
          <p:nvPr/>
        </p:nvSpPr>
        <p:spPr>
          <a:xfrm>
            <a:off x="3048000" y="1902411"/>
            <a:ext cx="4800600" cy="1754326"/>
          </a:xfrm>
          <a:prstGeom prst="rect">
            <a:avLst/>
          </a:prstGeom>
          <a:noFill/>
        </p:spPr>
        <p:txBody>
          <a:bodyPr wrap="square" rtlCol="0">
            <a:spAutoFit/>
          </a:bodyPr>
          <a:lstStyle/>
          <a:p>
            <a:r>
              <a:rPr lang="en-US" dirty="0">
                <a:latin typeface="KG Primary Penmanship"/>
              </a:rPr>
              <a:t>If your child will be eating in the cafeteria, be sure to put money on their accounts.  This can be done on </a:t>
            </a:r>
            <a:r>
              <a:rPr lang="en-US" dirty="0" err="1">
                <a:latin typeface="KG Primary Penmanship"/>
              </a:rPr>
              <a:t>mypaymentsplus</a:t>
            </a:r>
            <a:r>
              <a:rPr lang="en-US" dirty="0">
                <a:latin typeface="KG Primary Penmanship"/>
              </a:rPr>
              <a:t> via CTLS Parent.  Be sure to fill out the form in your child’s classroom if they are able to get extras at lunch, i.e. ice cream. </a:t>
            </a:r>
          </a:p>
        </p:txBody>
      </p:sp>
      <p:sp>
        <p:nvSpPr>
          <p:cNvPr id="10" name="TextBox 9">
            <a:extLst>
              <a:ext uri="{FF2B5EF4-FFF2-40B4-BE49-F238E27FC236}">
                <a16:creationId xmlns:a16="http://schemas.microsoft.com/office/drawing/2014/main" id="{5E3D6FB9-6673-4F65-9811-1CAEEB6CBC6F}"/>
              </a:ext>
            </a:extLst>
          </p:cNvPr>
          <p:cNvSpPr txBox="1"/>
          <p:nvPr/>
        </p:nvSpPr>
        <p:spPr>
          <a:xfrm>
            <a:off x="1460214" y="4651466"/>
            <a:ext cx="5169185" cy="923330"/>
          </a:xfrm>
          <a:prstGeom prst="rect">
            <a:avLst/>
          </a:prstGeom>
          <a:noFill/>
        </p:spPr>
        <p:txBody>
          <a:bodyPr wrap="square" rtlCol="0">
            <a:spAutoFit/>
          </a:bodyPr>
          <a:lstStyle/>
          <a:p>
            <a:r>
              <a:rPr lang="en-US" b="1" dirty="0">
                <a:latin typeface="KG Primary Penmanship"/>
              </a:rPr>
              <a:t>6 special rotation </a:t>
            </a:r>
            <a:r>
              <a:rPr lang="en-US" dirty="0">
                <a:latin typeface="KG Primary Penmanship"/>
              </a:rPr>
              <a:t>– PE, STEM, Tech, PE, Art, Music</a:t>
            </a:r>
          </a:p>
          <a:p>
            <a:endParaRPr lang="en-US" dirty="0">
              <a:latin typeface="KG Primary Penmanship"/>
            </a:endParaRPr>
          </a:p>
          <a:p>
            <a:r>
              <a:rPr lang="en-US" dirty="0">
                <a:latin typeface="KG Primary Penmanship"/>
              </a:rPr>
              <a:t>Students </a:t>
            </a:r>
            <a:r>
              <a:rPr lang="en-US" b="1" dirty="0">
                <a:latin typeface="KG Primary Penmanship"/>
              </a:rPr>
              <a:t>must</a:t>
            </a:r>
            <a:r>
              <a:rPr lang="en-US" dirty="0">
                <a:latin typeface="KG Primary Penmanship"/>
              </a:rPr>
              <a:t> wear tennis shoes on PE days!</a:t>
            </a:r>
          </a:p>
        </p:txBody>
      </p:sp>
    </p:spTree>
    <p:extLst>
      <p:ext uri="{BB962C8B-B14F-4D97-AF65-F5344CB8AC3E}">
        <p14:creationId xmlns:p14="http://schemas.microsoft.com/office/powerpoint/2010/main" val="321272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1">
            <a:extLst>
              <a:ext uri="{FF2B5EF4-FFF2-40B4-BE49-F238E27FC236}">
                <a16:creationId xmlns:a16="http://schemas.microsoft.com/office/drawing/2014/main" id="{008C097A-DBBE-4E40-A40D-E767652E1E05}"/>
              </a:ext>
            </a:extLst>
          </p:cNvPr>
          <p:cNvSpPr txBox="1">
            <a:spLocks/>
          </p:cNvSpPr>
          <p:nvPr/>
        </p:nvSpPr>
        <p:spPr>
          <a:xfrm>
            <a:off x="685800" y="9906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Kinder Tidbits</a:t>
            </a:r>
          </a:p>
        </p:txBody>
      </p:sp>
      <p:sp>
        <p:nvSpPr>
          <p:cNvPr id="8" name="TextBox 7">
            <a:extLst>
              <a:ext uri="{FF2B5EF4-FFF2-40B4-BE49-F238E27FC236}">
                <a16:creationId xmlns:a16="http://schemas.microsoft.com/office/drawing/2014/main" id="{B9A6C0FE-D675-4B46-8301-B90D1A6511A2}"/>
              </a:ext>
            </a:extLst>
          </p:cNvPr>
          <p:cNvSpPr txBox="1"/>
          <p:nvPr/>
        </p:nvSpPr>
        <p:spPr>
          <a:xfrm>
            <a:off x="1143000" y="1676400"/>
            <a:ext cx="6400800" cy="4278094"/>
          </a:xfrm>
          <a:prstGeom prst="rect">
            <a:avLst/>
          </a:prstGeom>
          <a:noFill/>
        </p:spPr>
        <p:txBody>
          <a:bodyPr wrap="square">
            <a:spAutoFit/>
          </a:bodyPr>
          <a:lstStyle/>
          <a:p>
            <a:r>
              <a:rPr lang="en-US" sz="1700" b="1" dirty="0">
                <a:solidFill>
                  <a:schemeClr val="tx1">
                    <a:lumMod val="50000"/>
                  </a:schemeClr>
                </a:solidFill>
                <a:latin typeface="KG Primary Penmanship"/>
              </a:rPr>
              <a:t>Label, Label, Label </a:t>
            </a:r>
            <a:r>
              <a:rPr lang="en-US" sz="1700" dirty="0">
                <a:solidFill>
                  <a:schemeClr val="tx1">
                    <a:lumMod val="50000"/>
                  </a:schemeClr>
                </a:solidFill>
                <a:latin typeface="KG Primary Penmanship"/>
              </a:rPr>
              <a:t>– jackets, water bottles, lunch boxes, etc. </a:t>
            </a:r>
          </a:p>
          <a:p>
            <a:endParaRPr lang="en-US" sz="1700" dirty="0">
              <a:solidFill>
                <a:schemeClr val="tx1">
                  <a:lumMod val="50000"/>
                </a:schemeClr>
              </a:solidFill>
              <a:latin typeface="KG Primary Penmanship"/>
            </a:endParaRPr>
          </a:p>
          <a:p>
            <a:r>
              <a:rPr lang="en-US" sz="1700" b="1" dirty="0">
                <a:solidFill>
                  <a:schemeClr val="tx1">
                    <a:lumMod val="50000"/>
                  </a:schemeClr>
                </a:solidFill>
                <a:latin typeface="KG Primary Penmanship"/>
              </a:rPr>
              <a:t>Snacks</a:t>
            </a:r>
            <a:r>
              <a:rPr lang="en-US" sz="1700" dirty="0">
                <a:solidFill>
                  <a:schemeClr val="tx1">
                    <a:lumMod val="50000"/>
                  </a:schemeClr>
                </a:solidFill>
                <a:latin typeface="KG Primary Penmanship"/>
              </a:rPr>
              <a:t> – please send in </a:t>
            </a:r>
            <a:r>
              <a:rPr lang="en-US" sz="1700" b="1" dirty="0">
                <a:solidFill>
                  <a:schemeClr val="tx1">
                    <a:lumMod val="50000"/>
                  </a:schemeClr>
                </a:solidFill>
                <a:latin typeface="KG Primary Penmanship"/>
              </a:rPr>
              <a:t>1</a:t>
            </a:r>
            <a:r>
              <a:rPr lang="en-US" sz="1700" dirty="0">
                <a:solidFill>
                  <a:schemeClr val="tx1">
                    <a:lumMod val="50000"/>
                  </a:schemeClr>
                </a:solidFill>
                <a:latin typeface="KG Primary Penmanship"/>
              </a:rPr>
              <a:t> healthy snack a day.  Do NOT put this in your child’s lunchbox, but rather in a front pocket so it’s easily accessed.</a:t>
            </a:r>
          </a:p>
          <a:p>
            <a:endParaRPr lang="en-US" sz="1700" b="1" dirty="0">
              <a:solidFill>
                <a:schemeClr val="tx1">
                  <a:lumMod val="50000"/>
                </a:schemeClr>
              </a:solidFill>
              <a:latin typeface="KG Primary Penmanship"/>
            </a:endParaRPr>
          </a:p>
          <a:p>
            <a:r>
              <a:rPr lang="en-US" sz="1700" b="1" dirty="0">
                <a:solidFill>
                  <a:schemeClr val="tx1">
                    <a:lumMod val="50000"/>
                  </a:schemeClr>
                </a:solidFill>
                <a:latin typeface="KG Primary Penmanship"/>
              </a:rPr>
              <a:t>Water Bottle </a:t>
            </a:r>
            <a:r>
              <a:rPr lang="en-US" sz="1700" dirty="0">
                <a:solidFill>
                  <a:schemeClr val="tx1">
                    <a:lumMod val="50000"/>
                  </a:schemeClr>
                </a:solidFill>
                <a:latin typeface="KG Primary Penmanship"/>
              </a:rPr>
              <a:t>– Be sure to send in a water bottle every day – </a:t>
            </a:r>
            <a:r>
              <a:rPr lang="en-US" sz="1700" b="1" dirty="0">
                <a:solidFill>
                  <a:schemeClr val="tx1">
                    <a:lumMod val="50000"/>
                  </a:schemeClr>
                </a:solidFill>
                <a:latin typeface="KG Primary Penmanship"/>
              </a:rPr>
              <a:t>WATER ONLY.</a:t>
            </a:r>
          </a:p>
          <a:p>
            <a:endParaRPr lang="en-US" sz="1700" dirty="0">
              <a:solidFill>
                <a:schemeClr val="tx1">
                  <a:lumMod val="50000"/>
                </a:schemeClr>
              </a:solidFill>
              <a:latin typeface="KG Primary Penmanship"/>
            </a:endParaRPr>
          </a:p>
          <a:p>
            <a:r>
              <a:rPr lang="en-US" sz="1700" b="1" dirty="0">
                <a:solidFill>
                  <a:schemeClr val="tx1">
                    <a:lumMod val="50000"/>
                  </a:schemeClr>
                </a:solidFill>
                <a:latin typeface="KG Primary Penmanship"/>
              </a:rPr>
              <a:t>Take Home Folder </a:t>
            </a:r>
            <a:r>
              <a:rPr lang="en-US" sz="1700" dirty="0">
                <a:solidFill>
                  <a:schemeClr val="tx1">
                    <a:lumMod val="50000"/>
                  </a:schemeClr>
                </a:solidFill>
                <a:latin typeface="KG Primary Penmanship"/>
              </a:rPr>
              <a:t>– please clean out folders every night and return the next day.  Students will be responsible for getting their folders out of their bookbags and turning them in everyday. </a:t>
            </a:r>
          </a:p>
          <a:p>
            <a:endParaRPr lang="en-US" sz="1700" dirty="0">
              <a:solidFill>
                <a:schemeClr val="tx1">
                  <a:lumMod val="50000"/>
                </a:schemeClr>
              </a:solidFill>
              <a:latin typeface="KG Primary Penmanship"/>
            </a:endParaRPr>
          </a:p>
          <a:p>
            <a:r>
              <a:rPr lang="en-US" sz="1700" b="1" dirty="0">
                <a:solidFill>
                  <a:schemeClr val="tx1">
                    <a:lumMod val="50000"/>
                  </a:schemeClr>
                </a:solidFill>
                <a:latin typeface="KG Primary Penmanship"/>
              </a:rPr>
              <a:t>Extra set of clothes </a:t>
            </a:r>
            <a:r>
              <a:rPr lang="en-US" sz="1700" dirty="0">
                <a:solidFill>
                  <a:schemeClr val="tx1">
                    <a:lumMod val="50000"/>
                  </a:schemeClr>
                </a:solidFill>
                <a:latin typeface="KG Primary Penmanship"/>
              </a:rPr>
              <a:t>– Accidents happen, so for this reason, please put an extra set of clothes in a Ziploc bag and put in your child’s bookbag. These will stay there unless needed.  Be mindful of the weather and change the clothes out throughout the year.  </a:t>
            </a:r>
            <a:endParaRPr lang="en-US" sz="1700" dirty="0"/>
          </a:p>
        </p:txBody>
      </p:sp>
    </p:spTree>
    <p:extLst>
      <p:ext uri="{BB962C8B-B14F-4D97-AF65-F5344CB8AC3E}">
        <p14:creationId xmlns:p14="http://schemas.microsoft.com/office/powerpoint/2010/main" val="110552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1">
            <a:extLst>
              <a:ext uri="{FF2B5EF4-FFF2-40B4-BE49-F238E27FC236}">
                <a16:creationId xmlns:a16="http://schemas.microsoft.com/office/drawing/2014/main" id="{008C097A-DBBE-4E40-A40D-E767652E1E05}"/>
              </a:ext>
            </a:extLst>
          </p:cNvPr>
          <p:cNvSpPr txBox="1">
            <a:spLocks/>
          </p:cNvSpPr>
          <p:nvPr/>
        </p:nvSpPr>
        <p:spPr>
          <a:xfrm>
            <a:off x="685800" y="9906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Kinder Tidbits</a:t>
            </a:r>
          </a:p>
        </p:txBody>
      </p:sp>
      <p:sp>
        <p:nvSpPr>
          <p:cNvPr id="8" name="TextBox 7">
            <a:extLst>
              <a:ext uri="{FF2B5EF4-FFF2-40B4-BE49-F238E27FC236}">
                <a16:creationId xmlns:a16="http://schemas.microsoft.com/office/drawing/2014/main" id="{B9A6C0FE-D675-4B46-8301-B90D1A6511A2}"/>
              </a:ext>
            </a:extLst>
          </p:cNvPr>
          <p:cNvSpPr txBox="1"/>
          <p:nvPr/>
        </p:nvSpPr>
        <p:spPr>
          <a:xfrm>
            <a:off x="1184097" y="1828800"/>
            <a:ext cx="6816903" cy="1938992"/>
          </a:xfrm>
          <a:prstGeom prst="rect">
            <a:avLst/>
          </a:prstGeom>
          <a:noFill/>
        </p:spPr>
        <p:txBody>
          <a:bodyPr wrap="square">
            <a:spAutoFit/>
          </a:bodyPr>
          <a:lstStyle/>
          <a:p>
            <a:r>
              <a:rPr lang="en-US" sz="2000" b="1" dirty="0"/>
              <a:t>First week name tags </a:t>
            </a:r>
            <a:r>
              <a:rPr lang="en-US" sz="2000" dirty="0"/>
              <a:t>– be sure to send your child in with their name tag every morning the first week of school. This will ensure they get to where they are going. </a:t>
            </a:r>
            <a:r>
              <a:rPr lang="en-US" sz="2000" dirty="0">
                <a:sym typeface="Wingdings" panose="05000000000000000000" pitchFamily="2" charset="2"/>
              </a:rPr>
              <a:t> </a:t>
            </a:r>
          </a:p>
          <a:p>
            <a:endParaRPr lang="en-US" sz="2000" dirty="0">
              <a:sym typeface="Wingdings" panose="05000000000000000000" pitchFamily="2" charset="2"/>
            </a:endParaRPr>
          </a:p>
          <a:p>
            <a:endParaRPr lang="en-US" sz="2000" dirty="0">
              <a:sym typeface="Wingdings" panose="05000000000000000000" pitchFamily="2" charset="2"/>
            </a:endParaRPr>
          </a:p>
          <a:p>
            <a:endParaRPr lang="en-US" sz="2000" dirty="0"/>
          </a:p>
        </p:txBody>
      </p:sp>
      <p:pic>
        <p:nvPicPr>
          <p:cNvPr id="2050" name="Picture 2" descr="Kindergarten Clip Art Images - Free Download on Freepik">
            <a:extLst>
              <a:ext uri="{FF2B5EF4-FFF2-40B4-BE49-F238E27FC236}">
                <a16:creationId xmlns:a16="http://schemas.microsoft.com/office/drawing/2014/main" id="{8DD4149A-72D8-4D55-B2D5-610D29200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089097"/>
            <a:ext cx="3744705" cy="2694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ndergarten is Crazy">
            <a:extLst>
              <a:ext uri="{FF2B5EF4-FFF2-40B4-BE49-F238E27FC236}">
                <a16:creationId xmlns:a16="http://schemas.microsoft.com/office/drawing/2014/main" id="{2C655CF5-10AF-4C9F-9AF3-9D1CD281C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3131650"/>
            <a:ext cx="348615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9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pic>
        <p:nvPicPr>
          <p:cNvPr id="6" name="Picture 5">
            <a:extLst>
              <a:ext uri="{FF2B5EF4-FFF2-40B4-BE49-F238E27FC236}">
                <a16:creationId xmlns:a16="http://schemas.microsoft.com/office/drawing/2014/main" id="{B634C1C3-B657-4CD3-A671-14F054DC3610}"/>
              </a:ext>
            </a:extLst>
          </p:cNvPr>
          <p:cNvPicPr>
            <a:picLocks noChangeAspect="1"/>
          </p:cNvPicPr>
          <p:nvPr/>
        </p:nvPicPr>
        <p:blipFill>
          <a:blip r:embed="rId4"/>
          <a:stretch>
            <a:fillRect/>
          </a:stretch>
        </p:blipFill>
        <p:spPr>
          <a:xfrm>
            <a:off x="2574131" y="990600"/>
            <a:ext cx="3995737" cy="4954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1">
            <a:extLst>
              <a:ext uri="{FF2B5EF4-FFF2-40B4-BE49-F238E27FC236}">
                <a16:creationId xmlns:a16="http://schemas.microsoft.com/office/drawing/2014/main" id="{5FF18657-A636-47E7-BE55-D658C0625085}"/>
              </a:ext>
            </a:extLst>
          </p:cNvPr>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MVES Administration</a:t>
            </a:r>
          </a:p>
        </p:txBody>
      </p:sp>
      <p:pic>
        <p:nvPicPr>
          <p:cNvPr id="6" name="Picture 2" descr="Picture">
            <a:extLst>
              <a:ext uri="{FF2B5EF4-FFF2-40B4-BE49-F238E27FC236}">
                <a16:creationId xmlns:a16="http://schemas.microsoft.com/office/drawing/2014/main" id="{08A6B149-FC53-4BCE-AED1-553ABC897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261" y="3489387"/>
            <a:ext cx="1600200" cy="21335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C186DE42-7A42-4EC7-8B6A-8A50ED033858}"/>
              </a:ext>
            </a:extLst>
          </p:cNvPr>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400" dirty="0">
                <a:latin typeface="KG Primary Penmanship" pitchFamily="2" charset="0"/>
              </a:rPr>
              <a:t>Principal - Dr. Katie </a:t>
            </a:r>
            <a:r>
              <a:rPr lang="en-US" sz="2400" dirty="0" err="1">
                <a:latin typeface="KG Primary Penmanship" pitchFamily="2" charset="0"/>
              </a:rPr>
              <a:t>Derman</a:t>
            </a:r>
            <a:endParaRPr lang="en-US" sz="2400" dirty="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effectLst/>
                <a:uLnTx/>
                <a:uFillTx/>
                <a:latin typeface="KG Primary Penmanship" pitchFamily="2" charset="0"/>
              </a:rPr>
              <a:t>K-2 Assistant Principal – Ms. Sherry Green</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400" dirty="0">
                <a:latin typeface="KG Primary Penmanship" pitchFamily="2" charset="0"/>
              </a:rPr>
              <a:t>3-5 Assistant Principal – Mr. Kevin Johnson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effectLst/>
              <a:uLnTx/>
              <a:uFillTx/>
              <a:latin typeface="KG Primary Penmanship" pitchFamily="2" charset="0"/>
            </a:endParaRPr>
          </a:p>
        </p:txBody>
      </p:sp>
      <p:pic>
        <p:nvPicPr>
          <p:cNvPr id="8" name="Picture 4" descr="Picture">
            <a:extLst>
              <a:ext uri="{FF2B5EF4-FFF2-40B4-BE49-F238E27FC236}">
                <a16:creationId xmlns:a16="http://schemas.microsoft.com/office/drawing/2014/main" id="{D159F39D-AFD0-4093-AD58-E0371B1AC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595626"/>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icture">
            <a:extLst>
              <a:ext uri="{FF2B5EF4-FFF2-40B4-BE49-F238E27FC236}">
                <a16:creationId xmlns:a16="http://schemas.microsoft.com/office/drawing/2014/main" id="{93256AA1-652A-4D2E-899A-AB3F7BAE4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286" y="3480825"/>
            <a:ext cx="1760621" cy="2090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Kindergarten Teachers</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200" dirty="0">
                <a:latin typeface="KG Primary Penmanship" pitchFamily="2" charset="0"/>
              </a:rPr>
              <a:t>Ms. Cook</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200" dirty="0">
                <a:latin typeface="KG Primary Penmanship" pitchFamily="2" charset="0"/>
              </a:rPr>
              <a:t>Ms. Fennell</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effectLst/>
                <a:uLnTx/>
                <a:uFillTx/>
                <a:latin typeface="KG Primary Penmanship" pitchFamily="2" charset="0"/>
              </a:rPr>
              <a:t>Ms.</a:t>
            </a:r>
            <a:r>
              <a:rPr lang="en-US" sz="3200" dirty="0">
                <a:latin typeface="KG Primary Penmanship" pitchFamily="2" charset="0"/>
              </a:rPr>
              <a:t> Gunter</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effectLst/>
                <a:uLnTx/>
                <a:uFillTx/>
                <a:latin typeface="KG Primary Penmanship" pitchFamily="2" charset="0"/>
              </a:rPr>
              <a:t>Ms. Roman</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3200" dirty="0">
                <a:latin typeface="KG Primary Penmanship" pitchFamily="2" charset="0"/>
              </a:rPr>
              <a:t>Ms. Russell</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effectLst/>
                <a:uLnTx/>
                <a:uFillTx/>
                <a:latin typeface="KG Primary Penmanship" pitchFamily="2" charset="0"/>
              </a:rPr>
              <a:t>Ms. Smith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extLst>
      <p:ext uri="{BB962C8B-B14F-4D97-AF65-F5344CB8AC3E}">
        <p14:creationId xmlns:p14="http://schemas.microsoft.com/office/powerpoint/2010/main" val="39320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5" name="Picture 4">
            <a:extLst>
              <a:ext uri="{FF2B5EF4-FFF2-40B4-BE49-F238E27FC236}">
                <a16:creationId xmlns:a16="http://schemas.microsoft.com/office/drawing/2014/main" id="{492487AD-EC91-40F5-B8E3-A20A6E9F26C1}"/>
              </a:ext>
            </a:extLst>
          </p:cNvPr>
          <p:cNvPicPr>
            <a:picLocks noChangeAspect="1"/>
          </p:cNvPicPr>
          <p:nvPr/>
        </p:nvPicPr>
        <p:blipFill>
          <a:blip r:embed="rId3"/>
          <a:stretch>
            <a:fillRect/>
          </a:stretch>
        </p:blipFill>
        <p:spPr>
          <a:xfrm>
            <a:off x="1066800" y="1066800"/>
            <a:ext cx="7010837" cy="4800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11" name="Picture 10">
            <a:extLst>
              <a:ext uri="{FF2B5EF4-FFF2-40B4-BE49-F238E27FC236}">
                <a16:creationId xmlns:a16="http://schemas.microsoft.com/office/drawing/2014/main" id="{561B063E-DE23-4B16-A3B3-D88B31A5D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981" y="1066800"/>
            <a:ext cx="6552038" cy="4946790"/>
          </a:xfrm>
          <a:prstGeom prst="rect">
            <a:avLst/>
          </a:prstGeom>
          <a:solidFill>
            <a:schemeClr val="bg1"/>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8" name="Picture 7">
            <a:extLst>
              <a:ext uri="{FF2B5EF4-FFF2-40B4-BE49-F238E27FC236}">
                <a16:creationId xmlns:a16="http://schemas.microsoft.com/office/drawing/2014/main" id="{CF898A9A-DC51-4637-86B1-CE05A3BC8057}"/>
              </a:ext>
            </a:extLst>
          </p:cNvPr>
          <p:cNvPicPr>
            <a:picLocks noChangeAspect="1"/>
          </p:cNvPicPr>
          <p:nvPr/>
        </p:nvPicPr>
        <p:blipFill>
          <a:blip r:embed="rId3"/>
          <a:stretch>
            <a:fillRect/>
          </a:stretch>
        </p:blipFill>
        <p:spPr>
          <a:xfrm>
            <a:off x="1035190" y="1219200"/>
            <a:ext cx="7073620" cy="3886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Go Safe</a:t>
            </a:r>
            <a:endPar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Online Daily Dismissal </a:t>
            </a: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System</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5" name="Rectangle 3">
            <a:extLst>
              <a:ext uri="{FF2B5EF4-FFF2-40B4-BE49-F238E27FC236}">
                <a16:creationId xmlns:a16="http://schemas.microsoft.com/office/drawing/2014/main" id="{34167F8B-CF69-43F0-BD7E-FFBC1CE9820B}"/>
              </a:ext>
            </a:extLst>
          </p:cNvPr>
          <p:cNvSpPr txBox="1">
            <a:spLocks noChangeArrowheads="1"/>
          </p:cNvSpPr>
          <p:nvPr/>
        </p:nvSpPr>
        <p:spPr>
          <a:xfrm>
            <a:off x="1066800" y="2133600"/>
            <a:ext cx="6705600" cy="3200400"/>
          </a:xfrm>
          <a:prstGeom prst="rect">
            <a:avLst/>
          </a:prstGeom>
        </p:spPr>
        <p:txBody>
          <a:bodyPr vert="horz" lIns="91440" tIns="45720" rIns="91440" bIns="45720" rtlCol="0">
            <a:normAutofit fontScale="55000" lnSpcReduction="20000"/>
          </a:bodyPr>
          <a:lstStyle/>
          <a:p>
            <a:pPr algn="l"/>
            <a:r>
              <a:rPr lang="en-US" sz="3300" b="0" i="0" dirty="0">
                <a:solidFill>
                  <a:srgbClr val="333333"/>
                </a:solidFill>
                <a:effectLst/>
                <a:latin typeface="KG Primary Penmanship"/>
              </a:rPr>
              <a:t>You will access </a:t>
            </a:r>
            <a:r>
              <a:rPr lang="en-US" sz="3300" b="0" i="0" dirty="0" err="1">
                <a:solidFill>
                  <a:srgbClr val="333333"/>
                </a:solidFill>
                <a:effectLst/>
                <a:latin typeface="KG Primary Penmanship"/>
              </a:rPr>
              <a:t>GoSafe</a:t>
            </a:r>
            <a:r>
              <a:rPr lang="en-US" sz="3300" b="0" i="0" dirty="0">
                <a:solidFill>
                  <a:srgbClr val="333333"/>
                </a:solidFill>
                <a:effectLst/>
                <a:latin typeface="KG Primary Penmanship"/>
              </a:rPr>
              <a:t> through your </a:t>
            </a:r>
            <a:r>
              <a:rPr lang="en-US" sz="3300" b="0" i="0" dirty="0" err="1">
                <a:solidFill>
                  <a:srgbClr val="333333"/>
                </a:solidFill>
                <a:effectLst/>
                <a:latin typeface="KG Primary Penmanship"/>
              </a:rPr>
              <a:t>ParentVue</a:t>
            </a:r>
            <a:r>
              <a:rPr lang="en-US" sz="3300" b="0" i="0" dirty="0">
                <a:solidFill>
                  <a:srgbClr val="333333"/>
                </a:solidFill>
                <a:effectLst/>
                <a:latin typeface="KG Primary Penmanship"/>
              </a:rPr>
              <a:t> account.</a:t>
            </a:r>
            <a:br>
              <a:rPr lang="en-US" sz="3300" dirty="0">
                <a:latin typeface="KG Primary Penmanship"/>
              </a:rPr>
            </a:br>
            <a:br>
              <a:rPr lang="en-US" sz="3300" dirty="0">
                <a:latin typeface="KG Primary Penmanship"/>
              </a:rPr>
            </a:br>
            <a:r>
              <a:rPr lang="en-US" sz="3300" dirty="0">
                <a:latin typeface="KG Primary Penmanship"/>
              </a:rPr>
              <a:t>- </a:t>
            </a:r>
            <a:r>
              <a:rPr lang="en-US" sz="3300" b="0" i="0" dirty="0" err="1">
                <a:solidFill>
                  <a:srgbClr val="333333"/>
                </a:solidFill>
                <a:effectLst/>
                <a:latin typeface="KG Primary Penmanship"/>
              </a:rPr>
              <a:t>GoSafe</a:t>
            </a:r>
            <a:r>
              <a:rPr lang="en-US" sz="3300" b="0" i="0" dirty="0">
                <a:solidFill>
                  <a:srgbClr val="333333"/>
                </a:solidFill>
                <a:effectLst/>
                <a:latin typeface="KG Primary Penmanship"/>
              </a:rPr>
              <a:t> will replace any other method of changing your child’s transportation.  Because you will have the ability to directly select and change transportation, our school will no longer accept transportation changes by phone or note to your child’s teacher.  </a:t>
            </a: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endParaRPr lang="en-US" sz="3200" dirty="0">
              <a:solidFill>
                <a:srgbClr val="333333"/>
              </a:solidFill>
              <a:latin typeface="KG Primary Penmanship"/>
            </a:endParaRPr>
          </a:p>
          <a:p>
            <a:pPr lvl="1"/>
            <a:br>
              <a:rPr lang="en-US" sz="3200" dirty="0">
                <a:latin typeface="KG Primary Penmanship"/>
              </a:rPr>
            </a:br>
            <a:endParaRPr lang="en-US" sz="3200" b="0" i="0" dirty="0">
              <a:solidFill>
                <a:srgbClr val="333333"/>
              </a:solidFill>
              <a:effectLst/>
              <a:latin typeface="KG Primary Penmanship"/>
            </a:endParaRPr>
          </a:p>
          <a:p>
            <a:pPr algn="l"/>
            <a:endParaRPr lang="en-US" sz="3200" b="0" i="0" dirty="0">
              <a:solidFill>
                <a:srgbClr val="333333"/>
              </a:solidFill>
              <a:effectLst/>
              <a:latin typeface="KG Primary Penmanship"/>
            </a:endParaRPr>
          </a:p>
          <a:p>
            <a:pPr algn="l"/>
            <a:endParaRPr lang="en-US" sz="3200" dirty="0">
              <a:solidFill>
                <a:srgbClr val="333333"/>
              </a:solidFill>
              <a:latin typeface="KG Primary Penmanship"/>
            </a:endParaRPr>
          </a:p>
        </p:txBody>
      </p:sp>
      <p:pic>
        <p:nvPicPr>
          <p:cNvPr id="7" name="Picture 6">
            <a:extLst>
              <a:ext uri="{FF2B5EF4-FFF2-40B4-BE49-F238E27FC236}">
                <a16:creationId xmlns:a16="http://schemas.microsoft.com/office/drawing/2014/main" id="{F2EC5A2D-E06A-4648-B324-3F3D5161100F}"/>
              </a:ext>
            </a:extLst>
          </p:cNvPr>
          <p:cNvPicPr>
            <a:picLocks noChangeAspect="1"/>
          </p:cNvPicPr>
          <p:nvPr/>
        </p:nvPicPr>
        <p:blipFill>
          <a:blip r:embed="rId3"/>
          <a:stretch>
            <a:fillRect/>
          </a:stretch>
        </p:blipFill>
        <p:spPr>
          <a:xfrm>
            <a:off x="1066800" y="3553810"/>
            <a:ext cx="3886200" cy="2915863"/>
          </a:xfrm>
          <a:prstGeom prst="rect">
            <a:avLst/>
          </a:prstGeom>
        </p:spPr>
      </p:pic>
      <p:sp>
        <p:nvSpPr>
          <p:cNvPr id="9" name="TextBox 8">
            <a:extLst>
              <a:ext uri="{FF2B5EF4-FFF2-40B4-BE49-F238E27FC236}">
                <a16:creationId xmlns:a16="http://schemas.microsoft.com/office/drawing/2014/main" id="{B246BE4F-FAD8-4864-B98F-D6A9DEE8CB0E}"/>
              </a:ext>
            </a:extLst>
          </p:cNvPr>
          <p:cNvSpPr txBox="1"/>
          <p:nvPr/>
        </p:nvSpPr>
        <p:spPr>
          <a:xfrm>
            <a:off x="3250058" y="5410200"/>
            <a:ext cx="3303142" cy="646331"/>
          </a:xfrm>
          <a:prstGeom prst="rect">
            <a:avLst/>
          </a:prstGeom>
          <a:noFill/>
        </p:spPr>
        <p:txBody>
          <a:bodyPr wrap="square">
            <a:spAutoFit/>
          </a:bodyPr>
          <a:lstStyle/>
          <a:p>
            <a:pPr algn="l"/>
            <a:r>
              <a:rPr lang="en-US" sz="1800" b="0" i="0" dirty="0">
                <a:solidFill>
                  <a:srgbClr val="333333"/>
                </a:solidFill>
                <a:effectLst/>
                <a:latin typeface="KG Primary Penmanship"/>
              </a:rPr>
              <a:t>**Reminder - only the enrolling adult can make changes.</a:t>
            </a:r>
            <a:endParaRPr kumimoji="0" lang="en-US" sz="1800" b="0" i="0" u="none" strike="noStrike" kern="1200" cap="none" spc="0" normalizeH="0" baseline="0" noProof="0" dirty="0">
              <a:ln>
                <a:noFill/>
              </a:ln>
              <a:effectLst/>
              <a:uLnTx/>
              <a:uFillTx/>
              <a:latin typeface="KG Primary Penmanship"/>
            </a:endParaRPr>
          </a:p>
        </p:txBody>
      </p:sp>
      <p:sp>
        <p:nvSpPr>
          <p:cNvPr id="11" name="TextBox 10">
            <a:extLst>
              <a:ext uri="{FF2B5EF4-FFF2-40B4-BE49-F238E27FC236}">
                <a16:creationId xmlns:a16="http://schemas.microsoft.com/office/drawing/2014/main" id="{946E0DBA-06A6-4A7D-A417-F587210EF7B8}"/>
              </a:ext>
            </a:extLst>
          </p:cNvPr>
          <p:cNvSpPr txBox="1"/>
          <p:nvPr/>
        </p:nvSpPr>
        <p:spPr>
          <a:xfrm>
            <a:off x="3086100" y="3583634"/>
            <a:ext cx="4991100" cy="1815882"/>
          </a:xfrm>
          <a:prstGeom prst="rect">
            <a:avLst/>
          </a:prstGeom>
          <a:noFill/>
        </p:spPr>
        <p:txBody>
          <a:bodyPr wrap="square">
            <a:spAutoFit/>
          </a:bodyPr>
          <a:lstStyle/>
          <a:p>
            <a:pPr marL="0" marR="0">
              <a:spcBef>
                <a:spcPts val="0"/>
              </a:spcBef>
              <a:spcAft>
                <a:spcPts val="0"/>
              </a:spcAft>
            </a:pPr>
            <a:r>
              <a:rPr lang="en-US" sz="1600" dirty="0">
                <a:effectLst/>
                <a:latin typeface="Roboto" panose="02000000000000000000" pitchFamily="2"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highlight>
                  <a:srgbClr val="FFFF00"/>
                </a:highlight>
                <a:latin typeface="Roboto" panose="02000000000000000000" pitchFamily="2" charset="0"/>
                <a:ea typeface="Calibri" panose="020F0502020204030204" pitchFamily="34" charset="0"/>
              </a:rPr>
              <a:t>“Parents – please make sure you have completed your child’s transportation in </a:t>
            </a:r>
            <a:r>
              <a:rPr lang="en-US" sz="1600" i="1" dirty="0" err="1">
                <a:effectLst/>
                <a:highlight>
                  <a:srgbClr val="FFFF00"/>
                </a:highlight>
                <a:latin typeface="Roboto" panose="02000000000000000000" pitchFamily="2" charset="0"/>
                <a:ea typeface="Calibri" panose="020F0502020204030204" pitchFamily="34" charset="0"/>
              </a:rPr>
              <a:t>GoSafe</a:t>
            </a:r>
            <a:r>
              <a:rPr lang="en-US" sz="1600" i="1" dirty="0">
                <a:effectLst/>
                <a:highlight>
                  <a:srgbClr val="FFFF00"/>
                </a:highlight>
                <a:latin typeface="Roboto" panose="02000000000000000000" pitchFamily="2" charset="0"/>
                <a:ea typeface="Calibri" panose="020F0502020204030204" pitchFamily="34" charset="0"/>
              </a:rPr>
              <a:t> by Monday.  If you have problems accessing </a:t>
            </a:r>
            <a:r>
              <a:rPr lang="en-US" sz="1600" i="1" dirty="0" err="1">
                <a:effectLst/>
                <a:highlight>
                  <a:srgbClr val="FFFF00"/>
                </a:highlight>
                <a:latin typeface="Roboto" panose="02000000000000000000" pitchFamily="2" charset="0"/>
                <a:ea typeface="Calibri" panose="020F0502020204030204" pitchFamily="34" charset="0"/>
              </a:rPr>
              <a:t>GoSafe</a:t>
            </a:r>
            <a:r>
              <a:rPr lang="en-US" sz="1600" i="1" dirty="0">
                <a:effectLst/>
                <a:highlight>
                  <a:srgbClr val="FFFF00"/>
                </a:highlight>
                <a:latin typeface="Roboto" panose="02000000000000000000" pitchFamily="2" charset="0"/>
                <a:ea typeface="Calibri" panose="020F0502020204030204" pitchFamily="34" charset="0"/>
              </a:rPr>
              <a:t> or need any questions answered regarding this process, please stop by the front office before you leave today and one of our clerks will assist you.”</a:t>
            </a:r>
            <a:endParaRPr lang="en-US" sz="1400" dirty="0">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CTLS Parent</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8" name="Picture 7">
            <a:extLst>
              <a:ext uri="{FF2B5EF4-FFF2-40B4-BE49-F238E27FC236}">
                <a16:creationId xmlns:a16="http://schemas.microsoft.com/office/drawing/2014/main" id="{A5004A61-4F40-4C1C-B391-45343B3C103E}"/>
              </a:ext>
            </a:extLst>
          </p:cNvPr>
          <p:cNvPicPr>
            <a:picLocks noChangeAspect="1"/>
          </p:cNvPicPr>
          <p:nvPr/>
        </p:nvPicPr>
        <p:blipFill>
          <a:blip r:embed="rId3"/>
          <a:stretch>
            <a:fillRect/>
          </a:stretch>
        </p:blipFill>
        <p:spPr>
          <a:xfrm>
            <a:off x="2514600" y="1855729"/>
            <a:ext cx="3848100" cy="1896059"/>
          </a:xfrm>
          <a:prstGeom prst="rect">
            <a:avLst/>
          </a:prstGeom>
        </p:spPr>
      </p:pic>
      <p:pic>
        <p:nvPicPr>
          <p:cNvPr id="12" name="Picture 11">
            <a:extLst>
              <a:ext uri="{FF2B5EF4-FFF2-40B4-BE49-F238E27FC236}">
                <a16:creationId xmlns:a16="http://schemas.microsoft.com/office/drawing/2014/main" id="{29D41647-7EBB-4978-AD38-023763F54386}"/>
              </a:ext>
            </a:extLst>
          </p:cNvPr>
          <p:cNvPicPr>
            <a:picLocks noChangeAspect="1"/>
          </p:cNvPicPr>
          <p:nvPr/>
        </p:nvPicPr>
        <p:blipFill>
          <a:blip r:embed="rId4"/>
          <a:stretch>
            <a:fillRect/>
          </a:stretch>
        </p:blipFill>
        <p:spPr>
          <a:xfrm>
            <a:off x="1371600" y="3877259"/>
            <a:ext cx="6632397" cy="923847"/>
          </a:xfrm>
          <a:prstGeom prst="rect">
            <a:avLst/>
          </a:prstGeom>
        </p:spPr>
      </p:pic>
      <p:sp>
        <p:nvSpPr>
          <p:cNvPr id="14" name="TextBox 13">
            <a:extLst>
              <a:ext uri="{FF2B5EF4-FFF2-40B4-BE49-F238E27FC236}">
                <a16:creationId xmlns:a16="http://schemas.microsoft.com/office/drawing/2014/main" id="{6059C533-832D-4F2F-9585-331102BA42D1}"/>
              </a:ext>
            </a:extLst>
          </p:cNvPr>
          <p:cNvSpPr txBox="1"/>
          <p:nvPr/>
        </p:nvSpPr>
        <p:spPr>
          <a:xfrm>
            <a:off x="990600" y="4860836"/>
            <a:ext cx="7543800" cy="923330"/>
          </a:xfrm>
          <a:prstGeom prst="rect">
            <a:avLst/>
          </a:prstGeom>
          <a:noFill/>
        </p:spPr>
        <p:txBody>
          <a:bodyPr wrap="square" rtlCol="0">
            <a:spAutoFit/>
          </a:bodyPr>
          <a:lstStyle/>
          <a:p>
            <a:r>
              <a:rPr lang="en-US" dirty="0"/>
              <a:t>Teachers will post announcements and send messages VIA CTLS.  Please allow up to 24 hours for a response, as it is not set up like a text message.  If you need to contact the teacher immediately, call the front office.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10" name="Title 11">
            <a:extLst>
              <a:ext uri="{FF2B5EF4-FFF2-40B4-BE49-F238E27FC236}">
                <a16:creationId xmlns:a16="http://schemas.microsoft.com/office/drawing/2014/main" id="{3ED885DC-3DBD-433A-B64E-5E4CCA40373E}"/>
              </a:ext>
            </a:extLst>
          </p:cNvPr>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Volunteers</a:t>
            </a:r>
          </a:p>
        </p:txBody>
      </p:sp>
      <p:sp>
        <p:nvSpPr>
          <p:cNvPr id="12" name="TextBox 11">
            <a:extLst>
              <a:ext uri="{FF2B5EF4-FFF2-40B4-BE49-F238E27FC236}">
                <a16:creationId xmlns:a16="http://schemas.microsoft.com/office/drawing/2014/main" id="{CD057752-E3BB-4568-B42F-4CA95EAD1530}"/>
              </a:ext>
            </a:extLst>
          </p:cNvPr>
          <p:cNvSpPr txBox="1"/>
          <p:nvPr/>
        </p:nvSpPr>
        <p:spPr>
          <a:xfrm>
            <a:off x="1143000" y="1785879"/>
            <a:ext cx="6858000" cy="2862322"/>
          </a:xfrm>
          <a:prstGeom prst="rect">
            <a:avLst/>
          </a:prstGeom>
          <a:noFill/>
        </p:spPr>
        <p:txBody>
          <a:bodyPr wrap="square">
            <a:spAutoFit/>
          </a:bodyPr>
          <a:lstStyle/>
          <a:p>
            <a:r>
              <a:rPr lang="en-US" sz="1800" dirty="0">
                <a:solidFill>
                  <a:schemeClr val="tx1">
                    <a:lumMod val="50000"/>
                  </a:schemeClr>
                </a:solidFill>
                <a:latin typeface="KG Primary Penmanship"/>
              </a:rPr>
              <a:t>Anyone who volunteers in a school is required to watch a training video and complete a form stating they have been trained. </a:t>
            </a:r>
          </a:p>
          <a:p>
            <a:endParaRPr lang="en-US" dirty="0">
              <a:solidFill>
                <a:schemeClr val="tx1">
                  <a:lumMod val="50000"/>
                </a:schemeClr>
              </a:solidFill>
              <a:latin typeface="KG Primary Penmanship"/>
            </a:endParaRPr>
          </a:p>
          <a:p>
            <a:r>
              <a:rPr lang="en-US" sz="1800" dirty="0">
                <a:solidFill>
                  <a:schemeClr val="tx1">
                    <a:lumMod val="50000"/>
                  </a:schemeClr>
                </a:solidFill>
                <a:latin typeface="KG Primary Penmanship"/>
              </a:rPr>
              <a:t>Information about the video and form can be found on the school website and in the front office.  Teachers will also be handing out PINK forms in their classrooms.</a:t>
            </a:r>
          </a:p>
          <a:p>
            <a:endParaRPr lang="en-US" dirty="0">
              <a:solidFill>
                <a:schemeClr val="tx1">
                  <a:lumMod val="50000"/>
                </a:schemeClr>
              </a:solidFill>
              <a:latin typeface="KG Primary Penmanship"/>
            </a:endParaRPr>
          </a:p>
          <a:p>
            <a:r>
              <a:rPr lang="en-US" sz="1800" dirty="0">
                <a:solidFill>
                  <a:schemeClr val="tx1">
                    <a:lumMod val="50000"/>
                  </a:schemeClr>
                </a:solidFill>
                <a:latin typeface="KG Primary Penmanship"/>
              </a:rPr>
              <a:t>Volunteers should visit the training link found in the brochure prior to signing the Acknowledgement of Volunteer Responsibilities under FERPA.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830</Words>
  <Application>Microsoft Office PowerPoint</Application>
  <PresentationFormat>On-screen Show (4:3)</PresentationFormat>
  <Paragraphs>91</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Amasis MT Pro Black</vt:lpstr>
      <vt:lpstr>Arial</vt:lpstr>
      <vt:lpstr>Calibri</vt:lpstr>
      <vt:lpstr>Elise</vt:lpstr>
      <vt:lpstr>KG Makes You Stronger</vt:lpstr>
      <vt:lpstr>KG Primary Penmanship</vt:lpstr>
      <vt:lpstr>KG Strawberry Limeade</vt:lpstr>
      <vt:lpstr>Love Ya Like A Sister Solid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Jami Oconnor</cp:lastModifiedBy>
  <cp:revision>6</cp:revision>
  <cp:lastPrinted>2023-07-28T12:37:44Z</cp:lastPrinted>
  <dcterms:created xsi:type="dcterms:W3CDTF">2013-09-21T12:11:13Z</dcterms:created>
  <dcterms:modified xsi:type="dcterms:W3CDTF">2023-08-03T10:48:06Z</dcterms:modified>
</cp:coreProperties>
</file>