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2"/>
  </p:notesMasterIdLst>
  <p:sldIdLst>
    <p:sldId id="443" r:id="rId2"/>
    <p:sldId id="430" r:id="rId3"/>
    <p:sldId id="435" r:id="rId4"/>
    <p:sldId id="436" r:id="rId5"/>
    <p:sldId id="437" r:id="rId6"/>
    <p:sldId id="439" r:id="rId7"/>
    <p:sldId id="440" r:id="rId8"/>
    <p:sldId id="442" r:id="rId9"/>
    <p:sldId id="314" r:id="rId10"/>
    <p:sldId id="44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D1B"/>
    <a:srgbClr val="C3C2BD"/>
    <a:srgbClr val="C7C8C8"/>
    <a:srgbClr val="B8262C"/>
    <a:srgbClr val="C9C7C8"/>
    <a:srgbClr val="BB2025"/>
    <a:srgbClr val="BA2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20988-1CC2-42AD-A65C-8C0F11BF0BBD}" v="1" dt="2025-01-08T13:55:40.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3079" autoAdjust="0"/>
  </p:normalViewPr>
  <p:slideViewPr>
    <p:cSldViewPr snapToGrid="0">
      <p:cViewPr varScale="1">
        <p:scale>
          <a:sx n="63" d="100"/>
          <a:sy n="63" d="100"/>
        </p:scale>
        <p:origin x="6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98BDA4-1776-42A6-8523-91E04989A9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3FE496-E17E-443F-BC6D-37C93E66B26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EEDC2-B897-4258-B4C0-AB42322FF6DE}" type="datetimeFigureOut">
              <a:rPr lang="en-US" smtClean="0"/>
              <a:t>1/8/2025</a:t>
            </a:fld>
            <a:endParaRPr lang="en-US"/>
          </a:p>
        </p:txBody>
      </p:sp>
      <p:sp>
        <p:nvSpPr>
          <p:cNvPr id="4" name="Slide Image Placeholder 3">
            <a:extLst>
              <a:ext uri="{FF2B5EF4-FFF2-40B4-BE49-F238E27FC236}">
                <a16:creationId xmlns:a16="http://schemas.microsoft.com/office/drawing/2014/main" id="{5ECBE644-1042-416B-90B2-6627AFDE07A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B2C39C8-547C-4BA2-AF8D-0C556864DAD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9F3EB89-D813-4DFF-84C0-4054F54B1EC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55D12F97-407E-4D41-AD2C-321D1911D1E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6DD25-5876-4A27-9023-5AD8C75ED0D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935B8-69FE-42F0-9DDA-99A4472A72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69BEF9-1718-4DDA-85DE-148C37AFD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90217-732C-4C05-A3C4-17C20ACF7A33}"/>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5" name="Footer Placeholder 4">
            <a:extLst>
              <a:ext uri="{FF2B5EF4-FFF2-40B4-BE49-F238E27FC236}">
                <a16:creationId xmlns:a16="http://schemas.microsoft.com/office/drawing/2014/main" id="{F8380077-E835-4192-9D10-975DD5C5E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13C25-4C27-4A66-BE16-C899E4719DED}"/>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3415656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2C5D-4F62-4607-8E1A-9A5640107A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D40724-B036-42BD-8C11-B74A2C4F1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F3EF3-E88F-4EB6-A373-5CE406F9CFAB}"/>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5" name="Footer Placeholder 4">
            <a:extLst>
              <a:ext uri="{FF2B5EF4-FFF2-40B4-BE49-F238E27FC236}">
                <a16:creationId xmlns:a16="http://schemas.microsoft.com/office/drawing/2014/main" id="{F7CEEAC3-2BF1-4AE5-85E2-03853326F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5941F-F599-4DF2-B2C2-6C5D2294A617}"/>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198196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FBF32-650E-4D53-BDD5-232247C8EE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6A57B-A7D8-4D70-ADF5-79C8F2C82B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34334-1085-4F03-BE9D-DAE0779F1E51}"/>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5" name="Footer Placeholder 4">
            <a:extLst>
              <a:ext uri="{FF2B5EF4-FFF2-40B4-BE49-F238E27FC236}">
                <a16:creationId xmlns:a16="http://schemas.microsoft.com/office/drawing/2014/main" id="{BD77884E-851B-438C-93E1-26214A411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DCF7A-B76B-4155-9B8A-1E696542CC2F}"/>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52375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0602-23ED-475C-A5EF-AD4D55E21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A008C-D234-4726-826F-7C52B23654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D55FA9-98D8-4ACC-9E1E-70F6E8487F95}"/>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5" name="Footer Placeholder 4">
            <a:extLst>
              <a:ext uri="{FF2B5EF4-FFF2-40B4-BE49-F238E27FC236}">
                <a16:creationId xmlns:a16="http://schemas.microsoft.com/office/drawing/2014/main" id="{A9A220E4-3F08-481A-A9E7-EB248011B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382EF-136B-47F1-A586-059354665971}"/>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99867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9D82-D4B6-4C15-A213-2C81E9F293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C74238-6BBB-458C-B433-15EA6BB4A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AA9BA-158C-4566-B3EB-66C3D4D96C77}"/>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5" name="Footer Placeholder 4">
            <a:extLst>
              <a:ext uri="{FF2B5EF4-FFF2-40B4-BE49-F238E27FC236}">
                <a16:creationId xmlns:a16="http://schemas.microsoft.com/office/drawing/2014/main" id="{221AC197-4C3F-43DA-85D5-D7418675E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5A55D-E83A-4FEF-BF21-EC8E06AAD76A}"/>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215420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D940-DF9D-4CC1-B3DD-354CA9D102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22E79-820C-40AF-AC0E-649759739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0E56B5-F504-4482-B38D-D681E29B6E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9761CE-AA29-4F4A-B06B-1B2C4390BF4C}"/>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6" name="Footer Placeholder 5">
            <a:extLst>
              <a:ext uri="{FF2B5EF4-FFF2-40B4-BE49-F238E27FC236}">
                <a16:creationId xmlns:a16="http://schemas.microsoft.com/office/drawing/2014/main" id="{3BF48217-1258-4D20-97A8-37072367A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E3D3C-348C-4C8F-A388-FADF10180EA4}"/>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260855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A9FF-CFC0-4F40-A318-EE013117DF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759ADD-0FB6-4211-86E5-D2553AC6A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B2A27-D9BC-4A5A-8717-94461067C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3D1BAF-6F62-4A18-8B86-90D05785A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DB6D85-4A14-4738-86B2-741AFBBCD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43FC78-FDFA-4EF7-A06D-753117AF49A4}"/>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8" name="Footer Placeholder 7">
            <a:extLst>
              <a:ext uri="{FF2B5EF4-FFF2-40B4-BE49-F238E27FC236}">
                <a16:creationId xmlns:a16="http://schemas.microsoft.com/office/drawing/2014/main" id="{A03DD8EF-3349-4141-A51E-6649E3B10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B58E4-33C6-4D1C-AE65-D6BB14A497FE}"/>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135224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D678-2466-407E-AA23-BE13C1C76D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A846C0-0CCA-4227-801B-D75FB0AB30E1}"/>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4" name="Footer Placeholder 3">
            <a:extLst>
              <a:ext uri="{FF2B5EF4-FFF2-40B4-BE49-F238E27FC236}">
                <a16:creationId xmlns:a16="http://schemas.microsoft.com/office/drawing/2014/main" id="{7D054B6D-A4DC-4F33-845F-A77DCF5EFD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1FB571-C28D-492E-9476-7996E2A2E758}"/>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125697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D3D826-47D1-4978-AB69-EE79DE200D11}"/>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3" name="Footer Placeholder 2">
            <a:extLst>
              <a:ext uri="{FF2B5EF4-FFF2-40B4-BE49-F238E27FC236}">
                <a16:creationId xmlns:a16="http://schemas.microsoft.com/office/drawing/2014/main" id="{D567ADCC-3F60-4A83-89D0-FFB1E78F2C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5C977F-599D-48C0-A54E-1113DED93B28}"/>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324588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62A4C-344E-465C-93C1-B95E7D6AE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10E0E4-B2D0-4F7D-9B5B-22FCD712B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7659DC-B5F7-4696-89AB-CC89BD491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5CFC0-B105-43E2-88CC-804F73FAD8DF}"/>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6" name="Footer Placeholder 5">
            <a:extLst>
              <a:ext uri="{FF2B5EF4-FFF2-40B4-BE49-F238E27FC236}">
                <a16:creationId xmlns:a16="http://schemas.microsoft.com/office/drawing/2014/main" id="{DCD3F935-FC00-4DF7-9206-4DA201664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CD3917-EE63-4C19-A51A-47B9EBA74C35}"/>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196773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0CAC-10FE-4B9F-8612-3DE296E15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E69362-0939-41BD-89E1-C1414209C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A32679-97B8-412D-BCFD-9CDC1E915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8B26A-9313-4569-BCA0-B8A0148199EB}"/>
              </a:ext>
            </a:extLst>
          </p:cNvPr>
          <p:cNvSpPr>
            <a:spLocks noGrp="1"/>
          </p:cNvSpPr>
          <p:nvPr>
            <p:ph type="dt" sz="half" idx="10"/>
          </p:nvPr>
        </p:nvSpPr>
        <p:spPr/>
        <p:txBody>
          <a:bodyPr/>
          <a:lstStyle/>
          <a:p>
            <a:fld id="{AF4529B0-2CF3-4144-B350-E8CC85EE9592}" type="datetimeFigureOut">
              <a:rPr lang="en-US" smtClean="0"/>
              <a:t>1/8/2025</a:t>
            </a:fld>
            <a:endParaRPr lang="en-US"/>
          </a:p>
        </p:txBody>
      </p:sp>
      <p:sp>
        <p:nvSpPr>
          <p:cNvPr id="6" name="Footer Placeholder 5">
            <a:extLst>
              <a:ext uri="{FF2B5EF4-FFF2-40B4-BE49-F238E27FC236}">
                <a16:creationId xmlns:a16="http://schemas.microsoft.com/office/drawing/2014/main" id="{1550DC39-45C1-4DE3-8F04-9050FBDC8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3FF7B-F74F-48AC-BC81-8C53EBAC7794}"/>
              </a:ext>
            </a:extLst>
          </p:cNvPr>
          <p:cNvSpPr>
            <a:spLocks noGrp="1"/>
          </p:cNvSpPr>
          <p:nvPr>
            <p:ph type="sldNum" sz="quarter" idx="12"/>
          </p:nvPr>
        </p:nvSpPr>
        <p:spPr/>
        <p:txBody>
          <a:bodyPr/>
          <a:lstStyle/>
          <a:p>
            <a:fld id="{4838E6DA-AFFD-4C3F-A083-578A4BD30F8F}" type="slidenum">
              <a:rPr lang="en-US" smtClean="0"/>
              <a:t>‹#›</a:t>
            </a:fld>
            <a:endParaRPr lang="en-US"/>
          </a:p>
        </p:txBody>
      </p:sp>
    </p:spTree>
    <p:extLst>
      <p:ext uri="{BB962C8B-B14F-4D97-AF65-F5344CB8AC3E}">
        <p14:creationId xmlns:p14="http://schemas.microsoft.com/office/powerpoint/2010/main" val="326488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46AA7-5D04-42E5-9386-B6A99CF3E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F054F-58D7-4727-9A81-F5E727646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8EE9C-521A-4C52-993E-86AC3FFE2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529B0-2CF3-4144-B350-E8CC85EE9592}" type="datetimeFigureOut">
              <a:rPr lang="en-US" smtClean="0"/>
              <a:t>1/8/2025</a:t>
            </a:fld>
            <a:endParaRPr lang="en-US"/>
          </a:p>
        </p:txBody>
      </p:sp>
      <p:sp>
        <p:nvSpPr>
          <p:cNvPr id="5" name="Footer Placeholder 4">
            <a:extLst>
              <a:ext uri="{FF2B5EF4-FFF2-40B4-BE49-F238E27FC236}">
                <a16:creationId xmlns:a16="http://schemas.microsoft.com/office/drawing/2014/main" id="{8BC67A00-7696-4D89-A9A6-A9E2AAF6E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7DE428-A784-42BE-A1A9-E747B09467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8E6DA-AFFD-4C3F-A083-578A4BD30F8F}" type="slidenum">
              <a:rPr lang="en-US" smtClean="0"/>
              <a:t>‹#›</a:t>
            </a:fld>
            <a:endParaRPr lang="en-US"/>
          </a:p>
        </p:txBody>
      </p:sp>
    </p:spTree>
    <p:extLst>
      <p:ext uri="{BB962C8B-B14F-4D97-AF65-F5344CB8AC3E}">
        <p14:creationId xmlns:p14="http://schemas.microsoft.com/office/powerpoint/2010/main" val="14770019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lor2.gadoe.org/gadoe/file/65da261d-7393-457b-bd7e-b7721b2f15cf/1/GM_Parent_Resource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3BDF9-D238-62B0-3546-F07303897888}"/>
              </a:ext>
            </a:extLst>
          </p:cNvPr>
          <p:cNvSpPr>
            <a:spLocks noGrp="1"/>
          </p:cNvSpPr>
          <p:nvPr>
            <p:ph type="title"/>
          </p:nvPr>
        </p:nvSpPr>
        <p:spPr/>
        <p:txBody>
          <a:bodyPr>
            <a:normAutofit/>
          </a:bodyPr>
          <a:lstStyle/>
          <a:p>
            <a:r>
              <a:rPr lang="en-US" sz="5400" dirty="0">
                <a:solidFill>
                  <a:schemeClr val="bg1"/>
                </a:solidFill>
                <a:latin typeface="Dreaming Outloud Script Pro" panose="03050502040304050704" pitchFamily="66" charset="0"/>
                <a:cs typeface="Dreaming Outloud Script Pro" panose="03050502040304050704" pitchFamily="66" charset="0"/>
              </a:rPr>
              <a:t>Principal’s Advisory Council</a:t>
            </a:r>
          </a:p>
        </p:txBody>
      </p:sp>
      <p:sp>
        <p:nvSpPr>
          <p:cNvPr id="3" name="Content Placeholder 2">
            <a:extLst>
              <a:ext uri="{FF2B5EF4-FFF2-40B4-BE49-F238E27FC236}">
                <a16:creationId xmlns:a16="http://schemas.microsoft.com/office/drawing/2014/main" id="{BBC4D20D-D7B7-B763-C11C-F6F00D1915E0}"/>
              </a:ext>
            </a:extLst>
          </p:cNvPr>
          <p:cNvSpPr>
            <a:spLocks noGrp="1"/>
          </p:cNvSpPr>
          <p:nvPr>
            <p:ph idx="1"/>
          </p:nvPr>
        </p:nvSpPr>
        <p:spPr/>
        <p:txBody>
          <a:bodyPr/>
          <a:lstStyle/>
          <a:p>
            <a:r>
              <a:rPr lang="en-US" dirty="0">
                <a:solidFill>
                  <a:schemeClr val="bg1"/>
                </a:solidFill>
              </a:rPr>
              <a:t>Welcome!</a:t>
            </a:r>
          </a:p>
          <a:p>
            <a:r>
              <a:rPr lang="en-US" dirty="0">
                <a:solidFill>
                  <a:schemeClr val="bg1"/>
                </a:solidFill>
              </a:rPr>
              <a:t>Staff Survey results</a:t>
            </a:r>
          </a:p>
          <a:p>
            <a:r>
              <a:rPr lang="en-US" dirty="0">
                <a:solidFill>
                  <a:schemeClr val="bg1"/>
                </a:solidFill>
              </a:rPr>
              <a:t>New staff member- Ashley </a:t>
            </a:r>
            <a:r>
              <a:rPr lang="en-US" dirty="0" err="1">
                <a:solidFill>
                  <a:schemeClr val="bg1"/>
                </a:solidFill>
              </a:rPr>
              <a:t>Aligood</a:t>
            </a:r>
            <a:r>
              <a:rPr lang="en-US" dirty="0">
                <a:solidFill>
                  <a:schemeClr val="bg1"/>
                </a:solidFill>
              </a:rPr>
              <a:t>- gifted</a:t>
            </a:r>
          </a:p>
          <a:p>
            <a:r>
              <a:rPr lang="en-US" dirty="0">
                <a:solidFill>
                  <a:schemeClr val="bg1"/>
                </a:solidFill>
              </a:rPr>
              <a:t>CCRPI results </a:t>
            </a:r>
          </a:p>
          <a:p>
            <a:r>
              <a:rPr lang="en-US" dirty="0">
                <a:solidFill>
                  <a:schemeClr val="bg1"/>
                </a:solidFill>
              </a:rPr>
              <a:t>EOG resources on DOE</a:t>
            </a:r>
          </a:p>
          <a:p>
            <a:r>
              <a:rPr lang="en-US" dirty="0">
                <a:solidFill>
                  <a:schemeClr val="bg1"/>
                </a:solidFill>
              </a:rPr>
              <a:t>Upcoming events </a:t>
            </a:r>
          </a:p>
          <a:p>
            <a:endParaRPr lang="en-US" dirty="0">
              <a:solidFill>
                <a:schemeClr val="bg1"/>
              </a:solidFill>
            </a:endParaRPr>
          </a:p>
        </p:txBody>
      </p:sp>
    </p:spTree>
    <p:extLst>
      <p:ext uri="{BB962C8B-B14F-4D97-AF65-F5344CB8AC3E}">
        <p14:creationId xmlns:p14="http://schemas.microsoft.com/office/powerpoint/2010/main" val="46488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9682-4DA1-8FB2-B21B-3455FB578975}"/>
              </a:ext>
            </a:extLst>
          </p:cNvPr>
          <p:cNvSpPr>
            <a:spLocks noGrp="1"/>
          </p:cNvSpPr>
          <p:nvPr>
            <p:ph type="title"/>
          </p:nvPr>
        </p:nvSpPr>
        <p:spPr>
          <a:xfrm>
            <a:off x="812800" y="80645"/>
            <a:ext cx="10236200" cy="1325563"/>
          </a:xfrm>
        </p:spPr>
        <p:txBody>
          <a:bodyPr/>
          <a:lstStyle/>
          <a:p>
            <a:pPr algn="ctr"/>
            <a:r>
              <a:rPr lang="en-US" dirty="0">
                <a:solidFill>
                  <a:schemeClr val="bg1"/>
                </a:solidFill>
                <a:latin typeface="Dreaming Outloud Script Pro" panose="03050502040304050704" pitchFamily="66" charset="0"/>
                <a:cs typeface="Dreaming Outloud Script Pro" panose="03050502040304050704" pitchFamily="66" charset="0"/>
              </a:rPr>
              <a:t>Upcoming Events! Mark your calendars! </a:t>
            </a:r>
          </a:p>
        </p:txBody>
      </p:sp>
      <p:pic>
        <p:nvPicPr>
          <p:cNvPr id="5" name="Content Placeholder 4">
            <a:extLst>
              <a:ext uri="{FF2B5EF4-FFF2-40B4-BE49-F238E27FC236}">
                <a16:creationId xmlns:a16="http://schemas.microsoft.com/office/drawing/2014/main" id="{F2118233-5460-26DD-8791-E1B202BF6B86}"/>
              </a:ext>
            </a:extLst>
          </p:cNvPr>
          <p:cNvPicPr>
            <a:picLocks noGrp="1" noChangeAspect="1"/>
          </p:cNvPicPr>
          <p:nvPr>
            <p:ph idx="1"/>
          </p:nvPr>
        </p:nvPicPr>
        <p:blipFill>
          <a:blip r:embed="rId2"/>
          <a:stretch>
            <a:fillRect/>
          </a:stretch>
        </p:blipFill>
        <p:spPr>
          <a:xfrm>
            <a:off x="3799840" y="1494715"/>
            <a:ext cx="4724400" cy="5157343"/>
          </a:xfrm>
        </p:spPr>
      </p:pic>
    </p:spTree>
    <p:extLst>
      <p:ext uri="{BB962C8B-B14F-4D97-AF65-F5344CB8AC3E}">
        <p14:creationId xmlns:p14="http://schemas.microsoft.com/office/powerpoint/2010/main" val="189268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70047F-0481-4996-9B56-FA12FF6B8F4A}"/>
              </a:ext>
            </a:extLst>
          </p:cNvPr>
          <p:cNvSpPr>
            <a:spLocks noGrp="1"/>
          </p:cNvSpPr>
          <p:nvPr>
            <p:ph type="title"/>
          </p:nvPr>
        </p:nvSpPr>
        <p:spPr>
          <a:xfrm>
            <a:off x="471323" y="159187"/>
            <a:ext cx="10058400" cy="801688"/>
          </a:xfrm>
        </p:spPr>
        <p:txBody>
          <a:bodyPr>
            <a:noAutofit/>
          </a:bodyPr>
          <a:lstStyle/>
          <a:p>
            <a:pPr algn="ctr"/>
            <a:r>
              <a:rPr lang="en-US" sz="4000" b="1" dirty="0">
                <a:solidFill>
                  <a:schemeClr val="bg1"/>
                </a:solidFill>
                <a:latin typeface="Dreaming Outloud Script Pro" panose="03050502040304050704" pitchFamily="66" charset="0"/>
                <a:cs typeface="Dreaming Outloud Script Pro" panose="03050502040304050704" pitchFamily="66" charset="0"/>
              </a:rPr>
              <a:t>School-Wide Data to Share</a:t>
            </a:r>
          </a:p>
        </p:txBody>
      </p:sp>
      <p:sp>
        <p:nvSpPr>
          <p:cNvPr id="2" name="TextBox 1">
            <a:extLst>
              <a:ext uri="{FF2B5EF4-FFF2-40B4-BE49-F238E27FC236}">
                <a16:creationId xmlns:a16="http://schemas.microsoft.com/office/drawing/2014/main" id="{01184BDE-2262-4160-9964-F96633D672D4}"/>
              </a:ext>
            </a:extLst>
          </p:cNvPr>
          <p:cNvSpPr txBox="1"/>
          <p:nvPr/>
        </p:nvSpPr>
        <p:spPr>
          <a:xfrm>
            <a:off x="231896" y="1090119"/>
            <a:ext cx="11736102" cy="5262979"/>
          </a:xfrm>
          <a:prstGeom prst="rect">
            <a:avLst/>
          </a:prstGeom>
          <a:noFill/>
        </p:spPr>
        <p:txBody>
          <a:bodyPr wrap="square" lIns="91440" tIns="45720" rIns="91440" bIns="45720" rtlCol="0" anchor="t">
            <a:spAutoFit/>
          </a:bodyPr>
          <a:lstStyle/>
          <a:p>
            <a:r>
              <a:rPr lang="en-US" sz="2400" b="1" u="sng" dirty="0">
                <a:solidFill>
                  <a:schemeClr val="bg1"/>
                </a:solidFill>
                <a:latin typeface="Calibri"/>
                <a:ea typeface="Calibri"/>
                <a:cs typeface="Calibri"/>
              </a:rPr>
              <a:t>Perception Survey Trends:</a:t>
            </a:r>
            <a:endParaRPr lang="en-US" u="sng" dirty="0">
              <a:solidFill>
                <a:schemeClr val="bg1"/>
              </a:solidFill>
              <a:latin typeface="Calibri"/>
              <a:ea typeface="Calibri"/>
              <a:cs typeface="Calibri"/>
            </a:endParaRPr>
          </a:p>
          <a:p>
            <a:endParaRPr lang="en-US" sz="2400" b="1" dirty="0">
              <a:solidFill>
                <a:schemeClr val="bg1"/>
              </a:solidFill>
              <a:latin typeface="Calibri"/>
              <a:ea typeface="Calibri"/>
              <a:cs typeface="Calibri"/>
            </a:endParaRPr>
          </a:p>
          <a:p>
            <a:pPr marL="342900" indent="-342900">
              <a:buFont typeface="Arial"/>
              <a:buChar char="•"/>
            </a:pPr>
            <a:r>
              <a:rPr lang="en-US" sz="2400" b="1" dirty="0">
                <a:solidFill>
                  <a:schemeClr val="bg1"/>
                </a:solidFill>
                <a:latin typeface="Calibri"/>
                <a:ea typeface="Calibri"/>
                <a:cs typeface="Calibri"/>
              </a:rPr>
              <a:t>What is going well:  </a:t>
            </a:r>
          </a:p>
          <a:p>
            <a:r>
              <a:rPr lang="en-US" sz="2400" b="1" dirty="0">
                <a:solidFill>
                  <a:schemeClr val="bg1"/>
                </a:solidFill>
                <a:latin typeface="Calibri"/>
                <a:ea typeface="Calibri"/>
                <a:cs typeface="Calibri"/>
              </a:rPr>
              <a:t>Relationships, Team Planning, OG, WIN Block, Positive Environment</a:t>
            </a:r>
          </a:p>
          <a:p>
            <a:endParaRPr lang="en-US" sz="2400" b="1" dirty="0">
              <a:solidFill>
                <a:schemeClr val="bg1"/>
              </a:solidFill>
              <a:latin typeface="Calibri"/>
              <a:ea typeface="Calibri"/>
              <a:cs typeface="Calibri"/>
            </a:endParaRPr>
          </a:p>
          <a:p>
            <a:pPr marL="342900" indent="-342900">
              <a:buFont typeface="Arial"/>
              <a:buChar char="•"/>
            </a:pPr>
            <a:r>
              <a:rPr lang="en-US" sz="2400" b="1" dirty="0">
                <a:solidFill>
                  <a:schemeClr val="bg1"/>
                </a:solidFill>
                <a:latin typeface="Calibri"/>
                <a:ea typeface="Calibri"/>
                <a:cs typeface="Calibri"/>
              </a:rPr>
              <a:t>Glows: </a:t>
            </a:r>
          </a:p>
          <a:p>
            <a:r>
              <a:rPr lang="en-US" sz="2400" b="1" dirty="0">
                <a:solidFill>
                  <a:schemeClr val="bg1"/>
                </a:solidFill>
                <a:latin typeface="Calibri"/>
                <a:ea typeface="Calibri"/>
                <a:cs typeface="Calibri"/>
              </a:rPr>
              <a:t>Integrating, Efficiency, PL, Using Data, Phonics, supporting each other, trying new things</a:t>
            </a:r>
          </a:p>
          <a:p>
            <a:endParaRPr lang="en-US" sz="2400" b="1" dirty="0">
              <a:solidFill>
                <a:schemeClr val="bg1"/>
              </a:solidFill>
              <a:latin typeface="Calibri"/>
              <a:ea typeface="Calibri"/>
              <a:cs typeface="Calibri"/>
            </a:endParaRPr>
          </a:p>
          <a:p>
            <a:pPr marL="342900" indent="-342900">
              <a:buFont typeface="Arial"/>
              <a:buChar char="•"/>
            </a:pPr>
            <a:r>
              <a:rPr lang="en-US" sz="2400" b="1" dirty="0">
                <a:solidFill>
                  <a:schemeClr val="bg1"/>
                </a:solidFill>
                <a:latin typeface="Calibri"/>
                <a:ea typeface="Calibri"/>
                <a:cs typeface="Calibri"/>
              </a:rPr>
              <a:t>CCC Thoughts:</a:t>
            </a:r>
          </a:p>
          <a:p>
            <a:r>
              <a:rPr lang="en-US" sz="2400" b="1" dirty="0">
                <a:solidFill>
                  <a:schemeClr val="bg1"/>
                </a:solidFill>
                <a:ea typeface="Calibri"/>
                <a:cs typeface="Calibri"/>
              </a:rPr>
              <a:t>Love the </a:t>
            </a:r>
            <a:r>
              <a:rPr lang="en-US" sz="2400" b="1" u="sng" dirty="0">
                <a:solidFill>
                  <a:schemeClr val="bg1"/>
                </a:solidFill>
                <a:ea typeface="Calibri"/>
                <a:cs typeface="Calibri"/>
              </a:rPr>
              <a:t>time</a:t>
            </a:r>
            <a:r>
              <a:rPr lang="en-US" sz="2400" b="1" dirty="0">
                <a:solidFill>
                  <a:schemeClr val="bg1"/>
                </a:solidFill>
                <a:ea typeface="Calibri"/>
                <a:cs typeface="Calibri"/>
              </a:rPr>
              <a:t>, looking forward to discussing more data, more focused this year, more productive this year, love having the agenda ahead of time</a:t>
            </a:r>
          </a:p>
          <a:p>
            <a:endParaRPr lang="en-US" sz="2400" b="1" dirty="0">
              <a:solidFill>
                <a:schemeClr val="bg1"/>
              </a:solidFill>
              <a:latin typeface="Calibri"/>
              <a:ea typeface="Calibri" panose="020F0502020204030204"/>
              <a:cs typeface="Calibri" panose="020F0502020204030204"/>
            </a:endParaRPr>
          </a:p>
          <a:p>
            <a:pPr marL="342900" indent="-342900">
              <a:buFont typeface="Arial"/>
              <a:buChar char="•"/>
            </a:pPr>
            <a:r>
              <a:rPr lang="en-US" sz="2400" b="1" dirty="0">
                <a:solidFill>
                  <a:schemeClr val="bg1"/>
                </a:solidFill>
                <a:latin typeface="Calibri"/>
                <a:ea typeface="Calibri" panose="020F0502020204030204"/>
                <a:cs typeface="Calibri" panose="020F0502020204030204"/>
              </a:rPr>
              <a:t>Support from Admin:</a:t>
            </a:r>
          </a:p>
          <a:p>
            <a:r>
              <a:rPr lang="en-US" sz="2400" b="1" dirty="0">
                <a:solidFill>
                  <a:schemeClr val="bg1"/>
                </a:solidFill>
                <a:latin typeface="Calibri"/>
                <a:ea typeface="Calibri" panose="020F0502020204030204"/>
                <a:cs typeface="Calibri" panose="020F0502020204030204"/>
              </a:rPr>
              <a:t>Vertical collaboration, more school wide data shared, thankful for time, focused PL</a:t>
            </a:r>
          </a:p>
        </p:txBody>
      </p:sp>
    </p:spTree>
    <p:extLst>
      <p:ext uri="{BB962C8B-B14F-4D97-AF65-F5344CB8AC3E}">
        <p14:creationId xmlns:p14="http://schemas.microsoft.com/office/powerpoint/2010/main" val="124600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9ABE-CD0B-D81C-0447-793D1339D562}"/>
              </a:ext>
            </a:extLst>
          </p:cNvPr>
          <p:cNvSpPr>
            <a:spLocks noGrp="1"/>
          </p:cNvSpPr>
          <p:nvPr>
            <p:ph type="title"/>
          </p:nvPr>
        </p:nvSpPr>
        <p:spPr/>
        <p:txBody>
          <a:bodyPr/>
          <a:lstStyle/>
          <a:p>
            <a:r>
              <a:rPr lang="en-US" b="1" dirty="0">
                <a:solidFill>
                  <a:schemeClr val="bg1"/>
                </a:solidFill>
                <a:latin typeface="Dreaming Outloud Script Pro" panose="03050502040304050704" pitchFamily="66" charset="0"/>
                <a:ea typeface="Calibri Light"/>
                <a:cs typeface="Dreaming Outloud Script Pro" panose="03050502040304050704" pitchFamily="66" charset="0"/>
              </a:rPr>
              <a:t>CCRPI Data</a:t>
            </a:r>
            <a:endParaRPr lang="en-US" b="1" dirty="0">
              <a:solidFill>
                <a:schemeClr val="bg1"/>
              </a:solidFill>
              <a:latin typeface="Dreaming Outloud Script Pro" panose="03050502040304050704" pitchFamily="66" charset="0"/>
              <a:cs typeface="Dreaming Outloud Script Pro" panose="03050502040304050704" pitchFamily="66" charset="0"/>
            </a:endParaRPr>
          </a:p>
        </p:txBody>
      </p:sp>
      <p:pic>
        <p:nvPicPr>
          <p:cNvPr id="4" name="Content Placeholder 3" descr="A screenshot of a computer&#10;&#10;Description automatically generated">
            <a:extLst>
              <a:ext uri="{FF2B5EF4-FFF2-40B4-BE49-F238E27FC236}">
                <a16:creationId xmlns:a16="http://schemas.microsoft.com/office/drawing/2014/main" id="{1552414C-9729-8204-AA2C-5659310E4BA3}"/>
              </a:ext>
            </a:extLst>
          </p:cNvPr>
          <p:cNvPicPr>
            <a:picLocks noGrp="1" noChangeAspect="1"/>
          </p:cNvPicPr>
          <p:nvPr>
            <p:ph idx="1"/>
          </p:nvPr>
        </p:nvPicPr>
        <p:blipFill>
          <a:blip r:embed="rId2"/>
          <a:stretch>
            <a:fillRect/>
          </a:stretch>
        </p:blipFill>
        <p:spPr>
          <a:xfrm>
            <a:off x="1688796" y="1825625"/>
            <a:ext cx="8814408" cy="4351338"/>
          </a:xfrm>
        </p:spPr>
      </p:pic>
    </p:spTree>
    <p:extLst>
      <p:ext uri="{BB962C8B-B14F-4D97-AF65-F5344CB8AC3E}">
        <p14:creationId xmlns:p14="http://schemas.microsoft.com/office/powerpoint/2010/main" val="1851065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1675-4C19-F461-BA6E-146BD78BCCC1}"/>
              </a:ext>
            </a:extLst>
          </p:cNvPr>
          <p:cNvSpPr>
            <a:spLocks noGrp="1"/>
          </p:cNvSpPr>
          <p:nvPr>
            <p:ph type="title"/>
          </p:nvPr>
        </p:nvSpPr>
        <p:spPr>
          <a:xfrm>
            <a:off x="302986" y="265339"/>
            <a:ext cx="10515600" cy="1325563"/>
          </a:xfrm>
        </p:spPr>
        <p:txBody>
          <a:bodyPr>
            <a:normAutofit fontScale="90000"/>
          </a:bodyPr>
          <a:lstStyle/>
          <a:p>
            <a:r>
              <a:rPr lang="en-US" dirty="0">
                <a:solidFill>
                  <a:schemeClr val="bg1"/>
                </a:solidFill>
                <a:latin typeface="Dreaming Outloud Script Pro" panose="03050502040304050704" pitchFamily="66" charset="0"/>
                <a:cs typeface="Dreaming Outloud Script Pro" panose="03050502040304050704" pitchFamily="66" charset="0"/>
              </a:rPr>
              <a:t>Progress-</a:t>
            </a:r>
            <a:r>
              <a:rPr lang="en-US" sz="3600" dirty="0">
                <a:solidFill>
                  <a:schemeClr val="bg1"/>
                </a:solidFill>
              </a:rPr>
              <a:t> Measures how much growth students demonstrate in ELA and Math. It focuses on student improvement over time. </a:t>
            </a:r>
          </a:p>
        </p:txBody>
      </p:sp>
      <p:pic>
        <p:nvPicPr>
          <p:cNvPr id="4" name="Content Placeholder 3" descr="A screenshot of a computer&#10;&#10;Description automatically generated">
            <a:extLst>
              <a:ext uri="{FF2B5EF4-FFF2-40B4-BE49-F238E27FC236}">
                <a16:creationId xmlns:a16="http://schemas.microsoft.com/office/drawing/2014/main" id="{44DD963F-EDB8-2B38-260E-5656F52E7116}"/>
              </a:ext>
            </a:extLst>
          </p:cNvPr>
          <p:cNvPicPr>
            <a:picLocks noGrp="1" noChangeAspect="1"/>
          </p:cNvPicPr>
          <p:nvPr>
            <p:ph idx="1"/>
          </p:nvPr>
        </p:nvPicPr>
        <p:blipFill>
          <a:blip r:embed="rId2"/>
          <a:stretch>
            <a:fillRect/>
          </a:stretch>
        </p:blipFill>
        <p:spPr>
          <a:xfrm>
            <a:off x="1585783" y="1825625"/>
            <a:ext cx="9020434" cy="4351338"/>
          </a:xfrm>
        </p:spPr>
      </p:pic>
    </p:spTree>
    <p:extLst>
      <p:ext uri="{BB962C8B-B14F-4D97-AF65-F5344CB8AC3E}">
        <p14:creationId xmlns:p14="http://schemas.microsoft.com/office/powerpoint/2010/main" val="214320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4D510-4DC1-6373-E12A-7D87328FB083}"/>
              </a:ext>
            </a:extLst>
          </p:cNvPr>
          <p:cNvSpPr>
            <a:spLocks noGrp="1"/>
          </p:cNvSpPr>
          <p:nvPr>
            <p:ph type="title"/>
          </p:nvPr>
        </p:nvSpPr>
        <p:spPr/>
        <p:txBody>
          <a:bodyPr>
            <a:normAutofit fontScale="90000"/>
          </a:bodyPr>
          <a:lstStyle/>
          <a:p>
            <a:r>
              <a:rPr lang="en-US" dirty="0">
                <a:solidFill>
                  <a:schemeClr val="bg1"/>
                </a:solidFill>
                <a:latin typeface="Dreaming Outloud Script Pro" panose="03050502040304050704" pitchFamily="66" charset="0"/>
                <a:ea typeface="Calibri Light"/>
                <a:cs typeface="Dreaming Outloud Script Pro" panose="03050502040304050704" pitchFamily="66" charset="0"/>
              </a:rPr>
              <a:t>Closing the Gaps- </a:t>
            </a:r>
            <a:r>
              <a:rPr lang="en-US" sz="3600" dirty="0">
                <a:solidFill>
                  <a:schemeClr val="bg1"/>
                </a:solidFill>
                <a:ea typeface="Calibri Light"/>
                <a:cs typeface="Calibri Light"/>
              </a:rPr>
              <a:t>refers to reducing achievement gaps between student groups.</a:t>
            </a:r>
            <a:br>
              <a:rPr lang="en-US" sz="3600" dirty="0">
                <a:solidFill>
                  <a:schemeClr val="bg1"/>
                </a:solidFill>
                <a:ea typeface="Calibri Light"/>
                <a:cs typeface="Calibri Light"/>
              </a:rPr>
            </a:br>
            <a:r>
              <a:rPr lang="en-US" sz="2700" dirty="0">
                <a:solidFill>
                  <a:schemeClr val="bg1"/>
                </a:solidFill>
                <a:ea typeface="Calibri Light"/>
                <a:cs typeface="Calibri Light"/>
              </a:rPr>
              <a:t>(differentiation, intervention, targeted instruction, high expectations etc.)</a:t>
            </a:r>
            <a:endParaRPr lang="en-US" sz="2700" dirty="0">
              <a:solidFill>
                <a:schemeClr val="bg1"/>
              </a:solidFill>
            </a:endParaRPr>
          </a:p>
        </p:txBody>
      </p:sp>
      <p:pic>
        <p:nvPicPr>
          <p:cNvPr id="4" name="Content Placeholder 3" descr="A screenshot of a test&#10;&#10;Description automatically generated">
            <a:extLst>
              <a:ext uri="{FF2B5EF4-FFF2-40B4-BE49-F238E27FC236}">
                <a16:creationId xmlns:a16="http://schemas.microsoft.com/office/drawing/2014/main" id="{552B98CE-E523-643E-8797-005CD4DCE8F1}"/>
              </a:ext>
            </a:extLst>
          </p:cNvPr>
          <p:cNvPicPr>
            <a:picLocks noGrp="1" noChangeAspect="1"/>
          </p:cNvPicPr>
          <p:nvPr>
            <p:ph idx="1"/>
          </p:nvPr>
        </p:nvPicPr>
        <p:blipFill>
          <a:blip r:embed="rId2"/>
          <a:stretch>
            <a:fillRect/>
          </a:stretch>
        </p:blipFill>
        <p:spPr>
          <a:xfrm>
            <a:off x="747486" y="2212651"/>
            <a:ext cx="10515600" cy="4030857"/>
          </a:xfrm>
        </p:spPr>
      </p:pic>
    </p:spTree>
    <p:extLst>
      <p:ext uri="{BB962C8B-B14F-4D97-AF65-F5344CB8AC3E}">
        <p14:creationId xmlns:p14="http://schemas.microsoft.com/office/powerpoint/2010/main" val="69231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B4CE7-B96A-934B-C9FC-6CF18E05EB91}"/>
              </a:ext>
            </a:extLst>
          </p:cNvPr>
          <p:cNvSpPr>
            <a:spLocks noGrp="1"/>
          </p:cNvSpPr>
          <p:nvPr>
            <p:ph type="title"/>
          </p:nvPr>
        </p:nvSpPr>
        <p:spPr/>
        <p:txBody>
          <a:bodyPr/>
          <a:lstStyle/>
          <a:p>
            <a:r>
              <a:rPr lang="en-US" dirty="0">
                <a:solidFill>
                  <a:schemeClr val="bg1"/>
                </a:solidFill>
                <a:latin typeface="Dreaming Outloud Script Pro" panose="03050502040304050704" pitchFamily="66" charset="0"/>
                <a:ea typeface="Calibri Light"/>
                <a:cs typeface="Dreaming Outloud Script Pro" panose="03050502040304050704" pitchFamily="66" charset="0"/>
              </a:rPr>
              <a:t>Closing the Gap cont.</a:t>
            </a:r>
            <a:endParaRPr lang="en-US" dirty="0">
              <a:solidFill>
                <a:schemeClr val="bg1"/>
              </a:solidFill>
              <a:latin typeface="Dreaming Outloud Script Pro" panose="03050502040304050704" pitchFamily="66" charset="0"/>
              <a:cs typeface="Dreaming Outloud Script Pro" panose="03050502040304050704" pitchFamily="66" charset="0"/>
            </a:endParaRPr>
          </a:p>
        </p:txBody>
      </p:sp>
      <p:pic>
        <p:nvPicPr>
          <p:cNvPr id="4" name="Content Placeholder 3" descr="A screenshot of a computer&#10;&#10;Description automatically generated">
            <a:extLst>
              <a:ext uri="{FF2B5EF4-FFF2-40B4-BE49-F238E27FC236}">
                <a16:creationId xmlns:a16="http://schemas.microsoft.com/office/drawing/2014/main" id="{9C49A882-2845-7F46-9076-E06A7B9DDABE}"/>
              </a:ext>
            </a:extLst>
          </p:cNvPr>
          <p:cNvPicPr>
            <a:picLocks noGrp="1" noChangeAspect="1"/>
          </p:cNvPicPr>
          <p:nvPr>
            <p:ph idx="1"/>
          </p:nvPr>
        </p:nvPicPr>
        <p:blipFill>
          <a:blip r:embed="rId2"/>
          <a:stretch>
            <a:fillRect/>
          </a:stretch>
        </p:blipFill>
        <p:spPr>
          <a:xfrm>
            <a:off x="969290" y="1825625"/>
            <a:ext cx="10253419" cy="4351338"/>
          </a:xfrm>
        </p:spPr>
      </p:pic>
    </p:spTree>
    <p:extLst>
      <p:ext uri="{BB962C8B-B14F-4D97-AF65-F5344CB8AC3E}">
        <p14:creationId xmlns:p14="http://schemas.microsoft.com/office/powerpoint/2010/main" val="918880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0968-09F1-7DCA-5A84-9E37FB8CFC93}"/>
              </a:ext>
            </a:extLst>
          </p:cNvPr>
          <p:cNvSpPr>
            <a:spLocks noGrp="1"/>
          </p:cNvSpPr>
          <p:nvPr>
            <p:ph type="title"/>
          </p:nvPr>
        </p:nvSpPr>
        <p:spPr/>
        <p:txBody>
          <a:bodyPr vert="horz" lIns="91440" tIns="45720" rIns="91440" bIns="45720" rtlCol="0" anchor="ctr">
            <a:noAutofit/>
          </a:bodyPr>
          <a:lstStyle/>
          <a:p>
            <a:r>
              <a:rPr lang="en-US" sz="4000" dirty="0">
                <a:solidFill>
                  <a:schemeClr val="bg1"/>
                </a:solidFill>
                <a:latin typeface="Dreaming Outloud Script Pro" panose="03050502040304050704" pitchFamily="66" charset="0"/>
                <a:ea typeface="Calibri Light"/>
                <a:cs typeface="Dreaming Outloud Script Pro" panose="03050502040304050704" pitchFamily="66" charset="0"/>
              </a:rPr>
              <a:t>Readiness-</a:t>
            </a:r>
            <a:r>
              <a:rPr lang="en-US" sz="2800" dirty="0">
                <a:solidFill>
                  <a:schemeClr val="bg1"/>
                </a:solidFill>
                <a:ea typeface="Calibri Light"/>
                <a:cs typeface="Calibri Light"/>
              </a:rPr>
              <a:t> Combining Content Mastery, Progress and Closing the Gaps. A higher score in readiness means you are preparing students for future success.</a:t>
            </a:r>
          </a:p>
        </p:txBody>
      </p:sp>
      <p:pic>
        <p:nvPicPr>
          <p:cNvPr id="4" name="Content Placeholder 3" descr="A screenshot of a computer&#10;&#10;Description automatically generated">
            <a:extLst>
              <a:ext uri="{FF2B5EF4-FFF2-40B4-BE49-F238E27FC236}">
                <a16:creationId xmlns:a16="http://schemas.microsoft.com/office/drawing/2014/main" id="{82066FBB-2368-2DE0-773E-BBE083F6B824}"/>
              </a:ext>
            </a:extLst>
          </p:cNvPr>
          <p:cNvPicPr>
            <a:picLocks noGrp="1" noChangeAspect="1"/>
          </p:cNvPicPr>
          <p:nvPr>
            <p:ph idx="1"/>
          </p:nvPr>
        </p:nvPicPr>
        <p:blipFill>
          <a:blip r:embed="rId2"/>
          <a:stretch>
            <a:fillRect/>
          </a:stretch>
        </p:blipFill>
        <p:spPr>
          <a:xfrm>
            <a:off x="1098160" y="1925411"/>
            <a:ext cx="9333464" cy="4351338"/>
          </a:xfrm>
        </p:spPr>
      </p:pic>
    </p:spTree>
    <p:extLst>
      <p:ext uri="{BB962C8B-B14F-4D97-AF65-F5344CB8AC3E}">
        <p14:creationId xmlns:p14="http://schemas.microsoft.com/office/powerpoint/2010/main" val="194582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1D8FB-EF38-858E-419B-D43B896EC910}"/>
              </a:ext>
            </a:extLst>
          </p:cNvPr>
          <p:cNvSpPr>
            <a:spLocks noGrp="1"/>
          </p:cNvSpPr>
          <p:nvPr>
            <p:ph type="title"/>
          </p:nvPr>
        </p:nvSpPr>
        <p:spPr/>
        <p:txBody>
          <a:bodyPr/>
          <a:lstStyle/>
          <a:p>
            <a:r>
              <a:rPr lang="en-US" dirty="0">
                <a:solidFill>
                  <a:schemeClr val="bg1"/>
                </a:solidFill>
                <a:latin typeface="Dreaming Outloud Script Pro" panose="03050502040304050704" pitchFamily="66" charset="0"/>
                <a:ea typeface="Calibri Light"/>
                <a:cs typeface="Dreaming Outloud Script Pro" panose="03050502040304050704" pitchFamily="66" charset="0"/>
              </a:rPr>
              <a:t>             What does all of this mean?</a:t>
            </a:r>
          </a:p>
        </p:txBody>
      </p:sp>
      <p:sp>
        <p:nvSpPr>
          <p:cNvPr id="3" name="Content Placeholder 2">
            <a:extLst>
              <a:ext uri="{FF2B5EF4-FFF2-40B4-BE49-F238E27FC236}">
                <a16:creationId xmlns:a16="http://schemas.microsoft.com/office/drawing/2014/main" id="{ACC9D9AA-12CE-AB25-B966-B3A8166A3695}"/>
              </a:ext>
            </a:extLst>
          </p:cNvPr>
          <p:cNvSpPr>
            <a:spLocks noGrp="1"/>
          </p:cNvSpPr>
          <p:nvPr>
            <p:ph idx="1"/>
          </p:nvPr>
        </p:nvSpPr>
        <p:spPr/>
        <p:txBody>
          <a:bodyPr vert="horz" lIns="91440" tIns="45720" rIns="91440" bIns="45720" rtlCol="0" anchor="t">
            <a:normAutofit/>
          </a:bodyPr>
          <a:lstStyle/>
          <a:p>
            <a:pPr marL="0" indent="0">
              <a:buNone/>
            </a:pPr>
            <a:endParaRPr lang="en-US" dirty="0">
              <a:solidFill>
                <a:schemeClr val="bg1"/>
              </a:solidFill>
              <a:ea typeface="Calibri"/>
              <a:cs typeface="Calibri"/>
            </a:endParaRPr>
          </a:p>
          <a:p>
            <a:pPr marL="0" indent="0" algn="ctr">
              <a:buNone/>
            </a:pPr>
            <a:r>
              <a:rPr lang="en-US" dirty="0">
                <a:solidFill>
                  <a:schemeClr val="bg1"/>
                </a:solidFill>
                <a:ea typeface="Calibri"/>
                <a:cs typeface="Calibri"/>
              </a:rPr>
              <a:t>It is important to note that CCRPI is not just a snapshot of a single years performance. It is a tool that can be used to track progress over time and identify our strengths and areas of growth. This data will assist us in making decisions to enhance our instructional practices to support student learning. </a:t>
            </a:r>
          </a:p>
          <a:p>
            <a:pPr marL="0" indent="0">
              <a:buNone/>
            </a:pPr>
            <a:endParaRPr lang="en-US" dirty="0">
              <a:solidFill>
                <a:schemeClr val="bg1"/>
              </a:solidFill>
              <a:ea typeface="Calibri"/>
              <a:cs typeface="Calibri"/>
            </a:endParaRPr>
          </a:p>
          <a:p>
            <a:pPr marL="0" indent="0">
              <a:buNone/>
            </a:pPr>
            <a:endParaRPr lang="en-US" dirty="0">
              <a:solidFill>
                <a:schemeClr val="bg1"/>
              </a:solidFill>
              <a:ea typeface="Calibri"/>
              <a:cs typeface="Calibri"/>
            </a:endParaRPr>
          </a:p>
        </p:txBody>
      </p:sp>
      <p:pic>
        <p:nvPicPr>
          <p:cNvPr id="4" name="Picture 3" descr="John C. Maxwell Quote: “Success is a continuing thing. It is growth and ...">
            <a:extLst>
              <a:ext uri="{FF2B5EF4-FFF2-40B4-BE49-F238E27FC236}">
                <a16:creationId xmlns:a16="http://schemas.microsoft.com/office/drawing/2014/main" id="{08A14DC3-C2F4-D80A-0457-F6FBC7DFB5A5}"/>
              </a:ext>
            </a:extLst>
          </p:cNvPr>
          <p:cNvPicPr>
            <a:picLocks noChangeAspect="1"/>
          </p:cNvPicPr>
          <p:nvPr/>
        </p:nvPicPr>
        <p:blipFill>
          <a:blip r:embed="rId2"/>
          <a:stretch>
            <a:fillRect/>
          </a:stretch>
        </p:blipFill>
        <p:spPr>
          <a:xfrm>
            <a:off x="4007757" y="4417333"/>
            <a:ext cx="3931556" cy="2214335"/>
          </a:xfrm>
          <a:prstGeom prst="rect">
            <a:avLst/>
          </a:prstGeom>
        </p:spPr>
      </p:pic>
    </p:spTree>
    <p:extLst>
      <p:ext uri="{BB962C8B-B14F-4D97-AF65-F5344CB8AC3E}">
        <p14:creationId xmlns:p14="http://schemas.microsoft.com/office/powerpoint/2010/main" val="340051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213CC-8B8E-F8C9-19CC-194BF916317B}"/>
              </a:ext>
            </a:extLst>
          </p:cNvPr>
          <p:cNvSpPr>
            <a:spLocks noGrp="1"/>
          </p:cNvSpPr>
          <p:nvPr>
            <p:ph type="title"/>
          </p:nvPr>
        </p:nvSpPr>
        <p:spPr/>
        <p:txBody>
          <a:bodyPr/>
          <a:lstStyle/>
          <a:p>
            <a:r>
              <a:rPr lang="en-US" dirty="0">
                <a:solidFill>
                  <a:schemeClr val="bg1"/>
                </a:solidFill>
                <a:latin typeface="Dreaming Outloud Script Pro"/>
                <a:cs typeface="Dreaming Outloud Script Pro"/>
              </a:rPr>
              <a:t>EOG Resources for Parents </a:t>
            </a:r>
            <a:endParaRPr lang="en-US" baseline="30000" dirty="0">
              <a:solidFill>
                <a:schemeClr val="bg1"/>
              </a:solidFill>
              <a:latin typeface="Dreaming Outloud Script Pro"/>
              <a:ea typeface="Calibri Light"/>
              <a:cs typeface="Dreaming Outloud Script Pro"/>
            </a:endParaRPr>
          </a:p>
        </p:txBody>
      </p:sp>
      <p:sp>
        <p:nvSpPr>
          <p:cNvPr id="3" name="Content Placeholder 2">
            <a:extLst>
              <a:ext uri="{FF2B5EF4-FFF2-40B4-BE49-F238E27FC236}">
                <a16:creationId xmlns:a16="http://schemas.microsoft.com/office/drawing/2014/main" id="{BDB431DD-084D-812B-49E4-34337713D416}"/>
              </a:ext>
            </a:extLst>
          </p:cNvPr>
          <p:cNvSpPr>
            <a:spLocks noGrp="1"/>
          </p:cNvSpPr>
          <p:nvPr>
            <p:ph idx="1"/>
          </p:nvPr>
        </p:nvSpPr>
        <p:spPr/>
        <p:txBody>
          <a:bodyPr vert="horz" lIns="91440" tIns="45720" rIns="91440" bIns="45720" rtlCol="0" anchor="t">
            <a:normAutofit/>
          </a:bodyPr>
          <a:lstStyle/>
          <a:p>
            <a:pPr marL="0" indent="0" algn="ctr">
              <a:buNone/>
            </a:pPr>
            <a:r>
              <a:rPr lang="en-US" dirty="0">
                <a:solidFill>
                  <a:schemeClr val="bg1"/>
                </a:solidFill>
              </a:rPr>
              <a:t>GA DOE website has study guides, </a:t>
            </a:r>
            <a:r>
              <a:rPr lang="en-US" dirty="0" err="1">
                <a:solidFill>
                  <a:schemeClr val="bg1"/>
                </a:solidFill>
              </a:rPr>
              <a:t>resoources</a:t>
            </a:r>
            <a:r>
              <a:rPr lang="en-US" dirty="0">
                <a:solidFill>
                  <a:schemeClr val="bg1"/>
                </a:solidFill>
              </a:rPr>
              <a:t> and information for teachers and parents: </a:t>
            </a:r>
          </a:p>
          <a:p>
            <a:endParaRPr lang="en-US" dirty="0"/>
          </a:p>
          <a:p>
            <a:pPr marL="0" indent="0">
              <a:buNone/>
            </a:pPr>
            <a:r>
              <a:rPr lang="en-US" dirty="0">
                <a:hlinkClick r:id="rId2"/>
              </a:rPr>
              <a:t>Georgia Milestones Parent Resources</a:t>
            </a:r>
            <a:endParaRPr lang="en-US" dirty="0"/>
          </a:p>
          <a:p>
            <a:pPr marL="0" indent="0">
              <a:buNone/>
            </a:pPr>
            <a:endParaRPr lang="en-US" dirty="0"/>
          </a:p>
        </p:txBody>
      </p:sp>
    </p:spTree>
    <p:extLst>
      <p:ext uri="{BB962C8B-B14F-4D97-AF65-F5344CB8AC3E}">
        <p14:creationId xmlns:p14="http://schemas.microsoft.com/office/powerpoint/2010/main" val="119318504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3906</TotalTime>
  <Words>290</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Dreaming Outloud Script Pro</vt:lpstr>
      <vt:lpstr>2_Office Theme</vt:lpstr>
      <vt:lpstr>Principal’s Advisory Council</vt:lpstr>
      <vt:lpstr>School-Wide Data to Share</vt:lpstr>
      <vt:lpstr>CCRPI Data</vt:lpstr>
      <vt:lpstr>Progress- Measures how much growth students demonstrate in ELA and Math. It focuses on student improvement over time. </vt:lpstr>
      <vt:lpstr>Closing the Gaps- refers to reducing achievement gaps between student groups. (differentiation, intervention, targeted instruction, high expectations etc.)</vt:lpstr>
      <vt:lpstr>Closing the Gap cont.</vt:lpstr>
      <vt:lpstr>Readiness- Combining Content Mastery, Progress and Closing the Gaps. A higher score in readiness means you are preparing students for future success.</vt:lpstr>
      <vt:lpstr>             What does all of this mean?</vt:lpstr>
      <vt:lpstr>EOG Resources for Parents </vt:lpstr>
      <vt:lpstr>Upcoming Events! Mark your calendars!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Vehar</dc:creator>
  <cp:lastModifiedBy>Laura Fiedler</cp:lastModifiedBy>
  <cp:revision>264</cp:revision>
  <dcterms:created xsi:type="dcterms:W3CDTF">2019-10-29T18:50:24Z</dcterms:created>
  <dcterms:modified xsi:type="dcterms:W3CDTF">2025-01-08T22:03:29Z</dcterms:modified>
</cp:coreProperties>
</file>