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57" r:id="rId3"/>
    <p:sldId id="286" r:id="rId4"/>
    <p:sldId id="287" r:id="rId5"/>
    <p:sldId id="258" r:id="rId6"/>
    <p:sldId id="288" r:id="rId7"/>
    <p:sldId id="259" r:id="rId8"/>
    <p:sldId id="28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x="18288000" cy="10287000"/>
  <p:notesSz cx="7010400" cy="9296400"/>
  <p:embeddedFontLst>
    <p:embeddedFont>
      <p:font typeface="Arial Bold" panose="020B0704020202020204" pitchFamily="34" charset="0"/>
      <p:regular r:id="rId36"/>
      <p:bold r:id="rId37"/>
    </p:embeddedFont>
    <p:embeddedFont>
      <p:font typeface="Arial Bold Italics" panose="020B0604020202020204" charset="0"/>
      <p:regular r:id="rId38"/>
    </p:embeddedFont>
    <p:embeddedFont>
      <p:font typeface="Bebas Neue Bold" panose="020B0604020202020204" charset="0"/>
      <p:regular r:id="rId39"/>
    </p:embeddedFont>
    <p:embeddedFont>
      <p:font typeface="Canva Sans Bold" panose="020B0604020202020204" charset="0"/>
      <p:regular r:id="rId40"/>
    </p:embeddedFont>
    <p:embeddedFont>
      <p:font typeface="DM Sans Bold Italics" panose="020B0604020202020204" charset="0"/>
      <p:regular r:id="rId41"/>
    </p:embeddedFont>
    <p:embeddedFont>
      <p:font typeface="DM Sans Italics" panose="020B0604020202020204" charset="0"/>
      <p:regular r:id="rId42"/>
    </p:embeddedFont>
    <p:embeddedFont>
      <p:font typeface="Montserrat Classic" panose="020B0604020202020204" charset="0"/>
      <p:regular r:id="rId43"/>
    </p:embeddedFont>
    <p:embeddedFont>
      <p:font typeface="Montserrat Classic Bold" panose="020B0604020202020204" charset="0"/>
      <p:regular r:id="rId44"/>
    </p:embeddedFont>
    <p:embeddedFont>
      <p:font typeface="Narkisim" panose="020E0502050101010101" pitchFamily="34" charset="-79"/>
      <p:regular r:id="rId45"/>
    </p:embeddedFont>
    <p:embeddedFont>
      <p:font typeface="Open Sans" panose="020B0606030504020204" pitchFamily="34" charset="0"/>
      <p:regular r:id="rId46"/>
      <p:bold r:id="rId47"/>
      <p:italic r:id="rId48"/>
      <p:boldItalic r:id="rId49"/>
    </p:embeddedFont>
    <p:embeddedFont>
      <p:font typeface="Open Sans Bold" panose="020B0806030504020204" charset="0"/>
      <p:regular r:id="rId50"/>
      <p:bold r:id="rId51"/>
    </p:embeddedFont>
    <p:embeddedFont>
      <p:font typeface="Open Sans Bold Italics" panose="020B0604020202020204" charset="0"/>
      <p:regular r:id="rId52"/>
    </p:embeddedFont>
    <p:embeddedFont>
      <p:font typeface="Open Sans Italics" panose="020B0604020202020204" charset="0"/>
      <p:regular r:id="rId53"/>
    </p:embeddedFont>
    <p:embeddedFont>
      <p:font typeface="Raleway" pitchFamily="2" charset="0"/>
      <p:regular r:id="rId54"/>
    </p:embeddedFont>
    <p:embeddedFont>
      <p:font typeface="The Seasons" panose="020B0604020202020204" charset="0"/>
      <p:regular r:id="rId55"/>
    </p:embeddedFont>
    <p:embeddedFont>
      <p:font typeface="The Seasons Italics" panose="020B0604020202020204" charset="0"/>
      <p:regular r:id="rId56"/>
    </p:embeddedFont>
    <p:embeddedFont>
      <p:font typeface="Trend Sans One" panose="020B0604020202020204" charset="0"/>
      <p:regular r:id="rId57"/>
    </p:embeddedFont>
    <p:embeddedFont>
      <p:font typeface="Trend Slab Four" panose="020B0604020202020204"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22D00D-6BEC-144D-F0DA-E352D6E2B4D5}" name="Olivia Mastrangelo" initials="OM" userId="S::olivia.mastrangelo@cobbk12.org::ae79c4bf-54a1-4cec-9223-ec9658a8cf0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102" autoAdjust="0"/>
    <p:restoredTop sz="81743" autoAdjust="0"/>
  </p:normalViewPr>
  <p:slideViewPr>
    <p:cSldViewPr>
      <p:cViewPr varScale="1">
        <p:scale>
          <a:sx n="40" d="100"/>
          <a:sy n="40" d="100"/>
        </p:scale>
        <p:origin x="208" y="88"/>
      </p:cViewPr>
      <p:guideLst>
        <p:guide orient="horz" pos="2160"/>
        <p:guide pos="2880"/>
      </p:guideLst>
    </p:cSldViewPr>
  </p:slideViewPr>
  <p:outlineViewPr>
    <p:cViewPr>
      <p:scale>
        <a:sx n="33" d="100"/>
        <a:sy n="33" d="100"/>
      </p:scale>
      <p:origin x="0" y="-141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lang="cs-CZ"/>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fld id="{B7268E1E-0E44-426D-905E-8AD9B19D2182}" type="datetimeFigureOut">
              <a:rPr lang="cs-CZ" smtClean="0"/>
              <a:t>28.08.2024</a:t>
            </a:fld>
            <a:endParaRPr lang="cs-CZ"/>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lang="cs-CZ"/>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lang="cs-CZ"/>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912619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324696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dirty="0"/>
              <a:t>Also, plenty of college fairs to attend and learn more about college/</a:t>
            </a:r>
            <a:r>
              <a:rPr lang="en-US" dirty="0" err="1"/>
              <a:t>univiersities</a:t>
            </a:r>
            <a:r>
              <a:rPr lang="en-US" dirty="0"/>
              <a:t>. </a:t>
            </a:r>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4082361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pPr algn="l"/>
            <a:r>
              <a:rPr lang="en-US" b="1" i="0" dirty="0">
                <a:solidFill>
                  <a:srgbClr val="F1F2F3"/>
                </a:solidFill>
                <a:effectLst/>
                <a:latin typeface="Arial" panose="020B0604020202020204" pitchFamily="34" charset="0"/>
              </a:rPr>
              <a:t>What is a Case Study?</a:t>
            </a:r>
            <a:endParaRPr lang="en-US" b="0" i="0" dirty="0">
              <a:solidFill>
                <a:srgbClr val="F1F2F3"/>
              </a:solidFill>
              <a:effectLst/>
              <a:latin typeface="Arial" panose="020B0604020202020204" pitchFamily="34" charset="0"/>
            </a:endParaRPr>
          </a:p>
          <a:p>
            <a:pPr algn="l"/>
            <a:r>
              <a:rPr lang="en-US" b="0" i="0" dirty="0">
                <a:solidFill>
                  <a:srgbClr val="F1F2F3"/>
                </a:solidFill>
                <a:effectLst/>
                <a:latin typeface="Arial" panose="020B0604020202020204" pitchFamily="34" charset="0"/>
              </a:rPr>
              <a:t>During the Case Study, students and their family members will get the opportunity to review college applications alongside admissions counselors from across the nation. You will get to experience firsthand what does and doesn’t matter in the application review process. </a:t>
            </a:r>
          </a:p>
          <a:p>
            <a:pPr algn="l"/>
            <a:r>
              <a:rPr lang="en-US" b="1" i="0" dirty="0">
                <a:solidFill>
                  <a:srgbClr val="F1F2F3"/>
                </a:solidFill>
                <a:effectLst/>
                <a:latin typeface="Arial" panose="020B0604020202020204" pitchFamily="34" charset="0"/>
              </a:rPr>
              <a:t>What is a College Fair?</a:t>
            </a:r>
            <a:endParaRPr lang="en-US" b="0" i="0" dirty="0">
              <a:solidFill>
                <a:srgbClr val="F1F2F3"/>
              </a:solidFill>
              <a:effectLst/>
              <a:latin typeface="Arial" panose="020B0604020202020204" pitchFamily="34" charset="0"/>
            </a:endParaRPr>
          </a:p>
          <a:p>
            <a:pPr algn="l"/>
            <a:r>
              <a:rPr lang="en-US" b="0" i="0" dirty="0">
                <a:solidFill>
                  <a:srgbClr val="F1F2F3"/>
                </a:solidFill>
                <a:effectLst/>
                <a:latin typeface="Arial" panose="020B0604020202020204" pitchFamily="34" charset="0"/>
              </a:rPr>
              <a:t>College Fairs allow for college admissions representatives from across the nation to speak one-on-one with interested students and family members. This is a great opportunity to learn more about the academic and social opportunities at different institutions, get questions about the admissions, scholarship, and financial aid process answered, and show demonstrated interest! </a:t>
            </a:r>
          </a:p>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1519950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1425468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a:t>Tell students and families this is where they will find surveys to complete for recommendations. </a:t>
            </a:r>
            <a:r>
              <a:rPr lang="en-US" dirty="0"/>
              <a:t>Helps us give a complete picture of the student.</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1811238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dirty="0"/>
              <a:t>Introduce PTSA members</a:t>
            </a: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743487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472481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755090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3904623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82616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pPr algn="l"/>
            <a:r>
              <a:rPr lang="en-US" b="0" i="0" dirty="0">
                <a:solidFill>
                  <a:srgbClr val="1D1D1D"/>
                </a:solidFill>
                <a:effectLst/>
                <a:latin typeface="InterNew"/>
              </a:rPr>
              <a:t>An apprenticeship is a structured program that combines on-the-job learning with related classroom instruction. It involves a long-term commitment, typically ranging from one to six years, wherein an apprentice works under the close supervision of a skilled mentor in the chosen trade or profession. The apprentice is a worker earning a wage and a learner engaged in formal, on- and off-the-job training.</a:t>
            </a:r>
          </a:p>
          <a:p>
            <a:pPr algn="l"/>
            <a:r>
              <a:rPr lang="en-US" b="0" i="0" dirty="0">
                <a:solidFill>
                  <a:srgbClr val="1D1D1D"/>
                </a:solidFill>
                <a:effectLst/>
                <a:latin typeface="InterNew"/>
              </a:rPr>
              <a:t>On the other hand, on-the-job training (OJT) is a more informal and often short-term process. It happens directly in the workplace as employees learn by doing under the guidance of experienced colleagues or managers. It's a hands-on method that equips employees with specific skills necessary for their current jobs, with the training period varying depending on the job's complexity.</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3536836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pPr algn="l"/>
            <a:r>
              <a:rPr lang="en-US" b="0" i="0" dirty="0">
                <a:solidFill>
                  <a:srgbClr val="000000"/>
                </a:solidFill>
                <a:effectLst/>
                <a:latin typeface="Raleway" pitchFamily="2" charset="0"/>
              </a:rPr>
              <a:t>Technical schools (aka tech schools) offer specialized training programs for specific careers or industries. </a:t>
            </a:r>
          </a:p>
          <a:p>
            <a:pPr algn="l"/>
            <a:r>
              <a:rPr lang="en-US" b="0" i="0" dirty="0">
                <a:solidFill>
                  <a:srgbClr val="000000"/>
                </a:solidFill>
                <a:effectLst/>
                <a:latin typeface="Raleway" pitchFamily="2" charset="0"/>
              </a:rPr>
              <a:t>If you're someone who prefers hands-on learning to acquire practical skills rather than sitting through lectures, then tech schools might be a good option.</a:t>
            </a:r>
          </a:p>
          <a:p>
            <a:pPr algn="l"/>
            <a:r>
              <a:rPr lang="en-US" b="0" i="0" cap="all" dirty="0">
                <a:solidFill>
                  <a:srgbClr val="000000"/>
                </a:solidFill>
                <a:effectLst/>
                <a:latin typeface="Raleway" pitchFamily="2" charset="0"/>
              </a:rPr>
              <a:t>Pros of tech school</a:t>
            </a:r>
          </a:p>
          <a:p>
            <a:pPr algn="l">
              <a:buFont typeface="Arial" panose="020B0604020202020204" pitchFamily="34" charset="0"/>
              <a:buChar char="•"/>
            </a:pPr>
            <a:r>
              <a:rPr lang="en-US" b="1" i="0" dirty="0">
                <a:solidFill>
                  <a:srgbClr val="000000"/>
                </a:solidFill>
                <a:effectLst/>
                <a:latin typeface="Raleway" pitchFamily="2" charset="0"/>
              </a:rPr>
              <a:t>Career-focused training. </a:t>
            </a:r>
            <a:r>
              <a:rPr lang="en-US" b="0" i="0" dirty="0">
                <a:solidFill>
                  <a:srgbClr val="000000"/>
                </a:solidFill>
                <a:effectLst/>
                <a:latin typeface="Raleway" pitchFamily="2" charset="0"/>
              </a:rPr>
              <a:t>Tech schools offer specialized training programs to prepare you for specific careers or industries, providing hands-on experience and practical skills directly relevant to the job market.</a:t>
            </a:r>
          </a:p>
          <a:p>
            <a:pPr algn="l">
              <a:buFont typeface="Arial" panose="020B0604020202020204" pitchFamily="34" charset="0"/>
              <a:buChar char="•"/>
            </a:pPr>
            <a:r>
              <a:rPr lang="en-US" b="1" i="0" dirty="0">
                <a:solidFill>
                  <a:srgbClr val="000000"/>
                </a:solidFill>
                <a:effectLst/>
                <a:latin typeface="Raleway" pitchFamily="2" charset="0"/>
              </a:rPr>
              <a:t>Short program durations</a:t>
            </a:r>
            <a:r>
              <a:rPr lang="en-US" b="0" i="0" dirty="0">
                <a:solidFill>
                  <a:srgbClr val="000000"/>
                </a:solidFill>
                <a:effectLst/>
                <a:latin typeface="Raleway" pitchFamily="2" charset="0"/>
              </a:rPr>
              <a:t>. Compared to traditional four-year colleges, tech school programs often have shorter durations, allowing you to enter the workforce sooner and start earning a salary.</a:t>
            </a:r>
          </a:p>
          <a:p>
            <a:pPr algn="l">
              <a:buFont typeface="Arial" panose="020B0604020202020204" pitchFamily="34" charset="0"/>
              <a:buChar char="•"/>
            </a:pPr>
            <a:r>
              <a:rPr lang="en-US" b="1" i="0" dirty="0">
                <a:solidFill>
                  <a:srgbClr val="000000"/>
                </a:solidFill>
                <a:effectLst/>
                <a:latin typeface="Raleway" pitchFamily="2" charset="0"/>
              </a:rPr>
              <a:t>Lower costs.</a:t>
            </a:r>
            <a:r>
              <a:rPr lang="en-US" b="0" i="0" dirty="0">
                <a:solidFill>
                  <a:srgbClr val="000000"/>
                </a:solidFill>
                <a:effectLst/>
                <a:latin typeface="Raleway" pitchFamily="2" charset="0"/>
              </a:rPr>
              <a:t> Tech school tuition is typically more affordable than four-year colleges, helping you avoid significant student loan debt and providing a quicker return on investment.</a:t>
            </a:r>
          </a:p>
          <a:p>
            <a:pPr algn="l">
              <a:buFont typeface="Arial" panose="020B0604020202020204" pitchFamily="34" charset="0"/>
              <a:buChar char="•"/>
            </a:pPr>
            <a:r>
              <a:rPr lang="en-US" b="1" i="0" dirty="0">
                <a:solidFill>
                  <a:srgbClr val="000000"/>
                </a:solidFill>
                <a:effectLst/>
                <a:latin typeface="Raleway" pitchFamily="2" charset="0"/>
              </a:rPr>
              <a:t>In-demand skills.</a:t>
            </a:r>
            <a:r>
              <a:rPr lang="en-US" b="0" i="0" dirty="0">
                <a:solidFill>
                  <a:srgbClr val="000000"/>
                </a:solidFill>
                <a:effectLst/>
                <a:latin typeface="Raleway" pitchFamily="2" charset="0"/>
              </a:rPr>
              <a:t> Many tech school programs focus on teaching skills in high demand in the job market, increasing your chances of finding employment after graduation.</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4041223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student.naviance.com/allatoonahs" TargetMode="External"/><Relationship Id="rId5" Type="http://schemas.openxmlformats.org/officeDocument/2006/relationships/image" Target="../media/image34.sv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4.sv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png"/><Relationship Id="rId7" Type="http://schemas.openxmlformats.org/officeDocument/2006/relationships/image" Target="../media/image49.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svg"/></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svg"/><Relationship Id="rId7" Type="http://schemas.openxmlformats.org/officeDocument/2006/relationships/image" Target="../media/image53.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25.svg"/><Relationship Id="rId5" Type="http://schemas.openxmlformats.org/officeDocument/2006/relationships/image" Target="../media/image7.svg"/><Relationship Id="rId10"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image" Target="../media/image30.sv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png"/><Relationship Id="rId7" Type="http://schemas.openxmlformats.org/officeDocument/2006/relationships/image" Target="../media/image36.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hyperlink" Target="https://www.peachstatetour.or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svg"/><Relationship Id="rId9" Type="http://schemas.openxmlformats.org/officeDocument/2006/relationships/image" Target="../media/image18.jpe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png"/><Relationship Id="rId7" Type="http://schemas.openxmlformats.org/officeDocument/2006/relationships/image" Target="../media/image36.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6.sv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scholartrek.com/cobb"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36.sv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svg"/><Relationship Id="rId7" Type="http://schemas.openxmlformats.org/officeDocument/2006/relationships/image" Target="../media/image53.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25.svg"/><Relationship Id="rId5" Type="http://schemas.openxmlformats.org/officeDocument/2006/relationships/image" Target="../media/image7.svg"/><Relationship Id="rId10"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image" Target="../media/image30.sv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40.sv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sv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0.sv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1.sv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40.svg"/></Relationships>
</file>

<file path=ppt/slides/_rels/slide3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svg"/><Relationship Id="rId7" Type="http://schemas.openxmlformats.org/officeDocument/2006/relationships/image" Target="../media/image53.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25.svg"/><Relationship Id="rId5" Type="http://schemas.openxmlformats.org/officeDocument/2006/relationships/image" Target="../media/image7.svg"/><Relationship Id="rId10"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image" Target="../media/image30.sv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svg"/><Relationship Id="rId7" Type="http://schemas.openxmlformats.org/officeDocument/2006/relationships/image" Target="../media/image30.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grpSp>
        <p:nvGrpSpPr>
          <p:cNvPr id="2" name="Group 2"/>
          <p:cNvGrpSpPr/>
          <p:nvPr/>
        </p:nvGrpSpPr>
        <p:grpSpPr>
          <a:xfrm>
            <a:off x="9689592" y="-371099"/>
            <a:ext cx="12299654" cy="122996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A32E">
                <a:alpha val="7843"/>
              </a:srgbClr>
            </a:solidFill>
          </p:spPr>
          <p:txBody>
            <a:bodyPr/>
            <a:lstStyle/>
            <a:p>
              <a:endParaRPr lang="en-US" dirty="0"/>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dirty="0"/>
            </a:p>
          </p:txBody>
        </p:sp>
      </p:grpSp>
      <p:sp>
        <p:nvSpPr>
          <p:cNvPr id="5" name="Freeform 5"/>
          <p:cNvSpPr/>
          <p:nvPr/>
        </p:nvSpPr>
        <p:spPr>
          <a:xfrm>
            <a:off x="9144000" y="656096"/>
            <a:ext cx="13745202" cy="8974808"/>
          </a:xfrm>
          <a:custGeom>
            <a:avLst/>
            <a:gdLst/>
            <a:ahLst/>
            <a:cxnLst/>
            <a:rect l="l" t="t" r="r" b="b"/>
            <a:pathLst>
              <a:path w="13745202" h="8974808">
                <a:moveTo>
                  <a:pt x="0" y="0"/>
                </a:moveTo>
                <a:lnTo>
                  <a:pt x="13745202" y="0"/>
                </a:lnTo>
                <a:lnTo>
                  <a:pt x="13745202" y="8974808"/>
                </a:lnTo>
                <a:lnTo>
                  <a:pt x="0" y="89748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p:cNvSpPr/>
          <p:nvPr/>
        </p:nvSpPr>
        <p:spPr>
          <a:xfrm>
            <a:off x="1028700" y="6803730"/>
            <a:ext cx="4805550" cy="1603852"/>
          </a:xfrm>
          <a:custGeom>
            <a:avLst/>
            <a:gdLst/>
            <a:ahLst/>
            <a:cxnLst/>
            <a:rect l="l" t="t" r="r" b="b"/>
            <a:pathLst>
              <a:path w="4805550" h="1603852">
                <a:moveTo>
                  <a:pt x="0" y="0"/>
                </a:moveTo>
                <a:lnTo>
                  <a:pt x="4805550" y="0"/>
                </a:lnTo>
                <a:lnTo>
                  <a:pt x="4805550" y="1603852"/>
                </a:lnTo>
                <a:lnTo>
                  <a:pt x="0" y="1603852"/>
                </a:lnTo>
                <a:lnTo>
                  <a:pt x="0" y="0"/>
                </a:lnTo>
                <a:close/>
              </a:path>
            </a:pathLst>
          </a:custGeom>
          <a:blipFill>
            <a:blip r:embed="rId4">
              <a:alphaModFix amt="12000"/>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7" name="Freeform 7"/>
          <p:cNvSpPr/>
          <p:nvPr/>
        </p:nvSpPr>
        <p:spPr>
          <a:xfrm>
            <a:off x="7466863" y="7605656"/>
            <a:ext cx="3354274" cy="5111274"/>
          </a:xfrm>
          <a:custGeom>
            <a:avLst/>
            <a:gdLst/>
            <a:ahLst/>
            <a:cxnLst/>
            <a:rect l="l" t="t" r="r" b="b"/>
            <a:pathLst>
              <a:path w="3354274" h="5111274">
                <a:moveTo>
                  <a:pt x="0" y="0"/>
                </a:moveTo>
                <a:lnTo>
                  <a:pt x="3354274" y="0"/>
                </a:lnTo>
                <a:lnTo>
                  <a:pt x="3354274" y="5111275"/>
                </a:lnTo>
                <a:lnTo>
                  <a:pt x="0" y="5111275"/>
                </a:lnTo>
                <a:lnTo>
                  <a:pt x="0" y="0"/>
                </a:lnTo>
                <a:close/>
              </a:path>
            </a:pathLst>
          </a:custGeom>
          <a:blipFill>
            <a:blip r:embed="rId6">
              <a:alphaModFix amt="13000"/>
            </a:blip>
            <a:stretch>
              <a:fillRect/>
            </a:stretch>
          </a:blipFill>
        </p:spPr>
        <p:txBody>
          <a:bodyPr/>
          <a:lstStyle/>
          <a:p>
            <a:endParaRPr lang="en-US" dirty="0"/>
          </a:p>
        </p:txBody>
      </p:sp>
      <p:sp>
        <p:nvSpPr>
          <p:cNvPr id="8" name="Freeform 8"/>
          <p:cNvSpPr/>
          <p:nvPr/>
        </p:nvSpPr>
        <p:spPr>
          <a:xfrm>
            <a:off x="80240" y="222520"/>
            <a:ext cx="3908494" cy="4045013"/>
          </a:xfrm>
          <a:custGeom>
            <a:avLst/>
            <a:gdLst/>
            <a:ahLst/>
            <a:cxnLst/>
            <a:rect l="l" t="t" r="r" b="b"/>
            <a:pathLst>
              <a:path w="3908494" h="4045013">
                <a:moveTo>
                  <a:pt x="0" y="0"/>
                </a:moveTo>
                <a:lnTo>
                  <a:pt x="3908493" y="0"/>
                </a:lnTo>
                <a:lnTo>
                  <a:pt x="3908493" y="4045013"/>
                </a:lnTo>
                <a:lnTo>
                  <a:pt x="0" y="4045013"/>
                </a:lnTo>
                <a:lnTo>
                  <a:pt x="0" y="0"/>
                </a:lnTo>
                <a:close/>
              </a:path>
            </a:pathLst>
          </a:custGeom>
          <a:blipFill>
            <a:blip r:embed="rId7">
              <a:alphaModFix amt="13000"/>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9" name="Freeform 9"/>
          <p:cNvSpPr/>
          <p:nvPr/>
        </p:nvSpPr>
        <p:spPr>
          <a:xfrm>
            <a:off x="-2928145" y="8921932"/>
            <a:ext cx="7315200" cy="3931920"/>
          </a:xfrm>
          <a:custGeom>
            <a:avLst/>
            <a:gdLst/>
            <a:ahLst/>
            <a:cxnLst/>
            <a:rect l="l" t="t" r="r" b="b"/>
            <a:pathLst>
              <a:path w="7315200" h="3931920">
                <a:moveTo>
                  <a:pt x="0" y="0"/>
                </a:moveTo>
                <a:lnTo>
                  <a:pt x="7315200" y="0"/>
                </a:lnTo>
                <a:lnTo>
                  <a:pt x="7315200" y="3931920"/>
                </a:lnTo>
                <a:lnTo>
                  <a:pt x="0" y="39319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10" name="Freeform 10"/>
          <p:cNvSpPr/>
          <p:nvPr/>
        </p:nvSpPr>
        <p:spPr>
          <a:xfrm>
            <a:off x="6194911" y="-1406588"/>
            <a:ext cx="2802946" cy="2813176"/>
          </a:xfrm>
          <a:custGeom>
            <a:avLst/>
            <a:gdLst/>
            <a:ahLst/>
            <a:cxnLst/>
            <a:rect l="l" t="t" r="r" b="b"/>
            <a:pathLst>
              <a:path w="2802946" h="2813176">
                <a:moveTo>
                  <a:pt x="0" y="0"/>
                </a:moveTo>
                <a:lnTo>
                  <a:pt x="2802946" y="0"/>
                </a:lnTo>
                <a:lnTo>
                  <a:pt x="2802946" y="2813176"/>
                </a:lnTo>
                <a:lnTo>
                  <a:pt x="0" y="2813176"/>
                </a:lnTo>
                <a:lnTo>
                  <a:pt x="0" y="0"/>
                </a:lnTo>
                <a:close/>
              </a:path>
            </a:pathLst>
          </a:custGeom>
          <a:blipFill>
            <a:blip r:embed="rId11">
              <a:alphaModFix amt="12000"/>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11" name="TextBox 11"/>
          <p:cNvSpPr txBox="1"/>
          <p:nvPr/>
        </p:nvSpPr>
        <p:spPr>
          <a:xfrm>
            <a:off x="888632" y="6784680"/>
            <a:ext cx="5920067" cy="557941"/>
          </a:xfrm>
          <a:prstGeom prst="rect">
            <a:avLst/>
          </a:prstGeom>
        </p:spPr>
        <p:txBody>
          <a:bodyPr lIns="0" tIns="0" rIns="0" bIns="0" rtlCol="0" anchor="t">
            <a:spAutoFit/>
          </a:bodyPr>
          <a:lstStyle/>
          <a:p>
            <a:pPr algn="l">
              <a:lnSpc>
                <a:spcPts val="4377"/>
              </a:lnSpc>
            </a:pPr>
            <a:r>
              <a:rPr lang="en-US" sz="3558" spc="10" dirty="0">
                <a:solidFill>
                  <a:srgbClr val="CCCCCC"/>
                </a:solidFill>
                <a:latin typeface="Montserrat Classic"/>
                <a:ea typeface="Montserrat Classic"/>
                <a:cs typeface="Montserrat Classic"/>
                <a:sym typeface="Montserrat Classic"/>
              </a:rPr>
              <a:t>27 August 2024</a:t>
            </a:r>
          </a:p>
        </p:txBody>
      </p:sp>
      <p:sp>
        <p:nvSpPr>
          <p:cNvPr id="12" name="TextBox 12"/>
          <p:cNvSpPr txBox="1"/>
          <p:nvPr/>
        </p:nvSpPr>
        <p:spPr>
          <a:xfrm>
            <a:off x="855738" y="3130665"/>
            <a:ext cx="7251179" cy="2257028"/>
          </a:xfrm>
          <a:prstGeom prst="rect">
            <a:avLst/>
          </a:prstGeom>
        </p:spPr>
        <p:txBody>
          <a:bodyPr lIns="0" tIns="0" rIns="0" bIns="0" rtlCol="0" anchor="t">
            <a:spAutoFit/>
          </a:bodyPr>
          <a:lstStyle/>
          <a:p>
            <a:pPr algn="l">
              <a:lnSpc>
                <a:spcPts val="8808"/>
              </a:lnSpc>
            </a:pPr>
            <a:r>
              <a:rPr lang="en-US" sz="11500" dirty="0">
                <a:solidFill>
                  <a:srgbClr val="CCCCCC"/>
                </a:solidFill>
                <a:latin typeface="Montserrat Classic Bold"/>
                <a:ea typeface="Montserrat Classic Bold"/>
                <a:cs typeface="Montserrat Classic Bold"/>
                <a:sym typeface="Montserrat Classic Bold"/>
              </a:rPr>
              <a:t>SENIOR PARENT</a:t>
            </a:r>
          </a:p>
        </p:txBody>
      </p:sp>
      <p:sp>
        <p:nvSpPr>
          <p:cNvPr id="13" name="TextBox 13"/>
          <p:cNvSpPr txBox="1"/>
          <p:nvPr/>
        </p:nvSpPr>
        <p:spPr>
          <a:xfrm>
            <a:off x="888632" y="5652157"/>
            <a:ext cx="7251179" cy="1151573"/>
          </a:xfrm>
          <a:prstGeom prst="rect">
            <a:avLst/>
          </a:prstGeom>
        </p:spPr>
        <p:txBody>
          <a:bodyPr lIns="0" tIns="0" rIns="0" bIns="0" rtlCol="0" anchor="t">
            <a:spAutoFit/>
          </a:bodyPr>
          <a:lstStyle/>
          <a:p>
            <a:pPr algn="l">
              <a:lnSpc>
                <a:spcPts val="8808"/>
              </a:lnSpc>
            </a:pPr>
            <a:r>
              <a:rPr lang="en-US" sz="7935" dirty="0">
                <a:solidFill>
                  <a:srgbClr val="FFFFFF"/>
                </a:solidFill>
                <a:latin typeface="Montserrat Classic Bold"/>
                <a:ea typeface="Montserrat Classic Bold"/>
                <a:cs typeface="Montserrat Classic Bold"/>
                <a:sym typeface="Montserrat Classic Bold"/>
              </a:rPr>
              <a:t>INFO NIGHT </a:t>
            </a:r>
          </a:p>
        </p:txBody>
      </p:sp>
      <p:sp>
        <p:nvSpPr>
          <p:cNvPr id="14" name="TextBox 14"/>
          <p:cNvSpPr txBox="1"/>
          <p:nvPr/>
        </p:nvSpPr>
        <p:spPr>
          <a:xfrm>
            <a:off x="883827" y="1872702"/>
            <a:ext cx="5639932" cy="633057"/>
          </a:xfrm>
          <a:prstGeom prst="rect">
            <a:avLst/>
          </a:prstGeom>
        </p:spPr>
        <p:txBody>
          <a:bodyPr lIns="0" tIns="0" rIns="0" bIns="0" rtlCol="0" anchor="t">
            <a:spAutoFit/>
          </a:bodyPr>
          <a:lstStyle/>
          <a:p>
            <a:pPr algn="l">
              <a:lnSpc>
                <a:spcPts val="4775"/>
              </a:lnSpc>
            </a:pPr>
            <a:r>
              <a:rPr lang="en-US" sz="4591" spc="913" dirty="0">
                <a:solidFill>
                  <a:srgbClr val="FFFFFF"/>
                </a:solidFill>
                <a:latin typeface="Bebas Neue Bold"/>
                <a:ea typeface="Bebas Neue Bold"/>
                <a:cs typeface="Bebas Neue Bold"/>
                <a:sym typeface="Bebas Neue Bold"/>
              </a:rPr>
              <a:t>Class Of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sp>
        <p:nvSpPr>
          <p:cNvPr id="2" name="AutoShape 2"/>
          <p:cNvSpPr/>
          <p:nvPr/>
        </p:nvSpPr>
        <p:spPr>
          <a:xfrm rot="-5400000">
            <a:off x="6667633" y="2448892"/>
            <a:ext cx="2592120" cy="0"/>
          </a:xfrm>
          <a:prstGeom prst="line">
            <a:avLst/>
          </a:prstGeom>
          <a:ln w="47625" cap="flat">
            <a:solidFill>
              <a:srgbClr val="FFFFFF"/>
            </a:solidFill>
            <a:prstDash val="solid"/>
            <a:headEnd type="none" w="sm" len="sm"/>
            <a:tailEnd type="none" w="sm" len="sm"/>
          </a:ln>
        </p:spPr>
        <p:txBody>
          <a:bodyPr/>
          <a:lstStyle/>
          <a:p>
            <a:endParaRPr lang="en-US" dirty="0"/>
          </a:p>
        </p:txBody>
      </p:sp>
      <p:sp>
        <p:nvSpPr>
          <p:cNvPr id="6" name="Freeform 6"/>
          <p:cNvSpPr/>
          <p:nvPr/>
        </p:nvSpPr>
        <p:spPr>
          <a:xfrm>
            <a:off x="16219750" y="7713770"/>
            <a:ext cx="3354274" cy="5111274"/>
          </a:xfrm>
          <a:custGeom>
            <a:avLst/>
            <a:gdLst/>
            <a:ahLst/>
            <a:cxnLst/>
            <a:rect l="l" t="t" r="r" b="b"/>
            <a:pathLst>
              <a:path w="3354274" h="5111274">
                <a:moveTo>
                  <a:pt x="0" y="0"/>
                </a:moveTo>
                <a:lnTo>
                  <a:pt x="3354274" y="0"/>
                </a:lnTo>
                <a:lnTo>
                  <a:pt x="3354274" y="5111274"/>
                </a:lnTo>
                <a:lnTo>
                  <a:pt x="0" y="5111274"/>
                </a:lnTo>
                <a:lnTo>
                  <a:pt x="0" y="0"/>
                </a:lnTo>
                <a:close/>
              </a:path>
            </a:pathLst>
          </a:custGeom>
          <a:blipFill>
            <a:blip r:embed="rId2">
              <a:alphaModFix amt="13000"/>
            </a:blip>
            <a:stretch>
              <a:fillRect/>
            </a:stretch>
          </a:blipFill>
        </p:spPr>
        <p:txBody>
          <a:bodyPr/>
          <a:lstStyle/>
          <a:p>
            <a:endParaRPr lang="en-US" dirty="0"/>
          </a:p>
        </p:txBody>
      </p:sp>
      <p:sp>
        <p:nvSpPr>
          <p:cNvPr id="7" name="Freeform 7"/>
          <p:cNvSpPr/>
          <p:nvPr/>
        </p:nvSpPr>
        <p:spPr>
          <a:xfrm>
            <a:off x="16659294" y="0"/>
            <a:ext cx="2150970" cy="626470"/>
          </a:xfrm>
          <a:custGeom>
            <a:avLst/>
            <a:gdLst/>
            <a:ahLst/>
            <a:cxnLst/>
            <a:rect l="l" t="t" r="r" b="b"/>
            <a:pathLst>
              <a:path w="2150970" h="626470">
                <a:moveTo>
                  <a:pt x="0" y="0"/>
                </a:moveTo>
                <a:lnTo>
                  <a:pt x="2150969" y="0"/>
                </a:lnTo>
                <a:lnTo>
                  <a:pt x="2150969" y="626470"/>
                </a:lnTo>
                <a:lnTo>
                  <a:pt x="0" y="6264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8" name="TextBox 8"/>
          <p:cNvSpPr txBox="1"/>
          <p:nvPr/>
        </p:nvSpPr>
        <p:spPr>
          <a:xfrm>
            <a:off x="0" y="252537"/>
            <a:ext cx="7963693" cy="4835412"/>
          </a:xfrm>
          <a:prstGeom prst="rect">
            <a:avLst/>
          </a:prstGeom>
        </p:spPr>
        <p:txBody>
          <a:bodyPr lIns="0" tIns="0" rIns="0" bIns="0" rtlCol="0" anchor="t">
            <a:spAutoFit/>
          </a:bodyPr>
          <a:lstStyle/>
          <a:p>
            <a:pPr algn="l">
              <a:lnSpc>
                <a:spcPts val="12500"/>
              </a:lnSpc>
            </a:pPr>
            <a:r>
              <a:rPr lang="en-US" sz="11261" dirty="0">
                <a:solidFill>
                  <a:srgbClr val="CCCCCC"/>
                </a:solidFill>
                <a:latin typeface="Bebas Neue Bold"/>
                <a:ea typeface="Bebas Neue Bold"/>
                <a:cs typeface="Bebas Neue Bold"/>
                <a:sym typeface="Bebas Neue Bold"/>
              </a:rPr>
              <a:t>STUDENTS LOGGING INTO NAVIANCE</a:t>
            </a:r>
          </a:p>
        </p:txBody>
      </p:sp>
      <p:sp>
        <p:nvSpPr>
          <p:cNvPr id="9" name="TextBox 9"/>
          <p:cNvSpPr txBox="1"/>
          <p:nvPr/>
        </p:nvSpPr>
        <p:spPr>
          <a:xfrm>
            <a:off x="7772400" y="141785"/>
            <a:ext cx="9486900" cy="4207434"/>
          </a:xfrm>
          <a:prstGeom prst="rect">
            <a:avLst/>
          </a:prstGeom>
        </p:spPr>
        <p:txBody>
          <a:bodyPr wrap="square" lIns="0" tIns="0" rIns="0" bIns="0" rtlCol="0" anchor="t">
            <a:spAutoFit/>
          </a:bodyPr>
          <a:lstStyle/>
          <a:p>
            <a:pPr marL="677852" lvl="1" indent="-338926" algn="just">
              <a:lnSpc>
                <a:spcPts val="5557"/>
              </a:lnSpc>
              <a:buAutoNum type="arabicPeriod"/>
            </a:pPr>
            <a:r>
              <a:rPr lang="en-US" sz="3139" spc="9" dirty="0">
                <a:solidFill>
                  <a:srgbClr val="FFFFFF"/>
                </a:solidFill>
                <a:latin typeface="Montserrat Classic"/>
                <a:ea typeface="Montserrat Classic"/>
                <a:cs typeface="Montserrat Classic"/>
                <a:sym typeface="Montserrat Classic"/>
              </a:rPr>
              <a:t>Log into Office 365/CTLS on  your computer at home or log into the network if you are at school. </a:t>
            </a:r>
          </a:p>
          <a:p>
            <a:pPr marL="677852" lvl="1" indent="-338926" algn="just">
              <a:lnSpc>
                <a:spcPts val="5557"/>
              </a:lnSpc>
              <a:buAutoNum type="arabicPeriod"/>
            </a:pPr>
            <a:r>
              <a:rPr lang="en-US" sz="3139" spc="9" dirty="0">
                <a:solidFill>
                  <a:srgbClr val="FFFFFF"/>
                </a:solidFill>
                <a:latin typeface="Montserrat Classic"/>
                <a:ea typeface="Montserrat Classic"/>
                <a:cs typeface="Montserrat Classic"/>
                <a:sym typeface="Montserrat Classic"/>
              </a:rPr>
              <a:t>Go to the AHS website</a:t>
            </a:r>
          </a:p>
          <a:p>
            <a:pPr marL="677852" lvl="1" indent="-338926" algn="just">
              <a:lnSpc>
                <a:spcPts val="5557"/>
              </a:lnSpc>
              <a:buAutoNum type="arabicPeriod"/>
            </a:pPr>
            <a:r>
              <a:rPr lang="en-US" sz="3139" spc="9" dirty="0">
                <a:solidFill>
                  <a:srgbClr val="FFFFFF"/>
                </a:solidFill>
                <a:latin typeface="Montserrat Classic"/>
                <a:ea typeface="Montserrat Classic"/>
                <a:cs typeface="Montserrat Classic"/>
                <a:sym typeface="Montserrat Classic"/>
              </a:rPr>
              <a:t>Click Find it Fast in the Upper Right Corner</a:t>
            </a:r>
          </a:p>
          <a:p>
            <a:pPr marL="677852" lvl="1" indent="-338926" algn="just">
              <a:lnSpc>
                <a:spcPts val="5557"/>
              </a:lnSpc>
              <a:buAutoNum type="arabicPeriod"/>
            </a:pPr>
            <a:r>
              <a:rPr lang="en-US" sz="3139" spc="9" dirty="0">
                <a:solidFill>
                  <a:srgbClr val="FFFFFF"/>
                </a:solidFill>
                <a:latin typeface="Montserrat Classic"/>
                <a:ea typeface="Montserrat Classic"/>
                <a:cs typeface="Montserrat Classic"/>
                <a:sym typeface="Montserrat Classic"/>
              </a:rPr>
              <a:t>Click Naviance</a:t>
            </a:r>
          </a:p>
        </p:txBody>
      </p:sp>
      <p:sp>
        <p:nvSpPr>
          <p:cNvPr id="10" name="Freeform 10"/>
          <p:cNvSpPr/>
          <p:nvPr/>
        </p:nvSpPr>
        <p:spPr>
          <a:xfrm>
            <a:off x="4316147" y="-3310498"/>
            <a:ext cx="7247467" cy="7247467"/>
          </a:xfrm>
          <a:custGeom>
            <a:avLst/>
            <a:gdLst/>
            <a:ahLst/>
            <a:cxnLst/>
            <a:rect l="l" t="t" r="r" b="b"/>
            <a:pathLst>
              <a:path w="7247467" h="7247467">
                <a:moveTo>
                  <a:pt x="0" y="0"/>
                </a:moveTo>
                <a:lnTo>
                  <a:pt x="7247466" y="0"/>
                </a:lnTo>
                <a:lnTo>
                  <a:pt x="7247466" y="7247466"/>
                </a:lnTo>
                <a:lnTo>
                  <a:pt x="0" y="7247466"/>
                </a:lnTo>
                <a:lnTo>
                  <a:pt x="0" y="0"/>
                </a:lnTo>
                <a:close/>
              </a:path>
            </a:pathLst>
          </a:custGeom>
          <a:blipFill>
            <a:blip r:embed="rId5">
              <a:alphaModFix amt="3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6189105" y="4400494"/>
            <a:ext cx="10749017" cy="5886506"/>
          </a:xfrm>
          <a:custGeom>
            <a:avLst/>
            <a:gdLst/>
            <a:ahLst/>
            <a:cxnLst/>
            <a:rect l="l" t="t" r="r" b="b"/>
            <a:pathLst>
              <a:path w="10749017" h="5886506">
                <a:moveTo>
                  <a:pt x="0" y="0"/>
                </a:moveTo>
                <a:lnTo>
                  <a:pt x="10749017" y="0"/>
                </a:lnTo>
                <a:lnTo>
                  <a:pt x="10749017" y="5886506"/>
                </a:lnTo>
                <a:lnTo>
                  <a:pt x="0" y="5886506"/>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grpSp>
        <p:nvGrpSpPr>
          <p:cNvPr id="2" name="Group 2"/>
          <p:cNvGrpSpPr/>
          <p:nvPr/>
        </p:nvGrpSpPr>
        <p:grpSpPr>
          <a:xfrm rot="-754361">
            <a:off x="-2439274" y="-343350"/>
            <a:ext cx="6013953" cy="11903573"/>
            <a:chOff x="0" y="0"/>
            <a:chExt cx="1583922" cy="3135098"/>
          </a:xfrm>
        </p:grpSpPr>
        <p:sp>
          <p:nvSpPr>
            <p:cNvPr id="3" name="Freeform 3"/>
            <p:cNvSpPr/>
            <p:nvPr/>
          </p:nvSpPr>
          <p:spPr>
            <a:xfrm>
              <a:off x="0" y="0"/>
              <a:ext cx="1583922" cy="3135098"/>
            </a:xfrm>
            <a:custGeom>
              <a:avLst/>
              <a:gdLst/>
              <a:ahLst/>
              <a:cxnLst/>
              <a:rect l="l" t="t" r="r" b="b"/>
              <a:pathLst>
                <a:path w="1583922" h="3135098">
                  <a:moveTo>
                    <a:pt x="0" y="0"/>
                  </a:moveTo>
                  <a:lnTo>
                    <a:pt x="1583922" y="0"/>
                  </a:lnTo>
                  <a:lnTo>
                    <a:pt x="1583922" y="3135098"/>
                  </a:lnTo>
                  <a:lnTo>
                    <a:pt x="0" y="3135098"/>
                  </a:lnTo>
                  <a:close/>
                </a:path>
              </a:pathLst>
            </a:custGeom>
            <a:solidFill>
              <a:srgbClr val="FFF5F0">
                <a:alpha val="0"/>
              </a:srgbClr>
            </a:solidFill>
          </p:spPr>
          <p:txBody>
            <a:bodyPr/>
            <a:lstStyle/>
            <a:p>
              <a:endParaRPr lang="en-US"/>
            </a:p>
          </p:txBody>
        </p:sp>
        <p:sp>
          <p:nvSpPr>
            <p:cNvPr id="4" name="TextBox 4"/>
            <p:cNvSpPr txBox="1"/>
            <p:nvPr/>
          </p:nvSpPr>
          <p:spPr>
            <a:xfrm>
              <a:off x="0" y="-9525"/>
              <a:ext cx="1583922" cy="3144623"/>
            </a:xfrm>
            <a:prstGeom prst="rect">
              <a:avLst/>
            </a:prstGeom>
          </p:spPr>
          <p:txBody>
            <a:bodyPr lIns="50800" tIns="50800" rIns="50800" bIns="50800" rtlCol="0" anchor="ctr"/>
            <a:lstStyle/>
            <a:p>
              <a:pPr algn="ctr">
                <a:lnSpc>
                  <a:spcPts val="2880"/>
                </a:lnSpc>
              </a:pPr>
              <a:endParaRPr/>
            </a:p>
          </p:txBody>
        </p:sp>
      </p:grpSp>
      <p:sp>
        <p:nvSpPr>
          <p:cNvPr id="5" name="Freeform 5" descr="Diploma with Yellow Ribbon Cutout"/>
          <p:cNvSpPr/>
          <p:nvPr/>
        </p:nvSpPr>
        <p:spPr>
          <a:xfrm>
            <a:off x="16219750" y="7713770"/>
            <a:ext cx="3354274" cy="5111274"/>
          </a:xfrm>
          <a:custGeom>
            <a:avLst/>
            <a:gdLst/>
            <a:ahLst/>
            <a:cxnLst/>
            <a:rect l="l" t="t" r="r" b="b"/>
            <a:pathLst>
              <a:path w="3354274" h="5111274">
                <a:moveTo>
                  <a:pt x="0" y="0"/>
                </a:moveTo>
                <a:lnTo>
                  <a:pt x="3354274" y="0"/>
                </a:lnTo>
                <a:lnTo>
                  <a:pt x="3354274" y="5111274"/>
                </a:lnTo>
                <a:lnTo>
                  <a:pt x="0" y="5111274"/>
                </a:lnTo>
                <a:lnTo>
                  <a:pt x="0" y="0"/>
                </a:lnTo>
                <a:close/>
              </a:path>
            </a:pathLst>
          </a:custGeom>
          <a:blipFill>
            <a:blip r:embed="rId3">
              <a:alphaModFix amt="13000"/>
            </a:blip>
            <a:stretch>
              <a:fillRect/>
            </a:stretch>
          </a:blipFill>
        </p:spPr>
        <p:txBody>
          <a:bodyPr/>
          <a:lstStyle/>
          <a:p>
            <a:endParaRPr lang="en-US"/>
          </a:p>
        </p:txBody>
      </p:sp>
      <p:sp>
        <p:nvSpPr>
          <p:cNvPr id="6" name="Freeform 6" descr="Dotted"/>
          <p:cNvSpPr/>
          <p:nvPr/>
        </p:nvSpPr>
        <p:spPr>
          <a:xfrm>
            <a:off x="16659294" y="0"/>
            <a:ext cx="2150970" cy="626470"/>
          </a:xfrm>
          <a:custGeom>
            <a:avLst/>
            <a:gdLst/>
            <a:ahLst/>
            <a:cxnLst/>
            <a:rect l="l" t="t" r="r" b="b"/>
            <a:pathLst>
              <a:path w="2150970" h="626470">
                <a:moveTo>
                  <a:pt x="0" y="0"/>
                </a:moveTo>
                <a:lnTo>
                  <a:pt x="2150969" y="0"/>
                </a:lnTo>
                <a:lnTo>
                  <a:pt x="2150969" y="626470"/>
                </a:lnTo>
                <a:lnTo>
                  <a:pt x="0" y="626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339442" y="227510"/>
            <a:ext cx="9727171" cy="2718596"/>
          </a:xfrm>
          <a:prstGeom prst="rect">
            <a:avLst/>
          </a:prstGeom>
        </p:spPr>
        <p:txBody>
          <a:bodyPr lIns="0" tIns="0" rIns="0" bIns="0" rtlCol="0" anchor="t">
            <a:spAutoFit/>
          </a:bodyPr>
          <a:lstStyle/>
          <a:p>
            <a:pPr marL="0" lvl="0" indent="0" algn="l">
              <a:lnSpc>
                <a:spcPts val="10783"/>
              </a:lnSpc>
            </a:pPr>
            <a:r>
              <a:rPr lang="en-US" sz="8294" dirty="0">
                <a:solidFill>
                  <a:srgbClr val="CCCCCC"/>
                </a:solidFill>
                <a:latin typeface="Bebas Neue Bold"/>
                <a:ea typeface="Bebas Neue Bold"/>
                <a:cs typeface="Bebas Neue Bold"/>
                <a:sym typeface="Bebas Neue Bold"/>
              </a:rPr>
              <a:t>PARENTS LOGGING INTO NAVIANCE</a:t>
            </a:r>
          </a:p>
        </p:txBody>
      </p:sp>
      <p:grpSp>
        <p:nvGrpSpPr>
          <p:cNvPr id="8" name="Group 8"/>
          <p:cNvGrpSpPr/>
          <p:nvPr/>
        </p:nvGrpSpPr>
        <p:grpSpPr>
          <a:xfrm>
            <a:off x="6927053" y="1916613"/>
            <a:ext cx="10332247" cy="7746653"/>
            <a:chOff x="0" y="0"/>
            <a:chExt cx="13776330" cy="10328872"/>
          </a:xfrm>
        </p:grpSpPr>
        <p:sp>
          <p:nvSpPr>
            <p:cNvPr id="9" name="AutoShape 9"/>
            <p:cNvSpPr/>
            <p:nvPr/>
          </p:nvSpPr>
          <p:spPr>
            <a:xfrm>
              <a:off x="0" y="0"/>
              <a:ext cx="2495317" cy="344704"/>
            </a:xfrm>
            <a:prstGeom prst="rect">
              <a:avLst/>
            </a:prstGeom>
            <a:solidFill>
              <a:srgbClr val="D13A2B"/>
            </a:solidFill>
          </p:spPr>
          <p:txBody>
            <a:bodyPr/>
            <a:lstStyle/>
            <a:p>
              <a:endParaRPr lang="en-US"/>
            </a:p>
          </p:txBody>
        </p:sp>
        <p:sp>
          <p:nvSpPr>
            <p:cNvPr id="10" name="TextBox 10"/>
            <p:cNvSpPr txBox="1"/>
            <p:nvPr/>
          </p:nvSpPr>
          <p:spPr>
            <a:xfrm>
              <a:off x="0" y="1207399"/>
              <a:ext cx="13776330" cy="9121473"/>
            </a:xfrm>
            <a:prstGeom prst="rect">
              <a:avLst/>
            </a:prstGeom>
          </p:spPr>
          <p:txBody>
            <a:bodyPr lIns="0" tIns="0" rIns="0" bIns="0" rtlCol="0" anchor="t">
              <a:spAutoFit/>
            </a:bodyPr>
            <a:lstStyle/>
            <a:p>
              <a:pPr marL="774858" lvl="1" indent="-387429" algn="l">
                <a:lnSpc>
                  <a:spcPts val="5383"/>
                </a:lnSpc>
                <a:buAutoNum type="arabicPeriod"/>
              </a:pPr>
              <a:r>
                <a:rPr lang="en-US" sz="3588" u="none" spc="10" dirty="0">
                  <a:solidFill>
                    <a:srgbClr val="FFFFFF"/>
                  </a:solidFill>
                  <a:latin typeface="Montserrat Classic"/>
                  <a:ea typeface="Montserrat Classic"/>
                  <a:cs typeface="Montserrat Classic"/>
                  <a:sym typeface="Montserrat Classic"/>
                </a:rPr>
                <a:t>Go to </a:t>
              </a:r>
              <a:r>
                <a:rPr lang="en-US" sz="3588" u="none" spc="10" dirty="0">
                  <a:solidFill>
                    <a:srgbClr val="FFFFFF"/>
                  </a:solidFill>
                  <a:latin typeface="Montserrat Classic"/>
                  <a:ea typeface="Montserrat Classic"/>
                  <a:cs typeface="Montserrat Classic"/>
                  <a:sym typeface="Montserrat Classic"/>
                  <a:hlinkClick r:id="rId6"/>
                </a:rPr>
                <a:t>https://student.Naviance.com/allatoonahs</a:t>
              </a:r>
              <a:r>
                <a:rPr lang="en-US" sz="3588" u="none" spc="10" dirty="0">
                  <a:solidFill>
                    <a:srgbClr val="FFFFFF"/>
                  </a:solidFill>
                  <a:latin typeface="Montserrat Classic"/>
                  <a:ea typeface="Montserrat Classic"/>
                  <a:cs typeface="Montserrat Classic"/>
                  <a:sym typeface="Montserrat Classic"/>
                </a:rPr>
                <a:t> </a:t>
              </a:r>
            </a:p>
            <a:p>
              <a:pPr marL="774858" lvl="1" indent="-387429" algn="l">
                <a:lnSpc>
                  <a:spcPts val="5383"/>
                </a:lnSpc>
                <a:buAutoNum type="arabicPeriod"/>
              </a:pPr>
              <a:r>
                <a:rPr lang="en-US" sz="3588" u="none" spc="10" dirty="0">
                  <a:solidFill>
                    <a:srgbClr val="FFFFFF"/>
                  </a:solidFill>
                  <a:latin typeface="Montserrat Classic"/>
                  <a:ea typeface="Montserrat Classic"/>
                  <a:cs typeface="Montserrat Classic"/>
                  <a:sym typeface="Montserrat Classic"/>
                </a:rPr>
                <a:t>Select Allatoona High School</a:t>
              </a:r>
            </a:p>
            <a:p>
              <a:pPr marL="774858" lvl="1" indent="-387429" algn="l">
                <a:lnSpc>
                  <a:spcPts val="5383"/>
                </a:lnSpc>
                <a:buAutoNum type="arabicPeriod"/>
              </a:pPr>
              <a:r>
                <a:rPr lang="en-US" sz="3588" u="none" spc="10" dirty="0">
                  <a:solidFill>
                    <a:srgbClr val="FFFFFF"/>
                  </a:solidFill>
                  <a:latin typeface="Montserrat Classic"/>
                  <a:ea typeface="Montserrat Classic"/>
                  <a:cs typeface="Montserrat Classic"/>
                  <a:sym typeface="Montserrat Classic"/>
                </a:rPr>
                <a:t>Once on the log in page, click the button for parent/guardian</a:t>
              </a:r>
            </a:p>
            <a:p>
              <a:pPr marL="774858" lvl="1" indent="-387429" algn="l">
                <a:lnSpc>
                  <a:spcPts val="5383"/>
                </a:lnSpc>
                <a:buAutoNum type="arabicPeriod"/>
              </a:pPr>
              <a:r>
                <a:rPr lang="en-US" sz="3588" u="none" spc="10" dirty="0">
                  <a:solidFill>
                    <a:srgbClr val="FFFFFF"/>
                  </a:solidFill>
                  <a:latin typeface="Montserrat Classic"/>
                  <a:ea typeface="Montserrat Classic"/>
                  <a:cs typeface="Montserrat Classic"/>
                  <a:sym typeface="Montserrat Classic"/>
                </a:rPr>
                <a:t>If you have been on the site before, you can log in here. If you have forgotten your password click “forgot my password” and you can reset it.</a:t>
              </a:r>
            </a:p>
            <a:p>
              <a:pPr algn="l">
                <a:lnSpc>
                  <a:spcPts val="5383"/>
                </a:lnSpc>
              </a:pPr>
              <a:endParaRPr lang="en-US" sz="3588" u="none" spc="10" dirty="0">
                <a:solidFill>
                  <a:srgbClr val="FFFFFF"/>
                </a:solidFill>
                <a:latin typeface="Montserrat Classic"/>
                <a:ea typeface="Montserrat Classic"/>
                <a:cs typeface="Montserrat Classic"/>
                <a:sym typeface="Montserrat Classic"/>
              </a:endParaRPr>
            </a:p>
          </p:txBody>
        </p:sp>
      </p:grpSp>
      <p:grpSp>
        <p:nvGrpSpPr>
          <p:cNvPr id="11" name="Group 11"/>
          <p:cNvGrpSpPr>
            <a:grpSpLocks noChangeAspect="1"/>
          </p:cNvGrpSpPr>
          <p:nvPr/>
        </p:nvGrpSpPr>
        <p:grpSpPr>
          <a:xfrm rot="-10800000">
            <a:off x="1028700" y="8030427"/>
            <a:ext cx="1225283" cy="1225283"/>
            <a:chOff x="0" y="0"/>
            <a:chExt cx="2653030" cy="2653030"/>
          </a:xfrm>
        </p:grpSpPr>
        <p:sp>
          <p:nvSpPr>
            <p:cNvPr id="12" name="Freeform 12"/>
            <p:cNvSpPr/>
            <p:nvPr/>
          </p:nvSpPr>
          <p:spPr>
            <a:xfrm>
              <a:off x="0" y="0"/>
              <a:ext cx="2653030" cy="2654300"/>
            </a:xfrm>
            <a:custGeom>
              <a:avLst/>
              <a:gdLst/>
              <a:ahLst/>
              <a:cxnLst/>
              <a:rect l="l" t="t" r="r" b="b"/>
              <a:pathLst>
                <a:path w="2653030" h="265430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D13A2B"/>
            </a:solidFill>
          </p:spPr>
          <p:txBody>
            <a:bodyPr/>
            <a:lstStyle/>
            <a:p>
              <a:endParaRPr lang="en-US"/>
            </a:p>
          </p:txBody>
        </p:sp>
      </p:grpSp>
      <p:sp>
        <p:nvSpPr>
          <p:cNvPr id="13" name="AutoShape 13"/>
          <p:cNvSpPr/>
          <p:nvPr/>
        </p:nvSpPr>
        <p:spPr>
          <a:xfrm rot="-10800000">
            <a:off x="3977745" y="8035607"/>
            <a:ext cx="1225283" cy="1220103"/>
          </a:xfrm>
          <a:prstGeom prst="rect">
            <a:avLst/>
          </a:prstGeom>
          <a:solidFill>
            <a:srgbClr val="D13A2B"/>
          </a:solidFill>
        </p:spPr>
        <p:txBody>
          <a:bodyPr/>
          <a:lstStyle/>
          <a:p>
            <a:endParaRPr lang="en-US"/>
          </a:p>
        </p:txBody>
      </p:sp>
      <p:grpSp>
        <p:nvGrpSpPr>
          <p:cNvPr id="14" name="Group 14"/>
          <p:cNvGrpSpPr>
            <a:grpSpLocks noChangeAspect="1"/>
          </p:cNvGrpSpPr>
          <p:nvPr/>
        </p:nvGrpSpPr>
        <p:grpSpPr>
          <a:xfrm rot="-10800000">
            <a:off x="2503222" y="8033017"/>
            <a:ext cx="1225283" cy="1225283"/>
            <a:chOff x="0" y="0"/>
            <a:chExt cx="1708150" cy="1708150"/>
          </a:xfrm>
        </p:grpSpPr>
        <p:sp>
          <p:nvSpPr>
            <p:cNvPr id="15" name="Freeform 15"/>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F5F0"/>
            </a:solidFill>
          </p:spPr>
          <p:txBody>
            <a:bodyPr/>
            <a:lstStyle/>
            <a:p>
              <a:endParaRPr lang="en-US"/>
            </a:p>
          </p:txBody>
        </p:sp>
      </p:grpSp>
      <p:pic>
        <p:nvPicPr>
          <p:cNvPr id="17" name="Picture 16" descr="A screenshot of a computer&#10;&#10;Description automatically generated">
            <a:extLst>
              <a:ext uri="{FF2B5EF4-FFF2-40B4-BE49-F238E27FC236}">
                <a16:creationId xmlns:a16="http://schemas.microsoft.com/office/drawing/2014/main" id="{6763D924-DFD6-5088-7852-2F7CBA30BA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9442" y="3963485"/>
            <a:ext cx="6731346" cy="549303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sp>
        <p:nvSpPr>
          <p:cNvPr id="2" name="Freeform 2" descr="Diploma with Yellow Ribbon Cutout"/>
          <p:cNvSpPr/>
          <p:nvPr/>
        </p:nvSpPr>
        <p:spPr>
          <a:xfrm>
            <a:off x="9144000" y="-3505890"/>
            <a:ext cx="3354274" cy="5111274"/>
          </a:xfrm>
          <a:custGeom>
            <a:avLst/>
            <a:gdLst/>
            <a:ahLst/>
            <a:cxnLst/>
            <a:rect l="l" t="t" r="r" b="b"/>
            <a:pathLst>
              <a:path w="3354274" h="5111274">
                <a:moveTo>
                  <a:pt x="0" y="0"/>
                </a:moveTo>
                <a:lnTo>
                  <a:pt x="3354274" y="0"/>
                </a:lnTo>
                <a:lnTo>
                  <a:pt x="3354274" y="5111274"/>
                </a:lnTo>
                <a:lnTo>
                  <a:pt x="0" y="5111274"/>
                </a:lnTo>
                <a:lnTo>
                  <a:pt x="0" y="0"/>
                </a:lnTo>
                <a:close/>
              </a:path>
            </a:pathLst>
          </a:custGeom>
          <a:blipFill>
            <a:blip r:embed="rId3">
              <a:alphaModFix amt="13000"/>
            </a:blip>
            <a:stretch>
              <a:fillRect/>
            </a:stretch>
          </a:blipFill>
        </p:spPr>
        <p:txBody>
          <a:bodyPr/>
          <a:lstStyle/>
          <a:p>
            <a:endParaRPr lang="en-US"/>
          </a:p>
        </p:txBody>
      </p:sp>
      <p:sp>
        <p:nvSpPr>
          <p:cNvPr id="3" name="Freeform 3" descr="Horiz More Icon"/>
          <p:cNvSpPr/>
          <p:nvPr/>
        </p:nvSpPr>
        <p:spPr>
          <a:xfrm>
            <a:off x="14952562" y="1028700"/>
            <a:ext cx="2306738" cy="576684"/>
          </a:xfrm>
          <a:custGeom>
            <a:avLst/>
            <a:gdLst/>
            <a:ahLst/>
            <a:cxnLst/>
            <a:rect l="l" t="t" r="r" b="b"/>
            <a:pathLst>
              <a:path w="2306738" h="576684">
                <a:moveTo>
                  <a:pt x="0" y="0"/>
                </a:moveTo>
                <a:lnTo>
                  <a:pt x="2306738" y="0"/>
                </a:lnTo>
                <a:lnTo>
                  <a:pt x="2306738" y="576684"/>
                </a:lnTo>
                <a:lnTo>
                  <a:pt x="0" y="576684"/>
                </a:lnTo>
                <a:lnTo>
                  <a:pt x="0" y="0"/>
                </a:lnTo>
                <a:close/>
              </a:path>
            </a:pathLst>
          </a:custGeom>
          <a:blipFill>
            <a:blip r:embed="rId4">
              <a:alphaModFix amt="38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0911784" y="1590214"/>
            <a:ext cx="5934766" cy="6642103"/>
            <a:chOff x="0" y="57150"/>
            <a:chExt cx="7913021" cy="8856137"/>
          </a:xfrm>
        </p:grpSpPr>
        <p:sp>
          <p:nvSpPr>
            <p:cNvPr id="5" name="TextBox 5"/>
            <p:cNvSpPr txBox="1"/>
            <p:nvPr/>
          </p:nvSpPr>
          <p:spPr>
            <a:xfrm>
              <a:off x="0" y="57150"/>
              <a:ext cx="7913021" cy="2509435"/>
            </a:xfrm>
            <a:prstGeom prst="rect">
              <a:avLst/>
            </a:prstGeom>
          </p:spPr>
          <p:txBody>
            <a:bodyPr lIns="0" tIns="0" rIns="0" bIns="0" rtlCol="0" anchor="t">
              <a:spAutoFit/>
            </a:bodyPr>
            <a:lstStyle/>
            <a:p>
              <a:pPr marL="0" lvl="0" indent="0" algn="l">
                <a:lnSpc>
                  <a:spcPts val="7226"/>
                </a:lnSpc>
              </a:pPr>
              <a:r>
                <a:rPr lang="en-US" sz="6569">
                  <a:solidFill>
                    <a:srgbClr val="FFFFFF"/>
                  </a:solidFill>
                  <a:latin typeface="Bebas Neue Bold"/>
                  <a:ea typeface="Bebas Neue Bold"/>
                  <a:cs typeface="Bebas Neue Bold"/>
                  <a:sym typeface="Bebas Neue Bold"/>
                </a:rPr>
                <a:t>WHAT IS YOUR CHILD’S POST SECONDARY PLAN</a:t>
              </a:r>
            </a:p>
          </p:txBody>
        </p:sp>
        <p:sp>
          <p:nvSpPr>
            <p:cNvPr id="6" name="TextBox 6"/>
            <p:cNvSpPr txBox="1"/>
            <p:nvPr/>
          </p:nvSpPr>
          <p:spPr>
            <a:xfrm>
              <a:off x="0" y="3112639"/>
              <a:ext cx="7335334" cy="5800648"/>
            </a:xfrm>
            <a:prstGeom prst="rect">
              <a:avLst/>
            </a:prstGeom>
          </p:spPr>
          <p:txBody>
            <a:bodyPr lIns="0" tIns="0" rIns="0" bIns="0" rtlCol="0" anchor="t">
              <a:spAutoFit/>
            </a:bodyPr>
            <a:lstStyle/>
            <a:p>
              <a:pPr marL="667340" lvl="1" indent="-333670" algn="l">
                <a:lnSpc>
                  <a:spcPts val="4327"/>
                </a:lnSpc>
                <a:buFont typeface="Arial"/>
                <a:buChar char="•"/>
              </a:pPr>
              <a:r>
                <a:rPr lang="en-US" sz="3090" spc="9" dirty="0">
                  <a:solidFill>
                    <a:srgbClr val="FFFFFF"/>
                  </a:solidFill>
                  <a:latin typeface="Montserrat Classic"/>
                  <a:ea typeface="Montserrat Classic"/>
                  <a:cs typeface="Montserrat Classic"/>
                  <a:sym typeface="Montserrat Classic"/>
                </a:rPr>
                <a:t>Military service</a:t>
              </a:r>
            </a:p>
            <a:p>
              <a:pPr marL="667340" lvl="1" indent="-333670" algn="l">
                <a:lnSpc>
                  <a:spcPts val="4327"/>
                </a:lnSpc>
                <a:buFont typeface="Arial"/>
                <a:buChar char="•"/>
              </a:pPr>
              <a:r>
                <a:rPr lang="en-US" sz="3090" spc="9" dirty="0">
                  <a:solidFill>
                    <a:srgbClr val="FFFFFF"/>
                  </a:solidFill>
                  <a:latin typeface="Montserrat Classic"/>
                  <a:ea typeface="Montserrat Classic"/>
                  <a:cs typeface="Montserrat Classic"/>
                  <a:sym typeface="Montserrat Classic"/>
                </a:rPr>
                <a:t>Workforce</a:t>
              </a:r>
            </a:p>
            <a:p>
              <a:pPr marL="667340" lvl="1" indent="-333670" algn="l">
                <a:lnSpc>
                  <a:spcPts val="4327"/>
                </a:lnSpc>
                <a:buFont typeface="Arial"/>
                <a:buChar char="•"/>
              </a:pPr>
              <a:r>
                <a:rPr lang="en-US" sz="3090" spc="9" dirty="0">
                  <a:solidFill>
                    <a:srgbClr val="FFFFFF"/>
                  </a:solidFill>
                  <a:latin typeface="Montserrat Classic"/>
                  <a:ea typeface="Montserrat Classic"/>
                  <a:cs typeface="Montserrat Classic"/>
                  <a:sym typeface="Montserrat Classic"/>
                </a:rPr>
                <a:t>Specialty school</a:t>
              </a:r>
            </a:p>
            <a:p>
              <a:pPr marL="667340" lvl="1" indent="-333670" algn="l">
                <a:lnSpc>
                  <a:spcPts val="4327"/>
                </a:lnSpc>
                <a:buFont typeface="Arial"/>
                <a:buChar char="•"/>
              </a:pPr>
              <a:r>
                <a:rPr lang="en-US" sz="3090" spc="9" dirty="0">
                  <a:solidFill>
                    <a:srgbClr val="FFFFFF"/>
                  </a:solidFill>
                  <a:latin typeface="Montserrat Classic"/>
                  <a:ea typeface="Montserrat Classic"/>
                  <a:cs typeface="Montserrat Classic"/>
                  <a:sym typeface="Montserrat Classic"/>
                </a:rPr>
                <a:t>Technical school</a:t>
              </a:r>
            </a:p>
            <a:p>
              <a:pPr marL="667340" lvl="1" indent="-333670" algn="l">
                <a:lnSpc>
                  <a:spcPts val="4327"/>
                </a:lnSpc>
                <a:buFont typeface="Arial"/>
                <a:buChar char="•"/>
              </a:pPr>
              <a:r>
                <a:rPr lang="en-US" sz="3090" spc="9" dirty="0">
                  <a:solidFill>
                    <a:srgbClr val="FFFFFF"/>
                  </a:solidFill>
                  <a:latin typeface="Montserrat Classic"/>
                  <a:ea typeface="Montserrat Classic"/>
                  <a:cs typeface="Montserrat Classic"/>
                  <a:sym typeface="Montserrat Classic"/>
                </a:rPr>
                <a:t>Two year college</a:t>
              </a:r>
            </a:p>
            <a:p>
              <a:pPr marL="667340" lvl="1" indent="-333670" algn="l">
                <a:lnSpc>
                  <a:spcPts val="4327"/>
                </a:lnSpc>
                <a:buFont typeface="Arial"/>
                <a:buChar char="•"/>
              </a:pPr>
              <a:r>
                <a:rPr lang="en-US" sz="3090" spc="9" dirty="0">
                  <a:solidFill>
                    <a:srgbClr val="FFFFFF"/>
                  </a:solidFill>
                  <a:latin typeface="Montserrat Classic"/>
                  <a:ea typeface="Montserrat Classic"/>
                  <a:cs typeface="Montserrat Classic"/>
                  <a:sym typeface="Montserrat Classic"/>
                </a:rPr>
                <a:t>Four year college</a:t>
              </a:r>
            </a:p>
            <a:p>
              <a:pPr marL="667340" lvl="1" indent="-333670" algn="l">
                <a:lnSpc>
                  <a:spcPts val="4327"/>
                </a:lnSpc>
                <a:buFont typeface="Arial"/>
                <a:buChar char="•"/>
              </a:pPr>
              <a:r>
                <a:rPr lang="en-US" sz="3090" spc="9" dirty="0">
                  <a:solidFill>
                    <a:srgbClr val="FFFFFF"/>
                  </a:solidFill>
                  <a:latin typeface="Montserrat Classic"/>
                  <a:ea typeface="Montserrat Classic"/>
                  <a:cs typeface="Montserrat Classic"/>
                  <a:sym typeface="Montserrat Classic"/>
                </a:rPr>
                <a:t>Other (Mission Field, gap year, </a:t>
              </a:r>
              <a:r>
                <a:rPr lang="en-US" sz="3090" spc="9" dirty="0" err="1">
                  <a:solidFill>
                    <a:srgbClr val="FFFFFF"/>
                  </a:solidFill>
                  <a:latin typeface="Montserrat Classic"/>
                  <a:ea typeface="Montserrat Classic"/>
                  <a:cs typeface="Montserrat Classic"/>
                  <a:sym typeface="Montserrat Classic"/>
                </a:rPr>
                <a:t>etc</a:t>
              </a:r>
              <a:r>
                <a:rPr lang="en-US" sz="3090" spc="9" dirty="0">
                  <a:solidFill>
                    <a:srgbClr val="FFFFFF"/>
                  </a:solidFill>
                  <a:latin typeface="Montserrat Classic"/>
                  <a:ea typeface="Montserrat Classic"/>
                  <a:cs typeface="Montserrat Classic"/>
                  <a:sym typeface="Montserrat Classic"/>
                </a:rPr>
                <a:t>)</a:t>
              </a:r>
            </a:p>
          </p:txBody>
        </p:sp>
      </p:grpSp>
      <p:sp>
        <p:nvSpPr>
          <p:cNvPr id="7" name="Freeform 7"/>
          <p:cNvSpPr/>
          <p:nvPr/>
        </p:nvSpPr>
        <p:spPr>
          <a:xfrm>
            <a:off x="0" y="0"/>
            <a:ext cx="9144000" cy="5095875"/>
          </a:xfrm>
          <a:custGeom>
            <a:avLst/>
            <a:gdLst/>
            <a:ahLst/>
            <a:cxnLst/>
            <a:rect l="l" t="t" r="r" b="b"/>
            <a:pathLst>
              <a:path w="9144000" h="5095875">
                <a:moveTo>
                  <a:pt x="0" y="0"/>
                </a:moveTo>
                <a:lnTo>
                  <a:pt x="9144000" y="0"/>
                </a:lnTo>
                <a:lnTo>
                  <a:pt x="9144000" y="5095875"/>
                </a:lnTo>
                <a:lnTo>
                  <a:pt x="0" y="5095875"/>
                </a:lnTo>
                <a:lnTo>
                  <a:pt x="0" y="0"/>
                </a:lnTo>
                <a:close/>
              </a:path>
            </a:pathLst>
          </a:custGeom>
          <a:blipFill>
            <a:blip r:embed="rId6"/>
            <a:stretch>
              <a:fillRect t="-14149" b="-14149"/>
            </a:stretch>
          </a:blipFill>
        </p:spPr>
        <p:txBody>
          <a:bodyPr/>
          <a:lstStyle/>
          <a:p>
            <a:endParaRPr lang="en-US"/>
          </a:p>
        </p:txBody>
      </p:sp>
      <p:sp>
        <p:nvSpPr>
          <p:cNvPr id="8" name="Freeform 8"/>
          <p:cNvSpPr/>
          <p:nvPr/>
        </p:nvSpPr>
        <p:spPr>
          <a:xfrm>
            <a:off x="0" y="5191125"/>
            <a:ext cx="9144000" cy="5095875"/>
          </a:xfrm>
          <a:custGeom>
            <a:avLst/>
            <a:gdLst/>
            <a:ahLst/>
            <a:cxnLst/>
            <a:rect l="l" t="t" r="r" b="b"/>
            <a:pathLst>
              <a:path w="9144000" h="5095875">
                <a:moveTo>
                  <a:pt x="0" y="0"/>
                </a:moveTo>
                <a:lnTo>
                  <a:pt x="9144000" y="0"/>
                </a:lnTo>
                <a:lnTo>
                  <a:pt x="9144000" y="5095875"/>
                </a:lnTo>
                <a:lnTo>
                  <a:pt x="0" y="5095875"/>
                </a:lnTo>
                <a:lnTo>
                  <a:pt x="0" y="0"/>
                </a:lnTo>
                <a:close/>
              </a:path>
            </a:pathLst>
          </a:custGeom>
          <a:blipFill>
            <a:blip r:embed="rId7"/>
            <a:stretch>
              <a:fillRect t="-14093" b="-14093"/>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grpSp>
        <p:nvGrpSpPr>
          <p:cNvPr id="2" name="Group 2"/>
          <p:cNvGrpSpPr/>
          <p:nvPr/>
        </p:nvGrpSpPr>
        <p:grpSpPr>
          <a:xfrm rot="-754361">
            <a:off x="-2439274" y="-343350"/>
            <a:ext cx="6013953" cy="11903573"/>
            <a:chOff x="0" y="0"/>
            <a:chExt cx="1583922" cy="3135098"/>
          </a:xfrm>
        </p:grpSpPr>
        <p:sp>
          <p:nvSpPr>
            <p:cNvPr id="3" name="Freeform 3"/>
            <p:cNvSpPr/>
            <p:nvPr/>
          </p:nvSpPr>
          <p:spPr>
            <a:xfrm>
              <a:off x="0" y="0"/>
              <a:ext cx="1583922" cy="3135098"/>
            </a:xfrm>
            <a:custGeom>
              <a:avLst/>
              <a:gdLst/>
              <a:ahLst/>
              <a:cxnLst/>
              <a:rect l="l" t="t" r="r" b="b"/>
              <a:pathLst>
                <a:path w="1583922" h="3135098">
                  <a:moveTo>
                    <a:pt x="0" y="0"/>
                  </a:moveTo>
                  <a:lnTo>
                    <a:pt x="1583922" y="0"/>
                  </a:lnTo>
                  <a:lnTo>
                    <a:pt x="1583922" y="3135098"/>
                  </a:lnTo>
                  <a:lnTo>
                    <a:pt x="0" y="3135098"/>
                  </a:lnTo>
                  <a:close/>
                </a:path>
              </a:pathLst>
            </a:custGeom>
            <a:solidFill>
              <a:srgbClr val="FFF5F0">
                <a:alpha val="0"/>
              </a:srgbClr>
            </a:solidFill>
          </p:spPr>
          <p:txBody>
            <a:bodyPr/>
            <a:lstStyle/>
            <a:p>
              <a:endParaRPr lang="en-US"/>
            </a:p>
          </p:txBody>
        </p:sp>
        <p:sp>
          <p:nvSpPr>
            <p:cNvPr id="4" name="TextBox 4"/>
            <p:cNvSpPr txBox="1"/>
            <p:nvPr/>
          </p:nvSpPr>
          <p:spPr>
            <a:xfrm>
              <a:off x="0" y="-9525"/>
              <a:ext cx="1583922" cy="3144623"/>
            </a:xfrm>
            <a:prstGeom prst="rect">
              <a:avLst/>
            </a:prstGeom>
          </p:spPr>
          <p:txBody>
            <a:bodyPr lIns="50800" tIns="50800" rIns="50800" bIns="50800" rtlCol="0" anchor="ctr"/>
            <a:lstStyle/>
            <a:p>
              <a:pPr algn="ctr">
                <a:lnSpc>
                  <a:spcPts val="2880"/>
                </a:lnSpc>
              </a:pPr>
              <a:endParaRPr/>
            </a:p>
          </p:txBody>
        </p:sp>
      </p:grpSp>
      <p:sp>
        <p:nvSpPr>
          <p:cNvPr id="5" name="Freeform 5" descr="Diploma with Yellow Ribbon Cutout"/>
          <p:cNvSpPr/>
          <p:nvPr/>
        </p:nvSpPr>
        <p:spPr>
          <a:xfrm>
            <a:off x="16219750" y="7713770"/>
            <a:ext cx="3354274" cy="5111274"/>
          </a:xfrm>
          <a:custGeom>
            <a:avLst/>
            <a:gdLst/>
            <a:ahLst/>
            <a:cxnLst/>
            <a:rect l="l" t="t" r="r" b="b"/>
            <a:pathLst>
              <a:path w="3354274" h="5111274">
                <a:moveTo>
                  <a:pt x="0" y="0"/>
                </a:moveTo>
                <a:lnTo>
                  <a:pt x="3354274" y="0"/>
                </a:lnTo>
                <a:lnTo>
                  <a:pt x="3354274" y="5111274"/>
                </a:lnTo>
                <a:lnTo>
                  <a:pt x="0" y="5111274"/>
                </a:lnTo>
                <a:lnTo>
                  <a:pt x="0" y="0"/>
                </a:lnTo>
                <a:close/>
              </a:path>
            </a:pathLst>
          </a:custGeom>
          <a:blipFill>
            <a:blip r:embed="rId2">
              <a:alphaModFix amt="13000"/>
            </a:blip>
            <a:stretch>
              <a:fillRect/>
            </a:stretch>
          </a:blipFill>
        </p:spPr>
        <p:txBody>
          <a:bodyPr/>
          <a:lstStyle/>
          <a:p>
            <a:endParaRPr lang="en-US"/>
          </a:p>
        </p:txBody>
      </p:sp>
      <p:sp>
        <p:nvSpPr>
          <p:cNvPr id="6" name="Freeform 6" descr="Dotted"/>
          <p:cNvSpPr/>
          <p:nvPr/>
        </p:nvSpPr>
        <p:spPr>
          <a:xfrm>
            <a:off x="16659294" y="0"/>
            <a:ext cx="2150970" cy="626470"/>
          </a:xfrm>
          <a:custGeom>
            <a:avLst/>
            <a:gdLst/>
            <a:ahLst/>
            <a:cxnLst/>
            <a:rect l="l" t="t" r="r" b="b"/>
            <a:pathLst>
              <a:path w="2150970" h="626470">
                <a:moveTo>
                  <a:pt x="0" y="0"/>
                </a:moveTo>
                <a:lnTo>
                  <a:pt x="2150969" y="0"/>
                </a:lnTo>
                <a:lnTo>
                  <a:pt x="2150969" y="626470"/>
                </a:lnTo>
                <a:lnTo>
                  <a:pt x="0" y="6264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028700" y="976379"/>
            <a:ext cx="12597603" cy="1135381"/>
          </a:xfrm>
          <a:prstGeom prst="rect">
            <a:avLst/>
          </a:prstGeom>
        </p:spPr>
        <p:txBody>
          <a:bodyPr lIns="0" tIns="0" rIns="0" bIns="0" rtlCol="0" anchor="t">
            <a:spAutoFit/>
          </a:bodyPr>
          <a:lstStyle/>
          <a:p>
            <a:pPr marL="0" lvl="0" indent="0" algn="l">
              <a:lnSpc>
                <a:spcPts val="8690"/>
              </a:lnSpc>
            </a:pPr>
            <a:r>
              <a:rPr lang="en-US" sz="7900">
                <a:solidFill>
                  <a:srgbClr val="CCCCCC"/>
                </a:solidFill>
                <a:latin typeface="Bebas Neue Bold"/>
                <a:ea typeface="Bebas Neue Bold"/>
                <a:cs typeface="Bebas Neue Bold"/>
                <a:sym typeface="Bebas Neue Bold"/>
              </a:rPr>
              <a:t>MILITARY/ARMED FORCES</a:t>
            </a:r>
          </a:p>
        </p:txBody>
      </p:sp>
      <p:sp>
        <p:nvSpPr>
          <p:cNvPr id="8" name="TextBox 8"/>
          <p:cNvSpPr txBox="1"/>
          <p:nvPr/>
        </p:nvSpPr>
        <p:spPr>
          <a:xfrm>
            <a:off x="11786665" y="3076575"/>
            <a:ext cx="6297958" cy="6181725"/>
          </a:xfrm>
          <a:prstGeom prst="rect">
            <a:avLst/>
          </a:prstGeom>
        </p:spPr>
        <p:txBody>
          <a:bodyPr lIns="0" tIns="0" rIns="0" bIns="0" rtlCol="0" anchor="t">
            <a:spAutoFit/>
          </a:bodyPr>
          <a:lstStyle/>
          <a:p>
            <a:pPr marL="802427" lvl="1" indent="-401214" algn="l">
              <a:lnSpc>
                <a:spcPts val="4459"/>
              </a:lnSpc>
              <a:buFont typeface="Arial"/>
              <a:buChar char="•"/>
            </a:pPr>
            <a:r>
              <a:rPr lang="en-US" sz="3716" u="none" spc="11">
                <a:solidFill>
                  <a:srgbClr val="FFFFFF"/>
                </a:solidFill>
                <a:latin typeface="Montserrat Classic"/>
                <a:ea typeface="Montserrat Classic"/>
                <a:cs typeface="Montserrat Classic"/>
                <a:sym typeface="Montserrat Classic"/>
              </a:rPr>
              <a:t>Do some research at https://www.todays military.com</a:t>
            </a:r>
          </a:p>
          <a:p>
            <a:pPr marL="802427" lvl="1" indent="-401214" algn="l">
              <a:lnSpc>
                <a:spcPts val="4459"/>
              </a:lnSpc>
              <a:buFont typeface="Arial"/>
              <a:buChar char="•"/>
            </a:pPr>
            <a:r>
              <a:rPr lang="en-US" sz="3716" u="none" spc="11">
                <a:solidFill>
                  <a:srgbClr val="FFFFFF"/>
                </a:solidFill>
                <a:latin typeface="Montserrat Classic"/>
                <a:ea typeface="Montserrat Classic"/>
                <a:cs typeface="Montserrat Classic"/>
                <a:sym typeface="Montserrat Classic"/>
              </a:rPr>
              <a:t>High School Diploma is preferred/required</a:t>
            </a:r>
          </a:p>
          <a:p>
            <a:pPr marL="802427" lvl="1" indent="-401214" algn="l">
              <a:lnSpc>
                <a:spcPts val="4459"/>
              </a:lnSpc>
              <a:buFont typeface="Arial"/>
              <a:buChar char="•"/>
            </a:pPr>
            <a:r>
              <a:rPr lang="en-US" sz="3716" u="none" spc="11">
                <a:solidFill>
                  <a:srgbClr val="FFFFFF"/>
                </a:solidFill>
                <a:latin typeface="Montserrat Classic"/>
                <a:ea typeface="Montserrat Classic"/>
                <a:cs typeface="Montserrat Classic"/>
                <a:sym typeface="Montserrat Classic"/>
              </a:rPr>
              <a:t>Take the ASVAB test at AHS or MEPS</a:t>
            </a:r>
          </a:p>
          <a:p>
            <a:pPr marL="802427" lvl="1" indent="-401214" algn="l">
              <a:lnSpc>
                <a:spcPts val="4459"/>
              </a:lnSpc>
              <a:buFont typeface="Arial"/>
              <a:buChar char="•"/>
            </a:pPr>
            <a:r>
              <a:rPr lang="en-US" sz="3716" u="none" spc="11">
                <a:solidFill>
                  <a:srgbClr val="FFFFFF"/>
                </a:solidFill>
                <a:latin typeface="Montserrat Classic"/>
                <a:ea typeface="Montserrat Classic"/>
                <a:cs typeface="Montserrat Classic"/>
                <a:sym typeface="Montserrat Classic"/>
              </a:rPr>
              <a:t>Make contact with branch recruiter</a:t>
            </a:r>
          </a:p>
          <a:p>
            <a:pPr marL="802427" lvl="1" indent="-401214" algn="l">
              <a:lnSpc>
                <a:spcPts val="4459"/>
              </a:lnSpc>
              <a:buFont typeface="Arial"/>
              <a:buChar char="•"/>
            </a:pPr>
            <a:r>
              <a:rPr lang="en-US" sz="3716" u="none" spc="11">
                <a:solidFill>
                  <a:srgbClr val="FFFFFF"/>
                </a:solidFill>
                <a:latin typeface="Montserrat Classic"/>
                <a:ea typeface="Montserrat Classic"/>
                <a:cs typeface="Montserrat Classic"/>
                <a:sym typeface="Montserrat Classic"/>
              </a:rPr>
              <a:t>Request your final transcript in May.</a:t>
            </a:r>
          </a:p>
        </p:txBody>
      </p:sp>
      <p:sp>
        <p:nvSpPr>
          <p:cNvPr id="9" name="Freeform 9"/>
          <p:cNvSpPr/>
          <p:nvPr/>
        </p:nvSpPr>
        <p:spPr>
          <a:xfrm>
            <a:off x="6724038" y="6086522"/>
            <a:ext cx="1206927" cy="301732"/>
          </a:xfrm>
          <a:custGeom>
            <a:avLst/>
            <a:gdLst/>
            <a:ahLst/>
            <a:cxnLst/>
            <a:rect l="l" t="t" r="r" b="b"/>
            <a:pathLst>
              <a:path w="1206927" h="301732">
                <a:moveTo>
                  <a:pt x="0" y="0"/>
                </a:moveTo>
                <a:lnTo>
                  <a:pt x="1206927" y="0"/>
                </a:lnTo>
                <a:lnTo>
                  <a:pt x="1206927" y="301732"/>
                </a:lnTo>
                <a:lnTo>
                  <a:pt x="0" y="3017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438516" y="3145085"/>
            <a:ext cx="11348148" cy="5855355"/>
          </a:xfrm>
          <a:custGeom>
            <a:avLst/>
            <a:gdLst/>
            <a:ahLst/>
            <a:cxnLst/>
            <a:rect l="l" t="t" r="r" b="b"/>
            <a:pathLst>
              <a:path w="11348148" h="5855355">
                <a:moveTo>
                  <a:pt x="0" y="0"/>
                </a:moveTo>
                <a:lnTo>
                  <a:pt x="11348149" y="0"/>
                </a:lnTo>
                <a:lnTo>
                  <a:pt x="11348149" y="5855355"/>
                </a:lnTo>
                <a:lnTo>
                  <a:pt x="0" y="5855355"/>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grpSp>
        <p:nvGrpSpPr>
          <p:cNvPr id="2" name="Group 2"/>
          <p:cNvGrpSpPr/>
          <p:nvPr/>
        </p:nvGrpSpPr>
        <p:grpSpPr>
          <a:xfrm rot="-754361">
            <a:off x="-2439274" y="-343350"/>
            <a:ext cx="6013953" cy="11903573"/>
            <a:chOff x="0" y="0"/>
            <a:chExt cx="1583922" cy="3135098"/>
          </a:xfrm>
        </p:grpSpPr>
        <p:sp>
          <p:nvSpPr>
            <p:cNvPr id="3" name="Freeform 3"/>
            <p:cNvSpPr/>
            <p:nvPr/>
          </p:nvSpPr>
          <p:spPr>
            <a:xfrm>
              <a:off x="0" y="0"/>
              <a:ext cx="1583922" cy="3135098"/>
            </a:xfrm>
            <a:custGeom>
              <a:avLst/>
              <a:gdLst/>
              <a:ahLst/>
              <a:cxnLst/>
              <a:rect l="l" t="t" r="r" b="b"/>
              <a:pathLst>
                <a:path w="1583922" h="3135098">
                  <a:moveTo>
                    <a:pt x="0" y="0"/>
                  </a:moveTo>
                  <a:lnTo>
                    <a:pt x="1583922" y="0"/>
                  </a:lnTo>
                  <a:lnTo>
                    <a:pt x="1583922" y="3135098"/>
                  </a:lnTo>
                  <a:lnTo>
                    <a:pt x="0" y="3135098"/>
                  </a:lnTo>
                  <a:close/>
                </a:path>
              </a:pathLst>
            </a:custGeom>
            <a:solidFill>
              <a:srgbClr val="FFF5F0">
                <a:alpha val="0"/>
              </a:srgbClr>
            </a:solidFill>
          </p:spPr>
          <p:txBody>
            <a:bodyPr/>
            <a:lstStyle/>
            <a:p>
              <a:endParaRPr lang="en-US"/>
            </a:p>
          </p:txBody>
        </p:sp>
        <p:sp>
          <p:nvSpPr>
            <p:cNvPr id="4" name="TextBox 4"/>
            <p:cNvSpPr txBox="1"/>
            <p:nvPr/>
          </p:nvSpPr>
          <p:spPr>
            <a:xfrm>
              <a:off x="0" y="-9525"/>
              <a:ext cx="1583922" cy="3144623"/>
            </a:xfrm>
            <a:prstGeom prst="rect">
              <a:avLst/>
            </a:prstGeom>
          </p:spPr>
          <p:txBody>
            <a:bodyPr lIns="50800" tIns="50800" rIns="50800" bIns="50800" rtlCol="0" anchor="ctr"/>
            <a:lstStyle/>
            <a:p>
              <a:pPr algn="ctr">
                <a:lnSpc>
                  <a:spcPts val="2880"/>
                </a:lnSpc>
              </a:pPr>
              <a:endParaRPr/>
            </a:p>
          </p:txBody>
        </p:sp>
      </p:grpSp>
      <p:sp>
        <p:nvSpPr>
          <p:cNvPr id="5" name="Freeform 5" descr="Diploma with Yellow Ribbon Cutout"/>
          <p:cNvSpPr/>
          <p:nvPr/>
        </p:nvSpPr>
        <p:spPr>
          <a:xfrm>
            <a:off x="16219750" y="7713770"/>
            <a:ext cx="3354274" cy="5111274"/>
          </a:xfrm>
          <a:custGeom>
            <a:avLst/>
            <a:gdLst/>
            <a:ahLst/>
            <a:cxnLst/>
            <a:rect l="l" t="t" r="r" b="b"/>
            <a:pathLst>
              <a:path w="3354274" h="5111274">
                <a:moveTo>
                  <a:pt x="0" y="0"/>
                </a:moveTo>
                <a:lnTo>
                  <a:pt x="3354274" y="0"/>
                </a:lnTo>
                <a:lnTo>
                  <a:pt x="3354274" y="5111274"/>
                </a:lnTo>
                <a:lnTo>
                  <a:pt x="0" y="5111274"/>
                </a:lnTo>
                <a:lnTo>
                  <a:pt x="0" y="0"/>
                </a:lnTo>
                <a:close/>
              </a:path>
            </a:pathLst>
          </a:custGeom>
          <a:blipFill>
            <a:blip r:embed="rId3">
              <a:alphaModFix amt="13000"/>
            </a:blip>
            <a:stretch>
              <a:fillRect/>
            </a:stretch>
          </a:blipFill>
        </p:spPr>
        <p:txBody>
          <a:bodyPr/>
          <a:lstStyle/>
          <a:p>
            <a:endParaRPr lang="en-US"/>
          </a:p>
        </p:txBody>
      </p:sp>
      <p:sp>
        <p:nvSpPr>
          <p:cNvPr id="6" name="Freeform 6" descr="Dotted"/>
          <p:cNvSpPr/>
          <p:nvPr/>
        </p:nvSpPr>
        <p:spPr>
          <a:xfrm>
            <a:off x="16659294" y="0"/>
            <a:ext cx="2150970" cy="626470"/>
          </a:xfrm>
          <a:custGeom>
            <a:avLst/>
            <a:gdLst/>
            <a:ahLst/>
            <a:cxnLst/>
            <a:rect l="l" t="t" r="r" b="b"/>
            <a:pathLst>
              <a:path w="2150970" h="626470">
                <a:moveTo>
                  <a:pt x="0" y="0"/>
                </a:moveTo>
                <a:lnTo>
                  <a:pt x="2150969" y="0"/>
                </a:lnTo>
                <a:lnTo>
                  <a:pt x="2150969" y="626470"/>
                </a:lnTo>
                <a:lnTo>
                  <a:pt x="0" y="626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6724038" y="6086522"/>
            <a:ext cx="1206927" cy="301732"/>
          </a:xfrm>
          <a:custGeom>
            <a:avLst/>
            <a:gdLst/>
            <a:ahLst/>
            <a:cxnLst/>
            <a:rect l="l" t="t" r="r" b="b"/>
            <a:pathLst>
              <a:path w="1206927" h="301732">
                <a:moveTo>
                  <a:pt x="0" y="0"/>
                </a:moveTo>
                <a:lnTo>
                  <a:pt x="1206927" y="0"/>
                </a:lnTo>
                <a:lnTo>
                  <a:pt x="1206927" y="301732"/>
                </a:lnTo>
                <a:lnTo>
                  <a:pt x="0" y="3017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aphicFrame>
        <p:nvGraphicFramePr>
          <p:cNvPr id="8" name="Table 8"/>
          <p:cNvGraphicFramePr>
            <a:graphicFrameLocks noGrp="1"/>
          </p:cNvGraphicFramePr>
          <p:nvPr>
            <p:extLst>
              <p:ext uri="{D42A27DB-BD31-4B8C-83A1-F6EECF244321}">
                <p14:modId xmlns:p14="http://schemas.microsoft.com/office/powerpoint/2010/main" val="2993402015"/>
              </p:ext>
            </p:extLst>
          </p:nvPr>
        </p:nvGraphicFramePr>
        <p:xfrm>
          <a:off x="4114800" y="2371709"/>
          <a:ext cx="9144000" cy="7572393"/>
        </p:xfrm>
        <a:graphic>
          <a:graphicData uri="http://schemas.openxmlformats.org/drawingml/2006/table">
            <a:tbl>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800059">
                <a:tc>
                  <a:txBody>
                    <a:bodyPr/>
                    <a:lstStyle/>
                    <a:p>
                      <a:pPr algn="ctr">
                        <a:lnSpc>
                          <a:spcPts val="2379"/>
                        </a:lnSpc>
                        <a:defRPr/>
                      </a:pPr>
                      <a:r>
                        <a:rPr lang="en-US" sz="1699">
                          <a:solidFill>
                            <a:srgbClr val="000000"/>
                          </a:solidFill>
                          <a:latin typeface="Montserrat Classic Bold"/>
                          <a:ea typeface="Montserrat Classic Bold"/>
                          <a:cs typeface="Montserrat Classic Bold"/>
                          <a:sym typeface="Montserrat Classic Bold"/>
                        </a:rPr>
                        <a:t>On the Job Training</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CCCCCC"/>
                    </a:solidFill>
                  </a:tcPr>
                </a:tc>
                <a:tc>
                  <a:txBody>
                    <a:bodyPr/>
                    <a:lstStyle/>
                    <a:p>
                      <a:pPr algn="ctr">
                        <a:lnSpc>
                          <a:spcPts val="2379"/>
                        </a:lnSpc>
                        <a:defRPr/>
                      </a:pPr>
                      <a:r>
                        <a:rPr lang="en-US" sz="1699">
                          <a:solidFill>
                            <a:srgbClr val="000000"/>
                          </a:solidFill>
                          <a:latin typeface="Montserrat Classic Bold"/>
                          <a:ea typeface="Montserrat Classic Bold"/>
                          <a:cs typeface="Montserrat Classic Bold"/>
                          <a:sym typeface="Montserrat Classic Bold"/>
                        </a:rPr>
                        <a:t>Apprenticeship</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1861989">
                <a:tc>
                  <a:txBody>
                    <a:bodyPr/>
                    <a:lstStyle/>
                    <a:p>
                      <a:pPr algn="ctr">
                        <a:lnSpc>
                          <a:spcPts val="2379"/>
                        </a:lnSpc>
                        <a:defRPr/>
                      </a:pPr>
                      <a:r>
                        <a:rPr lang="en-US" sz="1699">
                          <a:solidFill>
                            <a:srgbClr val="000000"/>
                          </a:solidFill>
                          <a:latin typeface="Montserrat Classic"/>
                          <a:ea typeface="Montserrat Classic"/>
                          <a:cs typeface="Montserrat Classic"/>
                          <a:sym typeface="Montserrat Classic"/>
                        </a:rPr>
                        <a:t>Short Period of Time</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6E6E6"/>
                    </a:solidFill>
                  </a:tcPr>
                </a:tc>
                <a:tc>
                  <a:txBody>
                    <a:bodyPr/>
                    <a:lstStyle/>
                    <a:p>
                      <a:pPr algn="ctr">
                        <a:lnSpc>
                          <a:spcPts val="2379"/>
                        </a:lnSpc>
                        <a:defRPr/>
                      </a:pPr>
                      <a:r>
                        <a:rPr lang="en-US" sz="1699" dirty="0">
                          <a:solidFill>
                            <a:srgbClr val="000000"/>
                          </a:solidFill>
                          <a:latin typeface="Montserrat Classic"/>
                          <a:ea typeface="Montserrat Classic"/>
                          <a:cs typeface="Montserrat Classic"/>
                          <a:sym typeface="Montserrat Classic"/>
                        </a:rPr>
                        <a:t>Takes 1-6 years to learn the job from someone in the field</a:t>
                      </a:r>
                      <a:endParaRPr lang="en-US" sz="1100" dirty="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1F1F1"/>
                    </a:solidFill>
                  </a:tcPr>
                </a:tc>
                <a:extLst>
                  <a:ext uri="{0D108BD9-81ED-4DB2-BD59-A6C34878D82A}">
                    <a16:rowId xmlns:a16="http://schemas.microsoft.com/office/drawing/2014/main" val="10001"/>
                  </a:ext>
                </a:extLst>
              </a:tr>
              <a:tr h="1861989">
                <a:tc>
                  <a:txBody>
                    <a:bodyPr/>
                    <a:lstStyle/>
                    <a:p>
                      <a:pPr algn="ctr">
                        <a:lnSpc>
                          <a:spcPts val="2379"/>
                        </a:lnSpc>
                        <a:defRPr/>
                      </a:pPr>
                      <a:r>
                        <a:rPr lang="en-US" sz="1699" dirty="0" err="1">
                          <a:solidFill>
                            <a:srgbClr val="000000"/>
                          </a:solidFill>
                          <a:latin typeface="Montserrat Classic"/>
                          <a:ea typeface="Montserrat Classic"/>
                          <a:cs typeface="Montserrat Classic"/>
                          <a:sym typeface="Montserrat Classic"/>
                        </a:rPr>
                        <a:t>Strutured</a:t>
                      </a:r>
                      <a:r>
                        <a:rPr lang="en-US" sz="1699" dirty="0">
                          <a:solidFill>
                            <a:srgbClr val="000000"/>
                          </a:solidFill>
                          <a:latin typeface="Montserrat Classic"/>
                          <a:ea typeface="Montserrat Classic"/>
                          <a:cs typeface="Montserrat Classic"/>
                          <a:sym typeface="Montserrat Classic"/>
                        </a:rPr>
                        <a:t> hands on training</a:t>
                      </a:r>
                      <a:endParaRPr lang="en-US" sz="1100" dirty="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6E6E6"/>
                    </a:solidFill>
                  </a:tcPr>
                </a:tc>
                <a:tc>
                  <a:txBody>
                    <a:bodyPr/>
                    <a:lstStyle/>
                    <a:p>
                      <a:pPr algn="ctr">
                        <a:lnSpc>
                          <a:spcPts val="2379"/>
                        </a:lnSpc>
                        <a:defRPr/>
                      </a:pPr>
                      <a:r>
                        <a:rPr lang="en-US" sz="1699">
                          <a:solidFill>
                            <a:srgbClr val="000000"/>
                          </a:solidFill>
                          <a:latin typeface="Montserrat Classic"/>
                          <a:ea typeface="Montserrat Classic"/>
                          <a:cs typeface="Montserrat Classic"/>
                          <a:sym typeface="Montserrat Classic"/>
                        </a:rPr>
                        <a:t>Most skilled trades: HVAC, Electrician, cosmetology</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1F1F1"/>
                    </a:solidFill>
                  </a:tcPr>
                </a:tc>
                <a:extLst>
                  <a:ext uri="{0D108BD9-81ED-4DB2-BD59-A6C34878D82A}">
                    <a16:rowId xmlns:a16="http://schemas.microsoft.com/office/drawing/2014/main" val="10002"/>
                  </a:ext>
                </a:extLst>
              </a:tr>
              <a:tr h="1861989">
                <a:tc>
                  <a:txBody>
                    <a:bodyPr/>
                    <a:lstStyle/>
                    <a:p>
                      <a:pPr algn="ctr">
                        <a:lnSpc>
                          <a:spcPts val="2379"/>
                        </a:lnSpc>
                        <a:defRPr/>
                      </a:pPr>
                      <a:r>
                        <a:rPr lang="en-US" sz="1699" dirty="0">
                          <a:solidFill>
                            <a:srgbClr val="000000"/>
                          </a:solidFill>
                          <a:latin typeface="Montserrat Classic"/>
                          <a:ea typeface="Montserrat Classic"/>
                          <a:cs typeface="Montserrat Classic"/>
                          <a:sym typeface="Montserrat Classic"/>
                        </a:rPr>
                        <a:t>Trained by a peer or supervisor</a:t>
                      </a:r>
                      <a:endParaRPr lang="en-US" sz="1100" dirty="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6E6E6"/>
                    </a:solidFill>
                  </a:tcPr>
                </a:tc>
                <a:tc>
                  <a:txBody>
                    <a:bodyPr/>
                    <a:lstStyle/>
                    <a:p>
                      <a:pPr algn="ctr">
                        <a:lnSpc>
                          <a:spcPts val="2379"/>
                        </a:lnSpc>
                        <a:defRPr/>
                      </a:pPr>
                      <a:r>
                        <a:rPr lang="en-US" sz="1699">
                          <a:solidFill>
                            <a:srgbClr val="000000"/>
                          </a:solidFill>
                          <a:latin typeface="Montserrat Classic"/>
                          <a:ea typeface="Montserrat Classic"/>
                          <a:cs typeface="Montserrat Classic"/>
                          <a:sym typeface="Montserrat Classic"/>
                        </a:rPr>
                        <a:t>Often requires formal licensure</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1F1F1"/>
                    </a:solidFill>
                  </a:tcPr>
                </a:tc>
                <a:extLst>
                  <a:ext uri="{0D108BD9-81ED-4DB2-BD59-A6C34878D82A}">
                    <a16:rowId xmlns:a16="http://schemas.microsoft.com/office/drawing/2014/main" val="10003"/>
                  </a:ext>
                </a:extLst>
              </a:tr>
              <a:tr h="1186367">
                <a:tc>
                  <a:txBody>
                    <a:bodyPr/>
                    <a:lstStyle/>
                    <a:p>
                      <a:pPr algn="ctr">
                        <a:lnSpc>
                          <a:spcPts val="2379"/>
                        </a:lnSpc>
                        <a:defRPr/>
                      </a:pPr>
                      <a:r>
                        <a:rPr lang="en-US" sz="1699">
                          <a:solidFill>
                            <a:srgbClr val="000000"/>
                          </a:solidFill>
                          <a:latin typeface="Montserrat Classic"/>
                          <a:ea typeface="Montserrat Classic"/>
                          <a:cs typeface="Montserrat Classic"/>
                          <a:sym typeface="Montserrat Classic"/>
                        </a:rPr>
                        <a:t>Typically don’t require tests for certification/licensure</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6E6E6"/>
                    </a:solidFill>
                  </a:tcPr>
                </a:tc>
                <a:tc>
                  <a:txBody>
                    <a:bodyPr/>
                    <a:lstStyle/>
                    <a:p>
                      <a:pPr algn="ctr">
                        <a:lnSpc>
                          <a:spcPts val="2379"/>
                        </a:lnSpc>
                        <a:defRPr/>
                      </a:pPr>
                      <a:r>
                        <a:rPr lang="en-US" sz="1699" dirty="0">
                          <a:solidFill>
                            <a:srgbClr val="000000"/>
                          </a:solidFill>
                          <a:latin typeface="Montserrat Classic"/>
                          <a:ea typeface="Montserrat Classic"/>
                          <a:cs typeface="Montserrat Classic"/>
                          <a:sym typeface="Montserrat Classic"/>
                        </a:rPr>
                        <a:t>May also require formal classes to learn the job </a:t>
                      </a:r>
                      <a:endParaRPr lang="en-US" sz="1100" dirty="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1F1F1"/>
                    </a:solidFill>
                  </a:tcPr>
                </a:tc>
                <a:extLst>
                  <a:ext uri="{0D108BD9-81ED-4DB2-BD59-A6C34878D82A}">
                    <a16:rowId xmlns:a16="http://schemas.microsoft.com/office/drawing/2014/main" val="10004"/>
                  </a:ext>
                </a:extLst>
              </a:tr>
            </a:tbl>
          </a:graphicData>
        </a:graphic>
      </p:graphicFrame>
      <p:sp>
        <p:nvSpPr>
          <p:cNvPr id="9" name="TextBox 9"/>
          <p:cNvSpPr txBox="1"/>
          <p:nvPr/>
        </p:nvSpPr>
        <p:spPr>
          <a:xfrm>
            <a:off x="1028700" y="966854"/>
            <a:ext cx="16230600" cy="1165225"/>
          </a:xfrm>
          <a:prstGeom prst="rect">
            <a:avLst/>
          </a:prstGeom>
        </p:spPr>
        <p:txBody>
          <a:bodyPr lIns="0" tIns="0" rIns="0" bIns="0" rtlCol="0" anchor="t">
            <a:spAutoFit/>
          </a:bodyPr>
          <a:lstStyle/>
          <a:p>
            <a:pPr marL="0" lvl="0" indent="0" algn="ctr">
              <a:lnSpc>
                <a:spcPts val="8800"/>
              </a:lnSpc>
            </a:pPr>
            <a:r>
              <a:rPr lang="en-US" sz="8000">
                <a:solidFill>
                  <a:srgbClr val="CCCCCC"/>
                </a:solidFill>
                <a:latin typeface="Bebas Neue Bold"/>
                <a:ea typeface="Bebas Neue Bold"/>
                <a:cs typeface="Bebas Neue Bold"/>
                <a:sym typeface="Bebas Neue Bold"/>
              </a:rPr>
              <a:t>ON THE JOB TRAINING VERSUS APPRENTICESHIPS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grpSp>
        <p:nvGrpSpPr>
          <p:cNvPr id="2" name="Group 2"/>
          <p:cNvGrpSpPr/>
          <p:nvPr/>
        </p:nvGrpSpPr>
        <p:grpSpPr>
          <a:xfrm rot="1439906">
            <a:off x="12244776" y="-703853"/>
            <a:ext cx="7463737" cy="15078572"/>
            <a:chOff x="0" y="0"/>
            <a:chExt cx="1965758" cy="3971311"/>
          </a:xfrm>
        </p:grpSpPr>
        <p:sp>
          <p:nvSpPr>
            <p:cNvPr id="3" name="Freeform 3"/>
            <p:cNvSpPr/>
            <p:nvPr/>
          </p:nvSpPr>
          <p:spPr>
            <a:xfrm>
              <a:off x="0" y="0"/>
              <a:ext cx="1965758" cy="3971311"/>
            </a:xfrm>
            <a:custGeom>
              <a:avLst/>
              <a:gdLst/>
              <a:ahLst/>
              <a:cxnLst/>
              <a:rect l="l" t="t" r="r" b="b"/>
              <a:pathLst>
                <a:path w="1965758" h="3971311">
                  <a:moveTo>
                    <a:pt x="0" y="0"/>
                  </a:moveTo>
                  <a:lnTo>
                    <a:pt x="1965758" y="0"/>
                  </a:lnTo>
                  <a:lnTo>
                    <a:pt x="1965758" y="3971311"/>
                  </a:lnTo>
                  <a:lnTo>
                    <a:pt x="0" y="3971311"/>
                  </a:lnTo>
                  <a:close/>
                </a:path>
              </a:pathLst>
            </a:custGeom>
            <a:solidFill>
              <a:srgbClr val="FFFFFF">
                <a:alpha val="3922"/>
              </a:srgbClr>
            </a:solidFill>
          </p:spPr>
          <p:txBody>
            <a:bodyPr/>
            <a:lstStyle/>
            <a:p>
              <a:endParaRPr lang="en-US"/>
            </a:p>
          </p:txBody>
        </p:sp>
        <p:sp>
          <p:nvSpPr>
            <p:cNvPr id="4" name="TextBox 4"/>
            <p:cNvSpPr txBox="1"/>
            <p:nvPr/>
          </p:nvSpPr>
          <p:spPr>
            <a:xfrm>
              <a:off x="0" y="-9525"/>
              <a:ext cx="1965758" cy="3980836"/>
            </a:xfrm>
            <a:prstGeom prst="rect">
              <a:avLst/>
            </a:prstGeom>
          </p:spPr>
          <p:txBody>
            <a:bodyPr lIns="50800" tIns="50800" rIns="50800" bIns="50800" rtlCol="0" anchor="ctr"/>
            <a:lstStyle/>
            <a:p>
              <a:pPr algn="ctr">
                <a:lnSpc>
                  <a:spcPts val="2880"/>
                </a:lnSpc>
              </a:pPr>
              <a:endParaRPr/>
            </a:p>
          </p:txBody>
        </p:sp>
      </p:grpSp>
      <p:grpSp>
        <p:nvGrpSpPr>
          <p:cNvPr id="5" name="Group 5"/>
          <p:cNvGrpSpPr/>
          <p:nvPr/>
        </p:nvGrpSpPr>
        <p:grpSpPr>
          <a:xfrm rot="1439906">
            <a:off x="-7408574" y="-3760939"/>
            <a:ext cx="7463737" cy="15078572"/>
            <a:chOff x="0" y="0"/>
            <a:chExt cx="1965758" cy="3971311"/>
          </a:xfrm>
        </p:grpSpPr>
        <p:sp>
          <p:nvSpPr>
            <p:cNvPr id="6" name="Freeform 6"/>
            <p:cNvSpPr/>
            <p:nvPr/>
          </p:nvSpPr>
          <p:spPr>
            <a:xfrm>
              <a:off x="0" y="0"/>
              <a:ext cx="1965758" cy="3971311"/>
            </a:xfrm>
            <a:custGeom>
              <a:avLst/>
              <a:gdLst/>
              <a:ahLst/>
              <a:cxnLst/>
              <a:rect l="l" t="t" r="r" b="b"/>
              <a:pathLst>
                <a:path w="1965758" h="3971311">
                  <a:moveTo>
                    <a:pt x="0" y="0"/>
                  </a:moveTo>
                  <a:lnTo>
                    <a:pt x="1965758" y="0"/>
                  </a:lnTo>
                  <a:lnTo>
                    <a:pt x="1965758" y="3971311"/>
                  </a:lnTo>
                  <a:lnTo>
                    <a:pt x="0" y="3971311"/>
                  </a:lnTo>
                  <a:close/>
                </a:path>
              </a:pathLst>
            </a:custGeom>
            <a:solidFill>
              <a:srgbClr val="FFFFFF">
                <a:alpha val="3922"/>
              </a:srgbClr>
            </a:solidFill>
          </p:spPr>
          <p:txBody>
            <a:bodyPr/>
            <a:lstStyle/>
            <a:p>
              <a:endParaRPr lang="en-US"/>
            </a:p>
          </p:txBody>
        </p:sp>
        <p:sp>
          <p:nvSpPr>
            <p:cNvPr id="7" name="TextBox 7"/>
            <p:cNvSpPr txBox="1"/>
            <p:nvPr/>
          </p:nvSpPr>
          <p:spPr>
            <a:xfrm>
              <a:off x="0" y="-9525"/>
              <a:ext cx="1965758" cy="3980836"/>
            </a:xfrm>
            <a:prstGeom prst="rect">
              <a:avLst/>
            </a:prstGeom>
          </p:spPr>
          <p:txBody>
            <a:bodyPr lIns="50800" tIns="50800" rIns="50800" bIns="50800" rtlCol="0" anchor="ctr"/>
            <a:lstStyle/>
            <a:p>
              <a:pPr algn="ctr">
                <a:lnSpc>
                  <a:spcPts val="2880"/>
                </a:lnSpc>
              </a:pPr>
              <a:endParaRPr/>
            </a:p>
          </p:txBody>
        </p:sp>
      </p:grpSp>
      <p:sp>
        <p:nvSpPr>
          <p:cNvPr id="8" name="Freeform 8" descr="Diploma with Yellow Ribbon Cutout"/>
          <p:cNvSpPr/>
          <p:nvPr/>
        </p:nvSpPr>
        <p:spPr>
          <a:xfrm>
            <a:off x="8963009" y="-2093306"/>
            <a:ext cx="2747464" cy="4186612"/>
          </a:xfrm>
          <a:custGeom>
            <a:avLst/>
            <a:gdLst/>
            <a:ahLst/>
            <a:cxnLst/>
            <a:rect l="l" t="t" r="r" b="b"/>
            <a:pathLst>
              <a:path w="2747464" h="4186612">
                <a:moveTo>
                  <a:pt x="0" y="0"/>
                </a:moveTo>
                <a:lnTo>
                  <a:pt x="2747464" y="0"/>
                </a:lnTo>
                <a:lnTo>
                  <a:pt x="2747464" y="4186612"/>
                </a:lnTo>
                <a:lnTo>
                  <a:pt x="0" y="4186612"/>
                </a:lnTo>
                <a:lnTo>
                  <a:pt x="0" y="0"/>
                </a:lnTo>
                <a:close/>
              </a:path>
            </a:pathLst>
          </a:custGeom>
          <a:blipFill>
            <a:blip r:embed="rId3">
              <a:alphaModFix amt="31000"/>
            </a:blip>
            <a:stretch>
              <a:fillRect/>
            </a:stretch>
          </a:blipFill>
        </p:spPr>
        <p:txBody>
          <a:bodyPr/>
          <a:lstStyle/>
          <a:p>
            <a:endParaRPr lang="en-US"/>
          </a:p>
        </p:txBody>
      </p:sp>
      <p:sp>
        <p:nvSpPr>
          <p:cNvPr id="9" name="Freeform 9" descr="Abstract Shape Brush"/>
          <p:cNvSpPr/>
          <p:nvPr/>
        </p:nvSpPr>
        <p:spPr>
          <a:xfrm>
            <a:off x="-925547" y="7381434"/>
            <a:ext cx="3908494" cy="4045013"/>
          </a:xfrm>
          <a:custGeom>
            <a:avLst/>
            <a:gdLst/>
            <a:ahLst/>
            <a:cxnLst/>
            <a:rect l="l" t="t" r="r" b="b"/>
            <a:pathLst>
              <a:path w="3908494" h="4045013">
                <a:moveTo>
                  <a:pt x="0" y="0"/>
                </a:moveTo>
                <a:lnTo>
                  <a:pt x="3908494" y="0"/>
                </a:lnTo>
                <a:lnTo>
                  <a:pt x="3908494" y="4045013"/>
                </a:lnTo>
                <a:lnTo>
                  <a:pt x="0" y="4045013"/>
                </a:lnTo>
                <a:lnTo>
                  <a:pt x="0" y="0"/>
                </a:lnTo>
                <a:close/>
              </a:path>
            </a:pathLst>
          </a:custGeom>
          <a:blipFill>
            <a:blip r:embed="rId4">
              <a:alphaModFix amt="4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0019297" y="2580019"/>
            <a:ext cx="1064217" cy="1064217"/>
          </a:xfrm>
          <a:custGeom>
            <a:avLst/>
            <a:gdLst/>
            <a:ahLst/>
            <a:cxnLst/>
            <a:rect l="l" t="t" r="r" b="b"/>
            <a:pathLst>
              <a:path w="1064217" h="1064217">
                <a:moveTo>
                  <a:pt x="0" y="0"/>
                </a:moveTo>
                <a:lnTo>
                  <a:pt x="1064217" y="0"/>
                </a:lnTo>
                <a:lnTo>
                  <a:pt x="1064217" y="1064217"/>
                </a:lnTo>
                <a:lnTo>
                  <a:pt x="0" y="10642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0019297" y="4365875"/>
            <a:ext cx="1064217" cy="1064217"/>
          </a:xfrm>
          <a:custGeom>
            <a:avLst/>
            <a:gdLst/>
            <a:ahLst/>
            <a:cxnLst/>
            <a:rect l="l" t="t" r="r" b="b"/>
            <a:pathLst>
              <a:path w="1064217" h="1064217">
                <a:moveTo>
                  <a:pt x="0" y="0"/>
                </a:moveTo>
                <a:lnTo>
                  <a:pt x="1064217" y="0"/>
                </a:lnTo>
                <a:lnTo>
                  <a:pt x="1064217" y="1064217"/>
                </a:lnTo>
                <a:lnTo>
                  <a:pt x="0" y="10642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0019297" y="6461688"/>
            <a:ext cx="1064217" cy="1064217"/>
          </a:xfrm>
          <a:custGeom>
            <a:avLst/>
            <a:gdLst/>
            <a:ahLst/>
            <a:cxnLst/>
            <a:rect l="l" t="t" r="r" b="b"/>
            <a:pathLst>
              <a:path w="1064217" h="1064217">
                <a:moveTo>
                  <a:pt x="0" y="0"/>
                </a:moveTo>
                <a:lnTo>
                  <a:pt x="1064217" y="0"/>
                </a:lnTo>
                <a:lnTo>
                  <a:pt x="1064217" y="1064218"/>
                </a:lnTo>
                <a:lnTo>
                  <a:pt x="0" y="10642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3" name="Group 13"/>
          <p:cNvGrpSpPr/>
          <p:nvPr/>
        </p:nvGrpSpPr>
        <p:grpSpPr>
          <a:xfrm>
            <a:off x="2982947" y="545951"/>
            <a:ext cx="12567104" cy="2114713"/>
            <a:chOff x="0" y="0"/>
            <a:chExt cx="16756139" cy="2819618"/>
          </a:xfrm>
        </p:grpSpPr>
        <p:sp>
          <p:nvSpPr>
            <p:cNvPr id="14" name="TextBox 14"/>
            <p:cNvSpPr txBox="1"/>
            <p:nvPr/>
          </p:nvSpPr>
          <p:spPr>
            <a:xfrm>
              <a:off x="0" y="-285750"/>
              <a:ext cx="16756139" cy="1781810"/>
            </a:xfrm>
            <a:prstGeom prst="rect">
              <a:avLst/>
            </a:prstGeom>
          </p:spPr>
          <p:txBody>
            <a:bodyPr lIns="0" tIns="0" rIns="0" bIns="0" rtlCol="0" anchor="t">
              <a:spAutoFit/>
            </a:bodyPr>
            <a:lstStyle/>
            <a:p>
              <a:pPr marL="0" lvl="0" indent="0" algn="ctr">
                <a:lnSpc>
                  <a:spcPts val="10949"/>
                </a:lnSpc>
              </a:pPr>
              <a:r>
                <a:rPr lang="en-US" sz="7299">
                  <a:solidFill>
                    <a:srgbClr val="E6E6E6"/>
                  </a:solidFill>
                  <a:latin typeface="The Seasons Italics"/>
                  <a:ea typeface="The Seasons Italics"/>
                  <a:cs typeface="The Seasons Italics"/>
                  <a:sym typeface="The Seasons Italics"/>
                </a:rPr>
                <a:t>Two Year Colleges</a:t>
              </a:r>
            </a:p>
          </p:txBody>
        </p:sp>
        <p:sp>
          <p:nvSpPr>
            <p:cNvPr id="15" name="TextBox 15"/>
            <p:cNvSpPr txBox="1"/>
            <p:nvPr/>
          </p:nvSpPr>
          <p:spPr>
            <a:xfrm>
              <a:off x="0" y="1813142"/>
              <a:ext cx="16756139" cy="1006475"/>
            </a:xfrm>
            <a:prstGeom prst="rect">
              <a:avLst/>
            </a:prstGeom>
          </p:spPr>
          <p:txBody>
            <a:bodyPr lIns="0" tIns="0" rIns="0" bIns="0" rtlCol="0" anchor="t">
              <a:spAutoFit/>
            </a:bodyPr>
            <a:lstStyle/>
            <a:p>
              <a:pPr marL="0" lvl="0" indent="0" algn="ctr">
                <a:lnSpc>
                  <a:spcPts val="5849"/>
                </a:lnSpc>
              </a:pPr>
              <a:r>
                <a:rPr lang="en-US" sz="4499" strike="noStrike">
                  <a:solidFill>
                    <a:srgbClr val="CCCCCC"/>
                  </a:solidFill>
                  <a:latin typeface="The Seasons"/>
                  <a:ea typeface="The Seasons"/>
                  <a:cs typeface="The Seasons"/>
                  <a:sym typeface="The Seasons"/>
                </a:rPr>
                <a:t>&amp; Technical Colleges</a:t>
              </a:r>
            </a:p>
          </p:txBody>
        </p:sp>
      </p:grpSp>
      <p:sp>
        <p:nvSpPr>
          <p:cNvPr id="16" name="TextBox 16"/>
          <p:cNvSpPr txBox="1"/>
          <p:nvPr/>
        </p:nvSpPr>
        <p:spPr>
          <a:xfrm>
            <a:off x="11405100" y="2847939"/>
            <a:ext cx="5854200" cy="495300"/>
          </a:xfrm>
          <a:prstGeom prst="rect">
            <a:avLst/>
          </a:prstGeom>
        </p:spPr>
        <p:txBody>
          <a:bodyPr lIns="0" tIns="0" rIns="0" bIns="0" rtlCol="0" anchor="t">
            <a:spAutoFit/>
          </a:bodyPr>
          <a:lstStyle/>
          <a:p>
            <a:pPr marL="0" lvl="0" indent="0" algn="l">
              <a:lnSpc>
                <a:spcPts val="3900"/>
              </a:lnSpc>
            </a:pPr>
            <a:r>
              <a:rPr lang="en-US" sz="3000" spc="9">
                <a:solidFill>
                  <a:srgbClr val="FFFFFF"/>
                </a:solidFill>
                <a:latin typeface="Montserrat Classic"/>
                <a:ea typeface="Montserrat Classic"/>
                <a:cs typeface="Montserrat Classic"/>
                <a:sym typeface="Montserrat Classic"/>
              </a:rPr>
              <a:t>Chattahoochee Tech</a:t>
            </a:r>
          </a:p>
        </p:txBody>
      </p:sp>
      <p:sp>
        <p:nvSpPr>
          <p:cNvPr id="17" name="TextBox 17"/>
          <p:cNvSpPr txBox="1"/>
          <p:nvPr/>
        </p:nvSpPr>
        <p:spPr>
          <a:xfrm>
            <a:off x="11405100" y="4631284"/>
            <a:ext cx="5854200" cy="495300"/>
          </a:xfrm>
          <a:prstGeom prst="rect">
            <a:avLst/>
          </a:prstGeom>
        </p:spPr>
        <p:txBody>
          <a:bodyPr lIns="0" tIns="0" rIns="0" bIns="0" rtlCol="0" anchor="t">
            <a:spAutoFit/>
          </a:bodyPr>
          <a:lstStyle/>
          <a:p>
            <a:pPr marL="0" lvl="0" indent="0" algn="l">
              <a:lnSpc>
                <a:spcPts val="3900"/>
              </a:lnSpc>
            </a:pPr>
            <a:r>
              <a:rPr lang="en-US" sz="3000" spc="9">
                <a:solidFill>
                  <a:srgbClr val="FFFFFF"/>
                </a:solidFill>
                <a:latin typeface="Montserrat Classic"/>
                <a:ea typeface="Montserrat Classic"/>
                <a:cs typeface="Montserrat Classic"/>
                <a:sym typeface="Montserrat Classic"/>
              </a:rPr>
              <a:t>Georgia Highlands College</a:t>
            </a:r>
          </a:p>
        </p:txBody>
      </p:sp>
      <p:sp>
        <p:nvSpPr>
          <p:cNvPr id="18" name="TextBox 18"/>
          <p:cNvSpPr txBox="1"/>
          <p:nvPr/>
        </p:nvSpPr>
        <p:spPr>
          <a:xfrm>
            <a:off x="11405100" y="6231797"/>
            <a:ext cx="5854200" cy="1485900"/>
          </a:xfrm>
          <a:prstGeom prst="rect">
            <a:avLst/>
          </a:prstGeom>
        </p:spPr>
        <p:txBody>
          <a:bodyPr lIns="0" tIns="0" rIns="0" bIns="0" rtlCol="0" anchor="t">
            <a:spAutoFit/>
          </a:bodyPr>
          <a:lstStyle/>
          <a:p>
            <a:pPr marL="0" lvl="0" indent="0" algn="l">
              <a:lnSpc>
                <a:spcPts val="3900"/>
              </a:lnSpc>
            </a:pPr>
            <a:r>
              <a:rPr lang="en-US" sz="3000" spc="9">
                <a:solidFill>
                  <a:srgbClr val="FFFFFF"/>
                </a:solidFill>
                <a:latin typeface="Montserrat Classic"/>
                <a:ea typeface="Montserrat Classic"/>
                <a:cs typeface="Montserrat Classic"/>
                <a:sym typeface="Montserrat Classic"/>
              </a:rPr>
              <a:t>Technical Colleges with housing: North Georgia Tech and South Georgia Tech</a:t>
            </a:r>
          </a:p>
        </p:txBody>
      </p:sp>
      <p:sp>
        <p:nvSpPr>
          <p:cNvPr id="19" name="TextBox 19"/>
          <p:cNvSpPr txBox="1"/>
          <p:nvPr/>
        </p:nvSpPr>
        <p:spPr>
          <a:xfrm>
            <a:off x="1292018" y="8839156"/>
            <a:ext cx="10418455" cy="419144"/>
          </a:xfrm>
          <a:prstGeom prst="rect">
            <a:avLst/>
          </a:prstGeom>
        </p:spPr>
        <p:txBody>
          <a:bodyPr lIns="0" tIns="0" rIns="0" bIns="0" rtlCol="0" anchor="t">
            <a:spAutoFit/>
          </a:bodyPr>
          <a:lstStyle/>
          <a:p>
            <a:pPr algn="l">
              <a:lnSpc>
                <a:spcPts val="3184"/>
              </a:lnSpc>
            </a:pPr>
            <a:r>
              <a:rPr lang="en-US" sz="2341">
                <a:solidFill>
                  <a:srgbClr val="FFFFFF"/>
                </a:solidFill>
                <a:latin typeface="The Seasons"/>
                <a:ea typeface="The Seasons"/>
                <a:cs typeface="The Seasons"/>
                <a:sym typeface="The Seasons"/>
              </a:rPr>
              <a:t>www.reallygreatsite.com</a:t>
            </a:r>
          </a:p>
        </p:txBody>
      </p:sp>
      <p:sp>
        <p:nvSpPr>
          <p:cNvPr id="20" name="Freeform 20"/>
          <p:cNvSpPr/>
          <p:nvPr/>
        </p:nvSpPr>
        <p:spPr>
          <a:xfrm>
            <a:off x="307992" y="1413569"/>
            <a:ext cx="7510898" cy="8033047"/>
          </a:xfrm>
          <a:custGeom>
            <a:avLst/>
            <a:gdLst/>
            <a:ahLst/>
            <a:cxnLst/>
            <a:rect l="l" t="t" r="r" b="b"/>
            <a:pathLst>
              <a:path w="7510898" h="8033047">
                <a:moveTo>
                  <a:pt x="0" y="0"/>
                </a:moveTo>
                <a:lnTo>
                  <a:pt x="7510899" y="0"/>
                </a:lnTo>
                <a:lnTo>
                  <a:pt x="7510899" y="8033046"/>
                </a:lnTo>
                <a:lnTo>
                  <a:pt x="0" y="80330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sp>
        <p:nvSpPr>
          <p:cNvPr id="2" name="Freeform 2" descr="Abstract Organic Shapes"/>
          <p:cNvSpPr/>
          <p:nvPr/>
        </p:nvSpPr>
        <p:spPr>
          <a:xfrm flipH="1">
            <a:off x="17259300" y="-1571250"/>
            <a:ext cx="4424516" cy="4114800"/>
          </a:xfrm>
          <a:custGeom>
            <a:avLst/>
            <a:gdLst/>
            <a:ahLst/>
            <a:cxnLst/>
            <a:rect l="l" t="t" r="r" b="b"/>
            <a:pathLst>
              <a:path w="4424516" h="4114800">
                <a:moveTo>
                  <a:pt x="4424516" y="0"/>
                </a:moveTo>
                <a:lnTo>
                  <a:pt x="0" y="0"/>
                </a:lnTo>
                <a:lnTo>
                  <a:pt x="0" y="4114800"/>
                </a:lnTo>
                <a:lnTo>
                  <a:pt x="4424516" y="4114800"/>
                </a:lnTo>
                <a:lnTo>
                  <a:pt x="4424516"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8790644" y="803460"/>
            <a:ext cx="9204831" cy="2689224"/>
          </a:xfrm>
          <a:prstGeom prst="rect">
            <a:avLst/>
          </a:prstGeom>
        </p:spPr>
        <p:txBody>
          <a:bodyPr lIns="0" tIns="0" rIns="0" bIns="0" rtlCol="0" anchor="t">
            <a:spAutoFit/>
          </a:bodyPr>
          <a:lstStyle/>
          <a:p>
            <a:pPr algn="l">
              <a:lnSpc>
                <a:spcPts val="8000"/>
              </a:lnSpc>
            </a:pPr>
            <a:r>
              <a:rPr lang="en-US" sz="4000">
                <a:solidFill>
                  <a:srgbClr val="FFFFFF"/>
                </a:solidFill>
                <a:latin typeface="Open Sans"/>
                <a:ea typeface="Open Sans"/>
                <a:cs typeface="Open Sans"/>
                <a:sym typeface="Open Sans"/>
              </a:rPr>
              <a:t>Two year school requirements: </a:t>
            </a:r>
          </a:p>
          <a:p>
            <a:pPr algn="l">
              <a:lnSpc>
                <a:spcPts val="6040"/>
              </a:lnSpc>
            </a:pPr>
            <a:r>
              <a:rPr lang="en-US" sz="4000">
                <a:solidFill>
                  <a:srgbClr val="FFFFFF"/>
                </a:solidFill>
                <a:latin typeface="Open Sans"/>
                <a:ea typeface="Open Sans"/>
                <a:cs typeface="Open Sans"/>
                <a:sym typeface="Open Sans"/>
              </a:rPr>
              <a:t>2.0 Core GPA, plus all GA requirements</a:t>
            </a:r>
          </a:p>
          <a:p>
            <a:pPr algn="l">
              <a:lnSpc>
                <a:spcPts val="8000"/>
              </a:lnSpc>
            </a:pPr>
            <a:endParaRPr lang="en-US" sz="4000">
              <a:solidFill>
                <a:srgbClr val="FFFFFF"/>
              </a:solidFill>
              <a:latin typeface="Open Sans"/>
              <a:ea typeface="Open Sans"/>
              <a:cs typeface="Open Sans"/>
              <a:sym typeface="Open Sans"/>
            </a:endParaRPr>
          </a:p>
        </p:txBody>
      </p:sp>
      <p:grpSp>
        <p:nvGrpSpPr>
          <p:cNvPr id="4" name="Group 4"/>
          <p:cNvGrpSpPr/>
          <p:nvPr/>
        </p:nvGrpSpPr>
        <p:grpSpPr>
          <a:xfrm>
            <a:off x="7788453" y="1533236"/>
            <a:ext cx="771999" cy="77199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sp>
        <p:nvSpPr>
          <p:cNvPr id="6" name="TextBox 6"/>
          <p:cNvSpPr txBox="1"/>
          <p:nvPr/>
        </p:nvSpPr>
        <p:spPr>
          <a:xfrm>
            <a:off x="7901847" y="1522805"/>
            <a:ext cx="545211" cy="669036"/>
          </a:xfrm>
          <a:prstGeom prst="rect">
            <a:avLst/>
          </a:prstGeom>
        </p:spPr>
        <p:txBody>
          <a:bodyPr lIns="0" tIns="0" rIns="0" bIns="0" rtlCol="0" anchor="t">
            <a:spAutoFit/>
          </a:bodyPr>
          <a:lstStyle/>
          <a:p>
            <a:pPr algn="ctr">
              <a:lnSpc>
                <a:spcPts val="5652"/>
              </a:lnSpc>
            </a:pPr>
            <a:r>
              <a:rPr lang="en-US" sz="3600">
                <a:solidFill>
                  <a:srgbClr val="B21515"/>
                </a:solidFill>
                <a:latin typeface="Open Sans Bold"/>
                <a:ea typeface="Open Sans Bold"/>
                <a:cs typeface="Open Sans Bold"/>
                <a:sym typeface="Open Sans Bold"/>
              </a:rPr>
              <a:t>1</a:t>
            </a:r>
          </a:p>
        </p:txBody>
      </p:sp>
      <p:sp>
        <p:nvSpPr>
          <p:cNvPr id="7" name="TextBox 7"/>
          <p:cNvSpPr txBox="1"/>
          <p:nvPr/>
        </p:nvSpPr>
        <p:spPr>
          <a:xfrm>
            <a:off x="8850914" y="2655570"/>
            <a:ext cx="8851474" cy="1927224"/>
          </a:xfrm>
          <a:prstGeom prst="rect">
            <a:avLst/>
          </a:prstGeom>
        </p:spPr>
        <p:txBody>
          <a:bodyPr lIns="0" tIns="0" rIns="0" bIns="0" rtlCol="0" anchor="t">
            <a:spAutoFit/>
          </a:bodyPr>
          <a:lstStyle/>
          <a:p>
            <a:pPr marL="0" lvl="1" indent="0" algn="l">
              <a:lnSpc>
                <a:spcPts val="8000"/>
              </a:lnSpc>
              <a:spcBef>
                <a:spcPct val="0"/>
              </a:spcBef>
            </a:pPr>
            <a:r>
              <a:rPr lang="en-US" sz="4000">
                <a:solidFill>
                  <a:srgbClr val="FFFFFF"/>
                </a:solidFill>
                <a:latin typeface="Open Sans"/>
                <a:ea typeface="Open Sans"/>
                <a:cs typeface="Open Sans"/>
                <a:sym typeface="Open Sans"/>
              </a:rPr>
              <a:t>Technical college requirements: High School Diploma or GPA</a:t>
            </a:r>
          </a:p>
        </p:txBody>
      </p:sp>
      <p:grpSp>
        <p:nvGrpSpPr>
          <p:cNvPr id="8" name="Group 8"/>
          <p:cNvGrpSpPr/>
          <p:nvPr/>
        </p:nvGrpSpPr>
        <p:grpSpPr>
          <a:xfrm>
            <a:off x="7860410" y="3437336"/>
            <a:ext cx="771999" cy="771999"/>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sp>
        <p:nvSpPr>
          <p:cNvPr id="10" name="TextBox 10"/>
          <p:cNvSpPr txBox="1"/>
          <p:nvPr/>
        </p:nvSpPr>
        <p:spPr>
          <a:xfrm>
            <a:off x="7973804" y="3337088"/>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B21515"/>
                </a:solidFill>
                <a:latin typeface="Open Sans Bold"/>
                <a:ea typeface="Open Sans Bold"/>
                <a:cs typeface="Open Sans Bold"/>
                <a:sym typeface="Open Sans Bold"/>
              </a:rPr>
              <a:t>2</a:t>
            </a:r>
          </a:p>
        </p:txBody>
      </p:sp>
      <p:sp>
        <p:nvSpPr>
          <p:cNvPr id="11" name="TextBox 11"/>
          <p:cNvSpPr txBox="1"/>
          <p:nvPr/>
        </p:nvSpPr>
        <p:spPr>
          <a:xfrm>
            <a:off x="8850914" y="7590479"/>
            <a:ext cx="9984856" cy="1833244"/>
          </a:xfrm>
          <a:prstGeom prst="rect">
            <a:avLst/>
          </a:prstGeom>
        </p:spPr>
        <p:txBody>
          <a:bodyPr lIns="0" tIns="0" rIns="0" bIns="0" rtlCol="0" anchor="t">
            <a:spAutoFit/>
          </a:bodyPr>
          <a:lstStyle/>
          <a:p>
            <a:pPr algn="l">
              <a:lnSpc>
                <a:spcPts val="7600"/>
              </a:lnSpc>
            </a:pPr>
            <a:r>
              <a:rPr lang="en-US" sz="3800">
                <a:solidFill>
                  <a:srgbClr val="FFFFFF"/>
                </a:solidFill>
                <a:latin typeface="Open Sans"/>
                <a:ea typeface="Open Sans"/>
                <a:cs typeface="Open Sans"/>
                <a:sym typeface="Open Sans"/>
              </a:rPr>
              <a:t>Accuplacer preparatory material:</a:t>
            </a:r>
          </a:p>
          <a:p>
            <a:pPr marL="0" lvl="1" indent="0" algn="l">
              <a:lnSpc>
                <a:spcPts val="7600"/>
              </a:lnSpc>
              <a:spcBef>
                <a:spcPct val="0"/>
              </a:spcBef>
            </a:pPr>
            <a:r>
              <a:rPr lang="en-US" sz="3800">
                <a:solidFill>
                  <a:srgbClr val="FFFFFF"/>
                </a:solidFill>
                <a:latin typeface="Open Sans"/>
                <a:ea typeface="Open Sans"/>
                <a:cs typeface="Open Sans"/>
                <a:sym typeface="Open Sans"/>
              </a:rPr>
              <a:t>https://accuplacer.collegeboard.org/</a:t>
            </a:r>
          </a:p>
        </p:txBody>
      </p:sp>
      <p:grpSp>
        <p:nvGrpSpPr>
          <p:cNvPr id="12" name="Group 12"/>
          <p:cNvGrpSpPr/>
          <p:nvPr/>
        </p:nvGrpSpPr>
        <p:grpSpPr>
          <a:xfrm>
            <a:off x="7860410" y="7825051"/>
            <a:ext cx="771999" cy="771999"/>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sp>
        <p:nvSpPr>
          <p:cNvPr id="14" name="TextBox 14"/>
          <p:cNvSpPr txBox="1"/>
          <p:nvPr/>
        </p:nvSpPr>
        <p:spPr>
          <a:xfrm>
            <a:off x="8015241" y="7761929"/>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B21515"/>
                </a:solidFill>
                <a:latin typeface="Open Sans Bold"/>
                <a:ea typeface="Open Sans Bold"/>
                <a:cs typeface="Open Sans Bold"/>
                <a:sym typeface="Open Sans Bold"/>
              </a:rPr>
              <a:t>4</a:t>
            </a:r>
          </a:p>
        </p:txBody>
      </p:sp>
      <p:sp>
        <p:nvSpPr>
          <p:cNvPr id="15" name="TextBox 15"/>
          <p:cNvSpPr txBox="1"/>
          <p:nvPr/>
        </p:nvSpPr>
        <p:spPr>
          <a:xfrm>
            <a:off x="8850914" y="4857750"/>
            <a:ext cx="8791204" cy="2710179"/>
          </a:xfrm>
          <a:prstGeom prst="rect">
            <a:avLst/>
          </a:prstGeom>
        </p:spPr>
        <p:txBody>
          <a:bodyPr lIns="0" tIns="0" rIns="0" bIns="0" rtlCol="0" anchor="t">
            <a:spAutoFit/>
          </a:bodyPr>
          <a:lstStyle/>
          <a:p>
            <a:pPr marL="0" lvl="1" indent="0" algn="l">
              <a:lnSpc>
                <a:spcPts val="7400"/>
              </a:lnSpc>
              <a:spcBef>
                <a:spcPct val="0"/>
              </a:spcBef>
            </a:pPr>
            <a:r>
              <a:rPr lang="en-US" sz="3700" dirty="0">
                <a:solidFill>
                  <a:srgbClr val="FFFFFF"/>
                </a:solidFill>
                <a:latin typeface="Open Sans"/>
                <a:ea typeface="Open Sans"/>
                <a:cs typeface="Open Sans"/>
                <a:sym typeface="Open Sans"/>
              </a:rPr>
              <a:t>See if the ACT/ACT, Accuplacer Exam, or a placement test is required. Check with each school </a:t>
            </a:r>
          </a:p>
        </p:txBody>
      </p:sp>
      <p:grpSp>
        <p:nvGrpSpPr>
          <p:cNvPr id="16" name="Group 16"/>
          <p:cNvGrpSpPr/>
          <p:nvPr/>
        </p:nvGrpSpPr>
        <p:grpSpPr>
          <a:xfrm>
            <a:off x="7788453" y="5529052"/>
            <a:ext cx="771999" cy="771999"/>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sp>
        <p:nvSpPr>
          <p:cNvPr id="18" name="TextBox 18"/>
          <p:cNvSpPr txBox="1"/>
          <p:nvPr/>
        </p:nvSpPr>
        <p:spPr>
          <a:xfrm>
            <a:off x="7901847" y="5518621"/>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B21515"/>
                </a:solidFill>
                <a:latin typeface="Open Sans Bold"/>
                <a:ea typeface="Open Sans Bold"/>
                <a:cs typeface="Open Sans Bold"/>
                <a:sym typeface="Open Sans Bold"/>
              </a:rPr>
              <a:t>3</a:t>
            </a:r>
          </a:p>
        </p:txBody>
      </p:sp>
      <p:sp>
        <p:nvSpPr>
          <p:cNvPr id="19" name="TextBox 19"/>
          <p:cNvSpPr txBox="1"/>
          <p:nvPr/>
        </p:nvSpPr>
        <p:spPr>
          <a:xfrm>
            <a:off x="247452" y="2175753"/>
            <a:ext cx="6113888" cy="6096000"/>
          </a:xfrm>
          <a:prstGeom prst="rect">
            <a:avLst/>
          </a:prstGeom>
        </p:spPr>
        <p:txBody>
          <a:bodyPr lIns="0" tIns="0" rIns="0" bIns="0" rtlCol="0" anchor="t">
            <a:spAutoFit/>
          </a:bodyPr>
          <a:lstStyle/>
          <a:p>
            <a:pPr marL="0" lvl="0" indent="0" algn="l">
              <a:lnSpc>
                <a:spcPts val="9600"/>
              </a:lnSpc>
              <a:spcBef>
                <a:spcPct val="0"/>
              </a:spcBef>
            </a:pPr>
            <a:r>
              <a:rPr lang="en-US" sz="8000">
                <a:solidFill>
                  <a:srgbClr val="FFFFFF"/>
                </a:solidFill>
                <a:latin typeface="Open Sans Bold"/>
                <a:ea typeface="Open Sans Bold"/>
                <a:cs typeface="Open Sans Bold"/>
                <a:sym typeface="Open Sans Bold"/>
              </a:rPr>
              <a:t>2 Year Colleges and Technical Colleges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sp>
        <p:nvSpPr>
          <p:cNvPr id="2" name="Freeform 2"/>
          <p:cNvSpPr/>
          <p:nvPr/>
        </p:nvSpPr>
        <p:spPr>
          <a:xfrm>
            <a:off x="-335975" y="512073"/>
            <a:ext cx="3525114" cy="10312833"/>
          </a:xfrm>
          <a:custGeom>
            <a:avLst/>
            <a:gdLst/>
            <a:ahLst/>
            <a:cxnLst/>
            <a:rect l="l" t="t" r="r" b="b"/>
            <a:pathLst>
              <a:path w="3525114" h="10312833">
                <a:moveTo>
                  <a:pt x="0" y="0"/>
                </a:moveTo>
                <a:lnTo>
                  <a:pt x="3525113" y="0"/>
                </a:lnTo>
                <a:lnTo>
                  <a:pt x="3525113" y="10312833"/>
                </a:lnTo>
                <a:lnTo>
                  <a:pt x="0" y="103128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14488776" y="3263476"/>
            <a:ext cx="3525114" cy="10312833"/>
          </a:xfrm>
          <a:custGeom>
            <a:avLst/>
            <a:gdLst/>
            <a:ahLst/>
            <a:cxnLst/>
            <a:rect l="l" t="t" r="r" b="b"/>
            <a:pathLst>
              <a:path w="3525114" h="10312833">
                <a:moveTo>
                  <a:pt x="3525113" y="0"/>
                </a:moveTo>
                <a:lnTo>
                  <a:pt x="0" y="0"/>
                </a:lnTo>
                <a:lnTo>
                  <a:pt x="0" y="10312833"/>
                </a:lnTo>
                <a:lnTo>
                  <a:pt x="3525113" y="10312833"/>
                </a:lnTo>
                <a:lnTo>
                  <a:pt x="352511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4168463" y="6000678"/>
            <a:ext cx="9951074" cy="1621215"/>
          </a:xfrm>
          <a:prstGeom prst="rect">
            <a:avLst/>
          </a:prstGeom>
        </p:spPr>
        <p:txBody>
          <a:bodyPr lIns="0" tIns="0" rIns="0" bIns="0" rtlCol="0" anchor="t">
            <a:spAutoFit/>
          </a:bodyPr>
          <a:lstStyle/>
          <a:p>
            <a:pPr algn="ctr">
              <a:lnSpc>
                <a:spcPts val="6782"/>
              </a:lnSpc>
            </a:pPr>
            <a:r>
              <a:rPr lang="en-US" sz="3041" spc="425">
                <a:solidFill>
                  <a:srgbClr val="FFFFFF"/>
                </a:solidFill>
                <a:latin typeface="Montserrat Classic"/>
                <a:ea typeface="Montserrat Classic"/>
                <a:cs typeface="Montserrat Classic"/>
                <a:sym typeface="Montserrat Classic"/>
              </a:rPr>
              <a:t>WHAT DO I DO NOW?!</a:t>
            </a:r>
          </a:p>
          <a:p>
            <a:pPr algn="ctr">
              <a:lnSpc>
                <a:spcPts val="6782"/>
              </a:lnSpc>
            </a:pPr>
            <a:endParaRPr lang="en-US" sz="3041" spc="425">
              <a:solidFill>
                <a:srgbClr val="FFFFFF"/>
              </a:solidFill>
              <a:latin typeface="Montserrat Classic"/>
              <a:ea typeface="Montserrat Classic"/>
              <a:cs typeface="Montserrat Classic"/>
              <a:sym typeface="Montserrat Classic"/>
            </a:endParaRPr>
          </a:p>
        </p:txBody>
      </p:sp>
      <p:sp>
        <p:nvSpPr>
          <p:cNvPr id="5" name="Freeform 5"/>
          <p:cNvSpPr/>
          <p:nvPr/>
        </p:nvSpPr>
        <p:spPr>
          <a:xfrm>
            <a:off x="9528326" y="2607861"/>
            <a:ext cx="12510860" cy="12947850"/>
          </a:xfrm>
          <a:custGeom>
            <a:avLst/>
            <a:gdLst/>
            <a:ahLst/>
            <a:cxnLst/>
            <a:rect l="l" t="t" r="r" b="b"/>
            <a:pathLst>
              <a:path w="12510860" h="12947850">
                <a:moveTo>
                  <a:pt x="0" y="0"/>
                </a:moveTo>
                <a:lnTo>
                  <a:pt x="12510860" y="0"/>
                </a:lnTo>
                <a:lnTo>
                  <a:pt x="12510860" y="12947850"/>
                </a:lnTo>
                <a:lnTo>
                  <a:pt x="0" y="12947850"/>
                </a:lnTo>
                <a:lnTo>
                  <a:pt x="0" y="0"/>
                </a:lnTo>
                <a:close/>
              </a:path>
            </a:pathLst>
          </a:custGeom>
          <a:blipFill>
            <a:blip r:embed="rId4">
              <a:alphaModFix amt="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426397" y="-2354443"/>
            <a:ext cx="2455097" cy="4632259"/>
          </a:xfrm>
          <a:custGeom>
            <a:avLst/>
            <a:gdLst/>
            <a:ahLst/>
            <a:cxnLst/>
            <a:rect l="l" t="t" r="r" b="b"/>
            <a:pathLst>
              <a:path w="2455097" h="4632259">
                <a:moveTo>
                  <a:pt x="0" y="0"/>
                </a:moveTo>
                <a:lnTo>
                  <a:pt x="2455097" y="0"/>
                </a:lnTo>
                <a:lnTo>
                  <a:pt x="2455097" y="4632259"/>
                </a:lnTo>
                <a:lnTo>
                  <a:pt x="0" y="4632259"/>
                </a:lnTo>
                <a:lnTo>
                  <a:pt x="0" y="0"/>
                </a:lnTo>
                <a:close/>
              </a:path>
            </a:pathLst>
          </a:custGeom>
          <a:blipFill>
            <a:blip r:embed="rId6">
              <a:alphaModFix amt="27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6552333" y="-3470010"/>
            <a:ext cx="3806190" cy="4114800"/>
          </a:xfrm>
          <a:custGeom>
            <a:avLst/>
            <a:gdLst/>
            <a:ahLst/>
            <a:cxnLst/>
            <a:rect l="l" t="t" r="r" b="b"/>
            <a:pathLst>
              <a:path w="3806190" h="4114800">
                <a:moveTo>
                  <a:pt x="0" y="0"/>
                </a:moveTo>
                <a:lnTo>
                  <a:pt x="3806190" y="0"/>
                </a:lnTo>
                <a:lnTo>
                  <a:pt x="3806190" y="4114800"/>
                </a:lnTo>
                <a:lnTo>
                  <a:pt x="0" y="4114800"/>
                </a:lnTo>
                <a:lnTo>
                  <a:pt x="0" y="0"/>
                </a:lnTo>
                <a:close/>
              </a:path>
            </a:pathLst>
          </a:custGeom>
          <a:blipFill>
            <a:blip r:embed="rId8">
              <a:alphaModFix amt="28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429960" y="9081786"/>
            <a:ext cx="3477006" cy="4114800"/>
          </a:xfrm>
          <a:custGeom>
            <a:avLst/>
            <a:gdLst/>
            <a:ahLst/>
            <a:cxnLst/>
            <a:rect l="l" t="t" r="r" b="b"/>
            <a:pathLst>
              <a:path w="3477006" h="4114800">
                <a:moveTo>
                  <a:pt x="0" y="0"/>
                </a:moveTo>
                <a:lnTo>
                  <a:pt x="3477006" y="0"/>
                </a:lnTo>
                <a:lnTo>
                  <a:pt x="3477006" y="4114800"/>
                </a:lnTo>
                <a:lnTo>
                  <a:pt x="0" y="4114800"/>
                </a:lnTo>
                <a:lnTo>
                  <a:pt x="0" y="0"/>
                </a:lnTo>
                <a:close/>
              </a:path>
            </a:pathLst>
          </a:custGeom>
          <a:blipFill>
            <a:blip r:embed="rId10">
              <a:alphaModFix amt="10999"/>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9"/>
          <p:cNvSpPr txBox="1"/>
          <p:nvPr/>
        </p:nvSpPr>
        <p:spPr>
          <a:xfrm>
            <a:off x="3903150" y="2418155"/>
            <a:ext cx="10976273" cy="2725345"/>
          </a:xfrm>
          <a:prstGeom prst="rect">
            <a:avLst/>
          </a:prstGeom>
        </p:spPr>
        <p:txBody>
          <a:bodyPr lIns="0" tIns="0" rIns="0" bIns="0" rtlCol="0" anchor="t">
            <a:spAutoFit/>
          </a:bodyPr>
          <a:lstStyle/>
          <a:p>
            <a:pPr algn="ctr">
              <a:lnSpc>
                <a:spcPts val="10571"/>
              </a:lnSpc>
            </a:pPr>
            <a:r>
              <a:rPr lang="en-US" sz="9524">
                <a:solidFill>
                  <a:srgbClr val="CCCCCC"/>
                </a:solidFill>
                <a:latin typeface="Bebas Neue Bold"/>
                <a:ea typeface="Bebas Neue Bold"/>
                <a:cs typeface="Bebas Neue Bold"/>
                <a:sym typeface="Bebas Neue Bold"/>
              </a:rPr>
              <a:t>I PLAN TO GO TO A 4 YEAR COLLEGE!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sp>
        <p:nvSpPr>
          <p:cNvPr id="2" name="TextBox 2"/>
          <p:cNvSpPr txBox="1"/>
          <p:nvPr/>
        </p:nvSpPr>
        <p:spPr>
          <a:xfrm>
            <a:off x="858157" y="-190500"/>
            <a:ext cx="16571686" cy="1545295"/>
          </a:xfrm>
          <a:prstGeom prst="rect">
            <a:avLst/>
          </a:prstGeom>
        </p:spPr>
        <p:txBody>
          <a:bodyPr wrap="square" lIns="0" tIns="0" rIns="0" bIns="0" rtlCol="0" anchor="t">
            <a:spAutoFit/>
          </a:bodyPr>
          <a:lstStyle/>
          <a:p>
            <a:pPr algn="ctr">
              <a:lnSpc>
                <a:spcPts val="12880"/>
              </a:lnSpc>
            </a:pPr>
            <a:r>
              <a:rPr lang="en-US" sz="9200" u="sng" dirty="0">
                <a:solidFill>
                  <a:srgbClr val="E6E6E6"/>
                </a:solidFill>
                <a:latin typeface="Canva Sans Bold"/>
                <a:ea typeface="Canva Sans Bold"/>
                <a:cs typeface="Canva Sans Bold"/>
                <a:sym typeface="Canva Sans Bold"/>
              </a:rPr>
              <a:t>Reach, Match, and Safety</a:t>
            </a:r>
          </a:p>
        </p:txBody>
      </p:sp>
      <p:pic>
        <p:nvPicPr>
          <p:cNvPr id="6" name="Picture 5">
            <a:extLst>
              <a:ext uri="{FF2B5EF4-FFF2-40B4-BE49-F238E27FC236}">
                <a16:creationId xmlns:a16="http://schemas.microsoft.com/office/drawing/2014/main" id="{A01DEB24-30C6-6FD3-A109-1D865A81D466}"/>
              </a:ext>
            </a:extLst>
          </p:cNvPr>
          <p:cNvPicPr>
            <a:picLocks noChangeAspect="1"/>
          </p:cNvPicPr>
          <p:nvPr/>
        </p:nvPicPr>
        <p:blipFill>
          <a:blip r:embed="rId3"/>
          <a:stretch>
            <a:fillRect/>
          </a:stretch>
        </p:blipFill>
        <p:spPr>
          <a:xfrm>
            <a:off x="1336058" y="1320706"/>
            <a:ext cx="15580342" cy="862339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grpSp>
        <p:nvGrpSpPr>
          <p:cNvPr id="2" name="Group 2"/>
          <p:cNvGrpSpPr/>
          <p:nvPr/>
        </p:nvGrpSpPr>
        <p:grpSpPr>
          <a:xfrm>
            <a:off x="-4727240" y="-1447063"/>
            <a:ext cx="12201417" cy="1220141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2745"/>
              </a:srgbClr>
            </a:solidFill>
          </p:spPr>
          <p:txBody>
            <a:bodyPr/>
            <a:lstStyle/>
            <a:p>
              <a:endParaRPr lang="en-US"/>
            </a:p>
          </p:txBody>
        </p:sp>
        <p:sp>
          <p:nvSpPr>
            <p:cNvPr id="4" name="TextBox 4"/>
            <p:cNvSpPr txBox="1"/>
            <p:nvPr/>
          </p:nvSpPr>
          <p:spPr>
            <a:xfrm>
              <a:off x="76200" y="66675"/>
              <a:ext cx="660400" cy="669925"/>
            </a:xfrm>
            <a:prstGeom prst="rect">
              <a:avLst/>
            </a:prstGeom>
          </p:spPr>
          <p:txBody>
            <a:bodyPr lIns="50800" tIns="50800" rIns="50800" bIns="50800" rtlCol="0" anchor="ctr"/>
            <a:lstStyle/>
            <a:p>
              <a:pPr algn="ctr">
                <a:lnSpc>
                  <a:spcPts val="2880"/>
                </a:lnSpc>
              </a:pPr>
              <a:endParaRPr/>
            </a:p>
          </p:txBody>
        </p:sp>
      </p:grpSp>
      <p:sp>
        <p:nvSpPr>
          <p:cNvPr id="5" name="Freeform 5"/>
          <p:cNvSpPr/>
          <p:nvPr/>
        </p:nvSpPr>
        <p:spPr>
          <a:xfrm>
            <a:off x="7843069" y="-1447063"/>
            <a:ext cx="2118776" cy="3228611"/>
          </a:xfrm>
          <a:custGeom>
            <a:avLst/>
            <a:gdLst/>
            <a:ahLst/>
            <a:cxnLst/>
            <a:rect l="l" t="t" r="r" b="b"/>
            <a:pathLst>
              <a:path w="2118776" h="3228611">
                <a:moveTo>
                  <a:pt x="0" y="0"/>
                </a:moveTo>
                <a:lnTo>
                  <a:pt x="2118776" y="0"/>
                </a:lnTo>
                <a:lnTo>
                  <a:pt x="2118776" y="3228611"/>
                </a:lnTo>
                <a:lnTo>
                  <a:pt x="0" y="3228611"/>
                </a:lnTo>
                <a:lnTo>
                  <a:pt x="0" y="0"/>
                </a:lnTo>
                <a:close/>
              </a:path>
            </a:pathLst>
          </a:custGeom>
          <a:blipFill>
            <a:blip r:embed="rId3">
              <a:alphaModFix amt="13000"/>
            </a:blip>
            <a:stretch>
              <a:fillRect/>
            </a:stretch>
          </a:blipFill>
        </p:spPr>
        <p:txBody>
          <a:bodyPr/>
          <a:lstStyle/>
          <a:p>
            <a:endParaRPr lang="en-US"/>
          </a:p>
        </p:txBody>
      </p:sp>
      <p:sp>
        <p:nvSpPr>
          <p:cNvPr id="6" name="Freeform 6"/>
          <p:cNvSpPr/>
          <p:nvPr/>
        </p:nvSpPr>
        <p:spPr>
          <a:xfrm>
            <a:off x="1028700" y="8355291"/>
            <a:ext cx="1225015" cy="1099962"/>
          </a:xfrm>
          <a:custGeom>
            <a:avLst/>
            <a:gdLst/>
            <a:ahLst/>
            <a:cxnLst/>
            <a:rect l="l" t="t" r="r" b="b"/>
            <a:pathLst>
              <a:path w="1225015" h="1099962">
                <a:moveTo>
                  <a:pt x="0" y="0"/>
                </a:moveTo>
                <a:lnTo>
                  <a:pt x="1225015" y="0"/>
                </a:lnTo>
                <a:lnTo>
                  <a:pt x="1225015" y="1099961"/>
                </a:lnTo>
                <a:lnTo>
                  <a:pt x="0" y="10999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2152595" y="-3623733"/>
            <a:ext cx="7247467" cy="7247467"/>
          </a:xfrm>
          <a:custGeom>
            <a:avLst/>
            <a:gdLst/>
            <a:ahLst/>
            <a:cxnLst/>
            <a:rect l="l" t="t" r="r" b="b"/>
            <a:pathLst>
              <a:path w="7247467" h="7247467">
                <a:moveTo>
                  <a:pt x="0" y="0"/>
                </a:moveTo>
                <a:lnTo>
                  <a:pt x="7247467" y="0"/>
                </a:lnTo>
                <a:lnTo>
                  <a:pt x="7247467" y="7247466"/>
                </a:lnTo>
                <a:lnTo>
                  <a:pt x="0" y="7247466"/>
                </a:lnTo>
                <a:lnTo>
                  <a:pt x="0" y="0"/>
                </a:lnTo>
                <a:close/>
              </a:path>
            </a:pathLst>
          </a:custGeom>
          <a:blipFill>
            <a:blip r:embed="rId6">
              <a:alphaModFix amt="6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3281347" y="2984676"/>
            <a:ext cx="12210894" cy="4921969"/>
          </a:xfrm>
          <a:prstGeom prst="rect">
            <a:avLst/>
          </a:prstGeom>
        </p:spPr>
        <p:txBody>
          <a:bodyPr lIns="0" tIns="0" rIns="0" bIns="0" rtlCol="0" anchor="t">
            <a:spAutoFit/>
          </a:bodyPr>
          <a:lstStyle/>
          <a:p>
            <a:pPr algn="ctr">
              <a:lnSpc>
                <a:spcPts val="3554"/>
              </a:lnSpc>
              <a:spcBef>
                <a:spcPct val="0"/>
              </a:spcBef>
            </a:pPr>
            <a:r>
              <a:rPr lang="en-US" sz="2889" spc="404" dirty="0">
                <a:solidFill>
                  <a:srgbClr val="F7F8F8"/>
                </a:solidFill>
                <a:latin typeface="Montserrat Classic Bold"/>
                <a:ea typeface="Montserrat Classic Bold"/>
                <a:cs typeface="Montserrat Classic Bold"/>
                <a:sym typeface="Montserrat Classic Bold"/>
              </a:rPr>
              <a:t>GEORGIA STATE, AUGUSTA STATE, GEORGIA TECH AND UNIVERSITY OF GEORGIA</a:t>
            </a:r>
          </a:p>
          <a:p>
            <a:pPr algn="ctr">
              <a:lnSpc>
                <a:spcPts val="3554"/>
              </a:lnSpc>
              <a:spcBef>
                <a:spcPct val="0"/>
              </a:spcBef>
            </a:pPr>
            <a:endParaRPr lang="en-US" sz="2889" spc="404" dirty="0">
              <a:solidFill>
                <a:srgbClr val="F7F8F8"/>
              </a:solidFill>
              <a:latin typeface="Montserrat Classic Bold"/>
              <a:ea typeface="Montserrat Classic Bold"/>
              <a:cs typeface="Montserrat Classic Bold"/>
              <a:sym typeface="Montserrat Classic Bold"/>
            </a:endParaRPr>
          </a:p>
          <a:p>
            <a:pPr algn="ctr">
              <a:lnSpc>
                <a:spcPts val="3554"/>
              </a:lnSpc>
              <a:spcBef>
                <a:spcPct val="0"/>
              </a:spcBef>
            </a:pPr>
            <a:r>
              <a:rPr lang="en-US" sz="2889" spc="404" dirty="0">
                <a:solidFill>
                  <a:srgbClr val="F7F8F8"/>
                </a:solidFill>
                <a:latin typeface="Montserrat Classic Bold"/>
                <a:ea typeface="Montserrat Classic Bold"/>
                <a:cs typeface="Montserrat Classic Bold"/>
                <a:sym typeface="Montserrat Classic Bold"/>
              </a:rPr>
              <a:t>VIRTUAL</a:t>
            </a:r>
          </a:p>
          <a:p>
            <a:pPr algn="ctr">
              <a:lnSpc>
                <a:spcPts val="3554"/>
              </a:lnSpc>
              <a:spcBef>
                <a:spcPct val="0"/>
              </a:spcBef>
            </a:pPr>
            <a:r>
              <a:rPr lang="en-US" sz="2889" spc="404" dirty="0">
                <a:solidFill>
                  <a:srgbClr val="F7F8F8"/>
                </a:solidFill>
                <a:latin typeface="Montserrat Classic Bold"/>
                <a:ea typeface="Montserrat Classic Bold"/>
                <a:cs typeface="Montserrat Classic Bold"/>
                <a:sym typeface="Montserrat Classic Bold"/>
              </a:rPr>
              <a:t>WEDNESDAY, AUGUST 28: 6:00-7:00 P.M.</a:t>
            </a:r>
          </a:p>
          <a:p>
            <a:pPr algn="ctr">
              <a:lnSpc>
                <a:spcPts val="3554"/>
              </a:lnSpc>
              <a:spcBef>
                <a:spcPct val="0"/>
              </a:spcBef>
            </a:pPr>
            <a:r>
              <a:rPr lang="en-US" sz="2889" spc="404" dirty="0">
                <a:solidFill>
                  <a:srgbClr val="F7F8F8"/>
                </a:solidFill>
                <a:latin typeface="Montserrat Classic Bold"/>
                <a:ea typeface="Montserrat Classic Bold"/>
                <a:cs typeface="Montserrat Classic Bold"/>
                <a:sym typeface="Montserrat Classic Bold"/>
              </a:rPr>
              <a:t>WEDNESDAY, SEPTEMBER 4: 6:00-7:00 P.M.</a:t>
            </a:r>
          </a:p>
          <a:p>
            <a:pPr algn="ctr">
              <a:lnSpc>
                <a:spcPts val="3554"/>
              </a:lnSpc>
              <a:spcBef>
                <a:spcPct val="0"/>
              </a:spcBef>
            </a:pPr>
            <a:r>
              <a:rPr lang="en-US" sz="2889" spc="404" dirty="0">
                <a:solidFill>
                  <a:srgbClr val="F7F8F8"/>
                </a:solidFill>
                <a:latin typeface="Montserrat Classic Bold"/>
                <a:ea typeface="Montserrat Classic Bold"/>
                <a:cs typeface="Montserrat Classic Bold"/>
                <a:sym typeface="Montserrat Classic Bold"/>
              </a:rPr>
              <a:t>WEDNESDAY, SEPTEMBER 11: 6:00-7:00 P.M.</a:t>
            </a:r>
          </a:p>
          <a:p>
            <a:pPr algn="ctr">
              <a:lnSpc>
                <a:spcPts val="3554"/>
              </a:lnSpc>
              <a:spcBef>
                <a:spcPct val="0"/>
              </a:spcBef>
            </a:pPr>
            <a:endParaRPr lang="en-US" sz="2889" spc="404" dirty="0">
              <a:solidFill>
                <a:srgbClr val="F7F8F8"/>
              </a:solidFill>
              <a:latin typeface="Montserrat Classic Bold"/>
              <a:ea typeface="Montserrat Classic Bold"/>
              <a:cs typeface="Montserrat Classic Bold"/>
              <a:sym typeface="Montserrat Classic Bold"/>
            </a:endParaRPr>
          </a:p>
          <a:p>
            <a:pPr algn="ctr">
              <a:lnSpc>
                <a:spcPts val="3554"/>
              </a:lnSpc>
              <a:spcBef>
                <a:spcPct val="0"/>
              </a:spcBef>
            </a:pPr>
            <a:r>
              <a:rPr lang="en-US" sz="2889" spc="404" dirty="0">
                <a:solidFill>
                  <a:srgbClr val="F7F8F8"/>
                </a:solidFill>
                <a:latin typeface="Montserrat Classic Bold"/>
                <a:ea typeface="Montserrat Classic Bold"/>
                <a:cs typeface="Montserrat Classic Bold"/>
                <a:sym typeface="Montserrat Classic Bold"/>
              </a:rPr>
              <a:t>IN PERSON</a:t>
            </a:r>
          </a:p>
          <a:p>
            <a:pPr algn="ctr">
              <a:lnSpc>
                <a:spcPts val="3554"/>
              </a:lnSpc>
              <a:spcBef>
                <a:spcPct val="0"/>
              </a:spcBef>
            </a:pPr>
            <a:r>
              <a:rPr lang="en-US" sz="2889" spc="404" dirty="0">
                <a:solidFill>
                  <a:srgbClr val="F7F8F8"/>
                </a:solidFill>
                <a:latin typeface="Montserrat Classic Bold"/>
                <a:ea typeface="Montserrat Classic Bold"/>
                <a:cs typeface="Montserrat Classic Bold"/>
                <a:sym typeface="Montserrat Classic Bold"/>
              </a:rPr>
              <a:t>THURSDAY, SEPTEMBER 5: 6:00-8:00 P.M.</a:t>
            </a:r>
          </a:p>
          <a:p>
            <a:pPr algn="ctr">
              <a:lnSpc>
                <a:spcPts val="3554"/>
              </a:lnSpc>
              <a:spcBef>
                <a:spcPct val="0"/>
              </a:spcBef>
            </a:pPr>
            <a:r>
              <a:rPr lang="en-US" sz="2889" spc="404" dirty="0">
                <a:solidFill>
                  <a:srgbClr val="F7F8F8"/>
                </a:solidFill>
                <a:latin typeface="Montserrat Classic Bold"/>
                <a:ea typeface="Montserrat Classic Bold"/>
                <a:cs typeface="Montserrat Classic Bold"/>
                <a:sym typeface="Montserrat Classic Bold"/>
              </a:rPr>
              <a:t>ATLANTA </a:t>
            </a:r>
          </a:p>
        </p:txBody>
      </p:sp>
      <p:sp>
        <p:nvSpPr>
          <p:cNvPr id="9" name="Freeform 9"/>
          <p:cNvSpPr/>
          <p:nvPr/>
        </p:nvSpPr>
        <p:spPr>
          <a:xfrm>
            <a:off x="2795759" y="167243"/>
            <a:ext cx="12696482" cy="2539296"/>
          </a:xfrm>
          <a:custGeom>
            <a:avLst/>
            <a:gdLst/>
            <a:ahLst/>
            <a:cxnLst/>
            <a:rect l="l" t="t" r="r" b="b"/>
            <a:pathLst>
              <a:path w="12696482" h="2539296">
                <a:moveTo>
                  <a:pt x="0" y="0"/>
                </a:moveTo>
                <a:lnTo>
                  <a:pt x="12696482" y="0"/>
                </a:lnTo>
                <a:lnTo>
                  <a:pt x="12696482" y="2539296"/>
                </a:lnTo>
                <a:lnTo>
                  <a:pt x="0" y="2539296"/>
                </a:lnTo>
                <a:lnTo>
                  <a:pt x="0" y="0"/>
                </a:lnTo>
                <a:close/>
              </a:path>
            </a:pathLst>
          </a:custGeom>
          <a:blipFill>
            <a:blip r:embed="rId8"/>
            <a:stretch>
              <a:fillRect/>
            </a:stretch>
          </a:blipFill>
        </p:spPr>
        <p:txBody>
          <a:bodyPr/>
          <a:lstStyle/>
          <a:p>
            <a:endParaRPr lang="en-US"/>
          </a:p>
        </p:txBody>
      </p:sp>
      <p:sp>
        <p:nvSpPr>
          <p:cNvPr id="11" name="TextBox 10">
            <a:extLst>
              <a:ext uri="{FF2B5EF4-FFF2-40B4-BE49-F238E27FC236}">
                <a16:creationId xmlns:a16="http://schemas.microsoft.com/office/drawing/2014/main" id="{3523F86D-6E7F-F6F5-68A7-F081515B5A3A}"/>
              </a:ext>
            </a:extLst>
          </p:cNvPr>
          <p:cNvSpPr txBox="1"/>
          <p:nvPr/>
        </p:nvSpPr>
        <p:spPr>
          <a:xfrm>
            <a:off x="6034538" y="9103208"/>
            <a:ext cx="12236114" cy="646331"/>
          </a:xfrm>
          <a:prstGeom prst="rect">
            <a:avLst/>
          </a:prstGeom>
          <a:noFill/>
        </p:spPr>
        <p:txBody>
          <a:bodyPr wrap="square">
            <a:spAutoFit/>
          </a:bodyPr>
          <a:lstStyle/>
          <a:p>
            <a:r>
              <a:rPr lang="en-US" sz="3600" dirty="0">
                <a:solidFill>
                  <a:schemeClr val="bg1"/>
                </a:solidFill>
                <a:hlinkClick r:id="rId9">
                  <a:extLst>
                    <a:ext uri="{A12FA001-AC4F-418D-AE19-62706E023703}">
                      <ahyp:hlinkClr xmlns:ahyp="http://schemas.microsoft.com/office/drawing/2018/hyperlinkcolor" val="tx"/>
                    </a:ext>
                  </a:extLst>
                </a:hlinkClick>
              </a:rPr>
              <a:t>https://www.peachstatetour.org/</a:t>
            </a:r>
            <a:r>
              <a:rPr lang="en-US" sz="3600" dirty="0">
                <a:solidFill>
                  <a:schemeClr val="bg1"/>
                </a:solidFill>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sp>
        <p:nvSpPr>
          <p:cNvPr id="5" name="TextBox 5"/>
          <p:cNvSpPr txBox="1"/>
          <p:nvPr/>
        </p:nvSpPr>
        <p:spPr>
          <a:xfrm>
            <a:off x="1232225" y="85725"/>
            <a:ext cx="16230600" cy="1524874"/>
          </a:xfrm>
          <a:prstGeom prst="rect">
            <a:avLst/>
          </a:prstGeom>
        </p:spPr>
        <p:txBody>
          <a:bodyPr lIns="0" tIns="0" rIns="0" bIns="0" rtlCol="0" anchor="t">
            <a:spAutoFit/>
          </a:bodyPr>
          <a:lstStyle/>
          <a:p>
            <a:pPr algn="ctr">
              <a:lnSpc>
                <a:spcPts val="11675"/>
              </a:lnSpc>
            </a:pPr>
            <a:r>
              <a:rPr lang="en-US" sz="10518" dirty="0">
                <a:solidFill>
                  <a:srgbClr val="CCCCCC"/>
                </a:solidFill>
                <a:latin typeface="Bebas Neue Bold"/>
                <a:ea typeface="Bebas Neue Bold"/>
                <a:cs typeface="Bebas Neue Bold"/>
                <a:sym typeface="Bebas Neue Bold"/>
              </a:rPr>
              <a:t>ALLATOONA COUNSELORS</a:t>
            </a:r>
          </a:p>
        </p:txBody>
      </p:sp>
      <p:sp>
        <p:nvSpPr>
          <p:cNvPr id="6" name="Freeform 6"/>
          <p:cNvSpPr/>
          <p:nvPr/>
        </p:nvSpPr>
        <p:spPr>
          <a:xfrm>
            <a:off x="2767273" y="-2819536"/>
            <a:ext cx="4623371" cy="4114800"/>
          </a:xfrm>
          <a:custGeom>
            <a:avLst/>
            <a:gdLst/>
            <a:ahLst/>
            <a:cxnLst/>
            <a:rect l="l" t="t" r="r" b="b"/>
            <a:pathLst>
              <a:path w="4623371" h="4114800">
                <a:moveTo>
                  <a:pt x="0" y="0"/>
                </a:moveTo>
                <a:lnTo>
                  <a:pt x="4623371" y="0"/>
                </a:lnTo>
                <a:lnTo>
                  <a:pt x="4623371" y="4114800"/>
                </a:lnTo>
                <a:lnTo>
                  <a:pt x="0" y="4114800"/>
                </a:lnTo>
                <a:lnTo>
                  <a:pt x="0" y="0"/>
                </a:lnTo>
                <a:close/>
              </a:path>
            </a:pathLst>
          </a:custGeom>
          <a:blipFill>
            <a:blip r:embed="rId3">
              <a:alphaModFix amt="18999"/>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7" name="Freeform 7"/>
          <p:cNvSpPr/>
          <p:nvPr/>
        </p:nvSpPr>
        <p:spPr>
          <a:xfrm>
            <a:off x="1664159" y="5404584"/>
            <a:ext cx="2206229" cy="3557577"/>
          </a:xfrm>
          <a:custGeom>
            <a:avLst/>
            <a:gdLst/>
            <a:ahLst/>
            <a:cxnLst/>
            <a:rect l="l" t="t" r="r" b="b"/>
            <a:pathLst>
              <a:path w="2206229" h="3557577">
                <a:moveTo>
                  <a:pt x="0" y="0"/>
                </a:moveTo>
                <a:lnTo>
                  <a:pt x="2206229" y="0"/>
                </a:lnTo>
                <a:lnTo>
                  <a:pt x="2206229" y="3557577"/>
                </a:lnTo>
                <a:lnTo>
                  <a:pt x="0" y="3557577"/>
                </a:lnTo>
                <a:lnTo>
                  <a:pt x="0" y="0"/>
                </a:lnTo>
                <a:close/>
              </a:path>
            </a:pathLst>
          </a:custGeom>
          <a:blipFill>
            <a:blip r:embed="rId5"/>
            <a:stretch>
              <a:fillRect/>
            </a:stretch>
          </a:blipFill>
        </p:spPr>
        <p:txBody>
          <a:bodyPr/>
          <a:lstStyle/>
          <a:p>
            <a:endParaRPr lang="en-US" dirty="0"/>
          </a:p>
        </p:txBody>
      </p:sp>
      <p:sp>
        <p:nvSpPr>
          <p:cNvPr id="8" name="Freeform 8"/>
          <p:cNvSpPr/>
          <p:nvPr/>
        </p:nvSpPr>
        <p:spPr>
          <a:xfrm>
            <a:off x="1941036" y="1418854"/>
            <a:ext cx="2155383" cy="2766897"/>
          </a:xfrm>
          <a:custGeom>
            <a:avLst/>
            <a:gdLst/>
            <a:ahLst/>
            <a:cxnLst/>
            <a:rect l="l" t="t" r="r" b="b"/>
            <a:pathLst>
              <a:path w="2155383" h="2766897">
                <a:moveTo>
                  <a:pt x="0" y="0"/>
                </a:moveTo>
                <a:lnTo>
                  <a:pt x="2155383" y="0"/>
                </a:lnTo>
                <a:lnTo>
                  <a:pt x="2155383" y="2766897"/>
                </a:lnTo>
                <a:lnTo>
                  <a:pt x="0" y="2766897"/>
                </a:lnTo>
                <a:lnTo>
                  <a:pt x="0" y="0"/>
                </a:lnTo>
                <a:close/>
              </a:path>
            </a:pathLst>
          </a:custGeom>
          <a:blipFill>
            <a:blip r:embed="rId6"/>
            <a:stretch>
              <a:fillRect/>
            </a:stretch>
          </a:blipFill>
        </p:spPr>
        <p:txBody>
          <a:bodyPr/>
          <a:lstStyle/>
          <a:p>
            <a:endParaRPr lang="en-US" dirty="0"/>
          </a:p>
        </p:txBody>
      </p:sp>
      <p:sp>
        <p:nvSpPr>
          <p:cNvPr id="9" name="Freeform 9"/>
          <p:cNvSpPr/>
          <p:nvPr/>
        </p:nvSpPr>
        <p:spPr>
          <a:xfrm>
            <a:off x="7801644" y="1686908"/>
            <a:ext cx="2087363" cy="2610839"/>
          </a:xfrm>
          <a:custGeom>
            <a:avLst/>
            <a:gdLst/>
            <a:ahLst/>
            <a:cxnLst/>
            <a:rect l="l" t="t" r="r" b="b"/>
            <a:pathLst>
              <a:path w="2087363" h="2610839">
                <a:moveTo>
                  <a:pt x="0" y="0"/>
                </a:moveTo>
                <a:lnTo>
                  <a:pt x="2087363" y="0"/>
                </a:lnTo>
                <a:lnTo>
                  <a:pt x="2087363" y="2610840"/>
                </a:lnTo>
                <a:lnTo>
                  <a:pt x="0" y="2610840"/>
                </a:lnTo>
                <a:lnTo>
                  <a:pt x="0" y="0"/>
                </a:lnTo>
                <a:close/>
              </a:path>
            </a:pathLst>
          </a:custGeom>
          <a:blipFill>
            <a:blip r:embed="rId7"/>
            <a:stretch>
              <a:fillRect/>
            </a:stretch>
          </a:blipFill>
        </p:spPr>
        <p:txBody>
          <a:bodyPr/>
          <a:lstStyle/>
          <a:p>
            <a:endParaRPr lang="en-US" dirty="0"/>
          </a:p>
        </p:txBody>
      </p:sp>
      <p:sp>
        <p:nvSpPr>
          <p:cNvPr id="10" name="Freeform 10"/>
          <p:cNvSpPr/>
          <p:nvPr/>
        </p:nvSpPr>
        <p:spPr>
          <a:xfrm>
            <a:off x="13594224" y="1686908"/>
            <a:ext cx="2498843" cy="2498843"/>
          </a:xfrm>
          <a:custGeom>
            <a:avLst/>
            <a:gdLst/>
            <a:ahLst/>
            <a:cxnLst/>
            <a:rect l="l" t="t" r="r" b="b"/>
            <a:pathLst>
              <a:path w="2498843" h="2498843">
                <a:moveTo>
                  <a:pt x="0" y="0"/>
                </a:moveTo>
                <a:lnTo>
                  <a:pt x="2498843" y="0"/>
                </a:lnTo>
                <a:lnTo>
                  <a:pt x="2498843" y="2498843"/>
                </a:lnTo>
                <a:lnTo>
                  <a:pt x="0" y="2498843"/>
                </a:lnTo>
                <a:lnTo>
                  <a:pt x="0" y="0"/>
                </a:lnTo>
                <a:close/>
              </a:path>
            </a:pathLst>
          </a:custGeom>
          <a:blipFill>
            <a:blip r:embed="rId8"/>
            <a:stretch>
              <a:fillRect/>
            </a:stretch>
          </a:blipFill>
        </p:spPr>
        <p:txBody>
          <a:bodyPr/>
          <a:lstStyle/>
          <a:p>
            <a:endParaRPr lang="en-US" dirty="0"/>
          </a:p>
        </p:txBody>
      </p:sp>
      <p:sp>
        <p:nvSpPr>
          <p:cNvPr id="11" name="Freeform 11"/>
          <p:cNvSpPr/>
          <p:nvPr/>
        </p:nvSpPr>
        <p:spPr>
          <a:xfrm>
            <a:off x="7801644" y="5613842"/>
            <a:ext cx="2529853" cy="3154242"/>
          </a:xfrm>
          <a:custGeom>
            <a:avLst/>
            <a:gdLst/>
            <a:ahLst/>
            <a:cxnLst/>
            <a:rect l="l" t="t" r="r" b="b"/>
            <a:pathLst>
              <a:path w="2529853" h="3154242">
                <a:moveTo>
                  <a:pt x="0" y="0"/>
                </a:moveTo>
                <a:lnTo>
                  <a:pt x="2529853" y="0"/>
                </a:lnTo>
                <a:lnTo>
                  <a:pt x="2529853" y="3154242"/>
                </a:lnTo>
                <a:lnTo>
                  <a:pt x="0" y="3154242"/>
                </a:lnTo>
                <a:lnTo>
                  <a:pt x="0" y="0"/>
                </a:lnTo>
                <a:close/>
              </a:path>
            </a:pathLst>
          </a:custGeom>
          <a:blipFill>
            <a:blip r:embed="rId9"/>
            <a:stretch>
              <a:fillRect/>
            </a:stretch>
          </a:blipFill>
        </p:spPr>
        <p:txBody>
          <a:bodyPr/>
          <a:lstStyle/>
          <a:p>
            <a:endParaRPr lang="en-US" dirty="0"/>
          </a:p>
        </p:txBody>
      </p:sp>
      <p:sp>
        <p:nvSpPr>
          <p:cNvPr id="12" name="Freeform 12"/>
          <p:cNvSpPr/>
          <p:nvPr/>
        </p:nvSpPr>
        <p:spPr>
          <a:xfrm>
            <a:off x="13484723" y="5680244"/>
            <a:ext cx="2717844" cy="3205718"/>
          </a:xfrm>
          <a:custGeom>
            <a:avLst/>
            <a:gdLst/>
            <a:ahLst/>
            <a:cxnLst/>
            <a:rect l="l" t="t" r="r" b="b"/>
            <a:pathLst>
              <a:path w="2717844" h="3205718">
                <a:moveTo>
                  <a:pt x="0" y="0"/>
                </a:moveTo>
                <a:lnTo>
                  <a:pt x="2717845" y="0"/>
                </a:lnTo>
                <a:lnTo>
                  <a:pt x="2717845" y="3205717"/>
                </a:lnTo>
                <a:lnTo>
                  <a:pt x="0" y="3205717"/>
                </a:lnTo>
                <a:lnTo>
                  <a:pt x="0" y="0"/>
                </a:lnTo>
                <a:close/>
              </a:path>
            </a:pathLst>
          </a:custGeom>
          <a:blipFill>
            <a:blip r:embed="rId10"/>
            <a:stretch>
              <a:fillRect l="-8175"/>
            </a:stretch>
          </a:blipFill>
        </p:spPr>
        <p:txBody>
          <a:bodyPr/>
          <a:lstStyle/>
          <a:p>
            <a:endParaRPr lang="en-US" dirty="0"/>
          </a:p>
        </p:txBody>
      </p:sp>
      <p:sp>
        <p:nvSpPr>
          <p:cNvPr id="13" name="TextBox 13"/>
          <p:cNvSpPr txBox="1"/>
          <p:nvPr/>
        </p:nvSpPr>
        <p:spPr>
          <a:xfrm>
            <a:off x="796975" y="4278698"/>
            <a:ext cx="4501885" cy="399808"/>
          </a:xfrm>
          <a:prstGeom prst="rect">
            <a:avLst/>
          </a:prstGeom>
        </p:spPr>
        <p:txBody>
          <a:bodyPr lIns="0" tIns="0" rIns="0" bIns="0" rtlCol="0" anchor="t">
            <a:spAutoFit/>
          </a:bodyPr>
          <a:lstStyle/>
          <a:p>
            <a:pPr algn="ctr">
              <a:lnSpc>
                <a:spcPts val="3139"/>
              </a:lnSpc>
            </a:pPr>
            <a:r>
              <a:rPr lang="en-US" sz="2552" spc="357" dirty="0">
                <a:solidFill>
                  <a:srgbClr val="FFFFFF"/>
                </a:solidFill>
                <a:latin typeface="Montserrat Classic Bold"/>
                <a:ea typeface="Montserrat Classic Bold"/>
                <a:cs typeface="Montserrat Classic Bold"/>
                <a:sym typeface="Montserrat Classic Bold"/>
              </a:rPr>
              <a:t>ANGIE WEEKS</a:t>
            </a:r>
          </a:p>
        </p:txBody>
      </p:sp>
      <p:sp>
        <p:nvSpPr>
          <p:cNvPr id="14" name="TextBox 14"/>
          <p:cNvSpPr txBox="1"/>
          <p:nvPr/>
        </p:nvSpPr>
        <p:spPr>
          <a:xfrm>
            <a:off x="6049765" y="4364532"/>
            <a:ext cx="5417463" cy="362492"/>
          </a:xfrm>
          <a:prstGeom prst="rect">
            <a:avLst/>
          </a:prstGeom>
        </p:spPr>
        <p:txBody>
          <a:bodyPr lIns="0" tIns="0" rIns="0" bIns="0" rtlCol="0" anchor="t">
            <a:spAutoFit/>
          </a:bodyPr>
          <a:lstStyle/>
          <a:p>
            <a:pPr algn="ctr">
              <a:lnSpc>
                <a:spcPts val="2893"/>
              </a:lnSpc>
            </a:pPr>
            <a:r>
              <a:rPr lang="en-US" sz="2352" spc="329" dirty="0">
                <a:solidFill>
                  <a:srgbClr val="FFFFFF"/>
                </a:solidFill>
                <a:latin typeface="Montserrat Classic Bold"/>
                <a:ea typeface="Montserrat Classic Bold"/>
                <a:cs typeface="Montserrat Classic Bold"/>
                <a:sym typeface="Montserrat Classic Bold"/>
              </a:rPr>
              <a:t>ROBIN ROHRBACH</a:t>
            </a:r>
          </a:p>
        </p:txBody>
      </p:sp>
      <p:sp>
        <p:nvSpPr>
          <p:cNvPr id="15" name="TextBox 15"/>
          <p:cNvSpPr txBox="1"/>
          <p:nvPr/>
        </p:nvSpPr>
        <p:spPr>
          <a:xfrm>
            <a:off x="12427991" y="4278698"/>
            <a:ext cx="4831309" cy="390597"/>
          </a:xfrm>
          <a:prstGeom prst="rect">
            <a:avLst/>
          </a:prstGeom>
        </p:spPr>
        <p:txBody>
          <a:bodyPr lIns="0" tIns="0" rIns="0" bIns="0" rtlCol="0" anchor="t">
            <a:spAutoFit/>
          </a:bodyPr>
          <a:lstStyle/>
          <a:p>
            <a:pPr algn="ctr">
              <a:lnSpc>
                <a:spcPts val="3016"/>
              </a:lnSpc>
            </a:pPr>
            <a:r>
              <a:rPr lang="en-US" sz="2452" spc="343" dirty="0">
                <a:solidFill>
                  <a:srgbClr val="FFFFFF"/>
                </a:solidFill>
                <a:latin typeface="Montserrat Classic Bold"/>
                <a:ea typeface="Montserrat Classic Bold"/>
                <a:cs typeface="Montserrat Classic Bold"/>
                <a:sym typeface="Montserrat Classic Bold"/>
              </a:rPr>
              <a:t>KRISTI TURNER</a:t>
            </a:r>
          </a:p>
        </p:txBody>
      </p:sp>
      <p:sp>
        <p:nvSpPr>
          <p:cNvPr id="16" name="TextBox 16"/>
          <p:cNvSpPr txBox="1"/>
          <p:nvPr/>
        </p:nvSpPr>
        <p:spPr>
          <a:xfrm>
            <a:off x="153984" y="4659770"/>
            <a:ext cx="5787866" cy="573788"/>
          </a:xfrm>
          <a:prstGeom prst="rect">
            <a:avLst/>
          </a:prstGeom>
        </p:spPr>
        <p:txBody>
          <a:bodyPr lIns="0" tIns="0" rIns="0" bIns="0" rtlCol="0" anchor="t">
            <a:spAutoFit/>
          </a:bodyPr>
          <a:lstStyle/>
          <a:p>
            <a:pPr algn="ctr">
              <a:lnSpc>
                <a:spcPts val="2265"/>
              </a:lnSpc>
            </a:pPr>
            <a:r>
              <a:rPr lang="en-US" sz="1841" spc="257" dirty="0">
                <a:solidFill>
                  <a:srgbClr val="FFFFFF"/>
                </a:solidFill>
                <a:latin typeface="Montserrat Classic"/>
                <a:ea typeface="Montserrat Classic"/>
                <a:cs typeface="Montserrat Classic"/>
                <a:sym typeface="Montserrat Classic"/>
              </a:rPr>
              <a:t>A-D</a:t>
            </a:r>
          </a:p>
          <a:p>
            <a:pPr algn="ctr">
              <a:lnSpc>
                <a:spcPts val="2265"/>
              </a:lnSpc>
            </a:pPr>
            <a:r>
              <a:rPr lang="en-US" sz="1841" spc="257" dirty="0">
                <a:solidFill>
                  <a:srgbClr val="FFFFFF"/>
                </a:solidFill>
                <a:latin typeface="Montserrat Classic"/>
                <a:ea typeface="Montserrat Classic"/>
                <a:cs typeface="Montserrat Classic"/>
                <a:sym typeface="Montserrat Classic"/>
              </a:rPr>
              <a:t>ANGIE.WEEKS@COBBK12.ORG</a:t>
            </a:r>
          </a:p>
        </p:txBody>
      </p:sp>
      <p:sp>
        <p:nvSpPr>
          <p:cNvPr id="17" name="TextBox 17"/>
          <p:cNvSpPr txBox="1"/>
          <p:nvPr/>
        </p:nvSpPr>
        <p:spPr>
          <a:xfrm>
            <a:off x="6270995" y="4754596"/>
            <a:ext cx="5196232" cy="573788"/>
          </a:xfrm>
          <a:prstGeom prst="rect">
            <a:avLst/>
          </a:prstGeom>
        </p:spPr>
        <p:txBody>
          <a:bodyPr lIns="0" tIns="0" rIns="0" bIns="0" rtlCol="0" anchor="t">
            <a:spAutoFit/>
          </a:bodyPr>
          <a:lstStyle/>
          <a:p>
            <a:pPr algn="ctr">
              <a:lnSpc>
                <a:spcPts val="2265"/>
              </a:lnSpc>
            </a:pPr>
            <a:r>
              <a:rPr lang="en-US" sz="1841" spc="257" dirty="0">
                <a:solidFill>
                  <a:srgbClr val="FFFFFF"/>
                </a:solidFill>
                <a:latin typeface="Montserrat Classic"/>
                <a:ea typeface="Montserrat Classic"/>
                <a:cs typeface="Montserrat Classic"/>
                <a:sym typeface="Montserrat Classic"/>
              </a:rPr>
              <a:t>E-K</a:t>
            </a:r>
          </a:p>
          <a:p>
            <a:pPr algn="ctr">
              <a:lnSpc>
                <a:spcPts val="2265"/>
              </a:lnSpc>
            </a:pPr>
            <a:r>
              <a:rPr lang="en-US" sz="1841" spc="257" dirty="0">
                <a:solidFill>
                  <a:srgbClr val="FFFFFF"/>
                </a:solidFill>
                <a:latin typeface="Montserrat Classic"/>
                <a:ea typeface="Montserrat Classic"/>
                <a:cs typeface="Montserrat Classic"/>
                <a:sym typeface="Montserrat Classic"/>
              </a:rPr>
              <a:t>ROBIN.ROHRBACH@COBBK12.ORG</a:t>
            </a:r>
          </a:p>
        </p:txBody>
      </p:sp>
      <p:sp>
        <p:nvSpPr>
          <p:cNvPr id="18" name="TextBox 18"/>
          <p:cNvSpPr txBox="1"/>
          <p:nvPr/>
        </p:nvSpPr>
        <p:spPr>
          <a:xfrm>
            <a:off x="274091" y="9082077"/>
            <a:ext cx="5787866" cy="933845"/>
          </a:xfrm>
          <a:prstGeom prst="rect">
            <a:avLst/>
          </a:prstGeom>
        </p:spPr>
        <p:txBody>
          <a:bodyPr wrap="square" lIns="0" tIns="0" rIns="0" bIns="0" rtlCol="0" anchor="t">
            <a:spAutoFit/>
          </a:bodyPr>
          <a:lstStyle/>
          <a:p>
            <a:pPr algn="ctr">
              <a:lnSpc>
                <a:spcPts val="2880"/>
              </a:lnSpc>
            </a:pPr>
            <a:r>
              <a:rPr lang="en-US" sz="2341" spc="327" dirty="0">
                <a:solidFill>
                  <a:srgbClr val="FFFFFF"/>
                </a:solidFill>
                <a:latin typeface="Montserrat Classic Bold"/>
                <a:ea typeface="Montserrat Classic Bold"/>
                <a:cs typeface="Montserrat Classic Bold"/>
                <a:sym typeface="Montserrat Classic Bold"/>
              </a:rPr>
              <a:t>OLIVIA MASTRANGELO</a:t>
            </a:r>
          </a:p>
          <a:p>
            <a:pPr algn="ctr">
              <a:lnSpc>
                <a:spcPts val="2263"/>
              </a:lnSpc>
            </a:pPr>
            <a:r>
              <a:rPr lang="en-US" sz="1839" spc="257" dirty="0">
                <a:solidFill>
                  <a:srgbClr val="FFFFFF"/>
                </a:solidFill>
                <a:latin typeface="Montserrat Classic"/>
                <a:ea typeface="Montserrat Classic"/>
                <a:cs typeface="Montserrat Classic"/>
                <a:sym typeface="Montserrat Classic"/>
              </a:rPr>
              <a:t>RF-Z</a:t>
            </a:r>
          </a:p>
          <a:p>
            <a:pPr algn="ctr">
              <a:lnSpc>
                <a:spcPts val="2263"/>
              </a:lnSpc>
              <a:spcBef>
                <a:spcPct val="0"/>
              </a:spcBef>
            </a:pPr>
            <a:r>
              <a:rPr lang="en-US" sz="1839" spc="257" dirty="0">
                <a:solidFill>
                  <a:srgbClr val="FFFFFF"/>
                </a:solidFill>
                <a:latin typeface="Montserrat Classic"/>
                <a:ea typeface="Montserrat Classic"/>
                <a:cs typeface="Montserrat Classic"/>
                <a:sym typeface="Montserrat Classic"/>
              </a:rPr>
              <a:t>OLIVIA.MASTRANGELO@COBBK12.ORG</a:t>
            </a:r>
          </a:p>
        </p:txBody>
      </p:sp>
      <p:sp>
        <p:nvSpPr>
          <p:cNvPr id="19" name="TextBox 19"/>
          <p:cNvSpPr txBox="1"/>
          <p:nvPr/>
        </p:nvSpPr>
        <p:spPr>
          <a:xfrm>
            <a:off x="6879018" y="9044016"/>
            <a:ext cx="4937015" cy="971613"/>
          </a:xfrm>
          <a:prstGeom prst="rect">
            <a:avLst/>
          </a:prstGeom>
        </p:spPr>
        <p:txBody>
          <a:bodyPr wrap="square" lIns="0" tIns="0" rIns="0" bIns="0" rtlCol="0" anchor="t">
            <a:spAutoFit/>
          </a:bodyPr>
          <a:lstStyle/>
          <a:p>
            <a:pPr algn="ctr">
              <a:lnSpc>
                <a:spcPts val="2880"/>
              </a:lnSpc>
            </a:pPr>
            <a:r>
              <a:rPr lang="en-US" sz="2341" spc="327" dirty="0">
                <a:solidFill>
                  <a:srgbClr val="FFFFFF"/>
                </a:solidFill>
                <a:latin typeface="Montserrat Classic Bold"/>
                <a:ea typeface="Montserrat Classic Bold"/>
                <a:cs typeface="Montserrat Classic Bold"/>
                <a:sym typeface="Montserrat Classic Bold"/>
              </a:rPr>
              <a:t>HALEY WELCH</a:t>
            </a:r>
          </a:p>
          <a:p>
            <a:pPr algn="ctr">
              <a:lnSpc>
                <a:spcPts val="2511"/>
              </a:lnSpc>
            </a:pPr>
            <a:r>
              <a:rPr lang="en-US" sz="2041" spc="285" dirty="0">
                <a:solidFill>
                  <a:srgbClr val="FFFFFF"/>
                </a:solidFill>
                <a:latin typeface="Montserrat Classic" panose="020B0604020202020204" charset="0"/>
                <a:ea typeface="Montserrat Classic Bold"/>
                <a:cs typeface="Montserrat Classic Bold"/>
                <a:sym typeface="Montserrat Classic Bold"/>
              </a:rPr>
              <a:t>5</a:t>
            </a:r>
            <a:r>
              <a:rPr lang="en-US" sz="2041" spc="285" dirty="0">
                <a:solidFill>
                  <a:srgbClr val="FFFFFF"/>
                </a:solidFill>
                <a:latin typeface="Montserrat Classic" panose="020B0604020202020204" charset="0"/>
                <a:ea typeface="Montserrat Classic"/>
                <a:cs typeface="Montserrat Classic"/>
                <a:sym typeface="Montserrat Classic"/>
              </a:rPr>
              <a:t>04</a:t>
            </a:r>
            <a:r>
              <a:rPr lang="en-US" sz="2041" spc="285" dirty="0">
                <a:solidFill>
                  <a:srgbClr val="FFFFFF"/>
                </a:solidFill>
                <a:latin typeface="Montserrat Classic"/>
                <a:ea typeface="Montserrat Classic"/>
                <a:cs typeface="Montserrat Classic"/>
                <a:sym typeface="Montserrat Classic"/>
              </a:rPr>
              <a:t>/Academic/Personal Social</a:t>
            </a:r>
          </a:p>
          <a:p>
            <a:pPr algn="ctr">
              <a:lnSpc>
                <a:spcPts val="2388"/>
              </a:lnSpc>
              <a:spcBef>
                <a:spcPct val="0"/>
              </a:spcBef>
            </a:pPr>
            <a:r>
              <a:rPr lang="en-US" sz="1941" spc="271" dirty="0">
                <a:solidFill>
                  <a:srgbClr val="FFFFFF"/>
                </a:solidFill>
                <a:latin typeface="Montserrat Classic"/>
                <a:ea typeface="Montserrat Classic"/>
                <a:cs typeface="Montserrat Classic"/>
                <a:sym typeface="Montserrat Classic"/>
              </a:rPr>
              <a:t>Haley.Welch@cobbk12.org</a:t>
            </a:r>
          </a:p>
        </p:txBody>
      </p:sp>
      <p:sp>
        <p:nvSpPr>
          <p:cNvPr id="20" name="TextBox 20"/>
          <p:cNvSpPr txBox="1"/>
          <p:nvPr/>
        </p:nvSpPr>
        <p:spPr>
          <a:xfrm>
            <a:off x="12457827" y="4754596"/>
            <a:ext cx="4509933" cy="573788"/>
          </a:xfrm>
          <a:prstGeom prst="rect">
            <a:avLst/>
          </a:prstGeom>
        </p:spPr>
        <p:txBody>
          <a:bodyPr lIns="0" tIns="0" rIns="0" bIns="0" rtlCol="0" anchor="t">
            <a:spAutoFit/>
          </a:bodyPr>
          <a:lstStyle/>
          <a:p>
            <a:pPr algn="ctr">
              <a:lnSpc>
                <a:spcPts val="2265"/>
              </a:lnSpc>
            </a:pPr>
            <a:r>
              <a:rPr lang="en-US" sz="1841" spc="257" dirty="0">
                <a:solidFill>
                  <a:srgbClr val="FFFFFF"/>
                </a:solidFill>
                <a:latin typeface="Montserrat Classic"/>
                <a:ea typeface="Montserrat Classic"/>
                <a:cs typeface="Montserrat Classic"/>
                <a:sym typeface="Montserrat Classic"/>
              </a:rPr>
              <a:t>L-RE</a:t>
            </a:r>
          </a:p>
          <a:p>
            <a:pPr algn="ctr">
              <a:lnSpc>
                <a:spcPts val="2265"/>
              </a:lnSpc>
              <a:spcBef>
                <a:spcPct val="0"/>
              </a:spcBef>
            </a:pPr>
            <a:r>
              <a:rPr lang="en-US" sz="1841" spc="257" dirty="0">
                <a:solidFill>
                  <a:srgbClr val="FFFFFF"/>
                </a:solidFill>
                <a:latin typeface="Montserrat Classic"/>
                <a:ea typeface="Montserrat Classic"/>
                <a:cs typeface="Montserrat Classic"/>
                <a:sym typeface="Montserrat Classic"/>
              </a:rPr>
              <a:t>KRISTI.TURNER@COBBK12.ORG</a:t>
            </a:r>
          </a:p>
        </p:txBody>
      </p:sp>
      <p:sp>
        <p:nvSpPr>
          <p:cNvPr id="21" name="TextBox 21"/>
          <p:cNvSpPr txBox="1"/>
          <p:nvPr/>
        </p:nvSpPr>
        <p:spPr>
          <a:xfrm>
            <a:off x="12641243" y="9083265"/>
            <a:ext cx="4806799" cy="933845"/>
          </a:xfrm>
          <a:prstGeom prst="rect">
            <a:avLst/>
          </a:prstGeom>
        </p:spPr>
        <p:txBody>
          <a:bodyPr wrap="square" lIns="0" tIns="0" rIns="0" bIns="0" rtlCol="0" anchor="t">
            <a:spAutoFit/>
          </a:bodyPr>
          <a:lstStyle/>
          <a:p>
            <a:pPr algn="ctr">
              <a:lnSpc>
                <a:spcPts val="2880"/>
              </a:lnSpc>
            </a:pPr>
            <a:r>
              <a:rPr lang="en-US" sz="2300" b="1" spc="327" dirty="0">
                <a:solidFill>
                  <a:srgbClr val="FFFFFF"/>
                </a:solidFill>
                <a:latin typeface="Montserrat Classic Bold"/>
                <a:ea typeface="Montserrat Classic Bold"/>
                <a:cs typeface="Montserrat Classic Bold"/>
                <a:sym typeface="Montserrat Classic Bold"/>
              </a:rPr>
              <a:t>JENNIFER MICHAEL</a:t>
            </a:r>
            <a:endParaRPr lang="en-US" sz="2300" b="1" spc="327" dirty="0">
              <a:solidFill>
                <a:srgbClr val="FFFFFF"/>
              </a:solidFill>
              <a:latin typeface="Montserrat Classic Bold"/>
              <a:ea typeface="Montserrat Classic Bold"/>
              <a:cs typeface="Montserrat Classic Bold"/>
            </a:endParaRPr>
          </a:p>
          <a:p>
            <a:pPr algn="ctr">
              <a:lnSpc>
                <a:spcPts val="2265"/>
              </a:lnSpc>
            </a:pPr>
            <a:r>
              <a:rPr lang="en-US" spc="257" dirty="0">
                <a:solidFill>
                  <a:srgbClr val="FFFFFF"/>
                </a:solidFill>
                <a:latin typeface="Montserrat Classic"/>
                <a:ea typeface="Montserrat Classic"/>
                <a:cs typeface="Montserrat Classic"/>
                <a:sym typeface="Montserrat Classic"/>
              </a:rPr>
              <a:t>504/Academic/Personal Social</a:t>
            </a:r>
            <a:endParaRPr lang="en-US" spc="257" dirty="0">
              <a:solidFill>
                <a:srgbClr val="FFFFFF"/>
              </a:solidFill>
              <a:latin typeface="Montserrat Classic"/>
              <a:ea typeface="Montserrat Classic"/>
              <a:cs typeface="Montserrat Classic"/>
            </a:endParaRPr>
          </a:p>
          <a:p>
            <a:pPr algn="ctr">
              <a:lnSpc>
                <a:spcPts val="2265"/>
              </a:lnSpc>
              <a:spcBef>
                <a:spcPct val="0"/>
              </a:spcBef>
            </a:pPr>
            <a:r>
              <a:rPr lang="en-US" sz="1841" spc="257" dirty="0">
                <a:solidFill>
                  <a:srgbClr val="FFFFFF"/>
                </a:solidFill>
                <a:latin typeface="Montserrat Classic Bold"/>
                <a:ea typeface="Montserrat Classic Bold"/>
                <a:cs typeface="Montserrat Classic Bold"/>
                <a:sym typeface="Montserrat Classic Bold"/>
              </a:rPr>
              <a:t>Jennifer.Michael@cobbk12.org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grpSp>
        <p:nvGrpSpPr>
          <p:cNvPr id="2" name="Group 2"/>
          <p:cNvGrpSpPr/>
          <p:nvPr/>
        </p:nvGrpSpPr>
        <p:grpSpPr>
          <a:xfrm>
            <a:off x="-5072009" y="-2776740"/>
            <a:ext cx="12201417" cy="1220141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2745"/>
              </a:srgbClr>
            </a:solidFill>
          </p:spPr>
          <p:txBody>
            <a:bodyPr/>
            <a:lstStyle/>
            <a:p>
              <a:endParaRPr lang="en-US"/>
            </a:p>
          </p:txBody>
        </p:sp>
        <p:sp>
          <p:nvSpPr>
            <p:cNvPr id="4" name="TextBox 4"/>
            <p:cNvSpPr txBox="1"/>
            <p:nvPr/>
          </p:nvSpPr>
          <p:spPr>
            <a:xfrm>
              <a:off x="76200" y="66675"/>
              <a:ext cx="660400" cy="669925"/>
            </a:xfrm>
            <a:prstGeom prst="rect">
              <a:avLst/>
            </a:prstGeom>
          </p:spPr>
          <p:txBody>
            <a:bodyPr lIns="50800" tIns="50800" rIns="50800" bIns="50800" rtlCol="0" anchor="ctr"/>
            <a:lstStyle/>
            <a:p>
              <a:pPr algn="ctr">
                <a:lnSpc>
                  <a:spcPts val="2880"/>
                </a:lnSpc>
              </a:pPr>
              <a:endParaRPr/>
            </a:p>
          </p:txBody>
        </p:sp>
      </p:grpSp>
      <p:sp>
        <p:nvSpPr>
          <p:cNvPr id="5" name="Freeform 5"/>
          <p:cNvSpPr/>
          <p:nvPr/>
        </p:nvSpPr>
        <p:spPr>
          <a:xfrm>
            <a:off x="7843069" y="-1447063"/>
            <a:ext cx="2118776" cy="3228611"/>
          </a:xfrm>
          <a:custGeom>
            <a:avLst/>
            <a:gdLst/>
            <a:ahLst/>
            <a:cxnLst/>
            <a:rect l="l" t="t" r="r" b="b"/>
            <a:pathLst>
              <a:path w="2118776" h="3228611">
                <a:moveTo>
                  <a:pt x="0" y="0"/>
                </a:moveTo>
                <a:lnTo>
                  <a:pt x="2118776" y="0"/>
                </a:lnTo>
                <a:lnTo>
                  <a:pt x="2118776" y="3228611"/>
                </a:lnTo>
                <a:lnTo>
                  <a:pt x="0" y="3228611"/>
                </a:lnTo>
                <a:lnTo>
                  <a:pt x="0" y="0"/>
                </a:lnTo>
                <a:close/>
              </a:path>
            </a:pathLst>
          </a:custGeom>
          <a:blipFill>
            <a:blip r:embed="rId3">
              <a:alphaModFix amt="13000"/>
            </a:blip>
            <a:stretch>
              <a:fillRect/>
            </a:stretch>
          </a:blipFill>
        </p:spPr>
        <p:txBody>
          <a:bodyPr/>
          <a:lstStyle/>
          <a:p>
            <a:endParaRPr lang="en-US"/>
          </a:p>
        </p:txBody>
      </p:sp>
      <p:sp>
        <p:nvSpPr>
          <p:cNvPr id="6" name="Freeform 6"/>
          <p:cNvSpPr/>
          <p:nvPr/>
        </p:nvSpPr>
        <p:spPr>
          <a:xfrm>
            <a:off x="1028700" y="8355291"/>
            <a:ext cx="1225015" cy="1099962"/>
          </a:xfrm>
          <a:custGeom>
            <a:avLst/>
            <a:gdLst/>
            <a:ahLst/>
            <a:cxnLst/>
            <a:rect l="l" t="t" r="r" b="b"/>
            <a:pathLst>
              <a:path w="1225015" h="1099962">
                <a:moveTo>
                  <a:pt x="0" y="0"/>
                </a:moveTo>
                <a:lnTo>
                  <a:pt x="1225015" y="0"/>
                </a:lnTo>
                <a:lnTo>
                  <a:pt x="1225015" y="1099961"/>
                </a:lnTo>
                <a:lnTo>
                  <a:pt x="0" y="10999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2152595" y="-3623733"/>
            <a:ext cx="7247467" cy="7247467"/>
          </a:xfrm>
          <a:custGeom>
            <a:avLst/>
            <a:gdLst/>
            <a:ahLst/>
            <a:cxnLst/>
            <a:rect l="l" t="t" r="r" b="b"/>
            <a:pathLst>
              <a:path w="7247467" h="7247467">
                <a:moveTo>
                  <a:pt x="0" y="0"/>
                </a:moveTo>
                <a:lnTo>
                  <a:pt x="7247467" y="0"/>
                </a:lnTo>
                <a:lnTo>
                  <a:pt x="7247467" y="7247466"/>
                </a:lnTo>
                <a:lnTo>
                  <a:pt x="0" y="7247466"/>
                </a:lnTo>
                <a:lnTo>
                  <a:pt x="0" y="0"/>
                </a:lnTo>
                <a:close/>
              </a:path>
            </a:pathLst>
          </a:custGeom>
          <a:blipFill>
            <a:blip r:embed="rId6">
              <a:alphaModFix amt="6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9144000" y="3623733"/>
            <a:ext cx="7703058" cy="2763207"/>
          </a:xfrm>
          <a:custGeom>
            <a:avLst/>
            <a:gdLst/>
            <a:ahLst/>
            <a:cxnLst/>
            <a:rect l="l" t="t" r="r" b="b"/>
            <a:pathLst>
              <a:path w="7703058" h="2763207">
                <a:moveTo>
                  <a:pt x="0" y="0"/>
                </a:moveTo>
                <a:lnTo>
                  <a:pt x="7703058" y="0"/>
                </a:lnTo>
                <a:lnTo>
                  <a:pt x="7703058" y="2763207"/>
                </a:lnTo>
                <a:lnTo>
                  <a:pt x="0" y="2763207"/>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6077106" y="9248775"/>
            <a:ext cx="12210894" cy="893864"/>
          </a:xfrm>
          <a:prstGeom prst="rect">
            <a:avLst/>
          </a:prstGeom>
        </p:spPr>
        <p:txBody>
          <a:bodyPr lIns="0" tIns="0" rIns="0" bIns="0" rtlCol="0" anchor="t">
            <a:spAutoFit/>
          </a:bodyPr>
          <a:lstStyle/>
          <a:p>
            <a:pPr algn="ctr">
              <a:lnSpc>
                <a:spcPts val="3554"/>
              </a:lnSpc>
            </a:pPr>
            <a:r>
              <a:rPr lang="en-US" sz="2889" spc="404">
                <a:solidFill>
                  <a:srgbClr val="F7F8F8"/>
                </a:solidFill>
                <a:latin typeface="Montserrat Classic Bold"/>
                <a:ea typeface="Montserrat Classic Bold"/>
                <a:cs typeface="Montserrat Classic Bold"/>
                <a:sym typeface="Montserrat Classic Bold"/>
              </a:rPr>
              <a:t>HTTPS://WWW.GAPROBE.ORG/STUDENTS/#LOCAL</a:t>
            </a:r>
          </a:p>
          <a:p>
            <a:pPr algn="ctr">
              <a:lnSpc>
                <a:spcPts val="3554"/>
              </a:lnSpc>
              <a:spcBef>
                <a:spcPct val="0"/>
              </a:spcBef>
            </a:pPr>
            <a:endParaRPr lang="en-US" sz="2889" spc="404">
              <a:solidFill>
                <a:srgbClr val="F7F8F8"/>
              </a:solidFill>
              <a:latin typeface="Montserrat Classic Bold"/>
              <a:ea typeface="Montserrat Classic Bold"/>
              <a:cs typeface="Montserrat Classic Bold"/>
              <a:sym typeface="Montserrat Classic Bold"/>
            </a:endParaRPr>
          </a:p>
        </p:txBody>
      </p:sp>
      <p:sp>
        <p:nvSpPr>
          <p:cNvPr id="10" name="TextBox 10"/>
          <p:cNvSpPr txBox="1"/>
          <p:nvPr/>
        </p:nvSpPr>
        <p:spPr>
          <a:xfrm>
            <a:off x="874891" y="2198964"/>
            <a:ext cx="6968179" cy="6874186"/>
          </a:xfrm>
          <a:prstGeom prst="rect">
            <a:avLst/>
          </a:prstGeom>
        </p:spPr>
        <p:txBody>
          <a:bodyPr lIns="0" tIns="0" rIns="0" bIns="0" rtlCol="0" anchor="t">
            <a:spAutoFit/>
          </a:bodyPr>
          <a:lstStyle/>
          <a:p>
            <a:pPr algn="ctr">
              <a:lnSpc>
                <a:spcPts val="6830"/>
              </a:lnSpc>
              <a:spcBef>
                <a:spcPct val="0"/>
              </a:spcBef>
            </a:pPr>
            <a:r>
              <a:rPr lang="en-US" sz="5552" spc="777">
                <a:solidFill>
                  <a:srgbClr val="FFFFFF"/>
                </a:solidFill>
                <a:latin typeface="Montserrat Classic Bold"/>
                <a:ea typeface="Montserrat Classic Bold"/>
                <a:cs typeface="Montserrat Classic Bold"/>
                <a:sym typeface="Montserrat Classic Bold"/>
              </a:rPr>
              <a:t>•SEPTEMBER 9 </a:t>
            </a:r>
          </a:p>
          <a:p>
            <a:pPr algn="ctr">
              <a:lnSpc>
                <a:spcPts val="6830"/>
              </a:lnSpc>
              <a:spcBef>
                <a:spcPct val="0"/>
              </a:spcBef>
            </a:pPr>
            <a:r>
              <a:rPr lang="en-US" sz="5552" spc="777">
                <a:solidFill>
                  <a:srgbClr val="FFFFFF"/>
                </a:solidFill>
                <a:latin typeface="Montserrat Classic Bold"/>
                <a:ea typeface="Montserrat Classic Bold"/>
                <a:cs typeface="Montserrat Classic Bold"/>
                <a:sym typeface="Montserrat Classic Bold"/>
              </a:rPr>
              <a:t>CHEROKEE HS</a:t>
            </a:r>
          </a:p>
          <a:p>
            <a:pPr algn="ctr">
              <a:lnSpc>
                <a:spcPts val="6830"/>
              </a:lnSpc>
              <a:spcBef>
                <a:spcPct val="0"/>
              </a:spcBef>
            </a:pPr>
            <a:endParaRPr lang="en-US" sz="5552" spc="777">
              <a:solidFill>
                <a:srgbClr val="FFFFFF"/>
              </a:solidFill>
              <a:latin typeface="Montserrat Classic Bold"/>
              <a:ea typeface="Montserrat Classic Bold"/>
              <a:cs typeface="Montserrat Classic Bold"/>
              <a:sym typeface="Montserrat Classic Bold"/>
            </a:endParaRPr>
          </a:p>
          <a:p>
            <a:pPr algn="ctr">
              <a:lnSpc>
                <a:spcPts val="6830"/>
              </a:lnSpc>
              <a:spcBef>
                <a:spcPct val="0"/>
              </a:spcBef>
            </a:pPr>
            <a:r>
              <a:rPr lang="en-US" sz="5552" spc="777">
                <a:solidFill>
                  <a:srgbClr val="FFFFFF"/>
                </a:solidFill>
                <a:latin typeface="Montserrat Classic Bold"/>
                <a:ea typeface="Montserrat Classic Bold"/>
                <a:cs typeface="Montserrat Classic Bold"/>
                <a:sym typeface="Montserrat Classic Bold"/>
              </a:rPr>
              <a:t>•SEPTEMBER 11 </a:t>
            </a:r>
          </a:p>
          <a:p>
            <a:pPr algn="ctr">
              <a:lnSpc>
                <a:spcPts val="6830"/>
              </a:lnSpc>
              <a:spcBef>
                <a:spcPct val="0"/>
              </a:spcBef>
            </a:pPr>
            <a:r>
              <a:rPr lang="en-US" sz="5552" spc="777">
                <a:solidFill>
                  <a:srgbClr val="FFFFFF"/>
                </a:solidFill>
                <a:latin typeface="Montserrat Classic Bold"/>
                <a:ea typeface="Montserrat Classic Bold"/>
                <a:cs typeface="Montserrat Classic Bold"/>
                <a:sym typeface="Montserrat Classic Bold"/>
              </a:rPr>
              <a:t>MARIETTA HS</a:t>
            </a:r>
          </a:p>
          <a:p>
            <a:pPr algn="ctr">
              <a:lnSpc>
                <a:spcPts val="6830"/>
              </a:lnSpc>
              <a:spcBef>
                <a:spcPct val="0"/>
              </a:spcBef>
            </a:pPr>
            <a:endParaRPr lang="en-US" sz="5552" spc="777">
              <a:solidFill>
                <a:srgbClr val="FFFFFF"/>
              </a:solidFill>
              <a:latin typeface="Montserrat Classic Bold"/>
              <a:ea typeface="Montserrat Classic Bold"/>
              <a:cs typeface="Montserrat Classic Bold"/>
              <a:sym typeface="Montserrat Classic Bold"/>
            </a:endParaRPr>
          </a:p>
          <a:p>
            <a:pPr algn="ctr">
              <a:lnSpc>
                <a:spcPts val="6830"/>
              </a:lnSpc>
              <a:spcBef>
                <a:spcPct val="0"/>
              </a:spcBef>
            </a:pPr>
            <a:r>
              <a:rPr lang="en-US" sz="5552" spc="777">
                <a:solidFill>
                  <a:srgbClr val="FFFFFF"/>
                </a:solidFill>
                <a:latin typeface="Montserrat Classic Bold"/>
                <a:ea typeface="Montserrat Classic Bold"/>
                <a:cs typeface="Montserrat Classic Bold"/>
                <a:sym typeface="Montserrat Classic Bold"/>
              </a:rPr>
              <a:t>•OCTOBER 30 </a:t>
            </a:r>
          </a:p>
          <a:p>
            <a:pPr algn="ctr">
              <a:lnSpc>
                <a:spcPts val="6830"/>
              </a:lnSpc>
              <a:spcBef>
                <a:spcPct val="0"/>
              </a:spcBef>
            </a:pPr>
            <a:r>
              <a:rPr lang="en-US" sz="5552" spc="777">
                <a:solidFill>
                  <a:srgbClr val="FFFFFF"/>
                </a:solidFill>
                <a:latin typeface="Montserrat Classic Bold"/>
                <a:ea typeface="Montserrat Classic Bold"/>
                <a:cs typeface="Montserrat Classic Bold"/>
                <a:sym typeface="Montserrat Classic Bold"/>
              </a:rPr>
              <a:t>LASSITER HS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grpSp>
        <p:nvGrpSpPr>
          <p:cNvPr id="2" name="Group 2"/>
          <p:cNvGrpSpPr/>
          <p:nvPr/>
        </p:nvGrpSpPr>
        <p:grpSpPr>
          <a:xfrm>
            <a:off x="-5072009" y="-2776740"/>
            <a:ext cx="12201417" cy="1220141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2745"/>
              </a:srgbClr>
            </a:solidFill>
          </p:spPr>
          <p:txBody>
            <a:bodyPr/>
            <a:lstStyle/>
            <a:p>
              <a:endParaRPr lang="en-US"/>
            </a:p>
          </p:txBody>
        </p:sp>
        <p:sp>
          <p:nvSpPr>
            <p:cNvPr id="4" name="TextBox 4"/>
            <p:cNvSpPr txBox="1"/>
            <p:nvPr/>
          </p:nvSpPr>
          <p:spPr>
            <a:xfrm>
              <a:off x="76200" y="66675"/>
              <a:ext cx="660400" cy="669925"/>
            </a:xfrm>
            <a:prstGeom prst="rect">
              <a:avLst/>
            </a:prstGeom>
          </p:spPr>
          <p:txBody>
            <a:bodyPr lIns="50800" tIns="50800" rIns="50800" bIns="50800" rtlCol="0" anchor="ctr"/>
            <a:lstStyle/>
            <a:p>
              <a:pPr algn="ctr">
                <a:lnSpc>
                  <a:spcPts val="2880"/>
                </a:lnSpc>
              </a:pPr>
              <a:endParaRPr/>
            </a:p>
          </p:txBody>
        </p:sp>
      </p:grpSp>
      <p:sp>
        <p:nvSpPr>
          <p:cNvPr id="5" name="Freeform 5" descr="Diploma with Yellow Ribbon Cutout"/>
          <p:cNvSpPr/>
          <p:nvPr/>
        </p:nvSpPr>
        <p:spPr>
          <a:xfrm>
            <a:off x="7843069" y="-1447063"/>
            <a:ext cx="2118776" cy="3228611"/>
          </a:xfrm>
          <a:custGeom>
            <a:avLst/>
            <a:gdLst/>
            <a:ahLst/>
            <a:cxnLst/>
            <a:rect l="l" t="t" r="r" b="b"/>
            <a:pathLst>
              <a:path w="2118776" h="3228611">
                <a:moveTo>
                  <a:pt x="0" y="0"/>
                </a:moveTo>
                <a:lnTo>
                  <a:pt x="2118776" y="0"/>
                </a:lnTo>
                <a:lnTo>
                  <a:pt x="2118776" y="3228611"/>
                </a:lnTo>
                <a:lnTo>
                  <a:pt x="0" y="3228611"/>
                </a:lnTo>
                <a:lnTo>
                  <a:pt x="0" y="0"/>
                </a:lnTo>
                <a:close/>
              </a:path>
            </a:pathLst>
          </a:custGeom>
          <a:blipFill>
            <a:blip r:embed="rId3">
              <a:alphaModFix amt="13000"/>
            </a:blip>
            <a:stretch>
              <a:fillRect/>
            </a:stretch>
          </a:blipFill>
        </p:spPr>
        <p:txBody>
          <a:bodyPr/>
          <a:lstStyle/>
          <a:p>
            <a:endParaRPr lang="en-US"/>
          </a:p>
        </p:txBody>
      </p:sp>
      <p:sp>
        <p:nvSpPr>
          <p:cNvPr id="6" name="Freeform 6" descr="Modern Circle Shape"/>
          <p:cNvSpPr/>
          <p:nvPr/>
        </p:nvSpPr>
        <p:spPr>
          <a:xfrm>
            <a:off x="12152595" y="-3623733"/>
            <a:ext cx="7247467" cy="7247467"/>
          </a:xfrm>
          <a:custGeom>
            <a:avLst/>
            <a:gdLst/>
            <a:ahLst/>
            <a:cxnLst/>
            <a:rect l="l" t="t" r="r" b="b"/>
            <a:pathLst>
              <a:path w="7247467" h="7247467">
                <a:moveTo>
                  <a:pt x="0" y="0"/>
                </a:moveTo>
                <a:lnTo>
                  <a:pt x="7247467" y="0"/>
                </a:lnTo>
                <a:lnTo>
                  <a:pt x="7247467" y="7247466"/>
                </a:lnTo>
                <a:lnTo>
                  <a:pt x="0" y="7247466"/>
                </a:lnTo>
                <a:lnTo>
                  <a:pt x="0" y="0"/>
                </a:lnTo>
                <a:close/>
              </a:path>
            </a:pathLst>
          </a:custGeom>
          <a:blipFill>
            <a:blip r:embed="rId4">
              <a:alphaModFix amt="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2571566" y="2771842"/>
            <a:ext cx="4743316" cy="4743316"/>
          </a:xfrm>
          <a:custGeom>
            <a:avLst/>
            <a:gdLst/>
            <a:ahLst/>
            <a:cxnLst/>
            <a:rect l="l" t="t" r="r" b="b"/>
            <a:pathLst>
              <a:path w="4743316" h="4743316">
                <a:moveTo>
                  <a:pt x="0" y="0"/>
                </a:moveTo>
                <a:lnTo>
                  <a:pt x="4743316" y="0"/>
                </a:lnTo>
                <a:lnTo>
                  <a:pt x="4743316" y="4743316"/>
                </a:lnTo>
                <a:lnTo>
                  <a:pt x="0" y="4743316"/>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10499436" y="2076605"/>
            <a:ext cx="5532090" cy="2981237"/>
          </a:xfrm>
          <a:prstGeom prst="rect">
            <a:avLst/>
          </a:prstGeom>
        </p:spPr>
        <p:txBody>
          <a:bodyPr lIns="0" tIns="0" rIns="0" bIns="0" rtlCol="0" anchor="t">
            <a:spAutoFit/>
          </a:bodyPr>
          <a:lstStyle/>
          <a:p>
            <a:pPr marL="0" lvl="0" indent="0" algn="l">
              <a:lnSpc>
                <a:spcPts val="5902"/>
              </a:lnSpc>
              <a:spcBef>
                <a:spcPct val="0"/>
              </a:spcBef>
            </a:pPr>
            <a:r>
              <a:rPr lang="en-US" sz="4918" u="none" strike="noStrike" spc="688">
                <a:solidFill>
                  <a:srgbClr val="F7F8F8"/>
                </a:solidFill>
                <a:latin typeface="Montserrat Classic Bold"/>
                <a:ea typeface="Montserrat Classic Bold"/>
                <a:cs typeface="Montserrat Classic Bold"/>
                <a:sym typeface="Montserrat Classic Bold"/>
              </a:rPr>
              <a:t>COLLEGE CASE STUDY AND COLLEGE FAIR</a:t>
            </a:r>
          </a:p>
        </p:txBody>
      </p:sp>
      <p:sp>
        <p:nvSpPr>
          <p:cNvPr id="9" name="TextBox 9"/>
          <p:cNvSpPr txBox="1"/>
          <p:nvPr/>
        </p:nvSpPr>
        <p:spPr>
          <a:xfrm>
            <a:off x="10499436" y="5759384"/>
            <a:ext cx="5532090" cy="2123898"/>
          </a:xfrm>
          <a:prstGeom prst="rect">
            <a:avLst/>
          </a:prstGeom>
        </p:spPr>
        <p:txBody>
          <a:bodyPr lIns="0" tIns="0" rIns="0" bIns="0" rtlCol="0" anchor="t">
            <a:spAutoFit/>
          </a:bodyPr>
          <a:lstStyle/>
          <a:p>
            <a:pPr marL="0" lvl="0" indent="0" algn="ctr">
              <a:lnSpc>
                <a:spcPts val="4200"/>
              </a:lnSpc>
              <a:spcBef>
                <a:spcPct val="0"/>
              </a:spcBef>
            </a:pPr>
            <a:r>
              <a:rPr lang="en-US" sz="3000" u="none" strike="noStrike" spc="420">
                <a:solidFill>
                  <a:srgbClr val="F7F8F8"/>
                </a:solidFill>
                <a:latin typeface="Montserrat Classic Bold"/>
                <a:ea typeface="Montserrat Classic Bold"/>
                <a:cs typeface="Montserrat Classic Bold"/>
                <a:sym typeface="Montserrat Classic Bold"/>
              </a:rPr>
              <a:t>MONDAY, SEPTEMBER 9TH FROM 5PM TO 8PM </a:t>
            </a:r>
          </a:p>
          <a:p>
            <a:pPr marL="0" lvl="0" indent="0" algn="ctr">
              <a:lnSpc>
                <a:spcPts val="4200"/>
              </a:lnSpc>
              <a:spcBef>
                <a:spcPct val="0"/>
              </a:spcBef>
            </a:pPr>
            <a:r>
              <a:rPr lang="en-US" sz="3000" u="none" strike="noStrike" spc="420">
                <a:solidFill>
                  <a:srgbClr val="F7F8F8"/>
                </a:solidFill>
                <a:latin typeface="Montserrat Classic Bold"/>
                <a:ea typeface="Montserrat Classic Bold"/>
                <a:cs typeface="Montserrat Classic Bold"/>
                <a:sym typeface="Montserrat Classic Bold"/>
              </a:rPr>
              <a:t>AT WALTON HIGH SCHOOL</a:t>
            </a:r>
          </a:p>
        </p:txBody>
      </p:sp>
      <p:sp>
        <p:nvSpPr>
          <p:cNvPr id="11" name="TextBox 10">
            <a:extLst>
              <a:ext uri="{FF2B5EF4-FFF2-40B4-BE49-F238E27FC236}">
                <a16:creationId xmlns:a16="http://schemas.microsoft.com/office/drawing/2014/main" id="{32985D21-BF48-C5AB-30C6-85954AA106C6}"/>
              </a:ext>
            </a:extLst>
          </p:cNvPr>
          <p:cNvSpPr txBox="1"/>
          <p:nvPr/>
        </p:nvSpPr>
        <p:spPr>
          <a:xfrm>
            <a:off x="2557711" y="9172316"/>
            <a:ext cx="12240490" cy="707886"/>
          </a:xfrm>
          <a:prstGeom prst="rect">
            <a:avLst/>
          </a:prstGeom>
          <a:noFill/>
        </p:spPr>
        <p:txBody>
          <a:bodyPr wrap="square">
            <a:spAutoFit/>
          </a:bodyPr>
          <a:lstStyle/>
          <a:p>
            <a:pPr algn="ctr"/>
            <a:r>
              <a:rPr lang="en-US" sz="4000" dirty="0">
                <a:hlinkClick r:id="rId7"/>
              </a:rPr>
              <a:t>https://www.scholartrek.com/cobb</a:t>
            </a:r>
            <a:r>
              <a:rPr lang="en-US" sz="4000" dirty="0"/>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sp>
        <p:nvSpPr>
          <p:cNvPr id="2" name="Freeform 2"/>
          <p:cNvSpPr/>
          <p:nvPr/>
        </p:nvSpPr>
        <p:spPr>
          <a:xfrm>
            <a:off x="-335975" y="512073"/>
            <a:ext cx="3525114" cy="10312833"/>
          </a:xfrm>
          <a:custGeom>
            <a:avLst/>
            <a:gdLst/>
            <a:ahLst/>
            <a:cxnLst/>
            <a:rect l="l" t="t" r="r" b="b"/>
            <a:pathLst>
              <a:path w="3525114" h="10312833">
                <a:moveTo>
                  <a:pt x="0" y="0"/>
                </a:moveTo>
                <a:lnTo>
                  <a:pt x="3525113" y="0"/>
                </a:lnTo>
                <a:lnTo>
                  <a:pt x="3525113" y="10312833"/>
                </a:lnTo>
                <a:lnTo>
                  <a:pt x="0" y="103128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14488776" y="3263476"/>
            <a:ext cx="3525114" cy="10312833"/>
          </a:xfrm>
          <a:custGeom>
            <a:avLst/>
            <a:gdLst/>
            <a:ahLst/>
            <a:cxnLst/>
            <a:rect l="l" t="t" r="r" b="b"/>
            <a:pathLst>
              <a:path w="3525114" h="10312833">
                <a:moveTo>
                  <a:pt x="3525113" y="0"/>
                </a:moveTo>
                <a:lnTo>
                  <a:pt x="0" y="0"/>
                </a:lnTo>
                <a:lnTo>
                  <a:pt x="0" y="10312833"/>
                </a:lnTo>
                <a:lnTo>
                  <a:pt x="3525113" y="10312833"/>
                </a:lnTo>
                <a:lnTo>
                  <a:pt x="352511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4168463" y="3503472"/>
            <a:ext cx="9951074" cy="2381280"/>
          </a:xfrm>
          <a:prstGeom prst="rect">
            <a:avLst/>
          </a:prstGeom>
        </p:spPr>
        <p:txBody>
          <a:bodyPr lIns="0" tIns="0" rIns="0" bIns="0" rtlCol="0" anchor="t">
            <a:spAutoFit/>
          </a:bodyPr>
          <a:lstStyle/>
          <a:p>
            <a:pPr algn="ctr">
              <a:lnSpc>
                <a:spcPts val="9904"/>
              </a:lnSpc>
            </a:pPr>
            <a:r>
              <a:rPr lang="en-US" sz="4441" spc="621">
                <a:solidFill>
                  <a:srgbClr val="FFFFFF"/>
                </a:solidFill>
                <a:latin typeface="Montserrat Classic"/>
                <a:ea typeface="Montserrat Classic"/>
                <a:cs typeface="Montserrat Classic"/>
                <a:sym typeface="Montserrat Classic"/>
              </a:rPr>
              <a:t>THE APPLICATION PROCESS</a:t>
            </a:r>
          </a:p>
          <a:p>
            <a:pPr algn="ctr">
              <a:lnSpc>
                <a:spcPts val="9904"/>
              </a:lnSpc>
            </a:pPr>
            <a:endParaRPr lang="en-US" sz="4441" spc="621">
              <a:solidFill>
                <a:srgbClr val="FFFFFF"/>
              </a:solidFill>
              <a:latin typeface="Montserrat Classic"/>
              <a:ea typeface="Montserrat Classic"/>
              <a:cs typeface="Montserrat Classic"/>
              <a:sym typeface="Montserrat Classic"/>
            </a:endParaRPr>
          </a:p>
        </p:txBody>
      </p:sp>
      <p:sp>
        <p:nvSpPr>
          <p:cNvPr id="5" name="Freeform 5"/>
          <p:cNvSpPr/>
          <p:nvPr/>
        </p:nvSpPr>
        <p:spPr>
          <a:xfrm>
            <a:off x="9528326" y="2607861"/>
            <a:ext cx="12510860" cy="12947850"/>
          </a:xfrm>
          <a:custGeom>
            <a:avLst/>
            <a:gdLst/>
            <a:ahLst/>
            <a:cxnLst/>
            <a:rect l="l" t="t" r="r" b="b"/>
            <a:pathLst>
              <a:path w="12510860" h="12947850">
                <a:moveTo>
                  <a:pt x="0" y="0"/>
                </a:moveTo>
                <a:lnTo>
                  <a:pt x="12510860" y="0"/>
                </a:lnTo>
                <a:lnTo>
                  <a:pt x="12510860" y="12947850"/>
                </a:lnTo>
                <a:lnTo>
                  <a:pt x="0" y="12947850"/>
                </a:lnTo>
                <a:lnTo>
                  <a:pt x="0" y="0"/>
                </a:lnTo>
                <a:close/>
              </a:path>
            </a:pathLst>
          </a:custGeom>
          <a:blipFill>
            <a:blip r:embed="rId4">
              <a:alphaModFix amt="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426397" y="-2354443"/>
            <a:ext cx="2455097" cy="4632259"/>
          </a:xfrm>
          <a:custGeom>
            <a:avLst/>
            <a:gdLst/>
            <a:ahLst/>
            <a:cxnLst/>
            <a:rect l="l" t="t" r="r" b="b"/>
            <a:pathLst>
              <a:path w="2455097" h="4632259">
                <a:moveTo>
                  <a:pt x="0" y="0"/>
                </a:moveTo>
                <a:lnTo>
                  <a:pt x="2455097" y="0"/>
                </a:lnTo>
                <a:lnTo>
                  <a:pt x="2455097" y="4632259"/>
                </a:lnTo>
                <a:lnTo>
                  <a:pt x="0" y="4632259"/>
                </a:lnTo>
                <a:lnTo>
                  <a:pt x="0" y="0"/>
                </a:lnTo>
                <a:close/>
              </a:path>
            </a:pathLst>
          </a:custGeom>
          <a:blipFill>
            <a:blip r:embed="rId6">
              <a:alphaModFix amt="27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6552333" y="-3470010"/>
            <a:ext cx="3806190" cy="4114800"/>
          </a:xfrm>
          <a:custGeom>
            <a:avLst/>
            <a:gdLst/>
            <a:ahLst/>
            <a:cxnLst/>
            <a:rect l="l" t="t" r="r" b="b"/>
            <a:pathLst>
              <a:path w="3806190" h="4114800">
                <a:moveTo>
                  <a:pt x="0" y="0"/>
                </a:moveTo>
                <a:lnTo>
                  <a:pt x="3806190" y="0"/>
                </a:lnTo>
                <a:lnTo>
                  <a:pt x="3806190" y="4114800"/>
                </a:lnTo>
                <a:lnTo>
                  <a:pt x="0" y="4114800"/>
                </a:lnTo>
                <a:lnTo>
                  <a:pt x="0" y="0"/>
                </a:lnTo>
                <a:close/>
              </a:path>
            </a:pathLst>
          </a:custGeom>
          <a:blipFill>
            <a:blip r:embed="rId8">
              <a:alphaModFix amt="28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429960" y="9081786"/>
            <a:ext cx="3477006" cy="4114800"/>
          </a:xfrm>
          <a:custGeom>
            <a:avLst/>
            <a:gdLst/>
            <a:ahLst/>
            <a:cxnLst/>
            <a:rect l="l" t="t" r="r" b="b"/>
            <a:pathLst>
              <a:path w="3477006" h="4114800">
                <a:moveTo>
                  <a:pt x="0" y="0"/>
                </a:moveTo>
                <a:lnTo>
                  <a:pt x="3477006" y="0"/>
                </a:lnTo>
                <a:lnTo>
                  <a:pt x="3477006" y="4114800"/>
                </a:lnTo>
                <a:lnTo>
                  <a:pt x="0" y="4114800"/>
                </a:lnTo>
                <a:lnTo>
                  <a:pt x="0" y="0"/>
                </a:lnTo>
                <a:close/>
              </a:path>
            </a:pathLst>
          </a:custGeom>
          <a:blipFill>
            <a:blip r:embed="rId10">
              <a:alphaModFix amt="10999"/>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sp>
        <p:nvSpPr>
          <p:cNvPr id="2" name="Freeform 2" descr="Diploma with Yellow Ribbon Cutout"/>
          <p:cNvSpPr/>
          <p:nvPr/>
        </p:nvSpPr>
        <p:spPr>
          <a:xfrm>
            <a:off x="9144000" y="-3505890"/>
            <a:ext cx="3354274" cy="5111274"/>
          </a:xfrm>
          <a:custGeom>
            <a:avLst/>
            <a:gdLst/>
            <a:ahLst/>
            <a:cxnLst/>
            <a:rect l="l" t="t" r="r" b="b"/>
            <a:pathLst>
              <a:path w="3354274" h="5111274">
                <a:moveTo>
                  <a:pt x="0" y="0"/>
                </a:moveTo>
                <a:lnTo>
                  <a:pt x="3354274" y="0"/>
                </a:lnTo>
                <a:lnTo>
                  <a:pt x="3354274" y="5111274"/>
                </a:lnTo>
                <a:lnTo>
                  <a:pt x="0" y="5111274"/>
                </a:lnTo>
                <a:lnTo>
                  <a:pt x="0" y="0"/>
                </a:lnTo>
                <a:close/>
              </a:path>
            </a:pathLst>
          </a:custGeom>
          <a:blipFill>
            <a:blip r:embed="rId2">
              <a:alphaModFix amt="13000"/>
            </a:blip>
            <a:stretch>
              <a:fillRect/>
            </a:stretch>
          </a:blipFill>
        </p:spPr>
        <p:txBody>
          <a:bodyPr/>
          <a:lstStyle/>
          <a:p>
            <a:endParaRPr lang="en-US"/>
          </a:p>
        </p:txBody>
      </p:sp>
      <p:sp>
        <p:nvSpPr>
          <p:cNvPr id="3" name="Freeform 3" descr="Horiz More Icon"/>
          <p:cNvSpPr/>
          <p:nvPr/>
        </p:nvSpPr>
        <p:spPr>
          <a:xfrm>
            <a:off x="14952562" y="1028700"/>
            <a:ext cx="2306738" cy="576684"/>
          </a:xfrm>
          <a:custGeom>
            <a:avLst/>
            <a:gdLst/>
            <a:ahLst/>
            <a:cxnLst/>
            <a:rect l="l" t="t" r="r" b="b"/>
            <a:pathLst>
              <a:path w="2306738" h="576684">
                <a:moveTo>
                  <a:pt x="0" y="0"/>
                </a:moveTo>
                <a:lnTo>
                  <a:pt x="2306738" y="0"/>
                </a:lnTo>
                <a:lnTo>
                  <a:pt x="2306738" y="576684"/>
                </a:lnTo>
                <a:lnTo>
                  <a:pt x="0" y="576684"/>
                </a:lnTo>
                <a:lnTo>
                  <a:pt x="0" y="0"/>
                </a:lnTo>
                <a:close/>
              </a:path>
            </a:pathLst>
          </a:custGeom>
          <a:blipFill>
            <a:blip r:embed="rId3">
              <a:alphaModFix amt="38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0325877" y="2150946"/>
            <a:ext cx="5238383" cy="7107354"/>
          </a:xfrm>
          <a:custGeom>
            <a:avLst/>
            <a:gdLst/>
            <a:ahLst/>
            <a:cxnLst/>
            <a:rect l="l" t="t" r="r" b="b"/>
            <a:pathLst>
              <a:path w="5238383" h="7107354">
                <a:moveTo>
                  <a:pt x="0" y="0"/>
                </a:moveTo>
                <a:lnTo>
                  <a:pt x="5238382" y="0"/>
                </a:lnTo>
                <a:lnTo>
                  <a:pt x="5238382" y="7107354"/>
                </a:lnTo>
                <a:lnTo>
                  <a:pt x="0" y="7107354"/>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2187952" y="793041"/>
            <a:ext cx="13912096" cy="1114678"/>
          </a:xfrm>
          <a:prstGeom prst="rect">
            <a:avLst/>
          </a:prstGeom>
        </p:spPr>
        <p:txBody>
          <a:bodyPr lIns="0" tIns="0" rIns="0" bIns="0" rtlCol="0" anchor="t">
            <a:spAutoFit/>
          </a:bodyPr>
          <a:lstStyle/>
          <a:p>
            <a:pPr marL="0" lvl="0" indent="0" algn="ctr">
              <a:lnSpc>
                <a:spcPts val="8546"/>
              </a:lnSpc>
            </a:pPr>
            <a:r>
              <a:rPr lang="en-US" sz="7769" u="sng">
                <a:solidFill>
                  <a:srgbClr val="FFFFFF"/>
                </a:solidFill>
                <a:latin typeface="Bebas Neue Bold"/>
                <a:ea typeface="Bebas Neue Bold"/>
                <a:cs typeface="Bebas Neue Bold"/>
                <a:sym typeface="Bebas Neue Bold"/>
              </a:rPr>
              <a:t>COLLEGE ADMISSION TESTS </a:t>
            </a:r>
          </a:p>
        </p:txBody>
      </p:sp>
      <p:sp>
        <p:nvSpPr>
          <p:cNvPr id="6" name="TextBox 6"/>
          <p:cNvSpPr txBox="1"/>
          <p:nvPr/>
        </p:nvSpPr>
        <p:spPr>
          <a:xfrm>
            <a:off x="1028700" y="2369778"/>
            <a:ext cx="8115300" cy="6776855"/>
          </a:xfrm>
          <a:prstGeom prst="rect">
            <a:avLst/>
          </a:prstGeom>
        </p:spPr>
        <p:txBody>
          <a:bodyPr lIns="0" tIns="0" rIns="0" bIns="0" rtlCol="0" anchor="t">
            <a:spAutoFit/>
          </a:bodyPr>
          <a:lstStyle/>
          <a:p>
            <a:pPr algn="ctr">
              <a:lnSpc>
                <a:spcPts val="3774"/>
              </a:lnSpc>
            </a:pPr>
            <a:r>
              <a:rPr lang="en-US" sz="3068" spc="429" dirty="0">
                <a:solidFill>
                  <a:srgbClr val="FFFFFF"/>
                </a:solidFill>
                <a:latin typeface="Montserrat Classic Bold"/>
                <a:ea typeface="Montserrat Classic Bold"/>
                <a:cs typeface="Montserrat Classic Bold"/>
                <a:sym typeface="Montserrat Classic Bold"/>
              </a:rPr>
              <a:t>SAT &amp; ACT:</a:t>
            </a:r>
          </a:p>
          <a:p>
            <a:pPr algn="ctr">
              <a:lnSpc>
                <a:spcPts val="3774"/>
              </a:lnSpc>
            </a:pPr>
            <a:r>
              <a:rPr lang="en-US" sz="3068" spc="429" dirty="0">
                <a:solidFill>
                  <a:srgbClr val="FFFFFF"/>
                </a:solidFill>
                <a:latin typeface="Montserrat Classic Bold"/>
                <a:ea typeface="Montserrat Classic Bold"/>
                <a:cs typeface="Montserrat Classic Bold"/>
                <a:sym typeface="Montserrat Classic Bold"/>
              </a:rPr>
              <a:t>SOME SCHOOLS REQUIRE THIS. SOME ARE TEST OPTIONAL WITH ADDITIONAL REQUIRESMENTS. SOME ARE TEST OPTIONAL WITH NO ADDITIONAL REQUIREMENTS. CHECK THE COLLEGE’S WEBSITE TO SEE THIER POLICY ON SAT/ACT.</a:t>
            </a:r>
          </a:p>
          <a:p>
            <a:pPr algn="ctr">
              <a:lnSpc>
                <a:spcPts val="3774"/>
              </a:lnSpc>
            </a:pPr>
            <a:endParaRPr lang="en-US" sz="3068" spc="429" dirty="0">
              <a:solidFill>
                <a:srgbClr val="FFFFFF"/>
              </a:solidFill>
              <a:latin typeface="Montserrat Classic Bold"/>
              <a:ea typeface="Montserrat Classic Bold"/>
              <a:cs typeface="Montserrat Classic Bold"/>
              <a:sym typeface="Montserrat Classic Bold"/>
            </a:endParaRPr>
          </a:p>
          <a:p>
            <a:pPr algn="ctr">
              <a:lnSpc>
                <a:spcPts val="3774"/>
              </a:lnSpc>
            </a:pPr>
            <a:endParaRPr lang="en-US" sz="3068" spc="429" dirty="0">
              <a:solidFill>
                <a:srgbClr val="FFFFFF"/>
              </a:solidFill>
              <a:latin typeface="Montserrat Classic Bold"/>
              <a:ea typeface="Montserrat Classic Bold"/>
              <a:cs typeface="Montserrat Classic Bold"/>
              <a:sym typeface="Montserrat Classic Bold"/>
            </a:endParaRPr>
          </a:p>
          <a:p>
            <a:pPr algn="ctr">
              <a:lnSpc>
                <a:spcPts val="3774"/>
              </a:lnSpc>
              <a:spcBef>
                <a:spcPct val="0"/>
              </a:spcBef>
            </a:pPr>
            <a:r>
              <a:rPr lang="en-US" sz="3068" spc="429" dirty="0">
                <a:solidFill>
                  <a:srgbClr val="FFFFFF"/>
                </a:solidFill>
                <a:latin typeface="Montserrat Classic Bold"/>
                <a:ea typeface="Montserrat Classic Bold"/>
                <a:cs typeface="Montserrat Classic Bold"/>
                <a:sym typeface="Montserrat Classic Bold"/>
              </a:rPr>
              <a:t>STUDENTS ARE RESPONSIBLE FOR SENDING SCORES TO THE COLLEGES/UNIVERSITIES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grpSp>
        <p:nvGrpSpPr>
          <p:cNvPr id="2" name="Group 2"/>
          <p:cNvGrpSpPr/>
          <p:nvPr/>
        </p:nvGrpSpPr>
        <p:grpSpPr>
          <a:xfrm>
            <a:off x="17405215" y="-1543050"/>
            <a:ext cx="3135042" cy="12284529"/>
            <a:chOff x="0" y="0"/>
            <a:chExt cx="825690" cy="3235431"/>
          </a:xfrm>
        </p:grpSpPr>
        <p:sp>
          <p:nvSpPr>
            <p:cNvPr id="3" name="Freeform 3"/>
            <p:cNvSpPr/>
            <p:nvPr/>
          </p:nvSpPr>
          <p:spPr>
            <a:xfrm>
              <a:off x="0" y="0"/>
              <a:ext cx="825690" cy="3235431"/>
            </a:xfrm>
            <a:custGeom>
              <a:avLst/>
              <a:gdLst/>
              <a:ahLst/>
              <a:cxnLst/>
              <a:rect l="l" t="t" r="r" b="b"/>
              <a:pathLst>
                <a:path w="825690" h="3235431">
                  <a:moveTo>
                    <a:pt x="0" y="0"/>
                  </a:moveTo>
                  <a:lnTo>
                    <a:pt x="825690" y="0"/>
                  </a:lnTo>
                  <a:lnTo>
                    <a:pt x="825690" y="3235431"/>
                  </a:lnTo>
                  <a:lnTo>
                    <a:pt x="0" y="3235431"/>
                  </a:lnTo>
                  <a:close/>
                </a:path>
              </a:pathLst>
            </a:custGeom>
            <a:solidFill>
              <a:srgbClr val="FFFFFF">
                <a:alpha val="6667"/>
              </a:srgbClr>
            </a:solidFill>
          </p:spPr>
          <p:txBody>
            <a:bodyPr/>
            <a:lstStyle/>
            <a:p>
              <a:endParaRPr lang="en-US"/>
            </a:p>
          </p:txBody>
        </p:sp>
        <p:sp>
          <p:nvSpPr>
            <p:cNvPr id="4" name="TextBox 4"/>
            <p:cNvSpPr txBox="1"/>
            <p:nvPr/>
          </p:nvSpPr>
          <p:spPr>
            <a:xfrm>
              <a:off x="0" y="-9525"/>
              <a:ext cx="825690" cy="3244956"/>
            </a:xfrm>
            <a:prstGeom prst="rect">
              <a:avLst/>
            </a:prstGeom>
          </p:spPr>
          <p:txBody>
            <a:bodyPr lIns="50800" tIns="50800" rIns="50800" bIns="50800" rtlCol="0" anchor="ctr"/>
            <a:lstStyle/>
            <a:p>
              <a:pPr algn="ctr">
                <a:lnSpc>
                  <a:spcPts val="2880"/>
                </a:lnSpc>
              </a:pPr>
              <a:endParaRPr/>
            </a:p>
          </p:txBody>
        </p:sp>
      </p:grpSp>
      <p:grpSp>
        <p:nvGrpSpPr>
          <p:cNvPr id="5" name="Group 5"/>
          <p:cNvGrpSpPr/>
          <p:nvPr/>
        </p:nvGrpSpPr>
        <p:grpSpPr>
          <a:xfrm>
            <a:off x="-2252257" y="-1543050"/>
            <a:ext cx="3131155" cy="12284529"/>
            <a:chOff x="0" y="0"/>
            <a:chExt cx="824666" cy="3235431"/>
          </a:xfrm>
        </p:grpSpPr>
        <p:sp>
          <p:nvSpPr>
            <p:cNvPr id="6" name="Freeform 6"/>
            <p:cNvSpPr/>
            <p:nvPr/>
          </p:nvSpPr>
          <p:spPr>
            <a:xfrm>
              <a:off x="0" y="0"/>
              <a:ext cx="824666" cy="3235431"/>
            </a:xfrm>
            <a:custGeom>
              <a:avLst/>
              <a:gdLst/>
              <a:ahLst/>
              <a:cxnLst/>
              <a:rect l="l" t="t" r="r" b="b"/>
              <a:pathLst>
                <a:path w="824666" h="3235431">
                  <a:moveTo>
                    <a:pt x="0" y="0"/>
                  </a:moveTo>
                  <a:lnTo>
                    <a:pt x="824666" y="0"/>
                  </a:lnTo>
                  <a:lnTo>
                    <a:pt x="824666" y="3235431"/>
                  </a:lnTo>
                  <a:lnTo>
                    <a:pt x="0" y="3235431"/>
                  </a:lnTo>
                  <a:close/>
                </a:path>
              </a:pathLst>
            </a:custGeom>
            <a:solidFill>
              <a:srgbClr val="FFFFFF">
                <a:alpha val="6667"/>
              </a:srgbClr>
            </a:solidFill>
          </p:spPr>
          <p:txBody>
            <a:bodyPr/>
            <a:lstStyle/>
            <a:p>
              <a:endParaRPr lang="en-US"/>
            </a:p>
          </p:txBody>
        </p:sp>
        <p:sp>
          <p:nvSpPr>
            <p:cNvPr id="7" name="TextBox 7"/>
            <p:cNvSpPr txBox="1"/>
            <p:nvPr/>
          </p:nvSpPr>
          <p:spPr>
            <a:xfrm>
              <a:off x="0" y="-9525"/>
              <a:ext cx="824666" cy="3244956"/>
            </a:xfrm>
            <a:prstGeom prst="rect">
              <a:avLst/>
            </a:prstGeom>
          </p:spPr>
          <p:txBody>
            <a:bodyPr lIns="50800" tIns="50800" rIns="50800" bIns="50800" rtlCol="0" anchor="ctr"/>
            <a:lstStyle/>
            <a:p>
              <a:pPr algn="ctr">
                <a:lnSpc>
                  <a:spcPts val="2880"/>
                </a:lnSpc>
              </a:pPr>
              <a:endParaRPr/>
            </a:p>
          </p:txBody>
        </p:sp>
      </p:grpSp>
      <p:sp>
        <p:nvSpPr>
          <p:cNvPr id="8" name="Freeform 8" descr="Speech Box"/>
          <p:cNvSpPr/>
          <p:nvPr/>
        </p:nvSpPr>
        <p:spPr>
          <a:xfrm>
            <a:off x="6748192" y="-3600450"/>
            <a:ext cx="4791616" cy="4114800"/>
          </a:xfrm>
          <a:custGeom>
            <a:avLst/>
            <a:gdLst/>
            <a:ahLst/>
            <a:cxnLst/>
            <a:rect l="l" t="t" r="r" b="b"/>
            <a:pathLst>
              <a:path w="4791616" h="4114800">
                <a:moveTo>
                  <a:pt x="0" y="0"/>
                </a:moveTo>
                <a:lnTo>
                  <a:pt x="4791616" y="0"/>
                </a:lnTo>
                <a:lnTo>
                  <a:pt x="479161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2460432" y="1983242"/>
            <a:ext cx="13363248" cy="7275058"/>
          </a:xfrm>
          <a:custGeom>
            <a:avLst/>
            <a:gdLst/>
            <a:ahLst/>
            <a:cxnLst/>
            <a:rect l="l" t="t" r="r" b="b"/>
            <a:pathLst>
              <a:path w="13363248" h="7275058">
                <a:moveTo>
                  <a:pt x="0" y="0"/>
                </a:moveTo>
                <a:lnTo>
                  <a:pt x="13363248" y="0"/>
                </a:lnTo>
                <a:lnTo>
                  <a:pt x="13363248" y="7275058"/>
                </a:lnTo>
                <a:lnTo>
                  <a:pt x="0" y="7275058"/>
                </a:lnTo>
                <a:lnTo>
                  <a:pt x="0" y="0"/>
                </a:lnTo>
                <a:close/>
              </a:path>
            </a:pathLst>
          </a:custGeom>
          <a:blipFill>
            <a:blip r:embed="rId5"/>
            <a:stretch>
              <a:fillRect/>
            </a:stretch>
          </a:blipFill>
        </p:spPr>
        <p:txBody>
          <a:bodyPr/>
          <a:lstStyle/>
          <a:p>
            <a:endParaRPr lang="en-US"/>
          </a:p>
        </p:txBody>
      </p:sp>
      <p:sp>
        <p:nvSpPr>
          <p:cNvPr id="10" name="TextBox 10"/>
          <p:cNvSpPr txBox="1"/>
          <p:nvPr/>
        </p:nvSpPr>
        <p:spPr>
          <a:xfrm>
            <a:off x="5307281" y="1143000"/>
            <a:ext cx="8265103" cy="665512"/>
          </a:xfrm>
          <a:prstGeom prst="rect">
            <a:avLst/>
          </a:prstGeom>
        </p:spPr>
        <p:txBody>
          <a:bodyPr lIns="0" tIns="0" rIns="0" bIns="0" rtlCol="0" anchor="t">
            <a:spAutoFit/>
          </a:bodyPr>
          <a:lstStyle/>
          <a:p>
            <a:pPr marL="0" lvl="0" indent="0" algn="ctr">
              <a:lnSpc>
                <a:spcPts val="5019"/>
              </a:lnSpc>
              <a:spcBef>
                <a:spcPct val="0"/>
              </a:spcBef>
            </a:pPr>
            <a:r>
              <a:rPr lang="en-US" sz="5175" spc="1749">
                <a:solidFill>
                  <a:srgbClr val="FFFFFF"/>
                </a:solidFill>
                <a:latin typeface="Montserrat Classic"/>
                <a:ea typeface="Montserrat Classic"/>
                <a:cs typeface="Montserrat Classic"/>
                <a:sym typeface="Montserrat Classic"/>
              </a:rPr>
              <a:t>COMMON APP</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grpSp>
        <p:nvGrpSpPr>
          <p:cNvPr id="2" name="Group 2"/>
          <p:cNvGrpSpPr/>
          <p:nvPr/>
        </p:nvGrpSpPr>
        <p:grpSpPr>
          <a:xfrm>
            <a:off x="17405215" y="-1543050"/>
            <a:ext cx="3135042" cy="12284529"/>
            <a:chOff x="0" y="0"/>
            <a:chExt cx="825690" cy="3235431"/>
          </a:xfrm>
        </p:grpSpPr>
        <p:sp>
          <p:nvSpPr>
            <p:cNvPr id="3" name="Freeform 3"/>
            <p:cNvSpPr/>
            <p:nvPr/>
          </p:nvSpPr>
          <p:spPr>
            <a:xfrm>
              <a:off x="0" y="0"/>
              <a:ext cx="825690" cy="3235431"/>
            </a:xfrm>
            <a:custGeom>
              <a:avLst/>
              <a:gdLst/>
              <a:ahLst/>
              <a:cxnLst/>
              <a:rect l="l" t="t" r="r" b="b"/>
              <a:pathLst>
                <a:path w="825690" h="3235431">
                  <a:moveTo>
                    <a:pt x="0" y="0"/>
                  </a:moveTo>
                  <a:lnTo>
                    <a:pt x="825690" y="0"/>
                  </a:lnTo>
                  <a:lnTo>
                    <a:pt x="825690" y="3235431"/>
                  </a:lnTo>
                  <a:lnTo>
                    <a:pt x="0" y="3235431"/>
                  </a:lnTo>
                  <a:close/>
                </a:path>
              </a:pathLst>
            </a:custGeom>
            <a:solidFill>
              <a:srgbClr val="FFFFFF">
                <a:alpha val="6667"/>
              </a:srgbClr>
            </a:solidFill>
          </p:spPr>
          <p:txBody>
            <a:bodyPr/>
            <a:lstStyle/>
            <a:p>
              <a:endParaRPr lang="en-US"/>
            </a:p>
          </p:txBody>
        </p:sp>
        <p:sp>
          <p:nvSpPr>
            <p:cNvPr id="4" name="TextBox 4"/>
            <p:cNvSpPr txBox="1"/>
            <p:nvPr/>
          </p:nvSpPr>
          <p:spPr>
            <a:xfrm>
              <a:off x="0" y="-9525"/>
              <a:ext cx="825690" cy="3244956"/>
            </a:xfrm>
            <a:prstGeom prst="rect">
              <a:avLst/>
            </a:prstGeom>
          </p:spPr>
          <p:txBody>
            <a:bodyPr lIns="50800" tIns="50800" rIns="50800" bIns="50800" rtlCol="0" anchor="ctr"/>
            <a:lstStyle/>
            <a:p>
              <a:pPr algn="ctr">
                <a:lnSpc>
                  <a:spcPts val="2880"/>
                </a:lnSpc>
              </a:pPr>
              <a:endParaRPr/>
            </a:p>
          </p:txBody>
        </p:sp>
      </p:grpSp>
      <p:grpSp>
        <p:nvGrpSpPr>
          <p:cNvPr id="5" name="Group 5"/>
          <p:cNvGrpSpPr/>
          <p:nvPr/>
        </p:nvGrpSpPr>
        <p:grpSpPr>
          <a:xfrm>
            <a:off x="-2252257" y="-1543050"/>
            <a:ext cx="3131155" cy="12284529"/>
            <a:chOff x="0" y="0"/>
            <a:chExt cx="824666" cy="3235431"/>
          </a:xfrm>
        </p:grpSpPr>
        <p:sp>
          <p:nvSpPr>
            <p:cNvPr id="6" name="Freeform 6"/>
            <p:cNvSpPr/>
            <p:nvPr/>
          </p:nvSpPr>
          <p:spPr>
            <a:xfrm>
              <a:off x="0" y="0"/>
              <a:ext cx="824666" cy="3235431"/>
            </a:xfrm>
            <a:custGeom>
              <a:avLst/>
              <a:gdLst/>
              <a:ahLst/>
              <a:cxnLst/>
              <a:rect l="l" t="t" r="r" b="b"/>
              <a:pathLst>
                <a:path w="824666" h="3235431">
                  <a:moveTo>
                    <a:pt x="0" y="0"/>
                  </a:moveTo>
                  <a:lnTo>
                    <a:pt x="824666" y="0"/>
                  </a:lnTo>
                  <a:lnTo>
                    <a:pt x="824666" y="3235431"/>
                  </a:lnTo>
                  <a:lnTo>
                    <a:pt x="0" y="3235431"/>
                  </a:lnTo>
                  <a:close/>
                </a:path>
              </a:pathLst>
            </a:custGeom>
            <a:solidFill>
              <a:srgbClr val="FFFFFF">
                <a:alpha val="6667"/>
              </a:srgbClr>
            </a:solidFill>
          </p:spPr>
          <p:txBody>
            <a:bodyPr/>
            <a:lstStyle/>
            <a:p>
              <a:endParaRPr lang="en-US"/>
            </a:p>
          </p:txBody>
        </p:sp>
        <p:sp>
          <p:nvSpPr>
            <p:cNvPr id="7" name="TextBox 7"/>
            <p:cNvSpPr txBox="1"/>
            <p:nvPr/>
          </p:nvSpPr>
          <p:spPr>
            <a:xfrm>
              <a:off x="0" y="-9525"/>
              <a:ext cx="824666" cy="3244956"/>
            </a:xfrm>
            <a:prstGeom prst="rect">
              <a:avLst/>
            </a:prstGeom>
          </p:spPr>
          <p:txBody>
            <a:bodyPr lIns="50800" tIns="50800" rIns="50800" bIns="50800" rtlCol="0" anchor="ctr"/>
            <a:lstStyle/>
            <a:p>
              <a:pPr algn="ctr">
                <a:lnSpc>
                  <a:spcPts val="2880"/>
                </a:lnSpc>
              </a:pPr>
              <a:endParaRPr/>
            </a:p>
          </p:txBody>
        </p:sp>
      </p:grpSp>
      <p:sp>
        <p:nvSpPr>
          <p:cNvPr id="8" name="Freeform 8" descr="Graduation Hat"/>
          <p:cNvSpPr/>
          <p:nvPr/>
        </p:nvSpPr>
        <p:spPr>
          <a:xfrm>
            <a:off x="14661069" y="-187547"/>
            <a:ext cx="13745202" cy="8974808"/>
          </a:xfrm>
          <a:custGeom>
            <a:avLst/>
            <a:gdLst/>
            <a:ahLst/>
            <a:cxnLst/>
            <a:rect l="l" t="t" r="r" b="b"/>
            <a:pathLst>
              <a:path w="13745202" h="8974808">
                <a:moveTo>
                  <a:pt x="0" y="0"/>
                </a:moveTo>
                <a:lnTo>
                  <a:pt x="13745202" y="0"/>
                </a:lnTo>
                <a:lnTo>
                  <a:pt x="13745202" y="8974808"/>
                </a:lnTo>
                <a:lnTo>
                  <a:pt x="0" y="89748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descr="Speech Box"/>
          <p:cNvSpPr/>
          <p:nvPr/>
        </p:nvSpPr>
        <p:spPr>
          <a:xfrm>
            <a:off x="6748192" y="-3600450"/>
            <a:ext cx="4791616" cy="4114800"/>
          </a:xfrm>
          <a:custGeom>
            <a:avLst/>
            <a:gdLst/>
            <a:ahLst/>
            <a:cxnLst/>
            <a:rect l="l" t="t" r="r" b="b"/>
            <a:pathLst>
              <a:path w="4791616" h="4114800">
                <a:moveTo>
                  <a:pt x="0" y="0"/>
                </a:moveTo>
                <a:lnTo>
                  <a:pt x="4791616" y="0"/>
                </a:lnTo>
                <a:lnTo>
                  <a:pt x="479161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878897" y="2870087"/>
            <a:ext cx="15639138" cy="6881621"/>
          </a:xfrm>
          <a:prstGeom prst="rect">
            <a:avLst/>
          </a:prstGeom>
        </p:spPr>
        <p:txBody>
          <a:bodyPr lIns="0" tIns="0" rIns="0" bIns="0" rtlCol="0" anchor="t">
            <a:spAutoFit/>
          </a:bodyPr>
          <a:lstStyle/>
          <a:p>
            <a:pPr marL="561566" lvl="1" indent="-280783" algn="l">
              <a:lnSpc>
                <a:spcPts val="3641"/>
              </a:lnSpc>
              <a:buFont typeface="Arial"/>
              <a:buChar char="•"/>
            </a:pPr>
            <a:r>
              <a:rPr lang="en-US" sz="2601" u="none" spc="364">
                <a:solidFill>
                  <a:srgbClr val="FFFFFF"/>
                </a:solidFill>
                <a:latin typeface="Arial"/>
                <a:ea typeface="Arial"/>
                <a:cs typeface="Arial"/>
                <a:sym typeface="Arial"/>
              </a:rPr>
              <a:t>Select what colleges you’re applying to ​</a:t>
            </a:r>
          </a:p>
          <a:p>
            <a:pPr marL="561566" lvl="1" indent="-280783" algn="l">
              <a:lnSpc>
                <a:spcPts val="3641"/>
              </a:lnSpc>
              <a:buFont typeface="Arial"/>
              <a:buChar char="•"/>
            </a:pPr>
            <a:r>
              <a:rPr lang="en-US" sz="2601" u="none" spc="364">
                <a:solidFill>
                  <a:srgbClr val="FFFFFF"/>
                </a:solidFill>
                <a:latin typeface="Arial"/>
                <a:ea typeface="Arial"/>
                <a:cs typeface="Arial"/>
                <a:sym typeface="Arial"/>
              </a:rPr>
              <a:t>Determine application types: Common App, Direct to Institution​</a:t>
            </a:r>
          </a:p>
          <a:p>
            <a:pPr marL="561566" lvl="1" indent="-280783" algn="l">
              <a:lnSpc>
                <a:spcPts val="3641"/>
              </a:lnSpc>
              <a:buFont typeface="Arial"/>
              <a:buChar char="•"/>
            </a:pPr>
            <a:r>
              <a:rPr lang="en-US" sz="2601" u="none" spc="364">
                <a:solidFill>
                  <a:srgbClr val="FFFFFF"/>
                </a:solidFill>
                <a:latin typeface="Arial"/>
                <a:ea typeface="Arial"/>
                <a:cs typeface="Arial"/>
                <a:sym typeface="Arial"/>
              </a:rPr>
              <a:t>Submit your college applications – your “package” (may include essays and/or a resume)​</a:t>
            </a:r>
          </a:p>
          <a:p>
            <a:pPr marL="561566" lvl="1" indent="-280783" algn="l">
              <a:lnSpc>
                <a:spcPts val="3641"/>
              </a:lnSpc>
              <a:buFont typeface="Arial"/>
              <a:buChar char="•"/>
            </a:pPr>
            <a:r>
              <a:rPr lang="en-US" sz="2601" u="none" spc="364">
                <a:solidFill>
                  <a:srgbClr val="FFFFFF"/>
                </a:solidFill>
                <a:latin typeface="Arial"/>
                <a:ea typeface="Arial"/>
                <a:cs typeface="Arial"/>
                <a:sym typeface="Arial"/>
              </a:rPr>
              <a:t>Send your test scores via College Board/ACT ​</a:t>
            </a:r>
          </a:p>
          <a:p>
            <a:pPr marL="561566" lvl="1" indent="-280783" algn="l">
              <a:lnSpc>
                <a:spcPts val="3641"/>
              </a:lnSpc>
              <a:buFont typeface="Arial"/>
              <a:buChar char="•"/>
            </a:pPr>
            <a:r>
              <a:rPr lang="en-US" sz="2601" u="none" spc="364">
                <a:solidFill>
                  <a:srgbClr val="FFFFFF"/>
                </a:solidFill>
                <a:latin typeface="Arial"/>
                <a:ea typeface="Arial"/>
                <a:cs typeface="Arial"/>
                <a:sym typeface="Arial"/>
              </a:rPr>
              <a:t>Request recommendations (if needed)​</a:t>
            </a:r>
          </a:p>
          <a:p>
            <a:pPr marL="561566" lvl="1" indent="-280783" algn="l">
              <a:lnSpc>
                <a:spcPts val="3641"/>
              </a:lnSpc>
              <a:buFont typeface="Arial"/>
              <a:buChar char="•"/>
            </a:pPr>
            <a:r>
              <a:rPr lang="en-US" sz="2601" u="none" spc="364">
                <a:solidFill>
                  <a:srgbClr val="FFFFFF"/>
                </a:solidFill>
                <a:latin typeface="Arial"/>
                <a:ea typeface="Arial"/>
                <a:cs typeface="Arial"/>
                <a:sym typeface="Arial"/>
              </a:rPr>
              <a:t>Use Naviance – our “delivery” system. Students must:​</a:t>
            </a:r>
          </a:p>
          <a:p>
            <a:pPr marL="1209489" lvl="2" indent="-403163" algn="l">
              <a:lnSpc>
                <a:spcPts val="3921"/>
              </a:lnSpc>
              <a:buFont typeface="Arial"/>
              <a:buChar char="⚬"/>
            </a:pPr>
            <a:r>
              <a:rPr lang="en-US" sz="2801" u="none" spc="392">
                <a:solidFill>
                  <a:srgbClr val="FFFFFF"/>
                </a:solidFill>
                <a:latin typeface="Arial"/>
                <a:ea typeface="Arial"/>
                <a:cs typeface="Arial"/>
                <a:sym typeface="Arial"/>
              </a:rPr>
              <a:t>Add colleges​</a:t>
            </a:r>
          </a:p>
          <a:p>
            <a:pPr marL="1123131" lvl="2" indent="-374377" algn="l">
              <a:lnSpc>
                <a:spcPts val="3641"/>
              </a:lnSpc>
              <a:buFont typeface="Arial"/>
              <a:buChar char="⚬"/>
            </a:pPr>
            <a:r>
              <a:rPr lang="en-US" sz="2601" u="none" spc="364">
                <a:solidFill>
                  <a:srgbClr val="FFFFFF"/>
                </a:solidFill>
                <a:latin typeface="Arial"/>
                <a:ea typeface="Arial"/>
                <a:cs typeface="Arial"/>
                <a:sym typeface="Arial"/>
              </a:rPr>
              <a:t>Match your Common App (if using the Common App system)​</a:t>
            </a:r>
          </a:p>
          <a:p>
            <a:pPr marL="1123131" lvl="2" indent="-374377" algn="l">
              <a:lnSpc>
                <a:spcPts val="3641"/>
              </a:lnSpc>
              <a:buFont typeface="Arial"/>
              <a:buChar char="⚬"/>
            </a:pPr>
            <a:r>
              <a:rPr lang="en-US" sz="2601" u="none" spc="364">
                <a:solidFill>
                  <a:srgbClr val="FFFFFF"/>
                </a:solidFill>
                <a:latin typeface="Arial"/>
                <a:ea typeface="Arial"/>
                <a:cs typeface="Arial"/>
                <a:sym typeface="Arial"/>
              </a:rPr>
              <a:t>Invite teacher recommenders (if recommendations are needed)​</a:t>
            </a:r>
          </a:p>
          <a:p>
            <a:pPr marL="1123131" lvl="2" indent="-374377" algn="l">
              <a:lnSpc>
                <a:spcPts val="3641"/>
              </a:lnSpc>
              <a:buFont typeface="Arial"/>
              <a:buChar char="⚬"/>
            </a:pPr>
            <a:r>
              <a:rPr lang="en-US" sz="2601" u="none" spc="364">
                <a:solidFill>
                  <a:srgbClr val="FFFFFF"/>
                </a:solidFill>
                <a:latin typeface="Arial"/>
                <a:ea typeface="Arial"/>
                <a:cs typeface="Arial"/>
                <a:sym typeface="Arial"/>
              </a:rPr>
              <a:t>Complete Senior Survey and Parent Survey (if recommendations or school report are needed)​</a:t>
            </a:r>
          </a:p>
          <a:p>
            <a:pPr marL="561566" lvl="1" indent="-280783" algn="l">
              <a:lnSpc>
                <a:spcPts val="3641"/>
              </a:lnSpc>
              <a:buFont typeface="Arial"/>
              <a:buChar char="•"/>
            </a:pPr>
            <a:r>
              <a:rPr lang="en-US" sz="2601" u="none" spc="364">
                <a:solidFill>
                  <a:srgbClr val="FFFFFF"/>
                </a:solidFill>
                <a:latin typeface="Arial"/>
                <a:ea typeface="Arial"/>
                <a:cs typeface="Arial"/>
                <a:sym typeface="Arial"/>
              </a:rPr>
              <a:t>Request initial transcripts through the Counseling Office​</a:t>
            </a:r>
          </a:p>
          <a:p>
            <a:pPr marL="561566" lvl="1" indent="-280783" algn="l">
              <a:lnSpc>
                <a:spcPts val="3641"/>
              </a:lnSpc>
              <a:buFont typeface="Arial"/>
              <a:buChar char="•"/>
            </a:pPr>
            <a:r>
              <a:rPr lang="en-US" sz="2601" u="none" spc="364">
                <a:solidFill>
                  <a:srgbClr val="FFFFFF"/>
                </a:solidFill>
                <a:latin typeface="Arial"/>
                <a:ea typeface="Arial"/>
                <a:cs typeface="Arial"/>
                <a:sym typeface="Arial"/>
              </a:rPr>
              <a:t>Track your package​</a:t>
            </a:r>
          </a:p>
          <a:p>
            <a:pPr marL="486335" lvl="1" indent="-243168" algn="l">
              <a:lnSpc>
                <a:spcPts val="3153"/>
              </a:lnSpc>
              <a:buFont typeface="Arial"/>
              <a:buChar char="•"/>
            </a:pPr>
            <a:r>
              <a:rPr lang="en-US" sz="2252" u="none" spc="315">
                <a:solidFill>
                  <a:srgbClr val="FFFFFF"/>
                </a:solidFill>
                <a:latin typeface="Arial Bold Italics"/>
                <a:ea typeface="Arial Bold Italics"/>
                <a:cs typeface="Arial Bold Italics"/>
                <a:sym typeface="Arial Bold Italics"/>
              </a:rPr>
              <a:t>​</a:t>
            </a:r>
          </a:p>
        </p:txBody>
      </p:sp>
      <p:sp>
        <p:nvSpPr>
          <p:cNvPr id="11" name="TextBox 11"/>
          <p:cNvSpPr txBox="1"/>
          <p:nvPr/>
        </p:nvSpPr>
        <p:spPr>
          <a:xfrm>
            <a:off x="5307281" y="1143000"/>
            <a:ext cx="8265103" cy="1294162"/>
          </a:xfrm>
          <a:prstGeom prst="rect">
            <a:avLst/>
          </a:prstGeom>
        </p:spPr>
        <p:txBody>
          <a:bodyPr lIns="0" tIns="0" rIns="0" bIns="0" rtlCol="0" anchor="t">
            <a:spAutoFit/>
          </a:bodyPr>
          <a:lstStyle/>
          <a:p>
            <a:pPr marL="0" lvl="0" indent="0" algn="ctr">
              <a:lnSpc>
                <a:spcPts val="5019"/>
              </a:lnSpc>
              <a:spcBef>
                <a:spcPct val="0"/>
              </a:spcBef>
            </a:pPr>
            <a:r>
              <a:rPr lang="en-US" sz="5175" u="none" spc="1749">
                <a:solidFill>
                  <a:srgbClr val="FFFFFF"/>
                </a:solidFill>
                <a:latin typeface="Montserrat Classic"/>
                <a:ea typeface="Montserrat Classic"/>
                <a:cs typeface="Montserrat Classic"/>
                <a:sym typeface="Montserrat Classic"/>
              </a:rPr>
              <a:t>STEP BY STEP PROCESS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sp>
        <p:nvSpPr>
          <p:cNvPr id="2" name="Freeform 2" descr="Diploma with Yellow Ribbon Cutout"/>
          <p:cNvSpPr/>
          <p:nvPr/>
        </p:nvSpPr>
        <p:spPr>
          <a:xfrm>
            <a:off x="9144000" y="-3505890"/>
            <a:ext cx="3354274" cy="5111274"/>
          </a:xfrm>
          <a:custGeom>
            <a:avLst/>
            <a:gdLst/>
            <a:ahLst/>
            <a:cxnLst/>
            <a:rect l="l" t="t" r="r" b="b"/>
            <a:pathLst>
              <a:path w="3354274" h="5111274">
                <a:moveTo>
                  <a:pt x="0" y="0"/>
                </a:moveTo>
                <a:lnTo>
                  <a:pt x="3354274" y="0"/>
                </a:lnTo>
                <a:lnTo>
                  <a:pt x="3354274" y="5111274"/>
                </a:lnTo>
                <a:lnTo>
                  <a:pt x="0" y="5111274"/>
                </a:lnTo>
                <a:lnTo>
                  <a:pt x="0" y="0"/>
                </a:lnTo>
                <a:close/>
              </a:path>
            </a:pathLst>
          </a:custGeom>
          <a:blipFill>
            <a:blip r:embed="rId3">
              <a:alphaModFix amt="13000"/>
            </a:blip>
            <a:stretch>
              <a:fillRect/>
            </a:stretch>
          </a:blipFill>
        </p:spPr>
        <p:txBody>
          <a:bodyPr/>
          <a:lstStyle/>
          <a:p>
            <a:endParaRPr lang="en-US"/>
          </a:p>
        </p:txBody>
      </p:sp>
      <p:sp>
        <p:nvSpPr>
          <p:cNvPr id="3" name="Freeform 3" descr="Horiz More Icon"/>
          <p:cNvSpPr/>
          <p:nvPr/>
        </p:nvSpPr>
        <p:spPr>
          <a:xfrm>
            <a:off x="14952562" y="1028700"/>
            <a:ext cx="2306738" cy="576684"/>
          </a:xfrm>
          <a:custGeom>
            <a:avLst/>
            <a:gdLst/>
            <a:ahLst/>
            <a:cxnLst/>
            <a:rect l="l" t="t" r="r" b="b"/>
            <a:pathLst>
              <a:path w="2306738" h="576684">
                <a:moveTo>
                  <a:pt x="0" y="0"/>
                </a:moveTo>
                <a:lnTo>
                  <a:pt x="2306738" y="0"/>
                </a:lnTo>
                <a:lnTo>
                  <a:pt x="2306738" y="576684"/>
                </a:lnTo>
                <a:lnTo>
                  <a:pt x="0" y="576684"/>
                </a:lnTo>
                <a:lnTo>
                  <a:pt x="0" y="0"/>
                </a:lnTo>
                <a:close/>
              </a:path>
            </a:pathLst>
          </a:custGeom>
          <a:blipFill>
            <a:blip r:embed="rId4">
              <a:alphaModFix amt="38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8846264" y="2056772"/>
            <a:ext cx="13912096" cy="1861439"/>
          </a:xfrm>
          <a:prstGeom prst="rect">
            <a:avLst/>
          </a:prstGeom>
        </p:spPr>
        <p:txBody>
          <a:bodyPr lIns="0" tIns="0" rIns="0" bIns="0" rtlCol="0" anchor="t">
            <a:spAutoFit/>
          </a:bodyPr>
          <a:lstStyle/>
          <a:p>
            <a:pPr algn="l">
              <a:lnSpc>
                <a:spcPts val="7226"/>
              </a:lnSpc>
            </a:pPr>
            <a:r>
              <a:rPr lang="en-US" sz="6569">
                <a:solidFill>
                  <a:srgbClr val="FFFFFF"/>
                </a:solidFill>
                <a:latin typeface="Bebas Neue Bold"/>
                <a:ea typeface="Bebas Neue Bold"/>
                <a:cs typeface="Bebas Neue Bold"/>
                <a:sym typeface="Bebas Neue Bold"/>
              </a:rPr>
              <a:t>TYPES OF APPLICATION DEADLINES</a:t>
            </a:r>
          </a:p>
          <a:p>
            <a:pPr marL="0" lvl="0" indent="0" algn="l">
              <a:lnSpc>
                <a:spcPts val="7226"/>
              </a:lnSpc>
            </a:pPr>
            <a:endParaRPr lang="en-US" sz="6569">
              <a:solidFill>
                <a:srgbClr val="FFFFFF"/>
              </a:solidFill>
              <a:latin typeface="Bebas Neue Bold"/>
              <a:ea typeface="Bebas Neue Bold"/>
              <a:cs typeface="Bebas Neue Bold"/>
              <a:sym typeface="Bebas Neue Bold"/>
            </a:endParaRPr>
          </a:p>
        </p:txBody>
      </p:sp>
      <p:sp>
        <p:nvSpPr>
          <p:cNvPr id="5" name="TextBox 5"/>
          <p:cNvSpPr txBox="1"/>
          <p:nvPr/>
        </p:nvSpPr>
        <p:spPr>
          <a:xfrm>
            <a:off x="2695776" y="4246215"/>
            <a:ext cx="15592224" cy="5416533"/>
          </a:xfrm>
          <a:prstGeom prst="rect">
            <a:avLst/>
          </a:prstGeom>
        </p:spPr>
        <p:txBody>
          <a:bodyPr lIns="0" tIns="0" rIns="0" bIns="0" rtlCol="0" anchor="t">
            <a:spAutoFit/>
          </a:bodyPr>
          <a:lstStyle/>
          <a:p>
            <a:pPr marL="667340" lvl="1" indent="-333670" algn="l">
              <a:lnSpc>
                <a:spcPts val="4327"/>
              </a:lnSpc>
              <a:buFont typeface="Arial"/>
              <a:buChar char="•"/>
            </a:pPr>
            <a:r>
              <a:rPr lang="en-US" sz="3090" u="sng" spc="9" dirty="0">
                <a:solidFill>
                  <a:srgbClr val="FFFFFF"/>
                </a:solidFill>
                <a:latin typeface="Montserrat Classic"/>
                <a:ea typeface="Montserrat Classic"/>
                <a:cs typeface="Montserrat Classic"/>
                <a:sym typeface="Montserrat Classic"/>
              </a:rPr>
              <a:t>Regular Decision</a:t>
            </a:r>
            <a:r>
              <a:rPr lang="en-US" sz="3090" spc="9" dirty="0">
                <a:solidFill>
                  <a:srgbClr val="FFFFFF"/>
                </a:solidFill>
                <a:latin typeface="Montserrat Classic"/>
                <a:ea typeface="Montserrat Classic"/>
                <a:cs typeface="Montserrat Classic"/>
                <a:sym typeface="Montserrat Classic"/>
              </a:rPr>
              <a:t>-Receive a deadline at the standard response rate</a:t>
            </a:r>
          </a:p>
          <a:p>
            <a:pPr marL="667340" lvl="1" indent="-333670" algn="l">
              <a:lnSpc>
                <a:spcPts val="4327"/>
              </a:lnSpc>
              <a:buFont typeface="Arial"/>
              <a:buChar char="•"/>
            </a:pPr>
            <a:r>
              <a:rPr lang="en-US" sz="3090" u="sng" spc="9" dirty="0">
                <a:solidFill>
                  <a:srgbClr val="FFFFFF"/>
                </a:solidFill>
                <a:latin typeface="Montserrat Classic"/>
                <a:ea typeface="Montserrat Classic"/>
                <a:cs typeface="Montserrat Classic"/>
                <a:sym typeface="Montserrat Classic"/>
              </a:rPr>
              <a:t>Early Action-</a:t>
            </a:r>
            <a:r>
              <a:rPr lang="en-US" sz="3090" spc="9" dirty="0">
                <a:solidFill>
                  <a:srgbClr val="FFFFFF"/>
                </a:solidFill>
                <a:latin typeface="Montserrat Classic"/>
                <a:ea typeface="Montserrat Classic"/>
                <a:cs typeface="Montserrat Classic"/>
                <a:sym typeface="Montserrat Classic"/>
              </a:rPr>
              <a:t>receive a decision earlier than the standard response date BUT are NOT required to accept the decision</a:t>
            </a:r>
          </a:p>
          <a:p>
            <a:pPr marL="667340" lvl="1" indent="-333670" algn="l">
              <a:lnSpc>
                <a:spcPts val="4327"/>
              </a:lnSpc>
              <a:buFont typeface="Arial"/>
              <a:buChar char="•"/>
            </a:pPr>
            <a:r>
              <a:rPr lang="en-US" sz="3090" u="sng" spc="9" dirty="0">
                <a:solidFill>
                  <a:srgbClr val="FFFFFF"/>
                </a:solidFill>
                <a:latin typeface="Montserrat Classic"/>
                <a:ea typeface="Montserrat Classic"/>
                <a:cs typeface="Montserrat Classic"/>
                <a:sym typeface="Montserrat Classic"/>
              </a:rPr>
              <a:t>Early Decision (Binding)</a:t>
            </a:r>
            <a:r>
              <a:rPr lang="en-US" sz="3090" spc="9" dirty="0">
                <a:solidFill>
                  <a:srgbClr val="FFFFFF"/>
                </a:solidFill>
                <a:latin typeface="Montserrat Classic"/>
                <a:ea typeface="Montserrat Classic"/>
                <a:cs typeface="Montserrat Classic"/>
                <a:sym typeface="Montserrat Classic"/>
              </a:rPr>
              <a:t>-Commit to enroll at a college if admitted and offered satisfactory financial aid packet. You can only apply ED to </a:t>
            </a:r>
            <a:r>
              <a:rPr lang="en-US" sz="3090" u="sng" spc="9" dirty="0">
                <a:solidFill>
                  <a:srgbClr val="FFFFFF"/>
                </a:solidFill>
                <a:latin typeface="Montserrat Classic"/>
                <a:ea typeface="Montserrat Classic"/>
                <a:cs typeface="Montserrat Classic"/>
                <a:sym typeface="Montserrat Classic"/>
              </a:rPr>
              <a:t>one school. </a:t>
            </a:r>
          </a:p>
          <a:p>
            <a:pPr marL="667340" lvl="1" indent="-333670" algn="l">
              <a:lnSpc>
                <a:spcPts val="4327"/>
              </a:lnSpc>
              <a:buFont typeface="Arial"/>
              <a:buChar char="•"/>
            </a:pPr>
            <a:r>
              <a:rPr lang="en-US" sz="3090" u="sng" spc="9" dirty="0">
                <a:solidFill>
                  <a:srgbClr val="FFFFFF"/>
                </a:solidFill>
                <a:latin typeface="Montserrat Classic"/>
                <a:ea typeface="Montserrat Classic"/>
                <a:cs typeface="Montserrat Classic"/>
                <a:sym typeface="Montserrat Classic"/>
              </a:rPr>
              <a:t>Rolling</a:t>
            </a:r>
            <a:r>
              <a:rPr lang="en-US" sz="3090" spc="9" dirty="0">
                <a:solidFill>
                  <a:srgbClr val="FFFFFF"/>
                </a:solidFill>
                <a:latin typeface="Montserrat Classic"/>
                <a:ea typeface="Montserrat Classic"/>
                <a:cs typeface="Montserrat Classic"/>
                <a:sym typeface="Montserrat Classic"/>
              </a:rPr>
              <a:t>-Admission decisions are usually made within 6 weeks of submitting the application</a:t>
            </a:r>
          </a:p>
          <a:p>
            <a:pPr marL="667340" lvl="1" indent="-333670" algn="l">
              <a:lnSpc>
                <a:spcPts val="4327"/>
              </a:lnSpc>
              <a:buFont typeface="Arial"/>
              <a:buChar char="•"/>
            </a:pPr>
            <a:r>
              <a:rPr lang="en-US" sz="3090" u="sng" spc="9" dirty="0">
                <a:solidFill>
                  <a:srgbClr val="FFFFFF"/>
                </a:solidFill>
                <a:latin typeface="Montserrat Classic"/>
                <a:ea typeface="Montserrat Classic"/>
                <a:cs typeface="Montserrat Classic"/>
                <a:sym typeface="Montserrat Classic"/>
              </a:rPr>
              <a:t>Priority Deadline</a:t>
            </a:r>
            <a:r>
              <a:rPr lang="en-US" sz="3090" spc="9" dirty="0">
                <a:solidFill>
                  <a:srgbClr val="FFFFFF"/>
                </a:solidFill>
                <a:latin typeface="Montserrat Classic"/>
                <a:ea typeface="Montserrat Classic"/>
                <a:cs typeface="Montserrat Classic"/>
                <a:sym typeface="Montserrat Classic"/>
              </a:rPr>
              <a:t>-mostly associated with getting into </a:t>
            </a:r>
            <a:r>
              <a:rPr lang="en-US" sz="3090" spc="9" dirty="0" err="1">
                <a:solidFill>
                  <a:srgbClr val="FFFFFF"/>
                </a:solidFill>
                <a:latin typeface="Montserrat Classic"/>
                <a:ea typeface="Montserrat Classic"/>
                <a:cs typeface="Montserrat Classic"/>
                <a:sym typeface="Montserrat Classic"/>
              </a:rPr>
              <a:t>insitutional</a:t>
            </a:r>
            <a:r>
              <a:rPr lang="en-US" sz="3090" spc="9" dirty="0">
                <a:solidFill>
                  <a:srgbClr val="FFFFFF"/>
                </a:solidFill>
                <a:latin typeface="Montserrat Classic"/>
                <a:ea typeface="Montserrat Classic"/>
                <a:cs typeface="Montserrat Classic"/>
                <a:sym typeface="Montserrat Classic"/>
              </a:rPr>
              <a:t> scholarship poos. </a:t>
            </a:r>
          </a:p>
        </p:txBody>
      </p:sp>
      <p:sp>
        <p:nvSpPr>
          <p:cNvPr id="6" name="Freeform 6"/>
          <p:cNvSpPr/>
          <p:nvPr/>
        </p:nvSpPr>
        <p:spPr>
          <a:xfrm rot="-1038615">
            <a:off x="-1637546" y="-942553"/>
            <a:ext cx="9144000" cy="5095875"/>
          </a:xfrm>
          <a:custGeom>
            <a:avLst/>
            <a:gdLst/>
            <a:ahLst/>
            <a:cxnLst/>
            <a:rect l="l" t="t" r="r" b="b"/>
            <a:pathLst>
              <a:path w="9144000" h="5095875">
                <a:moveTo>
                  <a:pt x="0" y="0"/>
                </a:moveTo>
                <a:lnTo>
                  <a:pt x="9144000" y="0"/>
                </a:lnTo>
                <a:lnTo>
                  <a:pt x="9144000" y="5095875"/>
                </a:lnTo>
                <a:lnTo>
                  <a:pt x="0" y="5095875"/>
                </a:lnTo>
                <a:lnTo>
                  <a:pt x="0" y="0"/>
                </a:lnTo>
                <a:close/>
              </a:path>
            </a:pathLst>
          </a:custGeom>
          <a:blipFill>
            <a:blip r:embed="rId6"/>
            <a:stretch>
              <a:fillRect t="-14093" b="-14093"/>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grpSp>
        <p:nvGrpSpPr>
          <p:cNvPr id="2" name="Group 2"/>
          <p:cNvGrpSpPr/>
          <p:nvPr/>
        </p:nvGrpSpPr>
        <p:grpSpPr>
          <a:xfrm>
            <a:off x="-4121499" y="-3575868"/>
            <a:ext cx="11998570" cy="1199857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2745"/>
              </a:srgbClr>
            </a:solidFill>
          </p:spPr>
          <p:txBody>
            <a:bodyPr/>
            <a:lstStyle/>
            <a:p>
              <a:endParaRPr lang="en-US" dirty="0"/>
            </a:p>
          </p:txBody>
        </p:sp>
        <p:sp>
          <p:nvSpPr>
            <p:cNvPr id="4" name="TextBox 4"/>
            <p:cNvSpPr txBox="1"/>
            <p:nvPr/>
          </p:nvSpPr>
          <p:spPr>
            <a:xfrm>
              <a:off x="76200" y="66675"/>
              <a:ext cx="660400" cy="669925"/>
            </a:xfrm>
            <a:prstGeom prst="rect">
              <a:avLst/>
            </a:prstGeom>
          </p:spPr>
          <p:txBody>
            <a:bodyPr lIns="50800" tIns="50800" rIns="50800" bIns="50800" rtlCol="0" anchor="ctr"/>
            <a:lstStyle/>
            <a:p>
              <a:pPr algn="ctr">
                <a:lnSpc>
                  <a:spcPts val="2880"/>
                </a:lnSpc>
              </a:pPr>
              <a:endParaRPr dirty="0"/>
            </a:p>
          </p:txBody>
        </p:sp>
      </p:grpSp>
      <p:sp>
        <p:nvSpPr>
          <p:cNvPr id="5" name="Freeform 5" descr="Horiz More Icon"/>
          <p:cNvSpPr/>
          <p:nvPr/>
        </p:nvSpPr>
        <p:spPr>
          <a:xfrm>
            <a:off x="1028700" y="1028700"/>
            <a:ext cx="2082255" cy="520564"/>
          </a:xfrm>
          <a:custGeom>
            <a:avLst/>
            <a:gdLst/>
            <a:ahLst/>
            <a:cxnLst/>
            <a:rect l="l" t="t" r="r" b="b"/>
            <a:pathLst>
              <a:path w="2082255" h="520564">
                <a:moveTo>
                  <a:pt x="0" y="0"/>
                </a:moveTo>
                <a:lnTo>
                  <a:pt x="2082255" y="0"/>
                </a:lnTo>
                <a:lnTo>
                  <a:pt x="2082255" y="520564"/>
                </a:lnTo>
                <a:lnTo>
                  <a:pt x="0" y="520564"/>
                </a:lnTo>
                <a:lnTo>
                  <a:pt x="0" y="0"/>
                </a:lnTo>
                <a:close/>
              </a:path>
            </a:pathLst>
          </a:custGeom>
          <a:blipFill>
            <a:blip r:embed="rId2">
              <a:alphaModFix amt="43000"/>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descr="Decorative Hand Drawn Shape"/>
          <p:cNvSpPr/>
          <p:nvPr/>
        </p:nvSpPr>
        <p:spPr>
          <a:xfrm>
            <a:off x="11627555" y="-2565536"/>
            <a:ext cx="4623371" cy="4114800"/>
          </a:xfrm>
          <a:custGeom>
            <a:avLst/>
            <a:gdLst/>
            <a:ahLst/>
            <a:cxnLst/>
            <a:rect l="l" t="t" r="r" b="b"/>
            <a:pathLst>
              <a:path w="4623371" h="4114800">
                <a:moveTo>
                  <a:pt x="0" y="0"/>
                </a:moveTo>
                <a:lnTo>
                  <a:pt x="4623371" y="0"/>
                </a:lnTo>
                <a:lnTo>
                  <a:pt x="4623371" y="4114800"/>
                </a:lnTo>
                <a:lnTo>
                  <a:pt x="0" y="4114800"/>
                </a:lnTo>
                <a:lnTo>
                  <a:pt x="0" y="0"/>
                </a:lnTo>
                <a:close/>
              </a:path>
            </a:pathLst>
          </a:custGeom>
          <a:blipFill>
            <a:blip r:embed="rId4">
              <a:alphaModFix amt="18999"/>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7" name="TextBox 7"/>
          <p:cNvSpPr txBox="1"/>
          <p:nvPr/>
        </p:nvSpPr>
        <p:spPr>
          <a:xfrm>
            <a:off x="1893341" y="2199655"/>
            <a:ext cx="14501319" cy="1191778"/>
          </a:xfrm>
          <a:prstGeom prst="rect">
            <a:avLst/>
          </a:prstGeom>
        </p:spPr>
        <p:txBody>
          <a:bodyPr lIns="0" tIns="0" rIns="0" bIns="0" rtlCol="0" anchor="t">
            <a:spAutoFit/>
          </a:bodyPr>
          <a:lstStyle/>
          <a:p>
            <a:pPr marL="0" lvl="0" indent="0" algn="ctr">
              <a:lnSpc>
                <a:spcPts val="8813"/>
              </a:lnSpc>
            </a:pPr>
            <a:r>
              <a:rPr lang="en-US" sz="8393" dirty="0">
                <a:solidFill>
                  <a:srgbClr val="FFFFFF"/>
                </a:solidFill>
                <a:latin typeface="Bebas Neue Bold"/>
                <a:ea typeface="Bebas Neue Bold"/>
                <a:cs typeface="Bebas Neue Bold"/>
                <a:sym typeface="Bebas Neue Bold"/>
              </a:rPr>
              <a:t>WAIVING FERPA</a:t>
            </a:r>
          </a:p>
        </p:txBody>
      </p:sp>
      <p:sp>
        <p:nvSpPr>
          <p:cNvPr id="8" name="TextBox 8"/>
          <p:cNvSpPr txBox="1"/>
          <p:nvPr/>
        </p:nvSpPr>
        <p:spPr>
          <a:xfrm>
            <a:off x="1893341" y="5130269"/>
            <a:ext cx="6449970" cy="2930474"/>
          </a:xfrm>
          <a:prstGeom prst="rect">
            <a:avLst/>
          </a:prstGeom>
        </p:spPr>
        <p:txBody>
          <a:bodyPr lIns="0" tIns="0" rIns="0" bIns="0" rtlCol="0" anchor="t">
            <a:spAutoFit/>
          </a:bodyPr>
          <a:lstStyle/>
          <a:p>
            <a:pPr marL="0" lvl="0" indent="0" algn="l">
              <a:lnSpc>
                <a:spcPts val="3302"/>
              </a:lnSpc>
            </a:pPr>
            <a:r>
              <a:rPr lang="en-US" sz="2358" spc="330" dirty="0">
                <a:solidFill>
                  <a:srgbClr val="FFFFFF"/>
                </a:solidFill>
                <a:latin typeface="Montserrat Classic Bold"/>
                <a:ea typeface="Montserrat Classic Bold"/>
                <a:cs typeface="Montserrat Classic Bold"/>
                <a:sym typeface="Montserrat Classic Bold"/>
              </a:rPr>
              <a:t>WAIVING YOUR RIGHT LETS COLLEGES KNOW THAT YOU DO NOT INTEND TO READ YOUR RECOMMENDATIONS, WHICH HELPS REASSURE COLLEGES THAT THE LETTERS ARE CANDID AND TRUTHFUL.</a:t>
            </a:r>
          </a:p>
        </p:txBody>
      </p:sp>
      <p:sp>
        <p:nvSpPr>
          <p:cNvPr id="9" name="TextBox 9"/>
          <p:cNvSpPr txBox="1"/>
          <p:nvPr/>
        </p:nvSpPr>
        <p:spPr>
          <a:xfrm>
            <a:off x="9944690" y="5130269"/>
            <a:ext cx="6449970" cy="2930474"/>
          </a:xfrm>
          <a:prstGeom prst="rect">
            <a:avLst/>
          </a:prstGeom>
        </p:spPr>
        <p:txBody>
          <a:bodyPr lIns="0" tIns="0" rIns="0" bIns="0" rtlCol="0" anchor="t">
            <a:spAutoFit/>
          </a:bodyPr>
          <a:lstStyle/>
          <a:p>
            <a:pPr marL="0" lvl="0" indent="0" algn="l">
              <a:lnSpc>
                <a:spcPts val="3302"/>
              </a:lnSpc>
            </a:pPr>
            <a:r>
              <a:rPr lang="en-US" sz="2358" spc="330" dirty="0">
                <a:solidFill>
                  <a:srgbClr val="FFFFFF"/>
                </a:solidFill>
                <a:latin typeface="Montserrat Classic Bold"/>
                <a:ea typeface="Montserrat Classic Bold"/>
                <a:cs typeface="Montserrat Classic Bold"/>
                <a:sym typeface="Montserrat Classic Bold"/>
              </a:rPr>
              <a:t>SOME RECOMMENDERS MAY DECLINE TO WRITE A LETTER FOR YOU IF YOU DO NOT WAIVE YOUR RIGHTS. CHECK WITH YOUR COUNSELOR OR TEACHERS TO SEE IF ANY OF THEM FOLLOW SUCH A POLICY.</a:t>
            </a:r>
          </a:p>
        </p:txBody>
      </p:sp>
      <p:sp>
        <p:nvSpPr>
          <p:cNvPr id="10" name="AutoShape 10"/>
          <p:cNvSpPr/>
          <p:nvPr/>
        </p:nvSpPr>
        <p:spPr>
          <a:xfrm>
            <a:off x="1893341" y="4234919"/>
            <a:ext cx="14501319" cy="0"/>
          </a:xfrm>
          <a:prstGeom prst="line">
            <a:avLst/>
          </a:prstGeom>
          <a:ln w="38100" cap="flat">
            <a:solidFill>
              <a:srgbClr val="F98E2D"/>
            </a:solidFill>
            <a:prstDash val="solid"/>
            <a:headEnd type="none" w="sm" len="sm"/>
            <a:tailEnd type="none" w="sm" len="sm"/>
          </a:ln>
        </p:spPr>
        <p:txBody>
          <a:bodyPr/>
          <a:lstStyle/>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grpSp>
        <p:nvGrpSpPr>
          <p:cNvPr id="2" name="Group 2"/>
          <p:cNvGrpSpPr/>
          <p:nvPr/>
        </p:nvGrpSpPr>
        <p:grpSpPr>
          <a:xfrm>
            <a:off x="17405215" y="-1543050"/>
            <a:ext cx="3135042" cy="12284529"/>
            <a:chOff x="0" y="0"/>
            <a:chExt cx="825690" cy="3235431"/>
          </a:xfrm>
        </p:grpSpPr>
        <p:sp>
          <p:nvSpPr>
            <p:cNvPr id="3" name="Freeform 3"/>
            <p:cNvSpPr/>
            <p:nvPr/>
          </p:nvSpPr>
          <p:spPr>
            <a:xfrm>
              <a:off x="0" y="0"/>
              <a:ext cx="825690" cy="3235431"/>
            </a:xfrm>
            <a:custGeom>
              <a:avLst/>
              <a:gdLst/>
              <a:ahLst/>
              <a:cxnLst/>
              <a:rect l="l" t="t" r="r" b="b"/>
              <a:pathLst>
                <a:path w="825690" h="3235431">
                  <a:moveTo>
                    <a:pt x="0" y="0"/>
                  </a:moveTo>
                  <a:lnTo>
                    <a:pt x="825690" y="0"/>
                  </a:lnTo>
                  <a:lnTo>
                    <a:pt x="825690" y="3235431"/>
                  </a:lnTo>
                  <a:lnTo>
                    <a:pt x="0" y="3235431"/>
                  </a:lnTo>
                  <a:close/>
                </a:path>
              </a:pathLst>
            </a:custGeom>
            <a:solidFill>
              <a:srgbClr val="FFFFFF">
                <a:alpha val="6667"/>
              </a:srgbClr>
            </a:solidFill>
          </p:spPr>
          <p:txBody>
            <a:bodyPr/>
            <a:lstStyle/>
            <a:p>
              <a:endParaRPr lang="en-US" dirty="0"/>
            </a:p>
          </p:txBody>
        </p:sp>
        <p:sp>
          <p:nvSpPr>
            <p:cNvPr id="4" name="TextBox 4"/>
            <p:cNvSpPr txBox="1"/>
            <p:nvPr/>
          </p:nvSpPr>
          <p:spPr>
            <a:xfrm>
              <a:off x="0" y="-9525"/>
              <a:ext cx="825690" cy="3244956"/>
            </a:xfrm>
            <a:prstGeom prst="rect">
              <a:avLst/>
            </a:prstGeom>
          </p:spPr>
          <p:txBody>
            <a:bodyPr lIns="50800" tIns="50800" rIns="50800" bIns="50800" rtlCol="0" anchor="ctr"/>
            <a:lstStyle/>
            <a:p>
              <a:pPr algn="ctr">
                <a:lnSpc>
                  <a:spcPts val="2880"/>
                </a:lnSpc>
              </a:pPr>
              <a:endParaRPr dirty="0"/>
            </a:p>
          </p:txBody>
        </p:sp>
      </p:grpSp>
      <p:grpSp>
        <p:nvGrpSpPr>
          <p:cNvPr id="5" name="Group 5"/>
          <p:cNvGrpSpPr/>
          <p:nvPr/>
        </p:nvGrpSpPr>
        <p:grpSpPr>
          <a:xfrm>
            <a:off x="-2252257" y="-1543050"/>
            <a:ext cx="3131155" cy="12284529"/>
            <a:chOff x="0" y="0"/>
            <a:chExt cx="824666" cy="3235431"/>
          </a:xfrm>
        </p:grpSpPr>
        <p:sp>
          <p:nvSpPr>
            <p:cNvPr id="6" name="Freeform 6"/>
            <p:cNvSpPr/>
            <p:nvPr/>
          </p:nvSpPr>
          <p:spPr>
            <a:xfrm>
              <a:off x="0" y="0"/>
              <a:ext cx="824666" cy="3235431"/>
            </a:xfrm>
            <a:custGeom>
              <a:avLst/>
              <a:gdLst/>
              <a:ahLst/>
              <a:cxnLst/>
              <a:rect l="l" t="t" r="r" b="b"/>
              <a:pathLst>
                <a:path w="824666" h="3235431">
                  <a:moveTo>
                    <a:pt x="0" y="0"/>
                  </a:moveTo>
                  <a:lnTo>
                    <a:pt x="824666" y="0"/>
                  </a:lnTo>
                  <a:lnTo>
                    <a:pt x="824666" y="3235431"/>
                  </a:lnTo>
                  <a:lnTo>
                    <a:pt x="0" y="3235431"/>
                  </a:lnTo>
                  <a:close/>
                </a:path>
              </a:pathLst>
            </a:custGeom>
            <a:solidFill>
              <a:srgbClr val="FFFFFF">
                <a:alpha val="6667"/>
              </a:srgbClr>
            </a:solidFill>
          </p:spPr>
          <p:txBody>
            <a:bodyPr/>
            <a:lstStyle/>
            <a:p>
              <a:endParaRPr lang="en-US" dirty="0"/>
            </a:p>
          </p:txBody>
        </p:sp>
        <p:sp>
          <p:nvSpPr>
            <p:cNvPr id="7" name="TextBox 7"/>
            <p:cNvSpPr txBox="1"/>
            <p:nvPr/>
          </p:nvSpPr>
          <p:spPr>
            <a:xfrm>
              <a:off x="0" y="-9525"/>
              <a:ext cx="824666" cy="3244956"/>
            </a:xfrm>
            <a:prstGeom prst="rect">
              <a:avLst/>
            </a:prstGeom>
          </p:spPr>
          <p:txBody>
            <a:bodyPr lIns="50800" tIns="50800" rIns="50800" bIns="50800" rtlCol="0" anchor="ctr"/>
            <a:lstStyle/>
            <a:p>
              <a:pPr algn="ctr">
                <a:lnSpc>
                  <a:spcPts val="2880"/>
                </a:lnSpc>
              </a:pPr>
              <a:endParaRPr dirty="0"/>
            </a:p>
          </p:txBody>
        </p:sp>
      </p:grpSp>
      <p:sp>
        <p:nvSpPr>
          <p:cNvPr id="8" name="Freeform 8" descr="Graduation Hat"/>
          <p:cNvSpPr/>
          <p:nvPr/>
        </p:nvSpPr>
        <p:spPr>
          <a:xfrm>
            <a:off x="14661069" y="-187547"/>
            <a:ext cx="13745202" cy="8974808"/>
          </a:xfrm>
          <a:custGeom>
            <a:avLst/>
            <a:gdLst/>
            <a:ahLst/>
            <a:cxnLst/>
            <a:rect l="l" t="t" r="r" b="b"/>
            <a:pathLst>
              <a:path w="13745202" h="8974808">
                <a:moveTo>
                  <a:pt x="0" y="0"/>
                </a:moveTo>
                <a:lnTo>
                  <a:pt x="13745202" y="0"/>
                </a:lnTo>
                <a:lnTo>
                  <a:pt x="13745202" y="8974808"/>
                </a:lnTo>
                <a:lnTo>
                  <a:pt x="0" y="89748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0" name="TextBox 10"/>
          <p:cNvSpPr txBox="1"/>
          <p:nvPr/>
        </p:nvSpPr>
        <p:spPr>
          <a:xfrm>
            <a:off x="1717254" y="2568010"/>
            <a:ext cx="14508724" cy="7003863"/>
          </a:xfrm>
          <a:prstGeom prst="rect">
            <a:avLst/>
          </a:prstGeom>
        </p:spPr>
        <p:txBody>
          <a:bodyPr lIns="0" tIns="0" rIns="0" bIns="0" rtlCol="0" anchor="t">
            <a:spAutoFit/>
          </a:bodyPr>
          <a:lstStyle/>
          <a:p>
            <a:pPr algn="l">
              <a:lnSpc>
                <a:spcPts val="3081"/>
              </a:lnSpc>
            </a:pPr>
            <a:endParaRPr dirty="0"/>
          </a:p>
          <a:p>
            <a:pPr algn="ctr">
              <a:lnSpc>
                <a:spcPts val="5181"/>
              </a:lnSpc>
            </a:pPr>
            <a:r>
              <a:rPr lang="en-US" sz="3701" spc="518" dirty="0">
                <a:solidFill>
                  <a:srgbClr val="FFFFFF"/>
                </a:solidFill>
                <a:latin typeface="Arial Bold"/>
                <a:ea typeface="Arial Bold"/>
                <a:cs typeface="Arial Bold"/>
                <a:sym typeface="Arial Bold"/>
              </a:rPr>
              <a:t>STEP 1 </a:t>
            </a:r>
          </a:p>
          <a:p>
            <a:pPr algn="l">
              <a:lnSpc>
                <a:spcPts val="3361"/>
              </a:lnSpc>
            </a:pPr>
            <a:r>
              <a:rPr lang="en-US" sz="2401" u="none" spc="336" dirty="0">
                <a:solidFill>
                  <a:srgbClr val="FFFFFF"/>
                </a:solidFill>
                <a:latin typeface="Arial Bold"/>
                <a:ea typeface="Arial Bold"/>
                <a:cs typeface="Arial Bold"/>
                <a:sym typeface="Arial Bold"/>
              </a:rPr>
              <a:t> Request your official high school transcript through Naviance. ​</a:t>
            </a:r>
          </a:p>
          <a:p>
            <a:pPr marL="464746" lvl="1" indent="-232373" algn="l">
              <a:lnSpc>
                <a:spcPts val="3013"/>
              </a:lnSpc>
              <a:buFont typeface="Arial"/>
              <a:buChar char="•"/>
            </a:pPr>
            <a:r>
              <a:rPr lang="en-US" sz="2152" u="none" spc="301" dirty="0">
                <a:solidFill>
                  <a:srgbClr val="FFFFFF"/>
                </a:solidFill>
                <a:latin typeface="Open Sans"/>
                <a:ea typeface="Open Sans"/>
                <a:cs typeface="Open Sans"/>
                <a:sym typeface="Open Sans"/>
              </a:rPr>
              <a:t>Log onto your Naviance student account​</a:t>
            </a:r>
          </a:p>
          <a:p>
            <a:pPr marL="464746" lvl="1" indent="-232373" algn="l">
              <a:lnSpc>
                <a:spcPts val="3013"/>
              </a:lnSpc>
              <a:buFont typeface="Arial"/>
              <a:buChar char="•"/>
            </a:pPr>
            <a:r>
              <a:rPr lang="en-US" sz="2152" u="none" spc="301" dirty="0">
                <a:solidFill>
                  <a:srgbClr val="FFFFFF"/>
                </a:solidFill>
                <a:latin typeface="Open Sans"/>
                <a:ea typeface="Open Sans"/>
                <a:cs typeface="Open Sans"/>
                <a:sym typeface="Open Sans"/>
              </a:rPr>
              <a:t>Select the COLLEGES tab​</a:t>
            </a:r>
          </a:p>
          <a:p>
            <a:pPr marL="464746" lvl="1" indent="-232373" algn="l">
              <a:lnSpc>
                <a:spcPts val="3013"/>
              </a:lnSpc>
              <a:buFont typeface="Arial"/>
              <a:buChar char="•"/>
            </a:pPr>
            <a:r>
              <a:rPr lang="en-US" sz="2152" u="none" spc="301" dirty="0">
                <a:solidFill>
                  <a:srgbClr val="FFFFFF"/>
                </a:solidFill>
                <a:latin typeface="Open Sans"/>
                <a:ea typeface="Open Sans"/>
                <a:cs typeface="Open Sans"/>
                <a:sym typeface="Open Sans"/>
              </a:rPr>
              <a:t>Under COLLEGES select “Colleges I’m Applying To”​</a:t>
            </a:r>
          </a:p>
          <a:p>
            <a:pPr marL="464746" lvl="1" indent="-232373" algn="l">
              <a:lnSpc>
                <a:spcPts val="3013"/>
              </a:lnSpc>
              <a:buFont typeface="Arial"/>
              <a:buChar char="•"/>
            </a:pPr>
            <a:r>
              <a:rPr lang="en-US" sz="2152" u="none" spc="301" dirty="0">
                <a:solidFill>
                  <a:srgbClr val="FFFFFF"/>
                </a:solidFill>
                <a:latin typeface="Open Sans"/>
                <a:ea typeface="Open Sans"/>
                <a:cs typeface="Open Sans"/>
                <a:sym typeface="Open Sans"/>
              </a:rPr>
              <a:t> Click on “+”, add each college/university, including application information​</a:t>
            </a:r>
          </a:p>
          <a:p>
            <a:pPr marL="464746" lvl="1" indent="-232373" algn="l">
              <a:lnSpc>
                <a:spcPts val="3013"/>
              </a:lnSpc>
              <a:buFont typeface="Arial"/>
              <a:buChar char="•"/>
            </a:pPr>
            <a:r>
              <a:rPr lang="en-US" sz="2152" u="none" spc="301" dirty="0">
                <a:solidFill>
                  <a:srgbClr val="FFFFFF"/>
                </a:solidFill>
                <a:latin typeface="Open Sans"/>
                <a:ea typeface="Open Sans"/>
                <a:cs typeface="Open Sans"/>
                <a:sym typeface="Open Sans"/>
              </a:rPr>
              <a:t>Click “Add Application” ​</a:t>
            </a:r>
          </a:p>
          <a:p>
            <a:pPr algn="l">
              <a:lnSpc>
                <a:spcPts val="2733"/>
              </a:lnSpc>
            </a:pPr>
            <a:endParaRPr lang="en-US" sz="2152" u="none" spc="301" dirty="0">
              <a:solidFill>
                <a:srgbClr val="FFFFFF"/>
              </a:solidFill>
              <a:latin typeface="Open Sans"/>
              <a:ea typeface="Open Sans"/>
              <a:cs typeface="Open Sans"/>
              <a:sym typeface="Open Sans"/>
            </a:endParaRPr>
          </a:p>
          <a:p>
            <a:pPr algn="l">
              <a:lnSpc>
                <a:spcPts val="1753"/>
              </a:lnSpc>
            </a:pPr>
            <a:endParaRPr lang="en-US" sz="2152" u="none" spc="301" dirty="0">
              <a:solidFill>
                <a:srgbClr val="FFFFFF"/>
              </a:solidFill>
              <a:latin typeface="Open Sans"/>
              <a:ea typeface="Open Sans"/>
              <a:cs typeface="Open Sans"/>
              <a:sym typeface="Open Sans"/>
            </a:endParaRPr>
          </a:p>
          <a:p>
            <a:pPr algn="ctr">
              <a:lnSpc>
                <a:spcPts val="5813"/>
              </a:lnSpc>
            </a:pPr>
            <a:r>
              <a:rPr lang="en-US" sz="4152" u="none" spc="581" dirty="0">
                <a:solidFill>
                  <a:srgbClr val="FFFFFF"/>
                </a:solidFill>
                <a:latin typeface="Open Sans Bold"/>
                <a:ea typeface="Open Sans Bold"/>
                <a:cs typeface="Open Sans Bold"/>
                <a:sym typeface="Open Sans Bold"/>
              </a:rPr>
              <a:t>STEP 2</a:t>
            </a:r>
          </a:p>
          <a:p>
            <a:pPr marL="464746" lvl="1" indent="-232373" algn="l">
              <a:lnSpc>
                <a:spcPts val="3013"/>
              </a:lnSpc>
              <a:buFont typeface="Arial"/>
              <a:buChar char="•"/>
            </a:pPr>
            <a:r>
              <a:rPr lang="en-US" sz="2152" u="none" spc="301" dirty="0">
                <a:solidFill>
                  <a:srgbClr val="FFFFFF"/>
                </a:solidFill>
                <a:latin typeface="Open Sans"/>
                <a:ea typeface="Open Sans"/>
                <a:cs typeface="Open Sans"/>
                <a:sym typeface="Open Sans"/>
              </a:rPr>
              <a:t>YOU MUST SIGN &amp; PAY $2 PER TRANSCRIPT, IN THE COUNSELING OFFICE​</a:t>
            </a:r>
          </a:p>
          <a:p>
            <a:pPr marL="464746" lvl="1" indent="-232373" algn="l">
              <a:lnSpc>
                <a:spcPts val="3013"/>
              </a:lnSpc>
              <a:buFont typeface="Arial"/>
              <a:buChar char="•"/>
            </a:pPr>
            <a:r>
              <a:rPr lang="en-US" sz="2152" u="none" spc="301" dirty="0">
                <a:solidFill>
                  <a:srgbClr val="FFFFFF"/>
                </a:solidFill>
                <a:latin typeface="Open Sans"/>
                <a:ea typeface="Open Sans"/>
                <a:cs typeface="Open Sans"/>
                <a:sym typeface="Open Sans"/>
              </a:rPr>
              <a:t>FOR COMMON APP DOCUMENTS, YOU MUST LINK YOUR COMMON APP​</a:t>
            </a:r>
          </a:p>
          <a:p>
            <a:pPr algn="l">
              <a:lnSpc>
                <a:spcPts val="3153"/>
              </a:lnSpc>
            </a:pPr>
            <a:endParaRPr lang="en-US" sz="2152" u="none" spc="301" dirty="0">
              <a:solidFill>
                <a:srgbClr val="FFFFFF"/>
              </a:solidFill>
              <a:latin typeface="Open Sans"/>
              <a:ea typeface="Open Sans"/>
              <a:cs typeface="Open Sans"/>
              <a:sym typeface="Open Sans"/>
            </a:endParaRPr>
          </a:p>
          <a:p>
            <a:pPr algn="ctr">
              <a:lnSpc>
                <a:spcPts val="3153"/>
              </a:lnSpc>
            </a:pPr>
            <a:r>
              <a:rPr lang="en-US" sz="2252" u="none" spc="315" dirty="0">
                <a:solidFill>
                  <a:srgbClr val="FFFFFF"/>
                </a:solidFill>
                <a:latin typeface="Open Sans Bold Italics"/>
                <a:ea typeface="Open Sans Bold Italics"/>
                <a:cs typeface="Open Sans Bold Italics"/>
                <a:sym typeface="Open Sans Bold Italics"/>
              </a:rPr>
              <a:t>BOTH PARTS OF THE ABOVE PROCESS MUST BE COMPLETED OR TRANSCRIPTS WILL NOT BE SENT</a:t>
            </a:r>
            <a:r>
              <a:rPr lang="en-US" sz="2252" u="none" spc="315" dirty="0">
                <a:solidFill>
                  <a:srgbClr val="FFFFFF"/>
                </a:solidFill>
                <a:latin typeface="Open Sans Italics"/>
                <a:ea typeface="Open Sans Italics"/>
                <a:cs typeface="Open Sans Italics"/>
                <a:sym typeface="Open Sans Italics"/>
              </a:rPr>
              <a:t>. </a:t>
            </a:r>
            <a:r>
              <a:rPr lang="en-US" sz="2252" u="none" spc="315" dirty="0">
                <a:solidFill>
                  <a:srgbClr val="FFFFFF"/>
                </a:solidFill>
                <a:latin typeface="Open Sans Bold Italics"/>
                <a:ea typeface="Open Sans Bold Italics"/>
                <a:cs typeface="Open Sans Bold Italics"/>
                <a:sym typeface="Open Sans Bold Italics"/>
              </a:rPr>
              <a:t>​</a:t>
            </a:r>
          </a:p>
          <a:p>
            <a:pPr algn="l">
              <a:lnSpc>
                <a:spcPts val="2733"/>
              </a:lnSpc>
            </a:pPr>
            <a:endParaRPr lang="en-US" sz="2252" u="none" spc="315" dirty="0">
              <a:solidFill>
                <a:srgbClr val="FFFFFF"/>
              </a:solidFill>
              <a:latin typeface="Open Sans Bold Italics"/>
              <a:ea typeface="Open Sans Bold Italics"/>
              <a:cs typeface="Open Sans Bold Italics"/>
              <a:sym typeface="Open Sans Bold Italics"/>
            </a:endParaRPr>
          </a:p>
        </p:txBody>
      </p:sp>
      <p:sp>
        <p:nvSpPr>
          <p:cNvPr id="11" name="TextBox 11"/>
          <p:cNvSpPr txBox="1"/>
          <p:nvPr/>
        </p:nvSpPr>
        <p:spPr>
          <a:xfrm>
            <a:off x="2885728" y="866931"/>
            <a:ext cx="12183960" cy="1399101"/>
          </a:xfrm>
          <a:prstGeom prst="rect">
            <a:avLst/>
          </a:prstGeom>
        </p:spPr>
        <p:txBody>
          <a:bodyPr lIns="0" tIns="0" rIns="0" bIns="0" rtlCol="0" anchor="t">
            <a:spAutoFit/>
          </a:bodyPr>
          <a:lstStyle/>
          <a:p>
            <a:pPr algn="ctr">
              <a:lnSpc>
                <a:spcPts val="5019"/>
              </a:lnSpc>
              <a:spcBef>
                <a:spcPct val="0"/>
              </a:spcBef>
            </a:pPr>
            <a:r>
              <a:rPr lang="en-US" sz="7200" dirty="0">
                <a:solidFill>
                  <a:schemeClr val="bg1"/>
                </a:solidFill>
                <a:latin typeface="Narkisim"/>
                <a:ea typeface="Montserrat Classic"/>
                <a:cs typeface="MoolBoran"/>
                <a:sym typeface="Montserrat Classic"/>
              </a:rPr>
              <a:t>Requesting Transcripts</a:t>
            </a:r>
          </a:p>
          <a:p>
            <a:pPr marL="0" lvl="0" indent="0" algn="ctr">
              <a:lnSpc>
                <a:spcPts val="5019"/>
              </a:lnSpc>
              <a:spcBef>
                <a:spcPct val="0"/>
              </a:spcBef>
            </a:pPr>
            <a:r>
              <a:rPr lang="en-US" sz="7200" dirty="0">
                <a:solidFill>
                  <a:schemeClr val="bg1"/>
                </a:solidFill>
                <a:latin typeface="Narkisim"/>
                <a:ea typeface="Montserrat Classic"/>
                <a:cs typeface="MoolBoran"/>
                <a:sym typeface="Montserrat Classic"/>
              </a:rPr>
              <a:t>2 Step Process</a:t>
            </a:r>
            <a:endParaRPr lang="en-US" sz="7200" dirty="0">
              <a:solidFill>
                <a:schemeClr val="bg1"/>
              </a:solidFill>
              <a:latin typeface="Narkisim"/>
              <a:ea typeface="Montserrat Classic"/>
              <a:cs typeface="MoolBora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grpSp>
        <p:nvGrpSpPr>
          <p:cNvPr id="2" name="Group 2"/>
          <p:cNvGrpSpPr/>
          <p:nvPr/>
        </p:nvGrpSpPr>
        <p:grpSpPr>
          <a:xfrm>
            <a:off x="17405215" y="-1543050"/>
            <a:ext cx="3135042" cy="12284529"/>
            <a:chOff x="0" y="0"/>
            <a:chExt cx="825690" cy="3235431"/>
          </a:xfrm>
        </p:grpSpPr>
        <p:sp>
          <p:nvSpPr>
            <p:cNvPr id="3" name="Freeform 3"/>
            <p:cNvSpPr/>
            <p:nvPr/>
          </p:nvSpPr>
          <p:spPr>
            <a:xfrm>
              <a:off x="0" y="0"/>
              <a:ext cx="825690" cy="3235431"/>
            </a:xfrm>
            <a:custGeom>
              <a:avLst/>
              <a:gdLst/>
              <a:ahLst/>
              <a:cxnLst/>
              <a:rect l="l" t="t" r="r" b="b"/>
              <a:pathLst>
                <a:path w="825690" h="3235431">
                  <a:moveTo>
                    <a:pt x="0" y="0"/>
                  </a:moveTo>
                  <a:lnTo>
                    <a:pt x="825690" y="0"/>
                  </a:lnTo>
                  <a:lnTo>
                    <a:pt x="825690" y="3235431"/>
                  </a:lnTo>
                  <a:lnTo>
                    <a:pt x="0" y="3235431"/>
                  </a:lnTo>
                  <a:close/>
                </a:path>
              </a:pathLst>
            </a:custGeom>
            <a:solidFill>
              <a:srgbClr val="FFFFFF">
                <a:alpha val="6667"/>
              </a:srgbClr>
            </a:solidFill>
          </p:spPr>
          <p:txBody>
            <a:bodyPr/>
            <a:lstStyle/>
            <a:p>
              <a:endParaRPr lang="en-US" dirty="0"/>
            </a:p>
          </p:txBody>
        </p:sp>
        <p:sp>
          <p:nvSpPr>
            <p:cNvPr id="4" name="TextBox 4"/>
            <p:cNvSpPr txBox="1"/>
            <p:nvPr/>
          </p:nvSpPr>
          <p:spPr>
            <a:xfrm>
              <a:off x="0" y="-9525"/>
              <a:ext cx="825690" cy="3244956"/>
            </a:xfrm>
            <a:prstGeom prst="rect">
              <a:avLst/>
            </a:prstGeom>
          </p:spPr>
          <p:txBody>
            <a:bodyPr lIns="50800" tIns="50800" rIns="50800" bIns="50800" rtlCol="0" anchor="ctr"/>
            <a:lstStyle/>
            <a:p>
              <a:pPr algn="ctr">
                <a:lnSpc>
                  <a:spcPts val="2880"/>
                </a:lnSpc>
              </a:pPr>
              <a:endParaRPr dirty="0"/>
            </a:p>
          </p:txBody>
        </p:sp>
      </p:grpSp>
      <p:grpSp>
        <p:nvGrpSpPr>
          <p:cNvPr id="5" name="Group 5"/>
          <p:cNvGrpSpPr/>
          <p:nvPr/>
        </p:nvGrpSpPr>
        <p:grpSpPr>
          <a:xfrm>
            <a:off x="-2252257" y="-1543050"/>
            <a:ext cx="3131155" cy="12284529"/>
            <a:chOff x="0" y="0"/>
            <a:chExt cx="824666" cy="3235431"/>
          </a:xfrm>
        </p:grpSpPr>
        <p:sp>
          <p:nvSpPr>
            <p:cNvPr id="6" name="Freeform 6"/>
            <p:cNvSpPr/>
            <p:nvPr/>
          </p:nvSpPr>
          <p:spPr>
            <a:xfrm>
              <a:off x="0" y="0"/>
              <a:ext cx="824666" cy="3235431"/>
            </a:xfrm>
            <a:custGeom>
              <a:avLst/>
              <a:gdLst/>
              <a:ahLst/>
              <a:cxnLst/>
              <a:rect l="l" t="t" r="r" b="b"/>
              <a:pathLst>
                <a:path w="824666" h="3235431">
                  <a:moveTo>
                    <a:pt x="0" y="0"/>
                  </a:moveTo>
                  <a:lnTo>
                    <a:pt x="824666" y="0"/>
                  </a:lnTo>
                  <a:lnTo>
                    <a:pt x="824666" y="3235431"/>
                  </a:lnTo>
                  <a:lnTo>
                    <a:pt x="0" y="3235431"/>
                  </a:lnTo>
                  <a:close/>
                </a:path>
              </a:pathLst>
            </a:custGeom>
            <a:solidFill>
              <a:srgbClr val="FFFFFF">
                <a:alpha val="6667"/>
              </a:srgbClr>
            </a:solidFill>
          </p:spPr>
          <p:txBody>
            <a:bodyPr/>
            <a:lstStyle/>
            <a:p>
              <a:endParaRPr lang="en-US" dirty="0"/>
            </a:p>
          </p:txBody>
        </p:sp>
        <p:sp>
          <p:nvSpPr>
            <p:cNvPr id="7" name="TextBox 7"/>
            <p:cNvSpPr txBox="1"/>
            <p:nvPr/>
          </p:nvSpPr>
          <p:spPr>
            <a:xfrm>
              <a:off x="0" y="-9525"/>
              <a:ext cx="824666" cy="3244956"/>
            </a:xfrm>
            <a:prstGeom prst="rect">
              <a:avLst/>
            </a:prstGeom>
          </p:spPr>
          <p:txBody>
            <a:bodyPr lIns="50800" tIns="50800" rIns="50800" bIns="50800" rtlCol="0" anchor="ctr"/>
            <a:lstStyle/>
            <a:p>
              <a:pPr algn="ctr">
                <a:lnSpc>
                  <a:spcPts val="2880"/>
                </a:lnSpc>
              </a:pPr>
              <a:endParaRPr dirty="0"/>
            </a:p>
          </p:txBody>
        </p:sp>
      </p:grpSp>
      <p:sp>
        <p:nvSpPr>
          <p:cNvPr id="8" name="Freeform 8" descr="Graduation Hat"/>
          <p:cNvSpPr/>
          <p:nvPr/>
        </p:nvSpPr>
        <p:spPr>
          <a:xfrm>
            <a:off x="14661069" y="-187547"/>
            <a:ext cx="13745202" cy="8974808"/>
          </a:xfrm>
          <a:custGeom>
            <a:avLst/>
            <a:gdLst/>
            <a:ahLst/>
            <a:cxnLst/>
            <a:rect l="l" t="t" r="r" b="b"/>
            <a:pathLst>
              <a:path w="13745202" h="8974808">
                <a:moveTo>
                  <a:pt x="0" y="0"/>
                </a:moveTo>
                <a:lnTo>
                  <a:pt x="13745202" y="0"/>
                </a:lnTo>
                <a:lnTo>
                  <a:pt x="13745202" y="8974808"/>
                </a:lnTo>
                <a:lnTo>
                  <a:pt x="0" y="8974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nvGrpSpPr>
          <p:cNvPr id="9" name="Group 9"/>
          <p:cNvGrpSpPr/>
          <p:nvPr/>
        </p:nvGrpSpPr>
        <p:grpSpPr>
          <a:xfrm>
            <a:off x="1028700" y="180474"/>
            <a:ext cx="15690739" cy="3194230"/>
            <a:chOff x="0" y="0"/>
            <a:chExt cx="20920985" cy="4258973"/>
          </a:xfrm>
        </p:grpSpPr>
        <p:sp>
          <p:nvSpPr>
            <p:cNvPr id="10" name="TextBox 10"/>
            <p:cNvSpPr txBox="1"/>
            <p:nvPr/>
          </p:nvSpPr>
          <p:spPr>
            <a:xfrm>
              <a:off x="6708997" y="238125"/>
              <a:ext cx="7604129" cy="2123200"/>
            </a:xfrm>
            <a:prstGeom prst="rect">
              <a:avLst/>
            </a:prstGeom>
          </p:spPr>
          <p:txBody>
            <a:bodyPr lIns="0" tIns="0" rIns="0" bIns="0" rtlCol="0" anchor="t">
              <a:spAutoFit/>
            </a:bodyPr>
            <a:lstStyle/>
            <a:p>
              <a:pPr algn="ctr">
                <a:lnSpc>
                  <a:spcPts val="6803"/>
                </a:lnSpc>
              </a:pPr>
              <a:r>
                <a:rPr lang="en-US" sz="7910" spc="-142" dirty="0">
                  <a:solidFill>
                    <a:srgbClr val="FFFFFF"/>
                  </a:solidFill>
                  <a:latin typeface="Trend Sans One"/>
                  <a:ea typeface="Trend Sans One"/>
                  <a:cs typeface="Trend Sans One"/>
                  <a:sym typeface="Trend Sans One"/>
                </a:rPr>
                <a:t>Teacher</a:t>
              </a:r>
            </a:p>
          </p:txBody>
        </p:sp>
        <p:sp>
          <p:nvSpPr>
            <p:cNvPr id="11" name="TextBox 11"/>
            <p:cNvSpPr txBox="1"/>
            <p:nvPr/>
          </p:nvSpPr>
          <p:spPr>
            <a:xfrm>
              <a:off x="0" y="2662834"/>
              <a:ext cx="20920985" cy="1596139"/>
            </a:xfrm>
            <a:prstGeom prst="rect">
              <a:avLst/>
            </a:prstGeom>
          </p:spPr>
          <p:txBody>
            <a:bodyPr lIns="0" tIns="0" rIns="0" bIns="0" rtlCol="0" anchor="t">
              <a:spAutoFit/>
            </a:bodyPr>
            <a:lstStyle/>
            <a:p>
              <a:pPr algn="ctr">
                <a:lnSpc>
                  <a:spcPts val="7909"/>
                </a:lnSpc>
              </a:pPr>
              <a:r>
                <a:rPr lang="en-US" sz="9196" spc="-211" dirty="0">
                  <a:solidFill>
                    <a:srgbClr val="F1F1F1"/>
                  </a:solidFill>
                  <a:latin typeface="Trend Slab Four"/>
                  <a:ea typeface="Trend Slab Four"/>
                  <a:cs typeface="Trend Slab Four"/>
                  <a:sym typeface="Trend Slab Four"/>
                </a:rPr>
                <a:t>Recommendations</a:t>
              </a:r>
            </a:p>
          </p:txBody>
        </p:sp>
      </p:grpSp>
      <p:sp>
        <p:nvSpPr>
          <p:cNvPr id="12" name="TextBox 12"/>
          <p:cNvSpPr txBox="1"/>
          <p:nvPr/>
        </p:nvSpPr>
        <p:spPr>
          <a:xfrm>
            <a:off x="878897" y="4299857"/>
            <a:ext cx="16137363" cy="5464958"/>
          </a:xfrm>
          <a:prstGeom prst="rect">
            <a:avLst/>
          </a:prstGeom>
        </p:spPr>
        <p:txBody>
          <a:bodyPr lIns="0" tIns="0" rIns="0" bIns="0" rtlCol="0" anchor="t">
            <a:spAutoFit/>
          </a:bodyPr>
          <a:lstStyle/>
          <a:p>
            <a:pPr marL="635000" lvl="1" indent="-317500" algn="l">
              <a:lnSpc>
                <a:spcPts val="3618"/>
              </a:lnSpc>
              <a:buFont typeface="Arial"/>
              <a:buChar char="•"/>
            </a:pPr>
            <a:r>
              <a:rPr lang="en-US" sz="2900" u="sng" spc="211" dirty="0">
                <a:solidFill>
                  <a:srgbClr val="FFFFFF"/>
                </a:solidFill>
                <a:latin typeface="DM Sans Italics"/>
                <a:ea typeface="DM Sans Italics"/>
                <a:cs typeface="DM Sans Italics"/>
                <a:sym typeface="DM Sans Italics"/>
              </a:rPr>
              <a:t>Allow at least 2 weeks </a:t>
            </a:r>
            <a:r>
              <a:rPr lang="en-US" sz="2900" spc="211" dirty="0">
                <a:solidFill>
                  <a:srgbClr val="FFFFFF"/>
                </a:solidFill>
                <a:latin typeface="DM Sans Italics"/>
                <a:ea typeface="DM Sans Italics"/>
                <a:cs typeface="DM Sans Italics"/>
                <a:sym typeface="DM Sans Italics"/>
              </a:rPr>
              <a:t>for teachers to complete their recommendation portion of your application. </a:t>
            </a:r>
            <a:endParaRPr lang="en-US" sz="2900" dirty="0"/>
          </a:p>
          <a:p>
            <a:pPr marL="635000" lvl="1" indent="-317500" algn="l">
              <a:lnSpc>
                <a:spcPts val="3618"/>
              </a:lnSpc>
              <a:buFont typeface="Arial"/>
              <a:buChar char="•"/>
            </a:pPr>
            <a:r>
              <a:rPr lang="en-US" sz="2900" spc="211" dirty="0">
                <a:solidFill>
                  <a:srgbClr val="FFFFFF"/>
                </a:solidFill>
                <a:latin typeface="DM Sans Italics"/>
                <a:ea typeface="DM Sans Italics"/>
                <a:cs typeface="DM Sans Italics"/>
                <a:sym typeface="DM Sans Italics"/>
              </a:rPr>
              <a:t>Ask the teacher you would like to write the recommendations BEFORE you submit the request in Naviance</a:t>
            </a:r>
            <a:endParaRPr lang="en-US" sz="2900" spc="211" dirty="0">
              <a:solidFill>
                <a:srgbClr val="FFFFFF"/>
              </a:solidFill>
              <a:latin typeface="DM Sans Italics"/>
              <a:ea typeface="DM Sans Italics"/>
              <a:cs typeface="DM Sans Italics"/>
            </a:endParaRPr>
          </a:p>
          <a:p>
            <a:pPr marL="635000" lvl="1" indent="-317500" algn="l">
              <a:lnSpc>
                <a:spcPts val="3618"/>
              </a:lnSpc>
              <a:buFont typeface="Arial"/>
              <a:buChar char="•"/>
            </a:pPr>
            <a:r>
              <a:rPr lang="en-US" sz="2900" spc="211" dirty="0">
                <a:solidFill>
                  <a:srgbClr val="FFFFFF"/>
                </a:solidFill>
                <a:latin typeface="DM Sans Italics"/>
                <a:ea typeface="DM Sans Italics"/>
                <a:cs typeface="DM Sans Italics"/>
                <a:sym typeface="DM Sans Italics"/>
              </a:rPr>
              <a:t>Students invite their teachers to upload and send letters of recommendation in Naviance. </a:t>
            </a:r>
            <a:endParaRPr lang="en-US" sz="2900" spc="211" dirty="0">
              <a:solidFill>
                <a:srgbClr val="FFFFFF"/>
              </a:solidFill>
              <a:latin typeface="DM Sans Italics"/>
              <a:ea typeface="DM Sans Italics"/>
              <a:cs typeface="DM Sans Italics"/>
            </a:endParaRPr>
          </a:p>
          <a:p>
            <a:pPr marL="1270000" lvl="2" indent="-422910" algn="l">
              <a:lnSpc>
                <a:spcPts val="3618"/>
              </a:lnSpc>
              <a:buFont typeface="Arial"/>
              <a:buChar char="⚬"/>
            </a:pPr>
            <a:r>
              <a:rPr lang="en-US" sz="2900" spc="211" dirty="0">
                <a:solidFill>
                  <a:srgbClr val="FFFFFF"/>
                </a:solidFill>
                <a:latin typeface="DM Sans Italics"/>
                <a:ea typeface="DM Sans Italics"/>
                <a:cs typeface="DM Sans Italics"/>
                <a:sym typeface="DM Sans Italics"/>
              </a:rPr>
              <a:t>Add the request digitally under your “Colleges I am applying To” tab. </a:t>
            </a:r>
            <a:endParaRPr lang="en-US" sz="2900" spc="211" dirty="0">
              <a:solidFill>
                <a:srgbClr val="FFFFFF"/>
              </a:solidFill>
              <a:latin typeface="DM Sans Italics"/>
              <a:ea typeface="DM Sans Italics"/>
              <a:cs typeface="DM Sans Italics"/>
            </a:endParaRPr>
          </a:p>
          <a:p>
            <a:pPr marL="1270000" lvl="2" indent="-422910" algn="l">
              <a:lnSpc>
                <a:spcPts val="3618"/>
              </a:lnSpc>
              <a:buFont typeface="Arial"/>
              <a:buChar char="⚬"/>
            </a:pPr>
            <a:r>
              <a:rPr lang="en-US" sz="2900" spc="211" dirty="0">
                <a:solidFill>
                  <a:srgbClr val="FFFFFF"/>
                </a:solidFill>
                <a:latin typeface="DM Sans Bold Italics"/>
                <a:ea typeface="DM Sans Bold Italics"/>
                <a:cs typeface="DM Sans Bold Italics"/>
                <a:sym typeface="DM Sans Bold Italics"/>
              </a:rPr>
              <a:t>Important: Assign your teachers to specific schools, not all applications</a:t>
            </a:r>
          </a:p>
          <a:p>
            <a:pPr marL="847090" lvl="2" algn="l">
              <a:lnSpc>
                <a:spcPts val="3618"/>
              </a:lnSpc>
            </a:pPr>
            <a:endParaRPr lang="en-US" sz="2900" spc="211" dirty="0">
              <a:solidFill>
                <a:srgbClr val="FFFFFF"/>
              </a:solidFill>
              <a:latin typeface="DM Sans Bold Italics"/>
              <a:ea typeface="DM Sans Bold Italics"/>
              <a:cs typeface="DM Sans Bold Italics"/>
              <a:sym typeface="DM Sans Bold Italics"/>
            </a:endParaRPr>
          </a:p>
          <a:p>
            <a:pPr marL="847090" lvl="2" algn="l">
              <a:lnSpc>
                <a:spcPts val="3618"/>
              </a:lnSpc>
            </a:pPr>
            <a:r>
              <a:rPr lang="en-US" sz="2900" spc="211" dirty="0">
                <a:solidFill>
                  <a:srgbClr val="FFFFFF"/>
                </a:solidFill>
                <a:latin typeface="DM Sans Bold Italics"/>
                <a:ea typeface="DM Sans Bold Italics"/>
                <a:cs typeface="DM Sans Bold Italics"/>
                <a:sym typeface="DM Sans Bold Italics"/>
              </a:rPr>
              <a:t>Remember to WORK BACKWARDS! If a deadline is 10/15 then make  sure you request a recommendation before October 1</a:t>
            </a:r>
            <a:r>
              <a:rPr lang="en-US" sz="2900" spc="211" baseline="30000" dirty="0">
                <a:solidFill>
                  <a:srgbClr val="FFFFFF"/>
                </a:solidFill>
                <a:latin typeface="DM Sans Bold Italics"/>
                <a:ea typeface="DM Sans Bold Italics"/>
                <a:cs typeface="DM Sans Bold Italics"/>
                <a:sym typeface="DM Sans Bold Italics"/>
              </a:rPr>
              <a:t>st</a:t>
            </a:r>
            <a:r>
              <a:rPr lang="en-US" sz="2900" spc="211" dirty="0">
                <a:solidFill>
                  <a:srgbClr val="FFFFFF"/>
                </a:solidFill>
                <a:latin typeface="DM Sans Bold Italics"/>
                <a:ea typeface="DM Sans Bold Italics"/>
                <a:cs typeface="DM Sans Bold Italics"/>
                <a:sym typeface="DM Sans Bold Italics"/>
              </a:rPr>
              <a:t>!</a:t>
            </a:r>
            <a:endParaRPr lang="en-US" sz="2900" spc="211" dirty="0">
              <a:solidFill>
                <a:srgbClr val="FFFFFF"/>
              </a:solidFill>
              <a:latin typeface="DM Sans Bold Italics"/>
              <a:ea typeface="DM Sans Bold Italics"/>
              <a:cs typeface="DM Sans Bold Italics"/>
            </a:endParaRPr>
          </a:p>
          <a:p>
            <a:pPr algn="l">
              <a:lnSpc>
                <a:spcPts val="2880"/>
              </a:lnSpc>
            </a:pPr>
            <a:r>
              <a:rPr lang="en-US" sz="2941" spc="211" dirty="0">
                <a:solidFill>
                  <a:srgbClr val="FFFFFF"/>
                </a:solidFill>
                <a:latin typeface="DM Sans Bold Italics"/>
                <a:ea typeface="DM Sans Bold Italics"/>
                <a:cs typeface="DM Sans Bold Italics"/>
                <a:sym typeface="DM Sans Bold Italics"/>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grpSp>
        <p:nvGrpSpPr>
          <p:cNvPr id="2" name="Group 2"/>
          <p:cNvGrpSpPr/>
          <p:nvPr/>
        </p:nvGrpSpPr>
        <p:grpSpPr>
          <a:xfrm>
            <a:off x="9689592" y="-371099"/>
            <a:ext cx="12299654" cy="122996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A32E">
                <a:alpha val="7843"/>
              </a:srgbClr>
            </a:solidFill>
          </p:spPr>
          <p:txBody>
            <a:bodyPr/>
            <a:lstStyle/>
            <a:p>
              <a:endParaRPr lang="en-US" dirty="0"/>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dirty="0"/>
            </a:p>
          </p:txBody>
        </p:sp>
      </p:grpSp>
      <p:sp>
        <p:nvSpPr>
          <p:cNvPr id="5" name="Freeform 5"/>
          <p:cNvSpPr/>
          <p:nvPr/>
        </p:nvSpPr>
        <p:spPr>
          <a:xfrm>
            <a:off x="9144000" y="656096"/>
            <a:ext cx="13745202" cy="8974808"/>
          </a:xfrm>
          <a:custGeom>
            <a:avLst/>
            <a:gdLst/>
            <a:ahLst/>
            <a:cxnLst/>
            <a:rect l="l" t="t" r="r" b="b"/>
            <a:pathLst>
              <a:path w="13745202" h="8974808">
                <a:moveTo>
                  <a:pt x="0" y="0"/>
                </a:moveTo>
                <a:lnTo>
                  <a:pt x="13745202" y="0"/>
                </a:lnTo>
                <a:lnTo>
                  <a:pt x="13745202" y="8974808"/>
                </a:lnTo>
                <a:lnTo>
                  <a:pt x="0" y="8974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6" name="Freeform 6"/>
          <p:cNvSpPr/>
          <p:nvPr/>
        </p:nvSpPr>
        <p:spPr>
          <a:xfrm>
            <a:off x="1028700" y="6803730"/>
            <a:ext cx="4805550" cy="1603852"/>
          </a:xfrm>
          <a:custGeom>
            <a:avLst/>
            <a:gdLst/>
            <a:ahLst/>
            <a:cxnLst/>
            <a:rect l="l" t="t" r="r" b="b"/>
            <a:pathLst>
              <a:path w="4805550" h="1603852">
                <a:moveTo>
                  <a:pt x="0" y="0"/>
                </a:moveTo>
                <a:lnTo>
                  <a:pt x="4805550" y="0"/>
                </a:lnTo>
                <a:lnTo>
                  <a:pt x="4805550" y="1603852"/>
                </a:lnTo>
                <a:lnTo>
                  <a:pt x="0" y="1603852"/>
                </a:lnTo>
                <a:lnTo>
                  <a:pt x="0" y="0"/>
                </a:lnTo>
                <a:close/>
              </a:path>
            </a:pathLst>
          </a:custGeom>
          <a:blipFill>
            <a:blip r:embed="rId5">
              <a:alphaModFix amt="12000"/>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7" name="Freeform 7"/>
          <p:cNvSpPr/>
          <p:nvPr/>
        </p:nvSpPr>
        <p:spPr>
          <a:xfrm>
            <a:off x="7466863" y="7605656"/>
            <a:ext cx="3354274" cy="5111274"/>
          </a:xfrm>
          <a:custGeom>
            <a:avLst/>
            <a:gdLst/>
            <a:ahLst/>
            <a:cxnLst/>
            <a:rect l="l" t="t" r="r" b="b"/>
            <a:pathLst>
              <a:path w="3354274" h="5111274">
                <a:moveTo>
                  <a:pt x="0" y="0"/>
                </a:moveTo>
                <a:lnTo>
                  <a:pt x="3354274" y="0"/>
                </a:lnTo>
                <a:lnTo>
                  <a:pt x="3354274" y="5111275"/>
                </a:lnTo>
                <a:lnTo>
                  <a:pt x="0" y="5111275"/>
                </a:lnTo>
                <a:lnTo>
                  <a:pt x="0" y="0"/>
                </a:lnTo>
                <a:close/>
              </a:path>
            </a:pathLst>
          </a:custGeom>
          <a:blipFill>
            <a:blip r:embed="rId7">
              <a:alphaModFix amt="13000"/>
            </a:blip>
            <a:stretch>
              <a:fillRect/>
            </a:stretch>
          </a:blipFill>
        </p:spPr>
        <p:txBody>
          <a:bodyPr/>
          <a:lstStyle/>
          <a:p>
            <a:endParaRPr lang="en-US" dirty="0"/>
          </a:p>
        </p:txBody>
      </p:sp>
      <p:sp>
        <p:nvSpPr>
          <p:cNvPr id="9" name="Freeform 9"/>
          <p:cNvSpPr/>
          <p:nvPr/>
        </p:nvSpPr>
        <p:spPr>
          <a:xfrm>
            <a:off x="-2928145" y="8921932"/>
            <a:ext cx="7315200" cy="3931920"/>
          </a:xfrm>
          <a:custGeom>
            <a:avLst/>
            <a:gdLst/>
            <a:ahLst/>
            <a:cxnLst/>
            <a:rect l="l" t="t" r="r" b="b"/>
            <a:pathLst>
              <a:path w="7315200" h="3931920">
                <a:moveTo>
                  <a:pt x="0" y="0"/>
                </a:moveTo>
                <a:lnTo>
                  <a:pt x="7315200" y="0"/>
                </a:lnTo>
                <a:lnTo>
                  <a:pt x="7315200" y="3931920"/>
                </a:lnTo>
                <a:lnTo>
                  <a:pt x="0" y="39319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0" name="Freeform 10"/>
          <p:cNvSpPr/>
          <p:nvPr/>
        </p:nvSpPr>
        <p:spPr>
          <a:xfrm>
            <a:off x="6194911" y="-1406588"/>
            <a:ext cx="2802946" cy="2813176"/>
          </a:xfrm>
          <a:custGeom>
            <a:avLst/>
            <a:gdLst/>
            <a:ahLst/>
            <a:cxnLst/>
            <a:rect l="l" t="t" r="r" b="b"/>
            <a:pathLst>
              <a:path w="2802946" h="2813176">
                <a:moveTo>
                  <a:pt x="0" y="0"/>
                </a:moveTo>
                <a:lnTo>
                  <a:pt x="2802946" y="0"/>
                </a:lnTo>
                <a:lnTo>
                  <a:pt x="2802946" y="2813176"/>
                </a:lnTo>
                <a:lnTo>
                  <a:pt x="0" y="2813176"/>
                </a:lnTo>
                <a:lnTo>
                  <a:pt x="0" y="0"/>
                </a:lnTo>
                <a:close/>
              </a:path>
            </a:pathLst>
          </a:custGeom>
          <a:blipFill>
            <a:blip r:embed="rId10">
              <a:alphaModFix amt="12000"/>
              <a:extLst>
                <a:ext uri="{96DAC541-7B7A-43D3-8B79-37D633B846F1}">
                  <asvg:svgBlip xmlns:asvg="http://schemas.microsoft.com/office/drawing/2016/SVG/main" r:embed="rId11"/>
                </a:ext>
              </a:extLst>
            </a:blip>
            <a:stretch>
              <a:fillRect/>
            </a:stretch>
          </a:blipFill>
        </p:spPr>
        <p:txBody>
          <a:bodyPr/>
          <a:lstStyle/>
          <a:p>
            <a:endParaRPr lang="en-US" dirty="0"/>
          </a:p>
        </p:txBody>
      </p:sp>
      <p:pic>
        <p:nvPicPr>
          <p:cNvPr id="18" name="Picture 17" descr="A qr code with a logo and a knife and fork&#10;&#10;Description automatically generated">
            <a:extLst>
              <a:ext uri="{FF2B5EF4-FFF2-40B4-BE49-F238E27FC236}">
                <a16:creationId xmlns:a16="http://schemas.microsoft.com/office/drawing/2014/main" id="{2B9D2272-3E69-4EDD-E5A3-37E574ACEB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49247" y="1028700"/>
            <a:ext cx="7187253" cy="6769670"/>
          </a:xfrm>
          <a:prstGeom prst="rect">
            <a:avLst/>
          </a:prstGeom>
        </p:spPr>
      </p:pic>
    </p:spTree>
    <p:extLst>
      <p:ext uri="{BB962C8B-B14F-4D97-AF65-F5344CB8AC3E}">
        <p14:creationId xmlns:p14="http://schemas.microsoft.com/office/powerpoint/2010/main" val="528851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grpSp>
        <p:nvGrpSpPr>
          <p:cNvPr id="2" name="Group 2"/>
          <p:cNvGrpSpPr/>
          <p:nvPr/>
        </p:nvGrpSpPr>
        <p:grpSpPr>
          <a:xfrm>
            <a:off x="17405215" y="-1543050"/>
            <a:ext cx="3135042" cy="12284529"/>
            <a:chOff x="0" y="0"/>
            <a:chExt cx="825690" cy="3235431"/>
          </a:xfrm>
        </p:grpSpPr>
        <p:sp>
          <p:nvSpPr>
            <p:cNvPr id="3" name="Freeform 3"/>
            <p:cNvSpPr/>
            <p:nvPr/>
          </p:nvSpPr>
          <p:spPr>
            <a:xfrm>
              <a:off x="0" y="0"/>
              <a:ext cx="825690" cy="3235431"/>
            </a:xfrm>
            <a:custGeom>
              <a:avLst/>
              <a:gdLst/>
              <a:ahLst/>
              <a:cxnLst/>
              <a:rect l="l" t="t" r="r" b="b"/>
              <a:pathLst>
                <a:path w="825690" h="3235431">
                  <a:moveTo>
                    <a:pt x="0" y="0"/>
                  </a:moveTo>
                  <a:lnTo>
                    <a:pt x="825690" y="0"/>
                  </a:lnTo>
                  <a:lnTo>
                    <a:pt x="825690" y="3235431"/>
                  </a:lnTo>
                  <a:lnTo>
                    <a:pt x="0" y="3235431"/>
                  </a:lnTo>
                  <a:close/>
                </a:path>
              </a:pathLst>
            </a:custGeom>
            <a:solidFill>
              <a:srgbClr val="FFFFFF">
                <a:alpha val="6667"/>
              </a:srgbClr>
            </a:solidFill>
          </p:spPr>
          <p:txBody>
            <a:bodyPr/>
            <a:lstStyle/>
            <a:p>
              <a:endParaRPr lang="en-US"/>
            </a:p>
          </p:txBody>
        </p:sp>
        <p:sp>
          <p:nvSpPr>
            <p:cNvPr id="4" name="TextBox 4"/>
            <p:cNvSpPr txBox="1"/>
            <p:nvPr/>
          </p:nvSpPr>
          <p:spPr>
            <a:xfrm>
              <a:off x="0" y="-9525"/>
              <a:ext cx="825690" cy="3244956"/>
            </a:xfrm>
            <a:prstGeom prst="rect">
              <a:avLst/>
            </a:prstGeom>
          </p:spPr>
          <p:txBody>
            <a:bodyPr lIns="50800" tIns="50800" rIns="50800" bIns="50800" rtlCol="0" anchor="ctr"/>
            <a:lstStyle/>
            <a:p>
              <a:pPr algn="ctr">
                <a:lnSpc>
                  <a:spcPts val="2880"/>
                </a:lnSpc>
              </a:pPr>
              <a:endParaRPr/>
            </a:p>
          </p:txBody>
        </p:sp>
      </p:grpSp>
      <p:grpSp>
        <p:nvGrpSpPr>
          <p:cNvPr id="5" name="Group 5"/>
          <p:cNvGrpSpPr/>
          <p:nvPr/>
        </p:nvGrpSpPr>
        <p:grpSpPr>
          <a:xfrm>
            <a:off x="-2252257" y="-1543050"/>
            <a:ext cx="3131155" cy="12284529"/>
            <a:chOff x="0" y="0"/>
            <a:chExt cx="824666" cy="3235431"/>
          </a:xfrm>
        </p:grpSpPr>
        <p:sp>
          <p:nvSpPr>
            <p:cNvPr id="6" name="Freeform 6"/>
            <p:cNvSpPr/>
            <p:nvPr/>
          </p:nvSpPr>
          <p:spPr>
            <a:xfrm>
              <a:off x="0" y="0"/>
              <a:ext cx="824666" cy="3235431"/>
            </a:xfrm>
            <a:custGeom>
              <a:avLst/>
              <a:gdLst/>
              <a:ahLst/>
              <a:cxnLst/>
              <a:rect l="l" t="t" r="r" b="b"/>
              <a:pathLst>
                <a:path w="824666" h="3235431">
                  <a:moveTo>
                    <a:pt x="0" y="0"/>
                  </a:moveTo>
                  <a:lnTo>
                    <a:pt x="824666" y="0"/>
                  </a:lnTo>
                  <a:lnTo>
                    <a:pt x="824666" y="3235431"/>
                  </a:lnTo>
                  <a:lnTo>
                    <a:pt x="0" y="3235431"/>
                  </a:lnTo>
                  <a:close/>
                </a:path>
              </a:pathLst>
            </a:custGeom>
            <a:solidFill>
              <a:srgbClr val="FFFFFF">
                <a:alpha val="6667"/>
              </a:srgbClr>
            </a:solidFill>
          </p:spPr>
          <p:txBody>
            <a:bodyPr/>
            <a:lstStyle/>
            <a:p>
              <a:endParaRPr lang="en-US"/>
            </a:p>
          </p:txBody>
        </p:sp>
        <p:sp>
          <p:nvSpPr>
            <p:cNvPr id="7" name="TextBox 7"/>
            <p:cNvSpPr txBox="1"/>
            <p:nvPr/>
          </p:nvSpPr>
          <p:spPr>
            <a:xfrm>
              <a:off x="0" y="-9525"/>
              <a:ext cx="824666" cy="3244956"/>
            </a:xfrm>
            <a:prstGeom prst="rect">
              <a:avLst/>
            </a:prstGeom>
          </p:spPr>
          <p:txBody>
            <a:bodyPr lIns="50800" tIns="50800" rIns="50800" bIns="50800" rtlCol="0" anchor="ctr"/>
            <a:lstStyle/>
            <a:p>
              <a:pPr algn="ctr">
                <a:lnSpc>
                  <a:spcPts val="2880"/>
                </a:lnSpc>
              </a:pPr>
              <a:endParaRPr/>
            </a:p>
          </p:txBody>
        </p:sp>
      </p:grpSp>
      <p:sp>
        <p:nvSpPr>
          <p:cNvPr id="8" name="Freeform 8" descr="Graduation Hat"/>
          <p:cNvSpPr/>
          <p:nvPr/>
        </p:nvSpPr>
        <p:spPr>
          <a:xfrm>
            <a:off x="14661069" y="-187547"/>
            <a:ext cx="13745202" cy="8974808"/>
          </a:xfrm>
          <a:custGeom>
            <a:avLst/>
            <a:gdLst/>
            <a:ahLst/>
            <a:cxnLst/>
            <a:rect l="l" t="t" r="r" b="b"/>
            <a:pathLst>
              <a:path w="13745202" h="8974808">
                <a:moveTo>
                  <a:pt x="0" y="0"/>
                </a:moveTo>
                <a:lnTo>
                  <a:pt x="13745202" y="0"/>
                </a:lnTo>
                <a:lnTo>
                  <a:pt x="13745202" y="8974808"/>
                </a:lnTo>
                <a:lnTo>
                  <a:pt x="0" y="8974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2015978" y="5634935"/>
            <a:ext cx="11508012" cy="4356209"/>
          </a:xfrm>
          <a:custGeom>
            <a:avLst/>
            <a:gdLst/>
            <a:ahLst/>
            <a:cxnLst/>
            <a:rect l="l" t="t" r="r" b="b"/>
            <a:pathLst>
              <a:path w="11508012" h="4356209">
                <a:moveTo>
                  <a:pt x="0" y="0"/>
                </a:moveTo>
                <a:lnTo>
                  <a:pt x="11508011" y="0"/>
                </a:lnTo>
                <a:lnTo>
                  <a:pt x="11508011" y="4356209"/>
                </a:lnTo>
                <a:lnTo>
                  <a:pt x="0" y="4356209"/>
                </a:lnTo>
                <a:lnTo>
                  <a:pt x="0" y="0"/>
                </a:lnTo>
                <a:close/>
              </a:path>
            </a:pathLst>
          </a:custGeom>
          <a:blipFill>
            <a:blip r:embed="rId5"/>
            <a:stretch>
              <a:fillRect/>
            </a:stretch>
          </a:blipFill>
        </p:spPr>
        <p:txBody>
          <a:bodyPr/>
          <a:lstStyle/>
          <a:p>
            <a:endParaRPr lang="en-US"/>
          </a:p>
        </p:txBody>
      </p:sp>
      <p:sp>
        <p:nvSpPr>
          <p:cNvPr id="10" name="Freeform 10"/>
          <p:cNvSpPr/>
          <p:nvPr/>
        </p:nvSpPr>
        <p:spPr>
          <a:xfrm>
            <a:off x="1643262" y="253112"/>
            <a:ext cx="11029922" cy="5098221"/>
          </a:xfrm>
          <a:custGeom>
            <a:avLst/>
            <a:gdLst/>
            <a:ahLst/>
            <a:cxnLst/>
            <a:rect l="l" t="t" r="r" b="b"/>
            <a:pathLst>
              <a:path w="11029922" h="5098221">
                <a:moveTo>
                  <a:pt x="0" y="0"/>
                </a:moveTo>
                <a:lnTo>
                  <a:pt x="11029923" y="0"/>
                </a:lnTo>
                <a:lnTo>
                  <a:pt x="11029923" y="5098221"/>
                </a:lnTo>
                <a:lnTo>
                  <a:pt x="0" y="5098221"/>
                </a:lnTo>
                <a:lnTo>
                  <a:pt x="0" y="0"/>
                </a:lnTo>
                <a:close/>
              </a:path>
            </a:pathLst>
          </a:custGeom>
          <a:blipFill>
            <a:blip r:embed="rId6"/>
            <a:stretch>
              <a:fillRect/>
            </a:stretch>
          </a:blipFill>
        </p:spPr>
        <p:txBody>
          <a:bodyPr/>
          <a:lstStyle/>
          <a:p>
            <a:endParaRPr lang="en-US"/>
          </a:p>
        </p:txBody>
      </p:sp>
      <p:grpSp>
        <p:nvGrpSpPr>
          <p:cNvPr id="11" name="Group 11"/>
          <p:cNvGrpSpPr/>
          <p:nvPr/>
        </p:nvGrpSpPr>
        <p:grpSpPr>
          <a:xfrm rot="10324323">
            <a:off x="10588714" y="6269989"/>
            <a:ext cx="3086100" cy="3086100"/>
            <a:chOff x="0" y="0"/>
            <a:chExt cx="812800" cy="812800"/>
          </a:xfrm>
        </p:grpSpPr>
        <p:sp>
          <p:nvSpPr>
            <p:cNvPr id="12" name="Freeform 12"/>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EF1434"/>
            </a:solidFill>
          </p:spPr>
          <p:txBody>
            <a:bodyPr/>
            <a:lstStyle/>
            <a:p>
              <a:endParaRPr lang="en-US"/>
            </a:p>
          </p:txBody>
        </p:sp>
        <p:sp>
          <p:nvSpPr>
            <p:cNvPr id="13" name="TextBox 13"/>
            <p:cNvSpPr txBox="1"/>
            <p:nvPr/>
          </p:nvSpPr>
          <p:spPr>
            <a:xfrm>
              <a:off x="0" y="193675"/>
              <a:ext cx="711200" cy="415925"/>
            </a:xfrm>
            <a:prstGeom prst="rect">
              <a:avLst/>
            </a:prstGeom>
          </p:spPr>
          <p:txBody>
            <a:bodyPr lIns="50800" tIns="50800" rIns="50800" bIns="50800" rtlCol="0" anchor="ctr"/>
            <a:lstStyle/>
            <a:p>
              <a:pPr algn="ctr">
                <a:lnSpc>
                  <a:spcPts val="2880"/>
                </a:lnSpc>
              </a:pPr>
              <a:endParaRPr/>
            </a:p>
          </p:txBody>
        </p:sp>
      </p:grpSp>
      <p:grpSp>
        <p:nvGrpSpPr>
          <p:cNvPr id="14" name="Group 14"/>
          <p:cNvGrpSpPr/>
          <p:nvPr/>
        </p:nvGrpSpPr>
        <p:grpSpPr>
          <a:xfrm rot="-1769664">
            <a:off x="4868871" y="1758555"/>
            <a:ext cx="5354912" cy="2087336"/>
            <a:chOff x="0" y="0"/>
            <a:chExt cx="1410347" cy="549751"/>
          </a:xfrm>
        </p:grpSpPr>
        <p:sp>
          <p:nvSpPr>
            <p:cNvPr id="15" name="Freeform 15"/>
            <p:cNvSpPr/>
            <p:nvPr/>
          </p:nvSpPr>
          <p:spPr>
            <a:xfrm>
              <a:off x="0" y="0"/>
              <a:ext cx="1410347" cy="549751"/>
            </a:xfrm>
            <a:custGeom>
              <a:avLst/>
              <a:gdLst/>
              <a:ahLst/>
              <a:cxnLst/>
              <a:rect l="l" t="t" r="r" b="b"/>
              <a:pathLst>
                <a:path w="1410347" h="549751">
                  <a:moveTo>
                    <a:pt x="1410347" y="274875"/>
                  </a:moveTo>
                  <a:lnTo>
                    <a:pt x="1003947" y="0"/>
                  </a:lnTo>
                  <a:lnTo>
                    <a:pt x="1003947" y="203200"/>
                  </a:lnTo>
                  <a:lnTo>
                    <a:pt x="0" y="203200"/>
                  </a:lnTo>
                  <a:lnTo>
                    <a:pt x="0" y="346551"/>
                  </a:lnTo>
                  <a:lnTo>
                    <a:pt x="1003947" y="346551"/>
                  </a:lnTo>
                  <a:lnTo>
                    <a:pt x="1003947" y="549751"/>
                  </a:lnTo>
                  <a:lnTo>
                    <a:pt x="1410347" y="274875"/>
                  </a:lnTo>
                  <a:close/>
                </a:path>
              </a:pathLst>
            </a:custGeom>
            <a:solidFill>
              <a:srgbClr val="EF1434"/>
            </a:solidFill>
          </p:spPr>
          <p:txBody>
            <a:bodyPr/>
            <a:lstStyle/>
            <a:p>
              <a:endParaRPr lang="en-US"/>
            </a:p>
          </p:txBody>
        </p:sp>
        <p:sp>
          <p:nvSpPr>
            <p:cNvPr id="16" name="TextBox 16"/>
            <p:cNvSpPr txBox="1"/>
            <p:nvPr/>
          </p:nvSpPr>
          <p:spPr>
            <a:xfrm>
              <a:off x="0" y="193675"/>
              <a:ext cx="1308747" cy="152876"/>
            </a:xfrm>
            <a:prstGeom prst="rect">
              <a:avLst/>
            </a:prstGeom>
          </p:spPr>
          <p:txBody>
            <a:bodyPr lIns="50800" tIns="50800" rIns="50800" bIns="50800" rtlCol="0" anchor="ctr"/>
            <a:lstStyle/>
            <a:p>
              <a:pPr algn="ctr">
                <a:lnSpc>
                  <a:spcPts val="2880"/>
                </a:lnSpc>
              </a:pP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sp>
        <p:nvSpPr>
          <p:cNvPr id="2" name="Freeform 2" descr="Horiz More Icon"/>
          <p:cNvSpPr/>
          <p:nvPr/>
        </p:nvSpPr>
        <p:spPr>
          <a:xfrm>
            <a:off x="1028700" y="1028700"/>
            <a:ext cx="2082255" cy="520564"/>
          </a:xfrm>
          <a:custGeom>
            <a:avLst/>
            <a:gdLst/>
            <a:ahLst/>
            <a:cxnLst/>
            <a:rect l="l" t="t" r="r" b="b"/>
            <a:pathLst>
              <a:path w="2082255" h="520564">
                <a:moveTo>
                  <a:pt x="0" y="0"/>
                </a:moveTo>
                <a:lnTo>
                  <a:pt x="2082255" y="0"/>
                </a:lnTo>
                <a:lnTo>
                  <a:pt x="2082255" y="520564"/>
                </a:lnTo>
                <a:lnTo>
                  <a:pt x="0" y="520564"/>
                </a:lnTo>
                <a:lnTo>
                  <a:pt x="0" y="0"/>
                </a:lnTo>
                <a:close/>
              </a:path>
            </a:pathLst>
          </a:custGeom>
          <a:blipFill>
            <a:blip r:embed="rId3">
              <a:alphaModFix amt="43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descr="Decorative Hand Drawn Shape"/>
          <p:cNvSpPr/>
          <p:nvPr/>
        </p:nvSpPr>
        <p:spPr>
          <a:xfrm>
            <a:off x="11627555" y="-2565536"/>
            <a:ext cx="4623371" cy="4114800"/>
          </a:xfrm>
          <a:custGeom>
            <a:avLst/>
            <a:gdLst/>
            <a:ahLst/>
            <a:cxnLst/>
            <a:rect l="l" t="t" r="r" b="b"/>
            <a:pathLst>
              <a:path w="4623371" h="4114800">
                <a:moveTo>
                  <a:pt x="0" y="0"/>
                </a:moveTo>
                <a:lnTo>
                  <a:pt x="4623371" y="0"/>
                </a:lnTo>
                <a:lnTo>
                  <a:pt x="4623371" y="4114800"/>
                </a:lnTo>
                <a:lnTo>
                  <a:pt x="0" y="4114800"/>
                </a:lnTo>
                <a:lnTo>
                  <a:pt x="0" y="0"/>
                </a:lnTo>
                <a:close/>
              </a:path>
            </a:pathLst>
          </a:custGeom>
          <a:blipFill>
            <a:blip r:embed="rId5">
              <a:alphaModFix amt="18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6460062" y="694505"/>
            <a:ext cx="6059285" cy="1304881"/>
          </a:xfrm>
          <a:prstGeom prst="rect">
            <a:avLst/>
          </a:prstGeom>
        </p:spPr>
        <p:txBody>
          <a:bodyPr lIns="0" tIns="0" rIns="0" bIns="0" rtlCol="0" anchor="t">
            <a:spAutoFit/>
          </a:bodyPr>
          <a:lstStyle/>
          <a:p>
            <a:pPr marL="0" lvl="0" indent="0" algn="ctr">
              <a:lnSpc>
                <a:spcPts val="10235"/>
              </a:lnSpc>
              <a:spcBef>
                <a:spcPct val="0"/>
              </a:spcBef>
            </a:pPr>
            <a:r>
              <a:rPr lang="en-US" sz="8529">
                <a:solidFill>
                  <a:srgbClr val="FFFFFF"/>
                </a:solidFill>
                <a:latin typeface="Bebas Neue Bold"/>
                <a:ea typeface="Bebas Neue Bold"/>
                <a:cs typeface="Bebas Neue Bold"/>
                <a:sym typeface="Bebas Neue Bold"/>
              </a:rPr>
              <a:t>SCHOLARSHIPS</a:t>
            </a:r>
          </a:p>
        </p:txBody>
      </p:sp>
      <p:sp>
        <p:nvSpPr>
          <p:cNvPr id="5" name="TextBox 5"/>
          <p:cNvSpPr txBox="1"/>
          <p:nvPr/>
        </p:nvSpPr>
        <p:spPr>
          <a:xfrm>
            <a:off x="11312253" y="7334594"/>
            <a:ext cx="6059285" cy="1309133"/>
          </a:xfrm>
          <a:prstGeom prst="rect">
            <a:avLst/>
          </a:prstGeom>
        </p:spPr>
        <p:txBody>
          <a:bodyPr lIns="0" tIns="0" rIns="0" bIns="0" rtlCol="0" anchor="t">
            <a:spAutoFit/>
          </a:bodyPr>
          <a:lstStyle/>
          <a:p>
            <a:pPr marL="0" lvl="0" indent="0" algn="l">
              <a:lnSpc>
                <a:spcPts val="3455"/>
              </a:lnSpc>
              <a:spcBef>
                <a:spcPct val="0"/>
              </a:spcBef>
            </a:pPr>
            <a:r>
              <a:rPr lang="en-US" sz="2658" spc="372">
                <a:solidFill>
                  <a:srgbClr val="FFFFFF"/>
                </a:solidFill>
                <a:latin typeface="Montserrat Classic Bold"/>
                <a:ea typeface="Montserrat Classic Bold"/>
                <a:cs typeface="Montserrat Classic Bold"/>
                <a:sym typeface="Montserrat Classic Bold"/>
              </a:rPr>
              <a:t>ZELL MILLER</a:t>
            </a:r>
          </a:p>
          <a:p>
            <a:pPr marL="0" lvl="0" indent="0" algn="l">
              <a:lnSpc>
                <a:spcPts val="3455"/>
              </a:lnSpc>
              <a:spcBef>
                <a:spcPct val="0"/>
              </a:spcBef>
            </a:pPr>
            <a:r>
              <a:rPr lang="en-US" sz="2658" spc="372">
                <a:solidFill>
                  <a:srgbClr val="FFFFFF"/>
                </a:solidFill>
                <a:latin typeface="Montserrat Classic Bold"/>
                <a:ea typeface="Montserrat Classic Bold"/>
                <a:cs typeface="Montserrat Classic Bold"/>
                <a:sym typeface="Montserrat Classic Bold"/>
              </a:rPr>
              <a:t>3.7 GPA 1200 SAT OR 25 ACT</a:t>
            </a:r>
          </a:p>
          <a:p>
            <a:pPr marL="0" lvl="0" indent="0" algn="l">
              <a:lnSpc>
                <a:spcPts val="3455"/>
              </a:lnSpc>
              <a:spcBef>
                <a:spcPct val="0"/>
              </a:spcBef>
            </a:pPr>
            <a:r>
              <a:rPr lang="en-US" sz="2658" spc="372">
                <a:solidFill>
                  <a:srgbClr val="FFFFFF"/>
                </a:solidFill>
                <a:latin typeface="Montserrat Classic Bold"/>
                <a:ea typeface="Montserrat Classic Bold"/>
                <a:cs typeface="Montserrat Classic Bold"/>
                <a:sym typeface="Montserrat Classic Bold"/>
              </a:rPr>
              <a:t>FULL TUITION</a:t>
            </a:r>
          </a:p>
        </p:txBody>
      </p:sp>
      <p:sp>
        <p:nvSpPr>
          <p:cNvPr id="6" name="TextBox 6"/>
          <p:cNvSpPr txBox="1"/>
          <p:nvPr/>
        </p:nvSpPr>
        <p:spPr>
          <a:xfrm>
            <a:off x="10797360" y="2101880"/>
            <a:ext cx="6283760" cy="3532827"/>
          </a:xfrm>
          <a:prstGeom prst="rect">
            <a:avLst/>
          </a:prstGeom>
        </p:spPr>
        <p:txBody>
          <a:bodyPr lIns="0" tIns="0" rIns="0" bIns="0" rtlCol="0" anchor="t">
            <a:spAutoFit/>
          </a:bodyPr>
          <a:lstStyle/>
          <a:p>
            <a:pPr marL="471096" lvl="1" indent="-235548" algn="l">
              <a:lnSpc>
                <a:spcPts val="3491"/>
              </a:lnSpc>
              <a:spcBef>
                <a:spcPct val="0"/>
              </a:spcBef>
              <a:buFont typeface="Arial"/>
              <a:buChar char="•"/>
            </a:pPr>
            <a:r>
              <a:rPr lang="en-US" sz="2182" u="none" spc="305" dirty="0">
                <a:solidFill>
                  <a:srgbClr val="FFFFFF"/>
                </a:solidFill>
                <a:latin typeface="Montserrat Classic Bold"/>
                <a:ea typeface="Montserrat Classic Bold"/>
                <a:cs typeface="Montserrat Classic Bold"/>
                <a:sym typeface="Montserrat Classic Bold"/>
              </a:rPr>
              <a:t>HOPE GPA is calculated using core courses only (English, Math, Science, Social Studies and World Languages.</a:t>
            </a:r>
          </a:p>
          <a:p>
            <a:pPr marL="471096" lvl="1" indent="-235548" algn="l">
              <a:lnSpc>
                <a:spcPts val="3491"/>
              </a:lnSpc>
              <a:spcBef>
                <a:spcPct val="0"/>
              </a:spcBef>
              <a:buFont typeface="Arial"/>
              <a:buChar char="•"/>
            </a:pPr>
            <a:endParaRPr lang="en-US" sz="2182" u="none" spc="305" dirty="0">
              <a:solidFill>
                <a:srgbClr val="FFFFFF"/>
              </a:solidFill>
              <a:latin typeface="Montserrat Classic Bold"/>
              <a:ea typeface="Montserrat Classic Bold"/>
              <a:cs typeface="Montserrat Classic Bold"/>
              <a:sym typeface="Montserrat Classic Bold"/>
            </a:endParaRPr>
          </a:p>
          <a:p>
            <a:pPr marL="471096" lvl="1" indent="-235548" algn="l">
              <a:lnSpc>
                <a:spcPts val="3491"/>
              </a:lnSpc>
              <a:spcBef>
                <a:spcPct val="0"/>
              </a:spcBef>
              <a:buFont typeface="Arial"/>
              <a:buChar char="•"/>
            </a:pPr>
            <a:r>
              <a:rPr lang="en-US" sz="2182" u="none" spc="305" dirty="0">
                <a:solidFill>
                  <a:srgbClr val="FFFFFF"/>
                </a:solidFill>
                <a:latin typeface="Montserrat Classic Bold"/>
                <a:ea typeface="Montserrat Classic Bold"/>
                <a:cs typeface="Montserrat Classic Bold"/>
                <a:sym typeface="Montserrat Classic Bold"/>
              </a:rPr>
              <a:t>3.0 GPA, 80-90% of Tuition</a:t>
            </a:r>
          </a:p>
          <a:p>
            <a:pPr marL="471096" lvl="1" indent="-235548" algn="l">
              <a:lnSpc>
                <a:spcPts val="3491"/>
              </a:lnSpc>
              <a:spcBef>
                <a:spcPct val="0"/>
              </a:spcBef>
              <a:buFont typeface="Arial"/>
              <a:buChar char="•"/>
            </a:pPr>
            <a:r>
              <a:rPr lang="en-US" sz="2182" u="none" spc="305" dirty="0">
                <a:solidFill>
                  <a:srgbClr val="FFFFFF"/>
                </a:solidFill>
                <a:latin typeface="Montserrat Classic Bold"/>
                <a:ea typeface="Montserrat Classic Bold"/>
                <a:cs typeface="Montserrat Classic Bold"/>
                <a:sym typeface="Montserrat Classic Bold"/>
              </a:rPr>
              <a:t>Check HOPE GPA through GA Futures</a:t>
            </a:r>
          </a:p>
        </p:txBody>
      </p:sp>
      <p:sp>
        <p:nvSpPr>
          <p:cNvPr id="7" name="TextBox 7"/>
          <p:cNvSpPr txBox="1"/>
          <p:nvPr/>
        </p:nvSpPr>
        <p:spPr>
          <a:xfrm>
            <a:off x="11045996" y="6187323"/>
            <a:ext cx="6059285" cy="779057"/>
          </a:xfrm>
          <a:prstGeom prst="rect">
            <a:avLst/>
          </a:prstGeom>
        </p:spPr>
        <p:txBody>
          <a:bodyPr lIns="0" tIns="0" rIns="0" bIns="0" rtlCol="0" anchor="t">
            <a:spAutoFit/>
          </a:bodyPr>
          <a:lstStyle/>
          <a:p>
            <a:pPr marL="0" lvl="0" indent="0" algn="l">
              <a:lnSpc>
                <a:spcPts val="3120"/>
              </a:lnSpc>
            </a:pPr>
            <a:r>
              <a:rPr lang="en-US" sz="2400" spc="336">
                <a:solidFill>
                  <a:srgbClr val="FFFFFF"/>
                </a:solidFill>
                <a:latin typeface="Montserrat Classic Bold"/>
                <a:ea typeface="Montserrat Classic Bold"/>
                <a:cs typeface="Montserrat Classic Bold"/>
                <a:sym typeface="Montserrat Classic Bold"/>
              </a:rPr>
              <a:t>HOPE GRANT CAN BE USED AT TECHNICAL SCHOOLS</a:t>
            </a:r>
          </a:p>
        </p:txBody>
      </p:sp>
      <p:sp>
        <p:nvSpPr>
          <p:cNvPr id="8" name="Freeform 8"/>
          <p:cNvSpPr/>
          <p:nvPr/>
        </p:nvSpPr>
        <p:spPr>
          <a:xfrm>
            <a:off x="482116" y="2343213"/>
            <a:ext cx="9889608" cy="5019956"/>
          </a:xfrm>
          <a:custGeom>
            <a:avLst/>
            <a:gdLst/>
            <a:ahLst/>
            <a:cxnLst/>
            <a:rect l="l" t="t" r="r" b="b"/>
            <a:pathLst>
              <a:path w="9889608" h="5019956">
                <a:moveTo>
                  <a:pt x="0" y="0"/>
                </a:moveTo>
                <a:lnTo>
                  <a:pt x="9889608" y="0"/>
                </a:lnTo>
                <a:lnTo>
                  <a:pt x="9889608" y="5019956"/>
                </a:lnTo>
                <a:lnTo>
                  <a:pt x="0" y="5019956"/>
                </a:lnTo>
                <a:lnTo>
                  <a:pt x="0" y="0"/>
                </a:lnTo>
                <a:close/>
              </a:path>
            </a:pathLst>
          </a:custGeom>
          <a:blipFill>
            <a:blip r:embed="rId7"/>
            <a:stretch>
              <a:fillRect t="-327" r="-1284" b="-327"/>
            </a:stretch>
          </a:blipFill>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grpSp>
        <p:nvGrpSpPr>
          <p:cNvPr id="2" name="Group 2"/>
          <p:cNvGrpSpPr/>
          <p:nvPr/>
        </p:nvGrpSpPr>
        <p:grpSpPr>
          <a:xfrm>
            <a:off x="13788569" y="-5359316"/>
            <a:ext cx="11047893" cy="1104789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2745"/>
              </a:srgbClr>
            </a:solidFill>
          </p:spPr>
          <p:txBody>
            <a:bodyPr/>
            <a:lstStyle/>
            <a:p>
              <a:endParaRPr lang="en-US"/>
            </a:p>
          </p:txBody>
        </p:sp>
        <p:sp>
          <p:nvSpPr>
            <p:cNvPr id="4" name="TextBox 4"/>
            <p:cNvSpPr txBox="1"/>
            <p:nvPr/>
          </p:nvSpPr>
          <p:spPr>
            <a:xfrm>
              <a:off x="76200" y="66675"/>
              <a:ext cx="660400" cy="669925"/>
            </a:xfrm>
            <a:prstGeom prst="rect">
              <a:avLst/>
            </a:prstGeom>
          </p:spPr>
          <p:txBody>
            <a:bodyPr lIns="50800" tIns="50800" rIns="50800" bIns="50800" rtlCol="0" anchor="ctr"/>
            <a:lstStyle/>
            <a:p>
              <a:pPr algn="ctr">
                <a:lnSpc>
                  <a:spcPts val="2880"/>
                </a:lnSpc>
              </a:pPr>
              <a:endParaRPr/>
            </a:p>
          </p:txBody>
        </p:sp>
      </p:grpSp>
      <p:grpSp>
        <p:nvGrpSpPr>
          <p:cNvPr id="5" name="Group 5"/>
          <p:cNvGrpSpPr/>
          <p:nvPr/>
        </p:nvGrpSpPr>
        <p:grpSpPr>
          <a:xfrm>
            <a:off x="-5269347" y="5954102"/>
            <a:ext cx="9523893" cy="952389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2745"/>
              </a:srgbClr>
            </a:solidFill>
          </p:spPr>
          <p:txBody>
            <a:bodyPr/>
            <a:lstStyle/>
            <a:p>
              <a:endParaRPr lang="en-US"/>
            </a:p>
          </p:txBody>
        </p:sp>
        <p:sp>
          <p:nvSpPr>
            <p:cNvPr id="7" name="TextBox 7"/>
            <p:cNvSpPr txBox="1"/>
            <p:nvPr/>
          </p:nvSpPr>
          <p:spPr>
            <a:xfrm>
              <a:off x="76200" y="66675"/>
              <a:ext cx="660400" cy="669925"/>
            </a:xfrm>
            <a:prstGeom prst="rect">
              <a:avLst/>
            </a:prstGeom>
          </p:spPr>
          <p:txBody>
            <a:bodyPr lIns="50800" tIns="50800" rIns="50800" bIns="50800" rtlCol="0" anchor="ctr"/>
            <a:lstStyle/>
            <a:p>
              <a:pPr algn="ctr">
                <a:lnSpc>
                  <a:spcPts val="2880"/>
                </a:lnSpc>
              </a:pPr>
              <a:endParaRPr/>
            </a:p>
          </p:txBody>
        </p:sp>
      </p:grpSp>
      <p:sp>
        <p:nvSpPr>
          <p:cNvPr id="9" name="Freeform 9"/>
          <p:cNvSpPr/>
          <p:nvPr/>
        </p:nvSpPr>
        <p:spPr>
          <a:xfrm>
            <a:off x="11873604" y="8538601"/>
            <a:ext cx="4623371" cy="4114800"/>
          </a:xfrm>
          <a:custGeom>
            <a:avLst/>
            <a:gdLst/>
            <a:ahLst/>
            <a:cxnLst/>
            <a:rect l="l" t="t" r="r" b="b"/>
            <a:pathLst>
              <a:path w="4623371" h="4114800">
                <a:moveTo>
                  <a:pt x="0" y="0"/>
                </a:moveTo>
                <a:lnTo>
                  <a:pt x="4623371" y="0"/>
                </a:lnTo>
                <a:lnTo>
                  <a:pt x="4623371" y="4114800"/>
                </a:lnTo>
                <a:lnTo>
                  <a:pt x="0" y="411480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4523728" y="661817"/>
            <a:ext cx="9240544" cy="4897815"/>
          </a:xfrm>
          <a:custGeom>
            <a:avLst/>
            <a:gdLst/>
            <a:ahLst/>
            <a:cxnLst/>
            <a:rect l="l" t="t" r="r" b="b"/>
            <a:pathLst>
              <a:path w="9240544" h="4897815">
                <a:moveTo>
                  <a:pt x="0" y="0"/>
                </a:moveTo>
                <a:lnTo>
                  <a:pt x="9240544" y="0"/>
                </a:lnTo>
                <a:lnTo>
                  <a:pt x="9240544" y="4897815"/>
                </a:lnTo>
                <a:lnTo>
                  <a:pt x="0" y="4897815"/>
                </a:lnTo>
                <a:lnTo>
                  <a:pt x="0" y="0"/>
                </a:lnTo>
                <a:close/>
              </a:path>
            </a:pathLst>
          </a:custGeom>
          <a:blipFill>
            <a:blip r:embed="rId4"/>
            <a:stretch>
              <a:fillRect/>
            </a:stretch>
          </a:blipFill>
        </p:spPr>
        <p:txBody>
          <a:bodyPr/>
          <a:lstStyle/>
          <a:p>
            <a:endParaRPr lang="en-US"/>
          </a:p>
        </p:txBody>
      </p:sp>
      <p:grpSp>
        <p:nvGrpSpPr>
          <p:cNvPr id="11" name="Group 11"/>
          <p:cNvGrpSpPr/>
          <p:nvPr/>
        </p:nvGrpSpPr>
        <p:grpSpPr>
          <a:xfrm>
            <a:off x="7895866" y="5954102"/>
            <a:ext cx="2630768" cy="2296051"/>
            <a:chOff x="0" y="0"/>
            <a:chExt cx="692877" cy="604721"/>
          </a:xfrm>
        </p:grpSpPr>
        <p:sp>
          <p:nvSpPr>
            <p:cNvPr id="12" name="Freeform 12"/>
            <p:cNvSpPr/>
            <p:nvPr/>
          </p:nvSpPr>
          <p:spPr>
            <a:xfrm>
              <a:off x="0" y="0"/>
              <a:ext cx="692877" cy="604721"/>
            </a:xfrm>
            <a:custGeom>
              <a:avLst/>
              <a:gdLst/>
              <a:ahLst/>
              <a:cxnLst/>
              <a:rect l="l" t="t" r="r" b="b"/>
              <a:pathLst>
                <a:path w="692877" h="604721">
                  <a:moveTo>
                    <a:pt x="692877" y="302361"/>
                  </a:moveTo>
                  <a:lnTo>
                    <a:pt x="286477" y="0"/>
                  </a:lnTo>
                  <a:lnTo>
                    <a:pt x="286477" y="203200"/>
                  </a:lnTo>
                  <a:lnTo>
                    <a:pt x="0" y="203200"/>
                  </a:lnTo>
                  <a:lnTo>
                    <a:pt x="0" y="401521"/>
                  </a:lnTo>
                  <a:lnTo>
                    <a:pt x="286477" y="401521"/>
                  </a:lnTo>
                  <a:lnTo>
                    <a:pt x="286477" y="604721"/>
                  </a:lnTo>
                  <a:lnTo>
                    <a:pt x="692877" y="302361"/>
                  </a:lnTo>
                  <a:close/>
                </a:path>
              </a:pathLst>
            </a:custGeom>
            <a:solidFill>
              <a:srgbClr val="CCCCCC"/>
            </a:solidFill>
          </p:spPr>
          <p:txBody>
            <a:bodyPr/>
            <a:lstStyle/>
            <a:p>
              <a:endParaRPr lang="en-US"/>
            </a:p>
          </p:txBody>
        </p:sp>
        <p:sp>
          <p:nvSpPr>
            <p:cNvPr id="13" name="TextBox 13"/>
            <p:cNvSpPr txBox="1"/>
            <p:nvPr/>
          </p:nvSpPr>
          <p:spPr>
            <a:xfrm>
              <a:off x="0" y="193675"/>
              <a:ext cx="591277" cy="207846"/>
            </a:xfrm>
            <a:prstGeom prst="rect">
              <a:avLst/>
            </a:prstGeom>
          </p:spPr>
          <p:txBody>
            <a:bodyPr lIns="50800" tIns="50800" rIns="50800" bIns="50800" rtlCol="0" anchor="ctr"/>
            <a:lstStyle/>
            <a:p>
              <a:pPr algn="ctr">
                <a:lnSpc>
                  <a:spcPts val="2880"/>
                </a:lnSpc>
              </a:pPr>
              <a:endParaRPr/>
            </a:p>
          </p:txBody>
        </p:sp>
      </p:grpSp>
      <p:sp>
        <p:nvSpPr>
          <p:cNvPr id="14" name="TextBox 14"/>
          <p:cNvSpPr txBox="1"/>
          <p:nvPr/>
        </p:nvSpPr>
        <p:spPr>
          <a:xfrm>
            <a:off x="1770243" y="6737072"/>
            <a:ext cx="5516023" cy="1798410"/>
          </a:xfrm>
          <a:prstGeom prst="rect">
            <a:avLst/>
          </a:prstGeom>
        </p:spPr>
        <p:txBody>
          <a:bodyPr lIns="0" tIns="0" rIns="0" bIns="0" rtlCol="0" anchor="t">
            <a:spAutoFit/>
          </a:bodyPr>
          <a:lstStyle/>
          <a:p>
            <a:pPr algn="ctr">
              <a:lnSpc>
                <a:spcPts val="3618"/>
              </a:lnSpc>
            </a:pPr>
            <a:r>
              <a:rPr lang="en-US" sz="2941" spc="411">
                <a:solidFill>
                  <a:srgbClr val="FFFFFF"/>
                </a:solidFill>
                <a:latin typeface="Montserrat Classic Bold"/>
                <a:ea typeface="Montserrat Classic Bold"/>
                <a:cs typeface="Montserrat Classic Bold"/>
                <a:sym typeface="Montserrat Classic Bold"/>
              </a:rPr>
              <a:t>Free Application for Federal Student Aid</a:t>
            </a:r>
          </a:p>
          <a:p>
            <a:pPr algn="ctr">
              <a:lnSpc>
                <a:spcPts val="3372"/>
              </a:lnSpc>
            </a:pPr>
            <a:r>
              <a:rPr lang="en-US" sz="2741" spc="383">
                <a:solidFill>
                  <a:srgbClr val="FFFFFF"/>
                </a:solidFill>
                <a:latin typeface="Montserrat Classic Bold"/>
                <a:ea typeface="Montserrat Classic Bold"/>
                <a:cs typeface="Montserrat Classic Bold"/>
                <a:sym typeface="Montserrat Classic Bold"/>
              </a:rPr>
              <a:t>https://studentaid.gov</a:t>
            </a:r>
          </a:p>
          <a:p>
            <a:pPr algn="ctr">
              <a:lnSpc>
                <a:spcPts val="3618"/>
              </a:lnSpc>
              <a:spcBef>
                <a:spcPct val="0"/>
              </a:spcBef>
            </a:pPr>
            <a:endParaRPr lang="en-US" sz="2741" spc="383">
              <a:solidFill>
                <a:srgbClr val="FFFFFF"/>
              </a:solidFill>
              <a:latin typeface="Montserrat Classic Bold"/>
              <a:ea typeface="Montserrat Classic Bold"/>
              <a:cs typeface="Montserrat Classic Bold"/>
              <a:sym typeface="Montserrat Classic Bold"/>
            </a:endParaRPr>
          </a:p>
        </p:txBody>
      </p:sp>
      <p:sp>
        <p:nvSpPr>
          <p:cNvPr id="15" name="TextBox 15"/>
          <p:cNvSpPr txBox="1"/>
          <p:nvPr/>
        </p:nvSpPr>
        <p:spPr>
          <a:xfrm>
            <a:off x="11140761" y="6746597"/>
            <a:ext cx="6781271" cy="1256181"/>
          </a:xfrm>
          <a:prstGeom prst="rect">
            <a:avLst/>
          </a:prstGeom>
        </p:spPr>
        <p:txBody>
          <a:bodyPr lIns="0" tIns="0" rIns="0" bIns="0" rtlCol="0" anchor="t">
            <a:spAutoFit/>
          </a:bodyPr>
          <a:lstStyle/>
          <a:p>
            <a:pPr algn="ctr">
              <a:lnSpc>
                <a:spcPts val="3372"/>
              </a:lnSpc>
            </a:pPr>
            <a:r>
              <a:rPr lang="en-US" sz="2741" spc="383">
                <a:solidFill>
                  <a:srgbClr val="FFFFFF"/>
                </a:solidFill>
                <a:latin typeface="Montserrat Classic Bold"/>
                <a:ea typeface="Montserrat Classic Bold"/>
                <a:cs typeface="Montserrat Classic Bold"/>
                <a:sym typeface="Montserrat Classic Bold"/>
              </a:rPr>
              <a:t>APPLICATION WILL AVAILABLE</a:t>
            </a:r>
          </a:p>
          <a:p>
            <a:pPr algn="ctr">
              <a:lnSpc>
                <a:spcPts val="3372"/>
              </a:lnSpc>
            </a:pPr>
            <a:r>
              <a:rPr lang="en-US" sz="2741" spc="383">
                <a:solidFill>
                  <a:srgbClr val="FFFFFF"/>
                </a:solidFill>
                <a:latin typeface="Montserrat Classic Bold"/>
                <a:ea typeface="Montserrat Classic Bold"/>
                <a:cs typeface="Montserrat Classic Bold"/>
                <a:sym typeface="Montserrat Classic Bold"/>
              </a:rPr>
              <a:t> IN </a:t>
            </a:r>
          </a:p>
          <a:p>
            <a:pPr algn="ctr">
              <a:lnSpc>
                <a:spcPts val="3372"/>
              </a:lnSpc>
              <a:spcBef>
                <a:spcPct val="0"/>
              </a:spcBef>
            </a:pPr>
            <a:r>
              <a:rPr lang="en-US" sz="2741" spc="383">
                <a:solidFill>
                  <a:srgbClr val="FFFFFF"/>
                </a:solidFill>
                <a:latin typeface="Montserrat Classic Bold"/>
                <a:ea typeface="Montserrat Classic Bold"/>
                <a:cs typeface="Montserrat Classic Bold"/>
                <a:sym typeface="Montserrat Classic Bold"/>
              </a:rPr>
              <a:t>EARLY DECEMBER!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sp>
        <p:nvSpPr>
          <p:cNvPr id="2" name="Freeform 2"/>
          <p:cNvSpPr/>
          <p:nvPr/>
        </p:nvSpPr>
        <p:spPr>
          <a:xfrm>
            <a:off x="-335975" y="512073"/>
            <a:ext cx="3525114" cy="10312833"/>
          </a:xfrm>
          <a:custGeom>
            <a:avLst/>
            <a:gdLst/>
            <a:ahLst/>
            <a:cxnLst/>
            <a:rect l="l" t="t" r="r" b="b"/>
            <a:pathLst>
              <a:path w="3525114" h="10312833">
                <a:moveTo>
                  <a:pt x="0" y="0"/>
                </a:moveTo>
                <a:lnTo>
                  <a:pt x="3525113" y="0"/>
                </a:lnTo>
                <a:lnTo>
                  <a:pt x="3525113" y="10312833"/>
                </a:lnTo>
                <a:lnTo>
                  <a:pt x="0" y="103128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14488776" y="3263476"/>
            <a:ext cx="3525114" cy="10312833"/>
          </a:xfrm>
          <a:custGeom>
            <a:avLst/>
            <a:gdLst/>
            <a:ahLst/>
            <a:cxnLst/>
            <a:rect l="l" t="t" r="r" b="b"/>
            <a:pathLst>
              <a:path w="3525114" h="10312833">
                <a:moveTo>
                  <a:pt x="3525113" y="0"/>
                </a:moveTo>
                <a:lnTo>
                  <a:pt x="0" y="0"/>
                </a:lnTo>
                <a:lnTo>
                  <a:pt x="0" y="10312833"/>
                </a:lnTo>
                <a:lnTo>
                  <a:pt x="3525113" y="10312833"/>
                </a:lnTo>
                <a:lnTo>
                  <a:pt x="352511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4168463" y="1973016"/>
            <a:ext cx="9951074" cy="7705956"/>
          </a:xfrm>
          <a:prstGeom prst="rect">
            <a:avLst/>
          </a:prstGeom>
        </p:spPr>
        <p:txBody>
          <a:bodyPr lIns="0" tIns="0" rIns="0" bIns="0" rtlCol="0" anchor="t">
            <a:spAutoFit/>
          </a:bodyPr>
          <a:lstStyle/>
          <a:p>
            <a:pPr marL="656671" lvl="1" indent="-328335" algn="ctr">
              <a:lnSpc>
                <a:spcPts val="6782"/>
              </a:lnSpc>
              <a:buFont typeface="Arial"/>
              <a:buChar char="•"/>
            </a:pPr>
            <a:r>
              <a:rPr lang="en-US" sz="3041" spc="425" dirty="0">
                <a:solidFill>
                  <a:srgbClr val="FFFFFF"/>
                </a:solidFill>
                <a:latin typeface="Montserrat Classic"/>
                <a:ea typeface="Montserrat Classic"/>
                <a:cs typeface="Montserrat Classic"/>
                <a:sym typeface="Montserrat Classic"/>
              </a:rPr>
              <a:t>Stay tuned for a Financial Aid night presented by the Georgia Student Financial Commission!</a:t>
            </a:r>
          </a:p>
          <a:p>
            <a:pPr marL="656671" lvl="1" indent="-328335" algn="ctr">
              <a:lnSpc>
                <a:spcPts val="6782"/>
              </a:lnSpc>
              <a:buFont typeface="Arial"/>
              <a:buChar char="•"/>
            </a:pPr>
            <a:r>
              <a:rPr lang="en-US" sz="3041" spc="425" dirty="0">
                <a:solidFill>
                  <a:srgbClr val="FFFFFF"/>
                </a:solidFill>
                <a:latin typeface="Montserrat Classic"/>
                <a:ea typeface="Montserrat Classic"/>
                <a:cs typeface="Montserrat Classic"/>
                <a:sym typeface="Montserrat Classic"/>
              </a:rPr>
              <a:t>Watch your Graduation Credits-23 to Graduate</a:t>
            </a:r>
          </a:p>
          <a:p>
            <a:pPr marL="656671" lvl="1" indent="-328335" algn="ctr">
              <a:lnSpc>
                <a:spcPts val="6782"/>
              </a:lnSpc>
              <a:buFont typeface="Arial"/>
              <a:buChar char="•"/>
            </a:pPr>
            <a:r>
              <a:rPr lang="en-US" sz="3041" spc="425" dirty="0">
                <a:solidFill>
                  <a:srgbClr val="FFFFFF"/>
                </a:solidFill>
                <a:latin typeface="Montserrat Classic"/>
                <a:ea typeface="Montserrat Classic"/>
                <a:cs typeface="Montserrat Classic"/>
                <a:sym typeface="Montserrat Classic"/>
              </a:rPr>
              <a:t>Counselors are meeting with Seniors now through the end of September!</a:t>
            </a:r>
          </a:p>
          <a:p>
            <a:pPr marL="656671" lvl="1" indent="-328335" algn="ctr">
              <a:lnSpc>
                <a:spcPts val="6782"/>
              </a:lnSpc>
              <a:buFont typeface="Arial"/>
              <a:buChar char="•"/>
            </a:pPr>
            <a:r>
              <a:rPr lang="en-US" sz="3041" spc="425" dirty="0">
                <a:solidFill>
                  <a:srgbClr val="FFFFFF"/>
                </a:solidFill>
                <a:latin typeface="Montserrat Classic"/>
                <a:ea typeface="Montserrat Classic"/>
                <a:cs typeface="Montserrat Classic"/>
                <a:sym typeface="Montserrat Classic"/>
              </a:rPr>
              <a:t>REACH OUT TO YOUR COUNSELOR IF YOU HAVE ANY QUESTIONS!! </a:t>
            </a:r>
          </a:p>
        </p:txBody>
      </p:sp>
      <p:sp>
        <p:nvSpPr>
          <p:cNvPr id="5" name="Freeform 5"/>
          <p:cNvSpPr/>
          <p:nvPr/>
        </p:nvSpPr>
        <p:spPr>
          <a:xfrm>
            <a:off x="9528326" y="2607861"/>
            <a:ext cx="12510860" cy="12947850"/>
          </a:xfrm>
          <a:custGeom>
            <a:avLst/>
            <a:gdLst/>
            <a:ahLst/>
            <a:cxnLst/>
            <a:rect l="l" t="t" r="r" b="b"/>
            <a:pathLst>
              <a:path w="12510860" h="12947850">
                <a:moveTo>
                  <a:pt x="0" y="0"/>
                </a:moveTo>
                <a:lnTo>
                  <a:pt x="12510860" y="0"/>
                </a:lnTo>
                <a:lnTo>
                  <a:pt x="12510860" y="12947850"/>
                </a:lnTo>
                <a:lnTo>
                  <a:pt x="0" y="12947850"/>
                </a:lnTo>
                <a:lnTo>
                  <a:pt x="0" y="0"/>
                </a:lnTo>
                <a:close/>
              </a:path>
            </a:pathLst>
          </a:custGeom>
          <a:blipFill>
            <a:blip r:embed="rId4">
              <a:alphaModFix amt="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426397" y="-2354443"/>
            <a:ext cx="2455097" cy="4632259"/>
          </a:xfrm>
          <a:custGeom>
            <a:avLst/>
            <a:gdLst/>
            <a:ahLst/>
            <a:cxnLst/>
            <a:rect l="l" t="t" r="r" b="b"/>
            <a:pathLst>
              <a:path w="2455097" h="4632259">
                <a:moveTo>
                  <a:pt x="0" y="0"/>
                </a:moveTo>
                <a:lnTo>
                  <a:pt x="2455097" y="0"/>
                </a:lnTo>
                <a:lnTo>
                  <a:pt x="2455097" y="4632259"/>
                </a:lnTo>
                <a:lnTo>
                  <a:pt x="0" y="4632259"/>
                </a:lnTo>
                <a:lnTo>
                  <a:pt x="0" y="0"/>
                </a:lnTo>
                <a:close/>
              </a:path>
            </a:pathLst>
          </a:custGeom>
          <a:blipFill>
            <a:blip r:embed="rId6">
              <a:alphaModFix amt="27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6552333" y="-3470010"/>
            <a:ext cx="3806190" cy="4114800"/>
          </a:xfrm>
          <a:custGeom>
            <a:avLst/>
            <a:gdLst/>
            <a:ahLst/>
            <a:cxnLst/>
            <a:rect l="l" t="t" r="r" b="b"/>
            <a:pathLst>
              <a:path w="3806190" h="4114800">
                <a:moveTo>
                  <a:pt x="0" y="0"/>
                </a:moveTo>
                <a:lnTo>
                  <a:pt x="3806190" y="0"/>
                </a:lnTo>
                <a:lnTo>
                  <a:pt x="3806190" y="4114800"/>
                </a:lnTo>
                <a:lnTo>
                  <a:pt x="0" y="4114800"/>
                </a:lnTo>
                <a:lnTo>
                  <a:pt x="0" y="0"/>
                </a:lnTo>
                <a:close/>
              </a:path>
            </a:pathLst>
          </a:custGeom>
          <a:blipFill>
            <a:blip r:embed="rId8">
              <a:alphaModFix amt="28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429960" y="9081786"/>
            <a:ext cx="3477006" cy="4114800"/>
          </a:xfrm>
          <a:custGeom>
            <a:avLst/>
            <a:gdLst/>
            <a:ahLst/>
            <a:cxnLst/>
            <a:rect l="l" t="t" r="r" b="b"/>
            <a:pathLst>
              <a:path w="3477006" h="4114800">
                <a:moveTo>
                  <a:pt x="0" y="0"/>
                </a:moveTo>
                <a:lnTo>
                  <a:pt x="3477006" y="0"/>
                </a:lnTo>
                <a:lnTo>
                  <a:pt x="3477006" y="4114800"/>
                </a:lnTo>
                <a:lnTo>
                  <a:pt x="0" y="4114800"/>
                </a:lnTo>
                <a:lnTo>
                  <a:pt x="0" y="0"/>
                </a:lnTo>
                <a:close/>
              </a:path>
            </a:pathLst>
          </a:custGeom>
          <a:blipFill>
            <a:blip r:embed="rId10">
              <a:alphaModFix amt="10999"/>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9"/>
          <p:cNvSpPr txBox="1"/>
          <p:nvPr/>
        </p:nvSpPr>
        <p:spPr>
          <a:xfrm>
            <a:off x="3655863" y="720990"/>
            <a:ext cx="10976273" cy="1379763"/>
          </a:xfrm>
          <a:prstGeom prst="rect">
            <a:avLst/>
          </a:prstGeom>
        </p:spPr>
        <p:txBody>
          <a:bodyPr lIns="0" tIns="0" rIns="0" bIns="0" rtlCol="0" anchor="t">
            <a:spAutoFit/>
          </a:bodyPr>
          <a:lstStyle/>
          <a:p>
            <a:pPr algn="ctr">
              <a:lnSpc>
                <a:spcPts val="10571"/>
              </a:lnSpc>
            </a:pPr>
            <a:r>
              <a:rPr lang="en-US" sz="9524">
                <a:solidFill>
                  <a:srgbClr val="CCCCCC"/>
                </a:solidFill>
                <a:latin typeface="Bebas Neue Bold"/>
                <a:ea typeface="Bebas Neue Bold"/>
                <a:cs typeface="Bebas Neue Bold"/>
                <a:sym typeface="Bebas Neue Bold"/>
              </a:rPr>
              <a:t>WHAT’S NEXT?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grpSp>
        <p:nvGrpSpPr>
          <p:cNvPr id="2" name="Group 2"/>
          <p:cNvGrpSpPr/>
          <p:nvPr/>
        </p:nvGrpSpPr>
        <p:grpSpPr>
          <a:xfrm>
            <a:off x="9689592" y="-371099"/>
            <a:ext cx="12299654" cy="1229965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A32E">
                <a:alpha val="7843"/>
              </a:srgbClr>
            </a:solidFill>
          </p:spPr>
          <p:txBody>
            <a:bodyPr/>
            <a:lstStyle/>
            <a:p>
              <a:endParaRPr lang="en-US" dirty="0"/>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dirty="0"/>
            </a:p>
          </p:txBody>
        </p:sp>
      </p:grpSp>
      <p:sp>
        <p:nvSpPr>
          <p:cNvPr id="5" name="Freeform 5"/>
          <p:cNvSpPr/>
          <p:nvPr/>
        </p:nvSpPr>
        <p:spPr>
          <a:xfrm>
            <a:off x="9144000" y="656096"/>
            <a:ext cx="13745202" cy="8974808"/>
          </a:xfrm>
          <a:custGeom>
            <a:avLst/>
            <a:gdLst/>
            <a:ahLst/>
            <a:cxnLst/>
            <a:rect l="l" t="t" r="r" b="b"/>
            <a:pathLst>
              <a:path w="13745202" h="8974808">
                <a:moveTo>
                  <a:pt x="0" y="0"/>
                </a:moveTo>
                <a:lnTo>
                  <a:pt x="13745202" y="0"/>
                </a:lnTo>
                <a:lnTo>
                  <a:pt x="13745202" y="8974808"/>
                </a:lnTo>
                <a:lnTo>
                  <a:pt x="0" y="89748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7" name="Freeform 7"/>
          <p:cNvSpPr/>
          <p:nvPr/>
        </p:nvSpPr>
        <p:spPr>
          <a:xfrm>
            <a:off x="7466863" y="7605656"/>
            <a:ext cx="3354274" cy="5111274"/>
          </a:xfrm>
          <a:custGeom>
            <a:avLst/>
            <a:gdLst/>
            <a:ahLst/>
            <a:cxnLst/>
            <a:rect l="l" t="t" r="r" b="b"/>
            <a:pathLst>
              <a:path w="3354274" h="5111274">
                <a:moveTo>
                  <a:pt x="0" y="0"/>
                </a:moveTo>
                <a:lnTo>
                  <a:pt x="3354274" y="0"/>
                </a:lnTo>
                <a:lnTo>
                  <a:pt x="3354274" y="5111275"/>
                </a:lnTo>
                <a:lnTo>
                  <a:pt x="0" y="5111275"/>
                </a:lnTo>
                <a:lnTo>
                  <a:pt x="0" y="0"/>
                </a:lnTo>
                <a:close/>
              </a:path>
            </a:pathLst>
          </a:custGeom>
          <a:blipFill>
            <a:blip r:embed="rId4">
              <a:alphaModFix amt="13000"/>
            </a:blip>
            <a:stretch>
              <a:fillRect/>
            </a:stretch>
          </a:blipFill>
        </p:spPr>
        <p:txBody>
          <a:bodyPr/>
          <a:lstStyle/>
          <a:p>
            <a:endParaRPr lang="en-US" dirty="0"/>
          </a:p>
        </p:txBody>
      </p:sp>
      <p:sp>
        <p:nvSpPr>
          <p:cNvPr id="9" name="Freeform 9"/>
          <p:cNvSpPr/>
          <p:nvPr/>
        </p:nvSpPr>
        <p:spPr>
          <a:xfrm>
            <a:off x="-2928145" y="8921932"/>
            <a:ext cx="7315200" cy="3931920"/>
          </a:xfrm>
          <a:custGeom>
            <a:avLst/>
            <a:gdLst/>
            <a:ahLst/>
            <a:cxnLst/>
            <a:rect l="l" t="t" r="r" b="b"/>
            <a:pathLst>
              <a:path w="7315200" h="3931920">
                <a:moveTo>
                  <a:pt x="0" y="0"/>
                </a:moveTo>
                <a:lnTo>
                  <a:pt x="7315200" y="0"/>
                </a:lnTo>
                <a:lnTo>
                  <a:pt x="7315200" y="3931920"/>
                </a:lnTo>
                <a:lnTo>
                  <a:pt x="0" y="39319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0" name="Freeform 10"/>
          <p:cNvSpPr/>
          <p:nvPr/>
        </p:nvSpPr>
        <p:spPr>
          <a:xfrm>
            <a:off x="6194911" y="-1406588"/>
            <a:ext cx="2802946" cy="2813176"/>
          </a:xfrm>
          <a:custGeom>
            <a:avLst/>
            <a:gdLst/>
            <a:ahLst/>
            <a:cxnLst/>
            <a:rect l="l" t="t" r="r" b="b"/>
            <a:pathLst>
              <a:path w="2802946" h="2813176">
                <a:moveTo>
                  <a:pt x="0" y="0"/>
                </a:moveTo>
                <a:lnTo>
                  <a:pt x="2802946" y="0"/>
                </a:lnTo>
                <a:lnTo>
                  <a:pt x="2802946" y="2813176"/>
                </a:lnTo>
                <a:lnTo>
                  <a:pt x="0" y="2813176"/>
                </a:lnTo>
                <a:lnTo>
                  <a:pt x="0" y="0"/>
                </a:lnTo>
                <a:close/>
              </a:path>
            </a:pathLst>
          </a:custGeom>
          <a:blipFill>
            <a:blip r:embed="rId7">
              <a:alphaModFix amt="12000"/>
              <a:extLst>
                <a:ext uri="{96DAC541-7B7A-43D3-8B79-37D633B846F1}">
                  <asvg:svgBlip xmlns:asvg="http://schemas.microsoft.com/office/drawing/2016/SVG/main" r:embed="rId8"/>
                </a:ext>
              </a:extLst>
            </a:blip>
            <a:stretch>
              <a:fillRect/>
            </a:stretch>
          </a:blipFill>
        </p:spPr>
        <p:txBody>
          <a:bodyPr/>
          <a:lstStyle/>
          <a:p>
            <a:endParaRPr lang="en-US" dirty="0"/>
          </a:p>
        </p:txBody>
      </p:sp>
      <p:pic>
        <p:nvPicPr>
          <p:cNvPr id="16" name="Picture 15" descr="A qr code with a red heart and a red heart&#10;&#10;Description automatically generated">
            <a:extLst>
              <a:ext uri="{FF2B5EF4-FFF2-40B4-BE49-F238E27FC236}">
                <a16:creationId xmlns:a16="http://schemas.microsoft.com/office/drawing/2014/main" id="{12620921-AF65-6D00-E399-73204BD37A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0434" y="1181100"/>
            <a:ext cx="5835950" cy="6216970"/>
          </a:xfrm>
          <a:prstGeom prst="rect">
            <a:avLst/>
          </a:prstGeom>
        </p:spPr>
      </p:pic>
    </p:spTree>
    <p:extLst>
      <p:ext uri="{BB962C8B-B14F-4D97-AF65-F5344CB8AC3E}">
        <p14:creationId xmlns:p14="http://schemas.microsoft.com/office/powerpoint/2010/main" val="2439051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sp>
        <p:nvSpPr>
          <p:cNvPr id="2" name="Freeform 2"/>
          <p:cNvSpPr/>
          <p:nvPr/>
        </p:nvSpPr>
        <p:spPr>
          <a:xfrm>
            <a:off x="8997696" y="0"/>
            <a:ext cx="9290304" cy="9229725"/>
          </a:xfrm>
          <a:custGeom>
            <a:avLst/>
            <a:gdLst/>
            <a:ahLst/>
            <a:cxnLst/>
            <a:rect l="l" t="t" r="r" b="b"/>
            <a:pathLst>
              <a:path w="9290304" h="9229725">
                <a:moveTo>
                  <a:pt x="0" y="0"/>
                </a:moveTo>
                <a:lnTo>
                  <a:pt x="9290304" y="0"/>
                </a:lnTo>
                <a:lnTo>
                  <a:pt x="9290304" y="9229725"/>
                </a:lnTo>
                <a:lnTo>
                  <a:pt x="0" y="9229725"/>
                </a:lnTo>
                <a:lnTo>
                  <a:pt x="0" y="0"/>
                </a:lnTo>
                <a:close/>
              </a:path>
            </a:pathLst>
          </a:custGeom>
          <a:blipFill>
            <a:blip r:embed="rId3"/>
            <a:stretch>
              <a:fillRect l="-24510" r="-24510"/>
            </a:stretch>
          </a:blipFill>
        </p:spPr>
        <p:txBody>
          <a:bodyPr/>
          <a:lstStyle/>
          <a:p>
            <a:endParaRPr lang="en-US" dirty="0"/>
          </a:p>
        </p:txBody>
      </p:sp>
      <p:sp>
        <p:nvSpPr>
          <p:cNvPr id="3" name="AutoShape 3"/>
          <p:cNvSpPr/>
          <p:nvPr/>
        </p:nvSpPr>
        <p:spPr>
          <a:xfrm>
            <a:off x="0" y="0"/>
            <a:ext cx="8997696" cy="9229725"/>
          </a:xfrm>
          <a:prstGeom prst="rect">
            <a:avLst/>
          </a:prstGeom>
          <a:solidFill>
            <a:srgbClr val="C80B27"/>
          </a:solidFill>
        </p:spPr>
        <p:txBody>
          <a:bodyPr/>
          <a:lstStyle/>
          <a:p>
            <a:endParaRPr lang="en-US" dirty="0"/>
          </a:p>
        </p:txBody>
      </p:sp>
      <p:sp>
        <p:nvSpPr>
          <p:cNvPr id="4" name="AutoShape 4"/>
          <p:cNvSpPr/>
          <p:nvPr/>
        </p:nvSpPr>
        <p:spPr>
          <a:xfrm>
            <a:off x="0" y="9229725"/>
            <a:ext cx="18580607" cy="0"/>
          </a:xfrm>
          <a:prstGeom prst="line">
            <a:avLst/>
          </a:prstGeom>
          <a:ln w="9525" cap="rnd">
            <a:solidFill>
              <a:srgbClr val="FFFFFF"/>
            </a:solidFill>
            <a:prstDash val="solid"/>
            <a:headEnd type="none" w="sm" len="sm"/>
            <a:tailEnd type="none" w="sm" len="sm"/>
          </a:ln>
        </p:spPr>
        <p:txBody>
          <a:bodyPr/>
          <a:lstStyle/>
          <a:p>
            <a:endParaRPr lang="en-US" dirty="0"/>
          </a:p>
        </p:txBody>
      </p:sp>
      <p:sp>
        <p:nvSpPr>
          <p:cNvPr id="5" name="Freeform 5"/>
          <p:cNvSpPr/>
          <p:nvPr/>
        </p:nvSpPr>
        <p:spPr>
          <a:xfrm>
            <a:off x="246004" y="7330405"/>
            <a:ext cx="1835838" cy="1826047"/>
          </a:xfrm>
          <a:custGeom>
            <a:avLst/>
            <a:gdLst/>
            <a:ahLst/>
            <a:cxnLst/>
            <a:rect l="l" t="t" r="r" b="b"/>
            <a:pathLst>
              <a:path w="1835838" h="1826047">
                <a:moveTo>
                  <a:pt x="0" y="0"/>
                </a:moveTo>
                <a:lnTo>
                  <a:pt x="1835837" y="0"/>
                </a:lnTo>
                <a:lnTo>
                  <a:pt x="1835837" y="1826047"/>
                </a:lnTo>
                <a:lnTo>
                  <a:pt x="0" y="1826047"/>
                </a:lnTo>
                <a:lnTo>
                  <a:pt x="0" y="0"/>
                </a:lnTo>
                <a:close/>
              </a:path>
            </a:pathLst>
          </a:custGeom>
          <a:blipFill>
            <a:blip r:embed="rId4"/>
            <a:stretch>
              <a:fillRect/>
            </a:stretch>
          </a:blipFill>
        </p:spPr>
        <p:txBody>
          <a:bodyPr/>
          <a:lstStyle/>
          <a:p>
            <a:endParaRPr lang="en-US" dirty="0"/>
          </a:p>
        </p:txBody>
      </p:sp>
      <p:sp>
        <p:nvSpPr>
          <p:cNvPr id="6" name="TextBox 6"/>
          <p:cNvSpPr txBox="1"/>
          <p:nvPr/>
        </p:nvSpPr>
        <p:spPr>
          <a:xfrm>
            <a:off x="457200" y="3227180"/>
            <a:ext cx="6669851" cy="1047662"/>
          </a:xfrm>
          <a:prstGeom prst="rect">
            <a:avLst/>
          </a:prstGeom>
        </p:spPr>
        <p:txBody>
          <a:bodyPr lIns="0" tIns="0" rIns="0" bIns="0" rtlCol="0" anchor="t">
            <a:spAutoFit/>
          </a:bodyPr>
          <a:lstStyle/>
          <a:p>
            <a:pPr marL="0" lvl="0" indent="0" algn="l">
              <a:lnSpc>
                <a:spcPts val="4200"/>
              </a:lnSpc>
            </a:pPr>
            <a:r>
              <a:rPr lang="en-US" sz="3000" dirty="0">
                <a:solidFill>
                  <a:srgbClr val="FFFFFF"/>
                </a:solidFill>
                <a:latin typeface="Canva Sans Bold"/>
                <a:ea typeface="Canva Sans Bold"/>
                <a:cs typeface="Canva Sans Bold"/>
                <a:sym typeface="Canva Sans Bold"/>
              </a:rPr>
              <a:t>Email: Make sure you are checking your CCSD email regularly</a:t>
            </a:r>
          </a:p>
        </p:txBody>
      </p:sp>
      <p:sp>
        <p:nvSpPr>
          <p:cNvPr id="7" name="TextBox 7"/>
          <p:cNvSpPr txBox="1"/>
          <p:nvPr/>
        </p:nvSpPr>
        <p:spPr>
          <a:xfrm>
            <a:off x="296332" y="73705"/>
            <a:ext cx="6669851" cy="2876462"/>
          </a:xfrm>
          <a:prstGeom prst="rect">
            <a:avLst/>
          </a:prstGeom>
        </p:spPr>
        <p:txBody>
          <a:bodyPr lIns="0" tIns="0" rIns="0" bIns="0" rtlCol="0" anchor="t">
            <a:spAutoFit/>
          </a:bodyPr>
          <a:lstStyle/>
          <a:p>
            <a:pPr marL="0" lvl="0" indent="0" algn="l">
              <a:lnSpc>
                <a:spcPts val="11382"/>
              </a:lnSpc>
            </a:pPr>
            <a:r>
              <a:rPr lang="en-US" sz="9485" dirty="0">
                <a:solidFill>
                  <a:srgbClr val="FFFFFF"/>
                </a:solidFill>
                <a:latin typeface="Open Sans Bold"/>
                <a:ea typeface="Open Sans Bold"/>
                <a:cs typeface="Open Sans Bold"/>
                <a:sym typeface="Open Sans Bold"/>
              </a:rPr>
              <a:t>Stay Connected</a:t>
            </a:r>
          </a:p>
        </p:txBody>
      </p:sp>
      <p:sp>
        <p:nvSpPr>
          <p:cNvPr id="8" name="TextBox 8"/>
          <p:cNvSpPr txBox="1"/>
          <p:nvPr/>
        </p:nvSpPr>
        <p:spPr>
          <a:xfrm>
            <a:off x="1392522" y="4638233"/>
            <a:ext cx="6669851" cy="1029432"/>
          </a:xfrm>
          <a:prstGeom prst="rect">
            <a:avLst/>
          </a:prstGeom>
        </p:spPr>
        <p:txBody>
          <a:bodyPr lIns="0" tIns="0" rIns="0" bIns="0" rtlCol="0" anchor="t">
            <a:spAutoFit/>
          </a:bodyPr>
          <a:lstStyle/>
          <a:p>
            <a:pPr marL="0" lvl="0" indent="0" algn="l">
              <a:lnSpc>
                <a:spcPts val="4147"/>
              </a:lnSpc>
            </a:pPr>
            <a:r>
              <a:rPr lang="en-US" sz="2962" dirty="0">
                <a:solidFill>
                  <a:srgbClr val="FFFFFF"/>
                </a:solidFill>
                <a:latin typeface="Canva Sans Bold"/>
                <a:ea typeface="Canva Sans Bold"/>
                <a:cs typeface="Canva Sans Bold"/>
                <a:sym typeface="Canva Sans Bold"/>
              </a:rPr>
              <a:t>Allatoona High School Website: https://www.cobbk12.org/Allatoona</a:t>
            </a:r>
          </a:p>
        </p:txBody>
      </p:sp>
      <p:sp>
        <p:nvSpPr>
          <p:cNvPr id="9" name="TextBox 9"/>
          <p:cNvSpPr txBox="1"/>
          <p:nvPr/>
        </p:nvSpPr>
        <p:spPr>
          <a:xfrm>
            <a:off x="265852" y="6206638"/>
            <a:ext cx="8139422" cy="397545"/>
          </a:xfrm>
          <a:prstGeom prst="rect">
            <a:avLst/>
          </a:prstGeom>
        </p:spPr>
        <p:txBody>
          <a:bodyPr wrap="square" lIns="0" tIns="0" rIns="0" bIns="0" rtlCol="0" anchor="t">
            <a:spAutoFit/>
          </a:bodyPr>
          <a:lstStyle/>
          <a:p>
            <a:pPr marL="0" lvl="0" indent="0" algn="l">
              <a:lnSpc>
                <a:spcPts val="3079"/>
              </a:lnSpc>
            </a:pPr>
            <a:r>
              <a:rPr lang="en-US" sz="2800" dirty="0">
                <a:solidFill>
                  <a:srgbClr val="FFFFFF"/>
                </a:solidFill>
                <a:latin typeface="Open Sans"/>
                <a:ea typeface="Open Sans"/>
                <a:cs typeface="Open Sans"/>
                <a:sym typeface="Open Sans"/>
              </a:rPr>
              <a:t>CTLS: Check the Senior Class of 2025 tile in CTLS</a:t>
            </a:r>
            <a:endParaRPr lang="en-US" sz="2800" dirty="0">
              <a:solidFill>
                <a:srgbClr val="FFFFFF"/>
              </a:solidFill>
              <a:latin typeface="Open Sans"/>
              <a:ea typeface="Open Sans"/>
              <a:cs typeface="Open Sans"/>
            </a:endParaRPr>
          </a:p>
        </p:txBody>
      </p:sp>
      <p:sp>
        <p:nvSpPr>
          <p:cNvPr id="10" name="TextBox 10"/>
          <p:cNvSpPr txBox="1"/>
          <p:nvPr/>
        </p:nvSpPr>
        <p:spPr>
          <a:xfrm>
            <a:off x="1163923" y="7183310"/>
            <a:ext cx="6669851" cy="653592"/>
          </a:xfrm>
          <a:prstGeom prst="rect">
            <a:avLst/>
          </a:prstGeom>
        </p:spPr>
        <p:txBody>
          <a:bodyPr lIns="0" tIns="0" rIns="0" bIns="0" rtlCol="0" anchor="t">
            <a:spAutoFit/>
          </a:bodyPr>
          <a:lstStyle/>
          <a:p>
            <a:pPr algn="ctr">
              <a:lnSpc>
                <a:spcPts val="5396"/>
              </a:lnSpc>
            </a:pPr>
            <a:r>
              <a:rPr lang="en-US" sz="3854" dirty="0">
                <a:solidFill>
                  <a:srgbClr val="FFFFFF"/>
                </a:solidFill>
                <a:latin typeface="Canva Sans Bold"/>
                <a:ea typeface="Canva Sans Bold"/>
                <a:cs typeface="Canva Sans Bold"/>
                <a:sym typeface="Canva Sans Bold"/>
              </a:rPr>
              <a:t>@buc_counselors</a:t>
            </a:r>
          </a:p>
        </p:txBody>
      </p:sp>
      <p:sp>
        <p:nvSpPr>
          <p:cNvPr id="11" name="TextBox 11"/>
          <p:cNvSpPr txBox="1"/>
          <p:nvPr/>
        </p:nvSpPr>
        <p:spPr>
          <a:xfrm>
            <a:off x="1841404" y="7922627"/>
            <a:ext cx="5992370" cy="584452"/>
          </a:xfrm>
          <a:prstGeom prst="rect">
            <a:avLst/>
          </a:prstGeom>
        </p:spPr>
        <p:txBody>
          <a:bodyPr lIns="0" tIns="0" rIns="0" bIns="0" rtlCol="0" anchor="t">
            <a:spAutoFit/>
          </a:bodyPr>
          <a:lstStyle/>
          <a:p>
            <a:pPr algn="ctr">
              <a:lnSpc>
                <a:spcPts val="4848"/>
              </a:lnSpc>
            </a:pPr>
            <a:r>
              <a:rPr lang="en-US" sz="3463" dirty="0">
                <a:solidFill>
                  <a:srgbClr val="FFFFFF"/>
                </a:solidFill>
                <a:latin typeface="Canva Sans Bold"/>
                <a:ea typeface="Canva Sans Bold"/>
                <a:cs typeface="Canva Sans Bold"/>
                <a:sym typeface="Canva Sans Bold"/>
              </a:rPr>
              <a:t>@allatoonahighschool</a:t>
            </a:r>
          </a:p>
        </p:txBody>
      </p:sp>
      <p:sp>
        <p:nvSpPr>
          <p:cNvPr id="12" name="TextBox 12"/>
          <p:cNvSpPr txBox="1"/>
          <p:nvPr/>
        </p:nvSpPr>
        <p:spPr>
          <a:xfrm>
            <a:off x="1028700" y="8570511"/>
            <a:ext cx="6625491" cy="659214"/>
          </a:xfrm>
          <a:prstGeom prst="rect">
            <a:avLst/>
          </a:prstGeom>
        </p:spPr>
        <p:txBody>
          <a:bodyPr lIns="0" tIns="0" rIns="0" bIns="0" rtlCol="0" anchor="t">
            <a:spAutoFit/>
          </a:bodyPr>
          <a:lstStyle/>
          <a:p>
            <a:pPr algn="ctr">
              <a:lnSpc>
                <a:spcPts val="5360"/>
              </a:lnSpc>
            </a:pPr>
            <a:r>
              <a:rPr lang="en-US" sz="3829" dirty="0">
                <a:solidFill>
                  <a:srgbClr val="FFFFFF"/>
                </a:solidFill>
                <a:latin typeface="Canva Sans Bold"/>
                <a:ea typeface="Canva Sans Bold"/>
                <a:cs typeface="Canva Sans Bold"/>
                <a:sym typeface="Canva Sans Bold"/>
              </a:rPr>
              <a:t>@allatoona2025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sp>
        <p:nvSpPr>
          <p:cNvPr id="8" name="Freeform 8"/>
          <p:cNvSpPr/>
          <p:nvPr/>
        </p:nvSpPr>
        <p:spPr>
          <a:xfrm>
            <a:off x="2429960" y="9081786"/>
            <a:ext cx="3477006" cy="4114800"/>
          </a:xfrm>
          <a:custGeom>
            <a:avLst/>
            <a:gdLst/>
            <a:ahLst/>
            <a:cxnLst/>
            <a:rect l="l" t="t" r="r" b="b"/>
            <a:pathLst>
              <a:path w="3477006" h="4114800">
                <a:moveTo>
                  <a:pt x="0" y="0"/>
                </a:moveTo>
                <a:lnTo>
                  <a:pt x="3477006" y="0"/>
                </a:lnTo>
                <a:lnTo>
                  <a:pt x="3477006" y="4114800"/>
                </a:lnTo>
                <a:lnTo>
                  <a:pt x="0" y="4114800"/>
                </a:lnTo>
                <a:lnTo>
                  <a:pt x="0" y="0"/>
                </a:lnTo>
                <a:close/>
              </a:path>
            </a:pathLst>
          </a:custGeom>
          <a:blipFill>
            <a:blip r:embed="rId3">
              <a:alphaModFix amt="10999"/>
              <a:extLst>
                <a:ext uri="{96DAC541-7B7A-43D3-8B79-37D633B846F1}">
                  <asvg:svgBlip xmlns:asvg="http://schemas.microsoft.com/office/drawing/2016/SVG/main" r:embed="rId4"/>
                </a:ext>
              </a:extLst>
            </a:blip>
            <a:stretch>
              <a:fillRect/>
            </a:stretch>
          </a:blipFill>
        </p:spPr>
        <p:txBody>
          <a:bodyPr/>
          <a:lstStyle/>
          <a:p>
            <a:endParaRPr lang="en-US" dirty="0"/>
          </a:p>
        </p:txBody>
      </p:sp>
      <p:pic>
        <p:nvPicPr>
          <p:cNvPr id="15" name="Picture 14" descr="A poster of a senior portrait&#10;&#10;Description automatically generated">
            <a:extLst>
              <a:ext uri="{FF2B5EF4-FFF2-40B4-BE49-F238E27FC236}">
                <a16:creationId xmlns:a16="http://schemas.microsoft.com/office/drawing/2014/main" id="{30F44DB3-F69F-729F-7406-8F2EC8AF44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0" y="244211"/>
            <a:ext cx="9677400" cy="9798578"/>
          </a:xfrm>
          <a:prstGeom prst="rect">
            <a:avLst/>
          </a:prstGeom>
        </p:spPr>
      </p:pic>
    </p:spTree>
    <p:extLst>
      <p:ext uri="{BB962C8B-B14F-4D97-AF65-F5344CB8AC3E}">
        <p14:creationId xmlns:p14="http://schemas.microsoft.com/office/powerpoint/2010/main" val="3360019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sp>
        <p:nvSpPr>
          <p:cNvPr id="2" name="Freeform 2"/>
          <p:cNvSpPr/>
          <p:nvPr/>
        </p:nvSpPr>
        <p:spPr>
          <a:xfrm>
            <a:off x="-335975" y="512073"/>
            <a:ext cx="3525114" cy="10312833"/>
          </a:xfrm>
          <a:custGeom>
            <a:avLst/>
            <a:gdLst/>
            <a:ahLst/>
            <a:cxnLst/>
            <a:rect l="l" t="t" r="r" b="b"/>
            <a:pathLst>
              <a:path w="3525114" h="10312833">
                <a:moveTo>
                  <a:pt x="0" y="0"/>
                </a:moveTo>
                <a:lnTo>
                  <a:pt x="3525113" y="0"/>
                </a:lnTo>
                <a:lnTo>
                  <a:pt x="3525113" y="10312833"/>
                </a:lnTo>
                <a:lnTo>
                  <a:pt x="0" y="103128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3" name="Freeform 3"/>
          <p:cNvSpPr/>
          <p:nvPr/>
        </p:nvSpPr>
        <p:spPr>
          <a:xfrm flipH="1">
            <a:off x="14488776" y="3263476"/>
            <a:ext cx="3525114" cy="10312833"/>
          </a:xfrm>
          <a:custGeom>
            <a:avLst/>
            <a:gdLst/>
            <a:ahLst/>
            <a:cxnLst/>
            <a:rect l="l" t="t" r="r" b="b"/>
            <a:pathLst>
              <a:path w="3525114" h="10312833">
                <a:moveTo>
                  <a:pt x="3525113" y="0"/>
                </a:moveTo>
                <a:lnTo>
                  <a:pt x="0" y="0"/>
                </a:lnTo>
                <a:lnTo>
                  <a:pt x="0" y="10312833"/>
                </a:lnTo>
                <a:lnTo>
                  <a:pt x="3525113" y="10312833"/>
                </a:lnTo>
                <a:lnTo>
                  <a:pt x="352511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4" name="TextBox 4"/>
          <p:cNvSpPr txBox="1"/>
          <p:nvPr/>
        </p:nvSpPr>
        <p:spPr>
          <a:xfrm>
            <a:off x="4168463" y="3341897"/>
            <a:ext cx="9951074" cy="4193185"/>
          </a:xfrm>
          <a:prstGeom prst="rect">
            <a:avLst/>
          </a:prstGeom>
        </p:spPr>
        <p:txBody>
          <a:bodyPr lIns="0" tIns="0" rIns="0" bIns="0" rtlCol="0" anchor="t">
            <a:spAutoFit/>
          </a:bodyPr>
          <a:lstStyle/>
          <a:p>
            <a:pPr algn="ctr">
              <a:lnSpc>
                <a:spcPts val="6782"/>
              </a:lnSpc>
            </a:pPr>
            <a:r>
              <a:rPr lang="en-US" sz="3041" spc="425" dirty="0">
                <a:solidFill>
                  <a:srgbClr val="FFFFFF"/>
                </a:solidFill>
                <a:latin typeface="Montserrat Classic"/>
                <a:ea typeface="Montserrat Classic"/>
                <a:cs typeface="Montserrat Classic"/>
                <a:sym typeface="Montserrat Classic"/>
              </a:rPr>
              <a:t>MEETING GRADUATION REQUIREMENTS</a:t>
            </a:r>
          </a:p>
          <a:p>
            <a:pPr algn="ctr">
              <a:lnSpc>
                <a:spcPts val="6782"/>
              </a:lnSpc>
            </a:pPr>
            <a:r>
              <a:rPr lang="en-US" sz="3041" spc="425" dirty="0">
                <a:solidFill>
                  <a:srgbClr val="FFFFFF"/>
                </a:solidFill>
                <a:latin typeface="Montserrat Classic"/>
                <a:ea typeface="Montserrat Classic"/>
                <a:cs typeface="Montserrat Classic"/>
                <a:sym typeface="Montserrat Classic"/>
              </a:rPr>
              <a:t>NAVIANCE</a:t>
            </a:r>
          </a:p>
          <a:p>
            <a:pPr algn="ctr">
              <a:lnSpc>
                <a:spcPts val="6782"/>
              </a:lnSpc>
            </a:pPr>
            <a:r>
              <a:rPr lang="en-US" sz="3041" spc="425" dirty="0">
                <a:solidFill>
                  <a:srgbClr val="FFFFFF"/>
                </a:solidFill>
                <a:latin typeface="Montserrat Classic"/>
                <a:ea typeface="Montserrat Classic"/>
                <a:cs typeface="Montserrat Classic"/>
                <a:sym typeface="Montserrat Classic"/>
              </a:rPr>
              <a:t>FUTURE PLANNING</a:t>
            </a:r>
          </a:p>
          <a:p>
            <a:pPr algn="ctr">
              <a:lnSpc>
                <a:spcPts val="6782"/>
              </a:lnSpc>
            </a:pPr>
            <a:r>
              <a:rPr lang="en-US" sz="3041" spc="425" dirty="0">
                <a:solidFill>
                  <a:srgbClr val="FFFFFF"/>
                </a:solidFill>
                <a:latin typeface="Montserrat Classic"/>
                <a:ea typeface="Montserrat Classic"/>
                <a:cs typeface="Montserrat Classic"/>
                <a:sym typeface="Montserrat Classic"/>
              </a:rPr>
              <a:t>THE COLLEGE APPLICATION PROCESS</a:t>
            </a:r>
          </a:p>
          <a:p>
            <a:pPr algn="ctr">
              <a:lnSpc>
                <a:spcPts val="6782"/>
              </a:lnSpc>
            </a:pPr>
            <a:endParaRPr lang="en-US" sz="3041" spc="425" dirty="0">
              <a:solidFill>
                <a:srgbClr val="FFFFFF"/>
              </a:solidFill>
              <a:latin typeface="Montserrat Classic"/>
              <a:ea typeface="Montserrat Classic"/>
              <a:cs typeface="Montserrat Classic"/>
              <a:sym typeface="Montserrat Classic"/>
            </a:endParaRPr>
          </a:p>
        </p:txBody>
      </p:sp>
      <p:sp>
        <p:nvSpPr>
          <p:cNvPr id="5" name="Freeform 5"/>
          <p:cNvSpPr/>
          <p:nvPr/>
        </p:nvSpPr>
        <p:spPr>
          <a:xfrm>
            <a:off x="9528326" y="2607861"/>
            <a:ext cx="12510860" cy="12947850"/>
          </a:xfrm>
          <a:custGeom>
            <a:avLst/>
            <a:gdLst/>
            <a:ahLst/>
            <a:cxnLst/>
            <a:rect l="l" t="t" r="r" b="b"/>
            <a:pathLst>
              <a:path w="12510860" h="12947850">
                <a:moveTo>
                  <a:pt x="0" y="0"/>
                </a:moveTo>
                <a:lnTo>
                  <a:pt x="12510860" y="0"/>
                </a:lnTo>
                <a:lnTo>
                  <a:pt x="12510860" y="12947850"/>
                </a:lnTo>
                <a:lnTo>
                  <a:pt x="0" y="12947850"/>
                </a:lnTo>
                <a:lnTo>
                  <a:pt x="0" y="0"/>
                </a:lnTo>
                <a:close/>
              </a:path>
            </a:pathLst>
          </a:custGeom>
          <a:blipFill>
            <a:blip r:embed="rId4">
              <a:alphaModFix amt="6000"/>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7" name="Freeform 7"/>
          <p:cNvSpPr/>
          <p:nvPr/>
        </p:nvSpPr>
        <p:spPr>
          <a:xfrm>
            <a:off x="16552333" y="-3470010"/>
            <a:ext cx="3806190" cy="4114800"/>
          </a:xfrm>
          <a:custGeom>
            <a:avLst/>
            <a:gdLst/>
            <a:ahLst/>
            <a:cxnLst/>
            <a:rect l="l" t="t" r="r" b="b"/>
            <a:pathLst>
              <a:path w="3806190" h="4114800">
                <a:moveTo>
                  <a:pt x="0" y="0"/>
                </a:moveTo>
                <a:lnTo>
                  <a:pt x="3806190" y="0"/>
                </a:lnTo>
                <a:lnTo>
                  <a:pt x="3806190" y="4114800"/>
                </a:lnTo>
                <a:lnTo>
                  <a:pt x="0" y="4114800"/>
                </a:lnTo>
                <a:lnTo>
                  <a:pt x="0" y="0"/>
                </a:lnTo>
                <a:close/>
              </a:path>
            </a:pathLst>
          </a:custGeom>
          <a:blipFill>
            <a:blip r:embed="rId6">
              <a:alphaModFix amt="28000"/>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8" name="Freeform 8"/>
          <p:cNvSpPr/>
          <p:nvPr/>
        </p:nvSpPr>
        <p:spPr>
          <a:xfrm>
            <a:off x="2429960" y="9081786"/>
            <a:ext cx="3477006" cy="4114800"/>
          </a:xfrm>
          <a:custGeom>
            <a:avLst/>
            <a:gdLst/>
            <a:ahLst/>
            <a:cxnLst/>
            <a:rect l="l" t="t" r="r" b="b"/>
            <a:pathLst>
              <a:path w="3477006" h="4114800">
                <a:moveTo>
                  <a:pt x="0" y="0"/>
                </a:moveTo>
                <a:lnTo>
                  <a:pt x="3477006" y="0"/>
                </a:lnTo>
                <a:lnTo>
                  <a:pt x="3477006" y="4114800"/>
                </a:lnTo>
                <a:lnTo>
                  <a:pt x="0" y="4114800"/>
                </a:lnTo>
                <a:lnTo>
                  <a:pt x="0" y="0"/>
                </a:lnTo>
                <a:close/>
              </a:path>
            </a:pathLst>
          </a:custGeom>
          <a:blipFill>
            <a:blip r:embed="rId8">
              <a:alphaModFix amt="10999"/>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9" name="TextBox 9"/>
          <p:cNvSpPr txBox="1"/>
          <p:nvPr/>
        </p:nvSpPr>
        <p:spPr>
          <a:xfrm>
            <a:off x="3655863" y="720990"/>
            <a:ext cx="10976273" cy="1379003"/>
          </a:xfrm>
          <a:prstGeom prst="rect">
            <a:avLst/>
          </a:prstGeom>
        </p:spPr>
        <p:txBody>
          <a:bodyPr lIns="0" tIns="0" rIns="0" bIns="0" rtlCol="0" anchor="t">
            <a:spAutoFit/>
          </a:bodyPr>
          <a:lstStyle/>
          <a:p>
            <a:pPr algn="ctr">
              <a:lnSpc>
                <a:spcPts val="10571"/>
              </a:lnSpc>
            </a:pPr>
            <a:r>
              <a:rPr lang="en-US" sz="9524" dirty="0">
                <a:solidFill>
                  <a:srgbClr val="CCCCCC"/>
                </a:solidFill>
                <a:latin typeface="Bebas Neue Bold"/>
                <a:ea typeface="Bebas Neue Bold"/>
                <a:cs typeface="Bebas Neue Bold"/>
                <a:sym typeface="Bebas Neue Bold"/>
              </a:rPr>
              <a:t>TONIGHTS AGENDA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sp>
        <p:nvSpPr>
          <p:cNvPr id="8" name="Freeform 8"/>
          <p:cNvSpPr/>
          <p:nvPr/>
        </p:nvSpPr>
        <p:spPr>
          <a:xfrm>
            <a:off x="2429960" y="9081786"/>
            <a:ext cx="3477006" cy="4114800"/>
          </a:xfrm>
          <a:custGeom>
            <a:avLst/>
            <a:gdLst/>
            <a:ahLst/>
            <a:cxnLst/>
            <a:rect l="l" t="t" r="r" b="b"/>
            <a:pathLst>
              <a:path w="3477006" h="4114800">
                <a:moveTo>
                  <a:pt x="0" y="0"/>
                </a:moveTo>
                <a:lnTo>
                  <a:pt x="3477006" y="0"/>
                </a:lnTo>
                <a:lnTo>
                  <a:pt x="3477006" y="4114800"/>
                </a:lnTo>
                <a:lnTo>
                  <a:pt x="0" y="4114800"/>
                </a:lnTo>
                <a:lnTo>
                  <a:pt x="0" y="0"/>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9" name="TextBox 9"/>
          <p:cNvSpPr txBox="1"/>
          <p:nvPr/>
        </p:nvSpPr>
        <p:spPr>
          <a:xfrm>
            <a:off x="3810000" y="-64667"/>
            <a:ext cx="10976273" cy="1379003"/>
          </a:xfrm>
          <a:prstGeom prst="rect">
            <a:avLst/>
          </a:prstGeom>
        </p:spPr>
        <p:txBody>
          <a:bodyPr lIns="0" tIns="0" rIns="0" bIns="0" rtlCol="0" anchor="t">
            <a:spAutoFit/>
          </a:bodyPr>
          <a:lstStyle/>
          <a:p>
            <a:pPr algn="ctr">
              <a:lnSpc>
                <a:spcPts val="10571"/>
              </a:lnSpc>
            </a:pPr>
            <a:r>
              <a:rPr lang="en-US" sz="9524" dirty="0">
                <a:solidFill>
                  <a:srgbClr val="CCCCCC"/>
                </a:solidFill>
                <a:latin typeface="Bebas Neue Bold"/>
                <a:ea typeface="Bebas Neue Bold"/>
                <a:cs typeface="Bebas Neue Bold"/>
                <a:sym typeface="Bebas Neue Bold"/>
              </a:rPr>
              <a:t>Graduation requirements</a:t>
            </a:r>
          </a:p>
        </p:txBody>
      </p:sp>
      <p:graphicFrame>
        <p:nvGraphicFramePr>
          <p:cNvPr id="6" name="Table 5">
            <a:extLst>
              <a:ext uri="{FF2B5EF4-FFF2-40B4-BE49-F238E27FC236}">
                <a16:creationId xmlns:a16="http://schemas.microsoft.com/office/drawing/2014/main" id="{5D7EA96E-F33D-BE66-4E13-A519BED831DF}"/>
              </a:ext>
            </a:extLst>
          </p:cNvPr>
          <p:cNvGraphicFramePr>
            <a:graphicFrameLocks noGrp="1"/>
          </p:cNvGraphicFramePr>
          <p:nvPr/>
        </p:nvGraphicFramePr>
        <p:xfrm>
          <a:off x="381000" y="1287553"/>
          <a:ext cx="17373600" cy="8692517"/>
        </p:xfrm>
        <a:graphic>
          <a:graphicData uri="http://schemas.openxmlformats.org/drawingml/2006/table">
            <a:tbl>
              <a:tblPr/>
              <a:tblGrid>
                <a:gridCol w="6577067">
                  <a:extLst>
                    <a:ext uri="{9D8B030D-6E8A-4147-A177-3AD203B41FA5}">
                      <a16:colId xmlns:a16="http://schemas.microsoft.com/office/drawing/2014/main" val="1966044942"/>
                    </a:ext>
                  </a:extLst>
                </a:gridCol>
                <a:gridCol w="3923733">
                  <a:extLst>
                    <a:ext uri="{9D8B030D-6E8A-4147-A177-3AD203B41FA5}">
                      <a16:colId xmlns:a16="http://schemas.microsoft.com/office/drawing/2014/main" val="763806071"/>
                    </a:ext>
                  </a:extLst>
                </a:gridCol>
                <a:gridCol w="6872800">
                  <a:extLst>
                    <a:ext uri="{9D8B030D-6E8A-4147-A177-3AD203B41FA5}">
                      <a16:colId xmlns:a16="http://schemas.microsoft.com/office/drawing/2014/main" val="723343941"/>
                    </a:ext>
                  </a:extLst>
                </a:gridCol>
              </a:tblGrid>
              <a:tr h="657252">
                <a:tc>
                  <a:txBody>
                    <a:bodyPr/>
                    <a:lstStyle/>
                    <a:p>
                      <a:pPr algn="ctr"/>
                      <a:r>
                        <a:rPr lang="en-US" sz="2400" dirty="0">
                          <a:effectLst/>
                        </a:rPr>
                        <a:t>Subject</a:t>
                      </a: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dirty="0">
                          <a:effectLst/>
                        </a:rPr>
                        <a:t>Credits Required</a:t>
                      </a: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dirty="0">
                          <a:effectLst/>
                        </a:rPr>
                        <a:t>Courses Required</a:t>
                      </a: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59936667"/>
                  </a:ext>
                </a:extLst>
              </a:tr>
              <a:tr h="697808">
                <a:tc>
                  <a:txBody>
                    <a:bodyPr/>
                    <a:lstStyle/>
                    <a:p>
                      <a:pPr algn="ctr"/>
                      <a:r>
                        <a:rPr lang="en-US" sz="2400" dirty="0">
                          <a:effectLst/>
                        </a:rPr>
                        <a:t>English</a:t>
                      </a: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400" dirty="0">
                          <a:effectLst/>
                        </a:rPr>
                        <a:t>4 Units</a:t>
                      </a: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400" dirty="0">
                          <a:effectLst/>
                        </a:rPr>
                        <a:t>9th Literature | American Literature |two additional courses</a:t>
                      </a: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0813586"/>
                  </a:ext>
                </a:extLst>
              </a:tr>
              <a:tr h="1521894">
                <a:tc>
                  <a:txBody>
                    <a:bodyPr/>
                    <a:lstStyle/>
                    <a:p>
                      <a:pPr algn="ctr"/>
                      <a:r>
                        <a:rPr lang="en-US" sz="2400" dirty="0">
                          <a:effectLst/>
                        </a:rPr>
                        <a:t>Mathematics</a:t>
                      </a: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400" dirty="0">
                          <a:effectLst/>
                        </a:rPr>
                        <a:t>4 Units</a:t>
                      </a: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400" dirty="0">
                          <a:effectLst/>
                        </a:rPr>
                        <a:t> Algebra I | Geometry | Algebra II or ACC Math | plus one additional Senior math course.  </a:t>
                      </a:r>
                      <a:r>
                        <a:rPr lang="en-US" sz="2400" i="1" baseline="-25000" dirty="0">
                          <a:effectLst/>
                        </a:rPr>
                        <a:t>(Foundations of Algebra may be used as a fourth math course for graduation.  However, four-year colleges/universities will require a Senior level math course.)</a:t>
                      </a:r>
                      <a:endParaRPr lang="en-US" sz="2400" dirty="0">
                        <a:effectLst/>
                      </a:endParaRP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0847754"/>
                  </a:ext>
                </a:extLst>
              </a:tr>
              <a:tr h="1340625">
                <a:tc>
                  <a:txBody>
                    <a:bodyPr/>
                    <a:lstStyle/>
                    <a:p>
                      <a:pPr algn="ctr"/>
                      <a:r>
                        <a:rPr lang="en-US" sz="2400">
                          <a:effectLst/>
                        </a:rPr>
                        <a:t>Science</a:t>
                      </a: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400" dirty="0">
                          <a:effectLst/>
                        </a:rPr>
                        <a:t>4 Units</a:t>
                      </a: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400" dirty="0">
                          <a:effectLst/>
                        </a:rPr>
                        <a:t>Biology | Physics or Physical Science | Chemistry  Earth Science, or Environmental Science plus one additional course</a:t>
                      </a: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23441175"/>
                  </a:ext>
                </a:extLst>
              </a:tr>
              <a:tr h="697808">
                <a:tc>
                  <a:txBody>
                    <a:bodyPr/>
                    <a:lstStyle/>
                    <a:p>
                      <a:pPr algn="ctr"/>
                      <a:r>
                        <a:rPr lang="en-US" sz="2400">
                          <a:effectLst/>
                        </a:rPr>
                        <a:t>Social Studies</a:t>
                      </a: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400" dirty="0">
                          <a:effectLst/>
                        </a:rPr>
                        <a:t>3 Units</a:t>
                      </a: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400" dirty="0">
                          <a:effectLst/>
                        </a:rPr>
                        <a:t>World History | US History | Economics\Government</a:t>
                      </a: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78723742"/>
                  </a:ext>
                </a:extLst>
              </a:tr>
              <a:tr h="697808">
                <a:tc>
                  <a:txBody>
                    <a:bodyPr/>
                    <a:lstStyle/>
                    <a:p>
                      <a:pPr algn="ctr"/>
                      <a:r>
                        <a:rPr lang="en-US" sz="2400">
                          <a:effectLst/>
                        </a:rPr>
                        <a:t>Health | Personal Fitness</a:t>
                      </a: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400">
                          <a:effectLst/>
                        </a:rPr>
                        <a:t>1/2 Unit of Each</a:t>
                      </a: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br>
                        <a:rPr lang="en-US" sz="2400" dirty="0">
                          <a:effectLst/>
                        </a:rPr>
                      </a:br>
                      <a:endParaRPr lang="en-US" sz="2400" dirty="0">
                        <a:effectLst/>
                      </a:endParaRP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41924351"/>
                  </a:ext>
                </a:extLst>
              </a:tr>
              <a:tr h="1449386">
                <a:tc>
                  <a:txBody>
                    <a:bodyPr/>
                    <a:lstStyle/>
                    <a:p>
                      <a:pPr algn="ctr"/>
                      <a:r>
                        <a:rPr lang="en-US" sz="2400">
                          <a:effectLst/>
                        </a:rPr>
                        <a:t>Foreign Language | Fine Arts | Career &amp; Technical</a:t>
                      </a: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400">
                          <a:effectLst/>
                        </a:rPr>
                        <a:t>3 Units   </a:t>
                      </a: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400" dirty="0">
                          <a:effectLst/>
                        </a:rPr>
                        <a:t>Recommendation is to take 3 courses from a single area.  </a:t>
                      </a:r>
                      <a:r>
                        <a:rPr lang="en-US" sz="2400" i="1" dirty="0">
                          <a:effectLst/>
                        </a:rPr>
                        <a:t> (Two foreign language courses are required to enter four-year colleges/universities.) </a:t>
                      </a:r>
                      <a:r>
                        <a:rPr lang="en-US" sz="2400" baseline="30000" dirty="0">
                          <a:effectLst/>
                        </a:rPr>
                        <a:t> </a:t>
                      </a:r>
                      <a:endParaRPr lang="en-US" sz="2400" dirty="0">
                        <a:effectLst/>
                      </a:endParaRP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6533540"/>
                  </a:ext>
                </a:extLst>
              </a:tr>
              <a:tr h="697808">
                <a:tc>
                  <a:txBody>
                    <a:bodyPr/>
                    <a:lstStyle/>
                    <a:p>
                      <a:pPr algn="ctr"/>
                      <a:r>
                        <a:rPr lang="en-US" sz="2400">
                          <a:effectLst/>
                        </a:rPr>
                        <a:t>Local Electives</a:t>
                      </a: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400">
                          <a:effectLst/>
                        </a:rPr>
                        <a:t>4 Units</a:t>
                      </a: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br>
                        <a:rPr lang="en-US" sz="2400" dirty="0">
                          <a:effectLst/>
                        </a:rPr>
                      </a:br>
                      <a:endParaRPr lang="en-US" sz="2400" dirty="0">
                        <a:effectLst/>
                      </a:endParaRP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98987596"/>
                  </a:ext>
                </a:extLst>
              </a:tr>
              <a:tr h="697808">
                <a:tc>
                  <a:txBody>
                    <a:bodyPr/>
                    <a:lstStyle/>
                    <a:p>
                      <a:pPr algn="ctr"/>
                      <a:r>
                        <a:rPr lang="en-US" sz="2400">
                          <a:effectLst/>
                        </a:rPr>
                        <a:t>Total</a:t>
                      </a: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400">
                          <a:effectLst/>
                        </a:rPr>
                        <a:t>23 Units</a:t>
                      </a:r>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br>
                        <a:rPr lang="en-US" sz="2400" dirty="0">
                          <a:effectLst/>
                        </a:rPr>
                      </a:br>
                      <a:endParaRPr lang="en-US" sz="2400" dirty="0"/>
                    </a:p>
                  </a:txBody>
                  <a:tcPr marL="24868" marR="24868" marT="12434" marB="124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82961415"/>
                  </a:ext>
                </a:extLst>
              </a:tr>
            </a:tbl>
          </a:graphicData>
        </a:graphic>
      </p:graphicFrame>
    </p:spTree>
    <p:extLst>
      <p:ext uri="{BB962C8B-B14F-4D97-AF65-F5344CB8AC3E}">
        <p14:creationId xmlns:p14="http://schemas.microsoft.com/office/powerpoint/2010/main" val="3813664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80B27"/>
        </a:solidFill>
        <a:effectLst/>
      </p:bgPr>
    </p:bg>
    <p:spTree>
      <p:nvGrpSpPr>
        <p:cNvPr id="1" name=""/>
        <p:cNvGrpSpPr/>
        <p:nvPr/>
      </p:nvGrpSpPr>
      <p:grpSpPr>
        <a:xfrm>
          <a:off x="0" y="0"/>
          <a:ext cx="0" cy="0"/>
          <a:chOff x="0" y="0"/>
          <a:chExt cx="0" cy="0"/>
        </a:xfrm>
      </p:grpSpPr>
      <p:sp>
        <p:nvSpPr>
          <p:cNvPr id="2" name="Freeform 2" descr="Abstract Organic Shapes"/>
          <p:cNvSpPr/>
          <p:nvPr/>
        </p:nvSpPr>
        <p:spPr>
          <a:xfrm flipH="1">
            <a:off x="17259300" y="-1571250"/>
            <a:ext cx="4424516" cy="4114800"/>
          </a:xfrm>
          <a:custGeom>
            <a:avLst/>
            <a:gdLst/>
            <a:ahLst/>
            <a:cxnLst/>
            <a:rect l="l" t="t" r="r" b="b"/>
            <a:pathLst>
              <a:path w="4424516" h="4114800">
                <a:moveTo>
                  <a:pt x="4424516" y="0"/>
                </a:moveTo>
                <a:lnTo>
                  <a:pt x="0" y="0"/>
                </a:lnTo>
                <a:lnTo>
                  <a:pt x="0" y="4114800"/>
                </a:lnTo>
                <a:lnTo>
                  <a:pt x="4424516" y="4114800"/>
                </a:lnTo>
                <a:lnTo>
                  <a:pt x="4424516" y="0"/>
                </a:lnTo>
                <a:close/>
              </a:path>
            </a:pathLst>
          </a:custGeom>
          <a:blipFill>
            <a:blip r:embed="rId3">
              <a:alphaModFix amt="7999"/>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TextBox 3"/>
          <p:cNvSpPr txBox="1"/>
          <p:nvPr/>
        </p:nvSpPr>
        <p:spPr>
          <a:xfrm>
            <a:off x="8878508" y="967400"/>
            <a:ext cx="9204831" cy="917530"/>
          </a:xfrm>
          <a:prstGeom prst="rect">
            <a:avLst/>
          </a:prstGeom>
        </p:spPr>
        <p:txBody>
          <a:bodyPr lIns="0" tIns="0" rIns="0" bIns="0" rtlCol="0" anchor="t">
            <a:spAutoFit/>
          </a:bodyPr>
          <a:lstStyle/>
          <a:p>
            <a:pPr algn="l">
              <a:lnSpc>
                <a:spcPts val="8000"/>
              </a:lnSpc>
            </a:pPr>
            <a:r>
              <a:rPr lang="en-US" sz="4000" dirty="0">
                <a:solidFill>
                  <a:srgbClr val="FFFFFF"/>
                </a:solidFill>
                <a:latin typeface="Open Sans"/>
                <a:ea typeface="Open Sans"/>
                <a:cs typeface="Open Sans"/>
                <a:sym typeface="Open Sans"/>
              </a:rPr>
              <a:t>Explore interests and research careers</a:t>
            </a:r>
          </a:p>
        </p:txBody>
      </p:sp>
      <p:grpSp>
        <p:nvGrpSpPr>
          <p:cNvPr id="4" name="Group 4"/>
          <p:cNvGrpSpPr/>
          <p:nvPr/>
        </p:nvGrpSpPr>
        <p:grpSpPr>
          <a:xfrm>
            <a:off x="7675059" y="1281725"/>
            <a:ext cx="771999" cy="771889"/>
            <a:chOff x="0" y="0"/>
            <a:chExt cx="1029332" cy="1029185"/>
          </a:xfrm>
        </p:grpSpPr>
        <p:grpSp>
          <p:nvGrpSpPr>
            <p:cNvPr id="5" name="Group 5"/>
            <p:cNvGrpSpPr/>
            <p:nvPr/>
          </p:nvGrpSpPr>
          <p:grpSpPr>
            <a:xfrm>
              <a:off x="0" y="0"/>
              <a:ext cx="1029332" cy="1029185"/>
              <a:chOff x="0" y="0"/>
              <a:chExt cx="6350000" cy="6349093"/>
            </a:xfrm>
          </p:grpSpPr>
          <p:sp>
            <p:nvSpPr>
              <p:cNvPr id="6" name="Freeform 6"/>
              <p:cNvSpPr/>
              <p:nvPr/>
            </p:nvSpPr>
            <p:spPr>
              <a:xfrm>
                <a:off x="0" y="0"/>
                <a:ext cx="6350000" cy="6349093"/>
              </a:xfrm>
              <a:custGeom>
                <a:avLst/>
                <a:gdLst/>
                <a:ahLst/>
                <a:cxnLst/>
                <a:rect l="l" t="t" r="r" b="b"/>
                <a:pathLst>
                  <a:path w="6350000" h="6349093">
                    <a:moveTo>
                      <a:pt x="3175000" y="0"/>
                    </a:moveTo>
                    <a:cubicBezTo>
                      <a:pt x="1421496" y="0"/>
                      <a:pt x="0" y="1421293"/>
                      <a:pt x="0" y="3174547"/>
                    </a:cubicBezTo>
                    <a:cubicBezTo>
                      <a:pt x="0" y="4927800"/>
                      <a:pt x="1421496" y="6349093"/>
                      <a:pt x="3175000" y="6349093"/>
                    </a:cubicBezTo>
                    <a:cubicBezTo>
                      <a:pt x="4928504" y="6349093"/>
                      <a:pt x="6350000" y="4927800"/>
                      <a:pt x="6350000" y="3174547"/>
                    </a:cubicBezTo>
                    <a:cubicBezTo>
                      <a:pt x="6350000" y="1421293"/>
                      <a:pt x="4928504" y="0"/>
                      <a:pt x="3175000" y="0"/>
                    </a:cubicBezTo>
                    <a:close/>
                  </a:path>
                </a:pathLst>
              </a:custGeom>
              <a:solidFill>
                <a:srgbClr val="FFFFFF"/>
              </a:solidFill>
            </p:spPr>
            <p:txBody>
              <a:bodyPr/>
              <a:lstStyle/>
              <a:p>
                <a:endParaRPr lang="en-US" dirty="0"/>
              </a:p>
            </p:txBody>
          </p:sp>
        </p:grpSp>
        <p:sp>
          <p:nvSpPr>
            <p:cNvPr id="7" name="TextBox 7"/>
            <p:cNvSpPr txBox="1"/>
            <p:nvPr/>
          </p:nvSpPr>
          <p:spPr>
            <a:xfrm>
              <a:off x="151192" y="27367"/>
              <a:ext cx="726948" cy="850626"/>
            </a:xfrm>
            <a:prstGeom prst="rect">
              <a:avLst/>
            </a:prstGeom>
          </p:spPr>
          <p:txBody>
            <a:bodyPr lIns="0" tIns="0" rIns="0" bIns="0" rtlCol="0" anchor="t">
              <a:spAutoFit/>
            </a:bodyPr>
            <a:lstStyle/>
            <a:p>
              <a:pPr algn="ctr">
                <a:lnSpc>
                  <a:spcPts val="5652"/>
                </a:lnSpc>
              </a:pPr>
              <a:r>
                <a:rPr lang="en-US" sz="3600" dirty="0">
                  <a:solidFill>
                    <a:srgbClr val="B21515"/>
                  </a:solidFill>
                  <a:latin typeface="Open Sans Bold"/>
                  <a:ea typeface="Open Sans Bold"/>
                  <a:cs typeface="Open Sans Bold"/>
                  <a:sym typeface="Open Sans Bold"/>
                </a:rPr>
                <a:t>1</a:t>
              </a:r>
            </a:p>
          </p:txBody>
        </p:sp>
      </p:grpSp>
      <p:sp>
        <p:nvSpPr>
          <p:cNvPr id="8" name="TextBox 8"/>
          <p:cNvSpPr txBox="1"/>
          <p:nvPr/>
        </p:nvSpPr>
        <p:spPr>
          <a:xfrm>
            <a:off x="8790644" y="2440093"/>
            <a:ext cx="7322748" cy="963930"/>
          </a:xfrm>
          <a:prstGeom prst="rect">
            <a:avLst/>
          </a:prstGeom>
        </p:spPr>
        <p:txBody>
          <a:bodyPr lIns="0" tIns="0" rIns="0" bIns="0" rtlCol="0" anchor="t">
            <a:spAutoFit/>
          </a:bodyPr>
          <a:lstStyle/>
          <a:p>
            <a:pPr marL="0" lvl="1" indent="0" algn="l">
              <a:lnSpc>
                <a:spcPts val="8400"/>
              </a:lnSpc>
              <a:spcBef>
                <a:spcPct val="0"/>
              </a:spcBef>
            </a:pPr>
            <a:r>
              <a:rPr lang="en-US" sz="4200" dirty="0">
                <a:solidFill>
                  <a:srgbClr val="FFFFFF"/>
                </a:solidFill>
                <a:latin typeface="Open Sans"/>
                <a:ea typeface="Open Sans"/>
                <a:cs typeface="Open Sans"/>
                <a:sym typeface="Open Sans"/>
              </a:rPr>
              <a:t>Build a Resume</a:t>
            </a:r>
          </a:p>
        </p:txBody>
      </p:sp>
      <p:grpSp>
        <p:nvGrpSpPr>
          <p:cNvPr id="9" name="Group 9"/>
          <p:cNvGrpSpPr/>
          <p:nvPr/>
        </p:nvGrpSpPr>
        <p:grpSpPr>
          <a:xfrm>
            <a:off x="7675059" y="2698038"/>
            <a:ext cx="771999" cy="771889"/>
            <a:chOff x="0" y="0"/>
            <a:chExt cx="1029332" cy="1029185"/>
          </a:xfrm>
        </p:grpSpPr>
        <p:grpSp>
          <p:nvGrpSpPr>
            <p:cNvPr id="10" name="Group 10"/>
            <p:cNvGrpSpPr/>
            <p:nvPr/>
          </p:nvGrpSpPr>
          <p:grpSpPr>
            <a:xfrm>
              <a:off x="0" y="0"/>
              <a:ext cx="1029332" cy="1029185"/>
              <a:chOff x="0" y="0"/>
              <a:chExt cx="6350000" cy="6349093"/>
            </a:xfrm>
          </p:grpSpPr>
          <p:sp>
            <p:nvSpPr>
              <p:cNvPr id="11" name="Freeform 11"/>
              <p:cNvSpPr/>
              <p:nvPr/>
            </p:nvSpPr>
            <p:spPr>
              <a:xfrm>
                <a:off x="0" y="0"/>
                <a:ext cx="6350000" cy="6349093"/>
              </a:xfrm>
              <a:custGeom>
                <a:avLst/>
                <a:gdLst/>
                <a:ahLst/>
                <a:cxnLst/>
                <a:rect l="l" t="t" r="r" b="b"/>
                <a:pathLst>
                  <a:path w="6350000" h="6349093">
                    <a:moveTo>
                      <a:pt x="3175000" y="0"/>
                    </a:moveTo>
                    <a:cubicBezTo>
                      <a:pt x="1421496" y="0"/>
                      <a:pt x="0" y="1421293"/>
                      <a:pt x="0" y="3174547"/>
                    </a:cubicBezTo>
                    <a:cubicBezTo>
                      <a:pt x="0" y="4927800"/>
                      <a:pt x="1421496" y="6349093"/>
                      <a:pt x="3175000" y="6349093"/>
                    </a:cubicBezTo>
                    <a:cubicBezTo>
                      <a:pt x="4928504" y="6349093"/>
                      <a:pt x="6350000" y="4927800"/>
                      <a:pt x="6350000" y="3174547"/>
                    </a:cubicBezTo>
                    <a:cubicBezTo>
                      <a:pt x="6350000" y="1421293"/>
                      <a:pt x="4928504" y="0"/>
                      <a:pt x="3175000" y="0"/>
                    </a:cubicBezTo>
                    <a:close/>
                  </a:path>
                </a:pathLst>
              </a:custGeom>
              <a:solidFill>
                <a:srgbClr val="FFFFFF"/>
              </a:solidFill>
            </p:spPr>
            <p:txBody>
              <a:bodyPr/>
              <a:lstStyle/>
              <a:p>
                <a:endParaRPr lang="en-US" dirty="0"/>
              </a:p>
            </p:txBody>
          </p:sp>
        </p:grpSp>
        <p:sp>
          <p:nvSpPr>
            <p:cNvPr id="12" name="TextBox 12"/>
            <p:cNvSpPr txBox="1"/>
            <p:nvPr/>
          </p:nvSpPr>
          <p:spPr>
            <a:xfrm>
              <a:off x="151192" y="2667"/>
              <a:ext cx="726948" cy="850626"/>
            </a:xfrm>
            <a:prstGeom prst="rect">
              <a:avLst/>
            </a:prstGeom>
          </p:spPr>
          <p:txBody>
            <a:bodyPr lIns="0" tIns="0" rIns="0" bIns="0" rtlCol="0" anchor="t">
              <a:spAutoFit/>
            </a:bodyPr>
            <a:lstStyle/>
            <a:p>
              <a:pPr marL="0" lvl="1" indent="0" algn="ctr">
                <a:lnSpc>
                  <a:spcPts val="5652"/>
                </a:lnSpc>
                <a:spcBef>
                  <a:spcPct val="0"/>
                </a:spcBef>
              </a:pPr>
              <a:r>
                <a:rPr lang="en-US" sz="3600" u="none" dirty="0">
                  <a:solidFill>
                    <a:srgbClr val="B21515"/>
                  </a:solidFill>
                  <a:latin typeface="Open Sans Bold"/>
                  <a:ea typeface="Open Sans Bold"/>
                  <a:cs typeface="Open Sans Bold"/>
                  <a:sym typeface="Open Sans Bold"/>
                </a:rPr>
                <a:t>2</a:t>
              </a:r>
            </a:p>
          </p:txBody>
        </p:sp>
      </p:grpSp>
      <p:grpSp>
        <p:nvGrpSpPr>
          <p:cNvPr id="13" name="Group 13"/>
          <p:cNvGrpSpPr/>
          <p:nvPr/>
        </p:nvGrpSpPr>
        <p:grpSpPr>
          <a:xfrm>
            <a:off x="7675059" y="6004068"/>
            <a:ext cx="771999" cy="771999"/>
            <a:chOff x="0" y="0"/>
            <a:chExt cx="1029332" cy="1029332"/>
          </a:xfrm>
        </p:grpSpPr>
        <p:grpSp>
          <p:nvGrpSpPr>
            <p:cNvPr id="14" name="Group 14"/>
            <p:cNvGrpSpPr/>
            <p:nvPr/>
          </p:nvGrpSpPr>
          <p:grpSpPr>
            <a:xfrm>
              <a:off x="0" y="0"/>
              <a:ext cx="1029332" cy="1029332"/>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dirty="0"/>
              </a:p>
            </p:txBody>
          </p:sp>
        </p:grpSp>
        <p:sp>
          <p:nvSpPr>
            <p:cNvPr id="16" name="TextBox 16"/>
            <p:cNvSpPr txBox="1"/>
            <p:nvPr/>
          </p:nvSpPr>
          <p:spPr>
            <a:xfrm>
              <a:off x="151192" y="27367"/>
              <a:ext cx="726948" cy="850626"/>
            </a:xfrm>
            <a:prstGeom prst="rect">
              <a:avLst/>
            </a:prstGeom>
          </p:spPr>
          <p:txBody>
            <a:bodyPr lIns="0" tIns="0" rIns="0" bIns="0" rtlCol="0" anchor="t">
              <a:spAutoFit/>
            </a:bodyPr>
            <a:lstStyle/>
            <a:p>
              <a:pPr marL="0" lvl="1" indent="0" algn="ctr">
                <a:lnSpc>
                  <a:spcPts val="5652"/>
                </a:lnSpc>
                <a:spcBef>
                  <a:spcPct val="0"/>
                </a:spcBef>
              </a:pPr>
              <a:r>
                <a:rPr lang="en-US" sz="3600" u="none" dirty="0">
                  <a:solidFill>
                    <a:srgbClr val="B21515"/>
                  </a:solidFill>
                  <a:latin typeface="Open Sans Bold"/>
                  <a:ea typeface="Open Sans Bold"/>
                  <a:cs typeface="Open Sans Bold"/>
                  <a:sym typeface="Open Sans Bold"/>
                </a:rPr>
                <a:t>4</a:t>
              </a:r>
            </a:p>
          </p:txBody>
        </p:sp>
      </p:grpSp>
      <p:sp>
        <p:nvSpPr>
          <p:cNvPr id="17" name="TextBox 17"/>
          <p:cNvSpPr txBox="1"/>
          <p:nvPr/>
        </p:nvSpPr>
        <p:spPr>
          <a:xfrm>
            <a:off x="8632409" y="3956473"/>
            <a:ext cx="8791204" cy="963930"/>
          </a:xfrm>
          <a:prstGeom prst="rect">
            <a:avLst/>
          </a:prstGeom>
        </p:spPr>
        <p:txBody>
          <a:bodyPr lIns="0" tIns="0" rIns="0" bIns="0" rtlCol="0" anchor="t">
            <a:spAutoFit/>
          </a:bodyPr>
          <a:lstStyle/>
          <a:p>
            <a:pPr marL="0" lvl="1" indent="0" algn="l">
              <a:lnSpc>
                <a:spcPts val="8400"/>
              </a:lnSpc>
              <a:spcBef>
                <a:spcPct val="0"/>
              </a:spcBef>
            </a:pPr>
            <a:r>
              <a:rPr lang="en-US" sz="4200" dirty="0">
                <a:solidFill>
                  <a:srgbClr val="FFFFFF"/>
                </a:solidFill>
                <a:latin typeface="Open Sans"/>
                <a:ea typeface="Open Sans"/>
                <a:cs typeface="Open Sans"/>
                <a:sym typeface="Open Sans"/>
              </a:rPr>
              <a:t>Research colleges and scholarships</a:t>
            </a:r>
          </a:p>
        </p:txBody>
      </p:sp>
      <p:sp>
        <p:nvSpPr>
          <p:cNvPr id="18" name="TextBox 18"/>
          <p:cNvSpPr txBox="1"/>
          <p:nvPr/>
        </p:nvSpPr>
        <p:spPr>
          <a:xfrm>
            <a:off x="8560452" y="5530003"/>
            <a:ext cx="9984856" cy="1635538"/>
          </a:xfrm>
          <a:prstGeom prst="rect">
            <a:avLst/>
          </a:prstGeom>
        </p:spPr>
        <p:txBody>
          <a:bodyPr lIns="0" tIns="0" rIns="0" bIns="0" rtlCol="0" anchor="t">
            <a:spAutoFit/>
          </a:bodyPr>
          <a:lstStyle/>
          <a:p>
            <a:pPr marL="0" lvl="1" indent="0" algn="l">
              <a:lnSpc>
                <a:spcPts val="6800"/>
              </a:lnSpc>
              <a:spcBef>
                <a:spcPct val="0"/>
              </a:spcBef>
            </a:pPr>
            <a:r>
              <a:rPr lang="en-US" sz="3400" dirty="0">
                <a:solidFill>
                  <a:srgbClr val="FFFFFF"/>
                </a:solidFill>
                <a:latin typeface="Open Sans"/>
                <a:ea typeface="Open Sans"/>
                <a:cs typeface="Open Sans"/>
                <a:sym typeface="Open Sans"/>
              </a:rPr>
              <a:t>Complete surveys that will help your counselors and teachers write recommendations. </a:t>
            </a:r>
          </a:p>
        </p:txBody>
      </p:sp>
      <p:grpSp>
        <p:nvGrpSpPr>
          <p:cNvPr id="19" name="Group 19"/>
          <p:cNvGrpSpPr/>
          <p:nvPr/>
        </p:nvGrpSpPr>
        <p:grpSpPr>
          <a:xfrm>
            <a:off x="7675059" y="4241470"/>
            <a:ext cx="771999" cy="771999"/>
            <a:chOff x="0" y="0"/>
            <a:chExt cx="1029332" cy="1029332"/>
          </a:xfrm>
        </p:grpSpPr>
        <p:grpSp>
          <p:nvGrpSpPr>
            <p:cNvPr id="20" name="Group 20"/>
            <p:cNvGrpSpPr/>
            <p:nvPr/>
          </p:nvGrpSpPr>
          <p:grpSpPr>
            <a:xfrm>
              <a:off x="0" y="0"/>
              <a:ext cx="1029332" cy="1029332"/>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dirty="0"/>
              </a:p>
            </p:txBody>
          </p:sp>
        </p:grpSp>
        <p:sp>
          <p:nvSpPr>
            <p:cNvPr id="22" name="TextBox 22"/>
            <p:cNvSpPr txBox="1"/>
            <p:nvPr/>
          </p:nvSpPr>
          <p:spPr>
            <a:xfrm>
              <a:off x="151192" y="63448"/>
              <a:ext cx="726948" cy="822084"/>
            </a:xfrm>
            <a:prstGeom prst="rect">
              <a:avLst/>
            </a:prstGeom>
          </p:spPr>
          <p:txBody>
            <a:bodyPr lIns="0" tIns="0" rIns="0" bIns="0" rtlCol="0" anchor="t">
              <a:spAutoFit/>
            </a:bodyPr>
            <a:lstStyle/>
            <a:p>
              <a:pPr marL="0" lvl="1" indent="0" algn="ctr">
                <a:lnSpc>
                  <a:spcPts val="5495"/>
                </a:lnSpc>
                <a:spcBef>
                  <a:spcPct val="0"/>
                </a:spcBef>
              </a:pPr>
              <a:r>
                <a:rPr lang="en-US" sz="3500" u="none" dirty="0">
                  <a:solidFill>
                    <a:srgbClr val="B21515"/>
                  </a:solidFill>
                  <a:latin typeface="Open Sans Bold"/>
                  <a:ea typeface="Open Sans Bold"/>
                  <a:cs typeface="Open Sans Bold"/>
                  <a:sym typeface="Open Sans Bold"/>
                </a:rPr>
                <a:t>3</a:t>
              </a:r>
            </a:p>
          </p:txBody>
        </p:sp>
      </p:grpSp>
      <p:sp>
        <p:nvSpPr>
          <p:cNvPr id="23" name="TextBox 23"/>
          <p:cNvSpPr txBox="1"/>
          <p:nvPr/>
        </p:nvSpPr>
        <p:spPr>
          <a:xfrm>
            <a:off x="8560452" y="7358943"/>
            <a:ext cx="9840942" cy="2030730"/>
          </a:xfrm>
          <a:prstGeom prst="rect">
            <a:avLst/>
          </a:prstGeom>
        </p:spPr>
        <p:txBody>
          <a:bodyPr lIns="0" tIns="0" rIns="0" bIns="0" rtlCol="0" anchor="t">
            <a:spAutoFit/>
          </a:bodyPr>
          <a:lstStyle/>
          <a:p>
            <a:pPr marL="0" lvl="1" indent="0" algn="l">
              <a:lnSpc>
                <a:spcPts val="8400"/>
              </a:lnSpc>
              <a:spcBef>
                <a:spcPct val="0"/>
              </a:spcBef>
            </a:pPr>
            <a:r>
              <a:rPr lang="en-US" sz="4200" dirty="0">
                <a:solidFill>
                  <a:srgbClr val="FFFFFF"/>
                </a:solidFill>
                <a:latin typeface="Open Sans"/>
                <a:ea typeface="Open Sans"/>
                <a:cs typeface="Open Sans"/>
                <a:sym typeface="Open Sans"/>
              </a:rPr>
              <a:t>Have important documents sent to the colleges of your choice</a:t>
            </a:r>
          </a:p>
        </p:txBody>
      </p:sp>
      <p:grpSp>
        <p:nvGrpSpPr>
          <p:cNvPr id="24" name="Group 24"/>
          <p:cNvGrpSpPr/>
          <p:nvPr/>
        </p:nvGrpSpPr>
        <p:grpSpPr>
          <a:xfrm>
            <a:off x="7675059" y="7764234"/>
            <a:ext cx="771999" cy="771999"/>
            <a:chOff x="0" y="0"/>
            <a:chExt cx="1029332" cy="1029332"/>
          </a:xfrm>
        </p:grpSpPr>
        <p:grpSp>
          <p:nvGrpSpPr>
            <p:cNvPr id="25" name="Group 25"/>
            <p:cNvGrpSpPr/>
            <p:nvPr/>
          </p:nvGrpSpPr>
          <p:grpSpPr>
            <a:xfrm>
              <a:off x="0" y="0"/>
              <a:ext cx="1029332" cy="1029332"/>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dirty="0"/>
              </a:p>
            </p:txBody>
          </p:sp>
        </p:grpSp>
        <p:sp>
          <p:nvSpPr>
            <p:cNvPr id="27" name="TextBox 27"/>
            <p:cNvSpPr txBox="1"/>
            <p:nvPr/>
          </p:nvSpPr>
          <p:spPr>
            <a:xfrm>
              <a:off x="151192" y="27367"/>
              <a:ext cx="726948" cy="850773"/>
            </a:xfrm>
            <a:prstGeom prst="rect">
              <a:avLst/>
            </a:prstGeom>
          </p:spPr>
          <p:txBody>
            <a:bodyPr lIns="0" tIns="0" rIns="0" bIns="0" rtlCol="0" anchor="t">
              <a:spAutoFit/>
            </a:bodyPr>
            <a:lstStyle/>
            <a:p>
              <a:pPr marL="0" lvl="1" indent="0" algn="ctr">
                <a:lnSpc>
                  <a:spcPts val="5652"/>
                </a:lnSpc>
                <a:spcBef>
                  <a:spcPct val="0"/>
                </a:spcBef>
              </a:pPr>
              <a:r>
                <a:rPr lang="en-US" sz="3600" u="none" dirty="0">
                  <a:solidFill>
                    <a:srgbClr val="B21515"/>
                  </a:solidFill>
                  <a:latin typeface="Open Sans Bold"/>
                  <a:ea typeface="Open Sans Bold"/>
                  <a:cs typeface="Open Sans Bold"/>
                  <a:sym typeface="Open Sans Bold"/>
                </a:rPr>
                <a:t>5</a:t>
              </a:r>
            </a:p>
          </p:txBody>
        </p:sp>
      </p:grpSp>
      <p:sp>
        <p:nvSpPr>
          <p:cNvPr id="28" name="TextBox 28"/>
          <p:cNvSpPr txBox="1"/>
          <p:nvPr/>
        </p:nvSpPr>
        <p:spPr>
          <a:xfrm>
            <a:off x="418171" y="2184823"/>
            <a:ext cx="6113888" cy="2523768"/>
          </a:xfrm>
          <a:prstGeom prst="rect">
            <a:avLst/>
          </a:prstGeom>
        </p:spPr>
        <p:txBody>
          <a:bodyPr lIns="0" tIns="0" rIns="0" bIns="0" rtlCol="0" anchor="t">
            <a:spAutoFit/>
          </a:bodyPr>
          <a:lstStyle/>
          <a:p>
            <a:pPr marL="0" lvl="0" indent="0" algn="ctr">
              <a:lnSpc>
                <a:spcPts val="9600"/>
              </a:lnSpc>
              <a:spcBef>
                <a:spcPct val="0"/>
              </a:spcBef>
            </a:pPr>
            <a:r>
              <a:rPr lang="en-US" sz="9600" dirty="0">
                <a:solidFill>
                  <a:schemeClr val="bg1">
                    <a:lumMod val="95000"/>
                  </a:schemeClr>
                </a:solidFill>
                <a:latin typeface="Narkisim"/>
                <a:ea typeface="Open Sans Bold"/>
                <a:cs typeface="Open Sans Bold"/>
                <a:sym typeface="Open Sans Bold"/>
              </a:rPr>
              <a:t>Introducing Naviance</a:t>
            </a:r>
            <a:endParaRPr lang="en-US" sz="9600" dirty="0">
              <a:solidFill>
                <a:schemeClr val="bg1">
                  <a:lumMod val="95000"/>
                </a:schemeClr>
              </a:solidFill>
              <a:latin typeface="Narkisim"/>
              <a:ea typeface="Open Sans Bold"/>
              <a:cs typeface="Open Sans Bold"/>
            </a:endParaRPr>
          </a:p>
        </p:txBody>
      </p:sp>
      <p:sp>
        <p:nvSpPr>
          <p:cNvPr id="29" name="TextBox 28">
            <a:extLst>
              <a:ext uri="{FF2B5EF4-FFF2-40B4-BE49-F238E27FC236}">
                <a16:creationId xmlns:a16="http://schemas.microsoft.com/office/drawing/2014/main" id="{216ABA8F-7D90-9DFD-D4BA-F2ED59A4B7DA}"/>
              </a:ext>
            </a:extLst>
          </p:cNvPr>
          <p:cNvSpPr txBox="1"/>
          <p:nvPr/>
        </p:nvSpPr>
        <p:spPr>
          <a:xfrm>
            <a:off x="1828800" y="5056051"/>
            <a:ext cx="3962400" cy="2677656"/>
          </a:xfrm>
          <a:prstGeom prst="rect">
            <a:avLst/>
          </a:prstGeom>
          <a:noFill/>
        </p:spPr>
        <p:txBody>
          <a:bodyPr wrap="square" rtlCol="0">
            <a:spAutoFit/>
          </a:bodyPr>
          <a:lstStyle/>
          <a:p>
            <a:pPr algn="ctr"/>
            <a:r>
              <a:rPr lang="en-US" sz="2800" dirty="0">
                <a:solidFill>
                  <a:schemeClr val="bg1"/>
                </a:solidFill>
                <a:latin typeface="Montserrat Classic" panose="020B0604020202020204" charset="0"/>
              </a:rPr>
              <a:t>Naviance is a college and career preparation tool to support your student through their senior year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1732</TotalTime>
  <Words>1972</Words>
  <Application>Microsoft Office PowerPoint</Application>
  <PresentationFormat>Custom</PresentationFormat>
  <Paragraphs>270</Paragraphs>
  <Slides>33</Slides>
  <Notes>18</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33</vt:i4>
      </vt:variant>
    </vt:vector>
  </HeadingPairs>
  <TitlesOfParts>
    <vt:vector size="55" baseType="lpstr">
      <vt:lpstr>Arial Bold</vt:lpstr>
      <vt:lpstr>Bebas Neue Bold</vt:lpstr>
      <vt:lpstr>Open Sans</vt:lpstr>
      <vt:lpstr>Canva Sans Bold</vt:lpstr>
      <vt:lpstr>DM Sans Bold Italics</vt:lpstr>
      <vt:lpstr>Arial</vt:lpstr>
      <vt:lpstr>Open Sans Italics</vt:lpstr>
      <vt:lpstr>The Seasons Italics</vt:lpstr>
      <vt:lpstr>DM Sans Italics</vt:lpstr>
      <vt:lpstr>Montserrat Classic</vt:lpstr>
      <vt:lpstr>Calibri</vt:lpstr>
      <vt:lpstr>The Seasons</vt:lpstr>
      <vt:lpstr>Raleway</vt:lpstr>
      <vt:lpstr>Trend Sans One</vt:lpstr>
      <vt:lpstr>Trend Slab Four</vt:lpstr>
      <vt:lpstr>Montserrat Classic Bold</vt:lpstr>
      <vt:lpstr>InterNew</vt:lpstr>
      <vt:lpstr>Open Sans Bold</vt:lpstr>
      <vt:lpstr>Arial Bold Italics</vt:lpstr>
      <vt:lpstr>Open Sans Bold Italics</vt:lpstr>
      <vt:lpstr>Narkisim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Of 2025</dc:title>
  <dc:creator>Olivia Mastrangelo</dc:creator>
  <cp:lastModifiedBy>Olivia Mastrangelo</cp:lastModifiedBy>
  <cp:revision>40</cp:revision>
  <cp:lastPrinted>2024-08-27T13:41:47Z</cp:lastPrinted>
  <dcterms:created xsi:type="dcterms:W3CDTF">2006-08-16T00:00:00Z</dcterms:created>
  <dcterms:modified xsi:type="dcterms:W3CDTF">2024-08-28T17:19:40Z</dcterms:modified>
  <dc:identifier>DAGOZIK_62o</dc:identifier>
</cp:coreProperties>
</file>