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1"/>
  </p:notesMasterIdLst>
  <p:sldIdLst>
    <p:sldId id="256" r:id="rId6"/>
    <p:sldId id="449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47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  <p:sldId id="442" r:id="rId193"/>
    <p:sldId id="443" r:id="rId194"/>
    <p:sldId id="444" r:id="rId195"/>
    <p:sldId id="445" r:id="rId196"/>
    <p:sldId id="446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0" r:id="rId205"/>
    <p:sldId id="451" r:id="rId206"/>
    <p:sldId id="460" r:id="rId207"/>
    <p:sldId id="459" r:id="rId208"/>
    <p:sldId id="461" r:id="rId209"/>
    <p:sldId id="462" r:id="rId210"/>
  </p:sldIdLst>
  <p:sldSz cx="9144000" cy="6858000" type="screen4x3"/>
  <p:notesSz cx="7010400" cy="92964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0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70" Type="http://schemas.openxmlformats.org/officeDocument/2006/relationships/slide" Target="slides/slide165.xml"/><Relationship Id="rId191" Type="http://schemas.openxmlformats.org/officeDocument/2006/relationships/slide" Target="slides/slide186.xml"/><Relationship Id="rId205" Type="http://schemas.openxmlformats.org/officeDocument/2006/relationships/slide" Target="slides/slide200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2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81" Type="http://schemas.openxmlformats.org/officeDocument/2006/relationships/slide" Target="slides/slide176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slide" Target="slides/slide166.xml"/><Relationship Id="rId192" Type="http://schemas.openxmlformats.org/officeDocument/2006/relationships/slide" Target="slides/slide187.xml"/><Relationship Id="rId206" Type="http://schemas.openxmlformats.org/officeDocument/2006/relationships/slide" Target="slides/slide201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5" Type="http://schemas.openxmlformats.org/officeDocument/2006/relationships/slide" Target="slides/slide70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61" Type="http://schemas.openxmlformats.org/officeDocument/2006/relationships/slide" Target="slides/slide156.xml"/><Relationship Id="rId182" Type="http://schemas.openxmlformats.org/officeDocument/2006/relationships/slide" Target="slides/slide177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5" Type="http://schemas.openxmlformats.org/officeDocument/2006/relationships/slide" Target="slides/slide60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51" Type="http://schemas.openxmlformats.org/officeDocument/2006/relationships/slide" Target="slides/slide146.xml"/><Relationship Id="rId172" Type="http://schemas.openxmlformats.org/officeDocument/2006/relationships/slide" Target="slides/slide167.xml"/><Relationship Id="rId193" Type="http://schemas.openxmlformats.org/officeDocument/2006/relationships/slide" Target="slides/slide188.xml"/><Relationship Id="rId207" Type="http://schemas.openxmlformats.org/officeDocument/2006/relationships/slide" Target="slides/slide202.xml"/><Relationship Id="rId13" Type="http://schemas.openxmlformats.org/officeDocument/2006/relationships/slide" Target="slides/slide8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20" Type="http://schemas.openxmlformats.org/officeDocument/2006/relationships/slide" Target="slides/slide115.xml"/><Relationship Id="rId141" Type="http://schemas.openxmlformats.org/officeDocument/2006/relationships/slide" Target="slides/slide136.xml"/><Relationship Id="rId7" Type="http://schemas.openxmlformats.org/officeDocument/2006/relationships/slide" Target="slides/slide2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4" Type="http://schemas.openxmlformats.org/officeDocument/2006/relationships/slide" Target="slides/slide19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31" Type="http://schemas.openxmlformats.org/officeDocument/2006/relationships/slide" Target="slides/slide126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4" Type="http://schemas.openxmlformats.org/officeDocument/2006/relationships/slide" Target="slides/slide189.xml"/><Relationship Id="rId208" Type="http://schemas.openxmlformats.org/officeDocument/2006/relationships/slide" Target="slides/slide203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189" Type="http://schemas.openxmlformats.org/officeDocument/2006/relationships/slide" Target="slides/slide184.xml"/><Relationship Id="rId3" Type="http://schemas.openxmlformats.org/officeDocument/2006/relationships/customXml" Target="../customXml/item3.xml"/><Relationship Id="rId214" Type="http://schemas.openxmlformats.org/officeDocument/2006/relationships/theme" Target="theme/theme1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slide" Target="slides/slide174.xml"/><Relationship Id="rId195" Type="http://schemas.openxmlformats.org/officeDocument/2006/relationships/slide" Target="slides/slide190.xml"/><Relationship Id="rId209" Type="http://schemas.openxmlformats.org/officeDocument/2006/relationships/slide" Target="slides/slide204.xml"/><Relationship Id="rId190" Type="http://schemas.openxmlformats.org/officeDocument/2006/relationships/slide" Target="slides/slide185.xml"/><Relationship Id="rId204" Type="http://schemas.openxmlformats.org/officeDocument/2006/relationships/slide" Target="slides/slide199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85" Type="http://schemas.openxmlformats.org/officeDocument/2006/relationships/slide" Target="slides/slide18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80" Type="http://schemas.openxmlformats.org/officeDocument/2006/relationships/slide" Target="slides/slide175.xml"/><Relationship Id="rId210" Type="http://schemas.openxmlformats.org/officeDocument/2006/relationships/slide" Target="slides/slide205.xml"/><Relationship Id="rId215" Type="http://schemas.openxmlformats.org/officeDocument/2006/relationships/tableStyles" Target="tableStyles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96" Type="http://schemas.openxmlformats.org/officeDocument/2006/relationships/slide" Target="slides/slide191.xml"/><Relationship Id="rId200" Type="http://schemas.openxmlformats.org/officeDocument/2006/relationships/slide" Target="slides/slide195.xml"/><Relationship Id="rId16" Type="http://schemas.openxmlformats.org/officeDocument/2006/relationships/slide" Target="slides/slide1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186" Type="http://schemas.openxmlformats.org/officeDocument/2006/relationships/slide" Target="slides/slide181.xml"/><Relationship Id="rId211" Type="http://schemas.openxmlformats.org/officeDocument/2006/relationships/notesMaster" Target="notesMasters/notesMaster1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97" Type="http://schemas.openxmlformats.org/officeDocument/2006/relationships/slide" Target="slides/slide192.xml"/><Relationship Id="rId201" Type="http://schemas.openxmlformats.org/officeDocument/2006/relationships/slide" Target="slides/slide196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87" Type="http://schemas.openxmlformats.org/officeDocument/2006/relationships/slide" Target="slides/slide182.xml"/><Relationship Id="rId1" Type="http://schemas.openxmlformats.org/officeDocument/2006/relationships/customXml" Target="../customXml/item1.xml"/><Relationship Id="rId212" Type="http://schemas.openxmlformats.org/officeDocument/2006/relationships/presProps" Target="presProps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60" Type="http://schemas.openxmlformats.org/officeDocument/2006/relationships/slide" Target="slides/slide55.xml"/><Relationship Id="rId81" Type="http://schemas.openxmlformats.org/officeDocument/2006/relationships/slide" Target="slides/slide76.xml"/><Relationship Id="rId135" Type="http://schemas.openxmlformats.org/officeDocument/2006/relationships/slide" Target="slides/slide130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98" Type="http://schemas.openxmlformats.org/officeDocument/2006/relationships/slide" Target="slides/slide193.xml"/><Relationship Id="rId202" Type="http://schemas.openxmlformats.org/officeDocument/2006/relationships/slide" Target="slides/slide197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104" Type="http://schemas.openxmlformats.org/officeDocument/2006/relationships/slide" Target="slides/slide99.xml"/><Relationship Id="rId125" Type="http://schemas.openxmlformats.org/officeDocument/2006/relationships/slide" Target="slides/slide120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13" Type="http://schemas.openxmlformats.org/officeDocument/2006/relationships/viewProps" Target="view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115" Type="http://schemas.openxmlformats.org/officeDocument/2006/relationships/slide" Target="slides/slide110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9" Type="http://schemas.openxmlformats.org/officeDocument/2006/relationships/slide" Target="slides/slide194.xml"/><Relationship Id="rId203" Type="http://schemas.openxmlformats.org/officeDocument/2006/relationships/slide" Target="slides/slide19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A8982D0F-6EFC-4BA1-BCA9-D39846948C70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82F9DD8B-8ED7-4CFA-849F-B790FCC6BC8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32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84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122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125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143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170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190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192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F11C793-0D7F-49BF-ABE0-1F3B0EFF167D}" type="datetimeFigureOut">
              <a:rPr lang="en-US" smtClean="0">
                <a:uFillTx/>
              </a:rPr>
              <a:pPr/>
              <a:t>5/22/2025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>
            <a:spLocks/>
          </p:cNvSpPr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uFillTx/>
              </a:rPr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>
              <a:spLocks/>
            </p:cNvSpPr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12" name="CorrectBar1"/>
            <p:cNvSpPr>
              <a:spLocks/>
            </p:cNvSpPr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>
              <a:spLocks/>
            </p:cNvSpPr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67%</a:t>
              </a:r>
            </a:p>
          </p:txBody>
        </p:sp>
        <p:sp>
          <p:nvSpPr>
            <p:cNvPr id="11" name="PercentLabel1"/>
            <p:cNvSpPr>
              <a:spLocks/>
            </p:cNvSpPr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33%</a:t>
              </a:r>
            </a:p>
          </p:txBody>
        </p:sp>
        <p:sp>
          <p:nvSpPr>
            <p:cNvPr id="14" name="PercentLabel2"/>
            <p:cNvSpPr>
              <a:spLocks/>
            </p:cNvSpPr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100%</a:t>
              </a:r>
            </a:p>
          </p:txBody>
        </p:sp>
        <p:sp>
          <p:nvSpPr>
            <p:cNvPr id="17" name="PercentLabel3"/>
            <p:cNvSpPr>
              <a:spLocks/>
            </p:cNvSpPr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100%</a:t>
              </a:r>
            </a:p>
          </p:txBody>
        </p:sp>
        <p:sp>
          <p:nvSpPr>
            <p:cNvPr id="20" name="PercentLabel4"/>
            <p:cNvSpPr>
              <a:spLocks/>
            </p:cNvSpPr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>
              <a:spLocks/>
            </p:cNvSpPr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18" name="IncorrectBar3"/>
            <p:cNvSpPr>
              <a:spLocks/>
            </p:cNvSpPr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21" name="IncorrectBar4"/>
            <p:cNvSpPr>
              <a:spLocks/>
            </p:cNvSpPr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>
              <a:spLocks/>
            </p:cNvSpPr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A*</a:t>
              </a:r>
            </a:p>
          </p:txBody>
        </p:sp>
        <p:sp>
          <p:nvSpPr>
            <p:cNvPr id="13" name="XValueLabel1"/>
            <p:cNvSpPr>
              <a:spLocks/>
            </p:cNvSpPr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B*</a:t>
              </a:r>
            </a:p>
          </p:txBody>
        </p:sp>
        <p:sp>
          <p:nvSpPr>
            <p:cNvPr id="16" name="XValueLabel2"/>
            <p:cNvSpPr>
              <a:spLocks/>
            </p:cNvSpPr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C</a:t>
              </a:r>
            </a:p>
          </p:txBody>
        </p:sp>
        <p:sp>
          <p:nvSpPr>
            <p:cNvPr id="19" name="XValueLabel3"/>
            <p:cNvSpPr>
              <a:spLocks/>
            </p:cNvSpPr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D</a:t>
              </a:r>
            </a:p>
          </p:txBody>
        </p:sp>
        <p:sp>
          <p:nvSpPr>
            <p:cNvPr id="22" name="XValueLabel4"/>
            <p:cNvSpPr>
              <a:spLocks/>
            </p:cNvSpPr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>
              <a:spLocks/>
            </p:cNvSpPr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0</a:t>
              </a:r>
            </a:p>
          </p:txBody>
        </p:sp>
        <p:sp>
          <p:nvSpPr>
            <p:cNvPr id="28" name="YValueLabel1"/>
            <p:cNvSpPr>
              <a:spLocks/>
            </p:cNvSpPr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1</a:t>
              </a:r>
            </a:p>
          </p:txBody>
        </p:sp>
        <p:sp>
          <p:nvSpPr>
            <p:cNvPr id="30" name="YValueLabel2"/>
            <p:cNvSpPr>
              <a:spLocks/>
            </p:cNvSpPr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2</a:t>
              </a:r>
            </a:p>
          </p:txBody>
        </p:sp>
        <p:sp>
          <p:nvSpPr>
            <p:cNvPr id="32" name="YValueLabel3"/>
            <p:cNvSpPr>
              <a:spLocks/>
            </p:cNvSpPr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nbrain.com/where/" TargetMode="External"/><Relationship Id="rId3" Type="http://schemas.openxmlformats.org/officeDocument/2006/relationships/hyperlink" Target="http://www.lizardpoint.com/fun/geoquiz/" TargetMode="External"/><Relationship Id="rId7" Type="http://schemas.openxmlformats.org/officeDocument/2006/relationships/hyperlink" Target="http://www.sheppardsoftware.com/Geography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ps.com/funfacts.aspx" TargetMode="External"/><Relationship Id="rId11" Type="http://schemas.openxmlformats.org/officeDocument/2006/relationships/hyperlink" Target="http://sites.google.com/site/geogeomania/geographygames" TargetMode="External"/><Relationship Id="rId5" Type="http://schemas.openxmlformats.org/officeDocument/2006/relationships/hyperlink" Target="http://www.ilike2learn.com/ilike2learn/geography.asp" TargetMode="External"/><Relationship Id="rId10" Type="http://schemas.openxmlformats.org/officeDocument/2006/relationships/hyperlink" Target="http://www.yourchildlearns.com/map-puzzles.htm" TargetMode="External"/><Relationship Id="rId4" Type="http://schemas.openxmlformats.org/officeDocument/2006/relationships/hyperlink" Target="http://www.travelpod.com/traveler-iq" TargetMode="External"/><Relationship Id="rId9" Type="http://schemas.openxmlformats.org/officeDocument/2006/relationships/hyperlink" Target="http://www.jetpunk.com/quizzes/map-quiz-europe.php" TargetMode="Externa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3144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uFillTx/>
              </a:rPr>
              <a:t>AP Human Geography</a:t>
            </a:r>
            <a:br>
              <a:rPr lang="en-US" sz="3600" dirty="0">
                <a:uFillTx/>
              </a:rPr>
            </a:br>
            <a:r>
              <a:rPr lang="en-US" sz="3600" dirty="0">
                <a:uFillTx/>
              </a:rPr>
              <a:t>Summer Assignment</a:t>
            </a:r>
            <a:br>
              <a:rPr lang="en-US" dirty="0">
                <a:uFillTx/>
              </a:rPr>
            </a:br>
            <a:br>
              <a:rPr lang="en-US" dirty="0">
                <a:uFillTx/>
              </a:rPr>
            </a:br>
            <a:r>
              <a:rPr lang="en-US" sz="6000" b="1" dirty="0">
                <a:uFillTx/>
              </a:rPr>
              <a:t>Part </a:t>
            </a:r>
            <a:r>
              <a:rPr lang="en-US" sz="6000" b="1" dirty="0"/>
              <a:t>I - </a:t>
            </a:r>
            <a:r>
              <a:rPr lang="en-US" sz="6000" b="1" dirty="0">
                <a:uFillTx/>
              </a:rPr>
              <a:t>Map Practice </a:t>
            </a:r>
            <a:br>
              <a:rPr lang="en-US" sz="6000" b="1" dirty="0">
                <a:uFillTx/>
              </a:rPr>
            </a:br>
            <a:br>
              <a:rPr lang="en-US" sz="6000" dirty="0">
                <a:uFillTx/>
              </a:rPr>
            </a:br>
            <a:br>
              <a:rPr lang="en-US" dirty="0">
                <a:uFillTx/>
              </a:rPr>
            </a:br>
            <a:r>
              <a:rPr lang="en-US" dirty="0">
                <a:uFillTx/>
              </a:rPr>
              <a:t> </a:t>
            </a:r>
            <a:r>
              <a:rPr lang="en-US" sz="3600" dirty="0">
                <a:uFillTx/>
              </a:rPr>
              <a:t>Walton High School </a:t>
            </a: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Dominican Republic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592094" y="3925094"/>
            <a:ext cx="1904206" cy="9136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/>
          </p:cNvSpPr>
          <p:nvPr/>
        </p:nvSpPr>
        <p:spPr>
          <a:xfrm>
            <a:off x="7772400" y="50292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Morocco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609600" y="2286000"/>
            <a:ext cx="37338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762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Mozambique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4572000"/>
            <a:ext cx="38862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Namibia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724400"/>
            <a:ext cx="2057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Niger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981200" y="2286000"/>
            <a:ext cx="23622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Nigeria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286000" y="2667000"/>
            <a:ext cx="16764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990600" y="4495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Republic of Congo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971800" y="2743200"/>
            <a:ext cx="914400" cy="2590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Rwanda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733800" y="2133600"/>
            <a:ext cx="6858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/>
          </p:cNvSpPr>
          <p:nvPr/>
        </p:nvSpPr>
        <p:spPr>
          <a:xfrm>
            <a:off x="5943600" y="35814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Somalia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343400" y="1219200"/>
            <a:ext cx="1066800" cy="5181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South Africa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2895600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35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486400" y="2743200"/>
            <a:ext cx="990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667000" y="2971800"/>
            <a:ext cx="3343532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South Sudan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371600" y="6248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El Salvador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57600" y="6248400"/>
            <a:ext cx="22860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35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Sudan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124200" y="1447800"/>
            <a:ext cx="20574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86400" y="2743200"/>
            <a:ext cx="990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4267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Swaziland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648200"/>
            <a:ext cx="33528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2954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Tanzania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457700" y="2019300"/>
            <a:ext cx="304800" cy="434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/>
          </p:cNvSpPr>
          <p:nvPr/>
        </p:nvSpPr>
        <p:spPr>
          <a:xfrm>
            <a:off x="0" y="0"/>
            <a:ext cx="26670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uFillTx/>
              </a:rPr>
              <a:t>A hint for the countries of Eastern Africa ↑</a:t>
            </a: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uFillTx/>
              </a:rPr>
              <a:t>The (</a:t>
            </a:r>
            <a:r>
              <a:rPr lang="en-US" dirty="0">
                <a:solidFill>
                  <a:srgbClr val="FF0000"/>
                </a:solidFill>
                <a:uFillTx/>
              </a:rPr>
              <a:t>T</a:t>
            </a:r>
            <a:r>
              <a:rPr lang="en-US" dirty="0">
                <a:solidFill>
                  <a:schemeClr val="bg1"/>
                </a:solidFill>
                <a:uFillTx/>
              </a:rPr>
              <a:t>anzania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Blue (</a:t>
            </a:r>
            <a:r>
              <a:rPr lang="en-US" dirty="0">
                <a:solidFill>
                  <a:srgbClr val="FF0000"/>
                </a:solidFill>
                <a:uFillTx/>
              </a:rPr>
              <a:t>B</a:t>
            </a:r>
            <a:r>
              <a:rPr lang="en-US" dirty="0">
                <a:uFillTx/>
              </a:rPr>
              <a:t>urundi)</a:t>
            </a:r>
          </a:p>
          <a:p>
            <a:pPr algn="ctr"/>
            <a:r>
              <a:rPr lang="en-US" dirty="0">
                <a:uFillTx/>
              </a:rPr>
              <a:t>Rabbit’s (</a:t>
            </a:r>
            <a:r>
              <a:rPr lang="en-US" dirty="0">
                <a:solidFill>
                  <a:srgbClr val="FF0000"/>
                </a:solidFill>
                <a:uFillTx/>
              </a:rPr>
              <a:t>R</a:t>
            </a:r>
            <a:r>
              <a:rPr lang="en-US" dirty="0">
                <a:solidFill>
                  <a:schemeClr val="bg1"/>
                </a:solidFill>
                <a:uFillTx/>
              </a:rPr>
              <a:t>wanda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Umbrella (</a:t>
            </a:r>
            <a:r>
              <a:rPr lang="en-US" dirty="0">
                <a:solidFill>
                  <a:srgbClr val="FF0000"/>
                </a:solidFill>
                <a:uFillTx/>
              </a:rPr>
              <a:t>U</a:t>
            </a:r>
            <a:r>
              <a:rPr lang="en-US" dirty="0">
                <a:solidFill>
                  <a:schemeClr val="bg1"/>
                </a:solidFill>
                <a:uFillTx/>
              </a:rPr>
              <a:t>ganda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Kept (</a:t>
            </a:r>
            <a:r>
              <a:rPr lang="en-US" dirty="0">
                <a:solidFill>
                  <a:srgbClr val="FF0000"/>
                </a:solidFill>
                <a:uFillTx/>
              </a:rPr>
              <a:t>K</a:t>
            </a:r>
            <a:r>
              <a:rPr lang="en-US" dirty="0">
                <a:solidFill>
                  <a:schemeClr val="bg1"/>
                </a:solidFill>
                <a:uFillTx/>
              </a:rPr>
              <a:t>enya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Everyone (</a:t>
            </a:r>
            <a:r>
              <a:rPr lang="en-US" dirty="0">
                <a:solidFill>
                  <a:srgbClr val="FF0000"/>
                </a:solidFill>
                <a:uFillTx/>
              </a:rPr>
              <a:t>E</a:t>
            </a:r>
            <a:r>
              <a:rPr lang="en-US" dirty="0">
                <a:uFillTx/>
              </a:rPr>
              <a:t>thiopia)</a:t>
            </a:r>
          </a:p>
          <a:p>
            <a:pPr algn="ctr"/>
            <a:r>
              <a:rPr lang="en-US" dirty="0">
                <a:uFillTx/>
              </a:rPr>
              <a:t>Dry (</a:t>
            </a:r>
            <a:r>
              <a:rPr lang="en-US" dirty="0">
                <a:solidFill>
                  <a:srgbClr val="FF0000"/>
                </a:solidFill>
                <a:uFillTx/>
              </a:rPr>
              <a:t>D</a:t>
            </a:r>
            <a:r>
              <a:rPr lang="en-US" dirty="0">
                <a:uFillTx/>
              </a:rPr>
              <a:t>jibouti)</a:t>
            </a:r>
          </a:p>
          <a:p>
            <a:pPr algn="ctr"/>
            <a:r>
              <a:rPr lang="en-US" dirty="0">
                <a:uFillTx/>
              </a:rPr>
              <a:t>Sunday (</a:t>
            </a:r>
            <a:r>
              <a:rPr lang="en-US" dirty="0">
                <a:solidFill>
                  <a:srgbClr val="FF0000"/>
                </a:solidFill>
                <a:uFillTx/>
              </a:rPr>
              <a:t>S</a:t>
            </a:r>
            <a:r>
              <a:rPr lang="en-US" dirty="0">
                <a:uFillTx/>
              </a:rPr>
              <a:t>omalia)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Tunisia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295400" y="1600200"/>
            <a:ext cx="37338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Uganda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86200" y="1752600"/>
            <a:ext cx="990600" cy="419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33400" y="4419600"/>
            <a:ext cx="2286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Zambia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648200"/>
            <a:ext cx="29718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57200" y="5562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Zimbabwe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3200" y="5181600"/>
            <a:ext cx="33528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ASIA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Afghanistan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1485900" y="4229100"/>
            <a:ext cx="29718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762000" y="2971800"/>
            <a:ext cx="7620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533400" y="3429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Armenia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6477000" y="1295400"/>
            <a:ext cx="2667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rgbClr val="FF0000"/>
              </a:solidFill>
              <a:uFillTx/>
            </a:endParaRPr>
          </a:p>
          <a:p>
            <a:pPr algn="ctr"/>
            <a:endParaRPr lang="en-US" u="sng" dirty="0">
              <a:solidFill>
                <a:srgbClr val="FF0000"/>
              </a:solidFill>
              <a:uFillTx/>
            </a:endParaRPr>
          </a:p>
          <a:p>
            <a:pPr algn="ctr"/>
            <a:r>
              <a:rPr lang="en-US" b="1" u="sng" dirty="0">
                <a:solidFill>
                  <a:schemeClr val="bg1"/>
                </a:solidFill>
                <a:uFillTx/>
              </a:rPr>
              <a:t>A hint for the countries of Central Asia →</a:t>
            </a: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uFillTx/>
              </a:rPr>
              <a:t>E  (</a:t>
            </a:r>
            <a:r>
              <a:rPr lang="en-US" dirty="0">
                <a:solidFill>
                  <a:srgbClr val="FF0000"/>
                </a:solidFill>
                <a:uFillTx/>
              </a:rPr>
              <a:t>E</a:t>
            </a:r>
            <a:r>
              <a:rPr lang="en-US" dirty="0">
                <a:solidFill>
                  <a:schemeClr val="bg1"/>
                </a:solidFill>
                <a:uFillTx/>
              </a:rPr>
              <a:t>stonia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L (</a:t>
            </a:r>
            <a:r>
              <a:rPr lang="en-US" dirty="0">
                <a:solidFill>
                  <a:srgbClr val="FF0000"/>
                </a:solidFill>
                <a:uFillTx/>
              </a:rPr>
              <a:t>L</a:t>
            </a:r>
            <a:r>
              <a:rPr lang="en-US" dirty="0">
                <a:solidFill>
                  <a:schemeClr val="bg1"/>
                </a:solidFill>
                <a:uFillTx/>
              </a:rPr>
              <a:t>atvia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L (</a:t>
            </a:r>
            <a:r>
              <a:rPr lang="en-US" dirty="0">
                <a:solidFill>
                  <a:srgbClr val="FF0000"/>
                </a:solidFill>
                <a:uFillTx/>
              </a:rPr>
              <a:t>L</a:t>
            </a:r>
            <a:r>
              <a:rPr lang="en-US" dirty="0">
                <a:solidFill>
                  <a:schemeClr val="bg1"/>
                </a:solidFill>
                <a:uFillTx/>
              </a:rPr>
              <a:t>ithuania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B (</a:t>
            </a:r>
            <a:r>
              <a:rPr lang="en-US" dirty="0">
                <a:solidFill>
                  <a:srgbClr val="FF0000"/>
                </a:solidFill>
                <a:uFillTx/>
              </a:rPr>
              <a:t>B</a:t>
            </a:r>
            <a:r>
              <a:rPr lang="en-US" dirty="0">
                <a:solidFill>
                  <a:schemeClr val="bg1"/>
                </a:solidFill>
                <a:uFillTx/>
              </a:rPr>
              <a:t>elarus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U (</a:t>
            </a:r>
            <a:r>
              <a:rPr lang="en-US" dirty="0">
                <a:solidFill>
                  <a:srgbClr val="FF0000"/>
                </a:solidFill>
                <a:uFillTx/>
              </a:rPr>
              <a:t>U</a:t>
            </a:r>
            <a:r>
              <a:rPr lang="en-US" dirty="0">
                <a:solidFill>
                  <a:schemeClr val="bg1"/>
                </a:solidFill>
                <a:uFillTx/>
              </a:rPr>
              <a:t>kraine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M (</a:t>
            </a:r>
            <a:r>
              <a:rPr lang="en-US" dirty="0">
                <a:solidFill>
                  <a:srgbClr val="FF0000"/>
                </a:solidFill>
                <a:uFillTx/>
              </a:rPr>
              <a:t>M</a:t>
            </a:r>
            <a:r>
              <a:rPr lang="en-US" dirty="0">
                <a:solidFill>
                  <a:schemeClr val="bg1"/>
                </a:solidFill>
                <a:uFillTx/>
              </a:rPr>
              <a:t>oldova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G (</a:t>
            </a:r>
            <a:r>
              <a:rPr lang="en-US" dirty="0">
                <a:solidFill>
                  <a:srgbClr val="FF0000"/>
                </a:solidFill>
                <a:uFillTx/>
              </a:rPr>
              <a:t>G</a:t>
            </a:r>
            <a:r>
              <a:rPr lang="en-US" dirty="0">
                <a:uFillTx/>
              </a:rPr>
              <a:t>eorgia)</a:t>
            </a:r>
          </a:p>
          <a:p>
            <a:pPr algn="ctr"/>
            <a:r>
              <a:rPr lang="en-US" dirty="0">
                <a:uFillTx/>
              </a:rPr>
              <a:t>A (</a:t>
            </a:r>
            <a:r>
              <a:rPr lang="en-US" dirty="0">
                <a:solidFill>
                  <a:srgbClr val="FF0000"/>
                </a:solidFill>
                <a:uFillTx/>
              </a:rPr>
              <a:t>A</a:t>
            </a:r>
            <a:r>
              <a:rPr lang="en-US" dirty="0">
                <a:uFillTx/>
              </a:rPr>
              <a:t>rmenia)</a:t>
            </a:r>
          </a:p>
          <a:p>
            <a:pPr algn="ctr"/>
            <a:r>
              <a:rPr lang="en-US" dirty="0">
                <a:uFillTx/>
              </a:rPr>
              <a:t>A (</a:t>
            </a:r>
            <a:r>
              <a:rPr lang="en-US" dirty="0">
                <a:solidFill>
                  <a:srgbClr val="FF0000"/>
                </a:solidFill>
                <a:uFillTx/>
              </a:rPr>
              <a:t>A</a:t>
            </a:r>
            <a:r>
              <a:rPr lang="en-US" dirty="0">
                <a:uFillTx/>
              </a:rPr>
              <a:t>zerbaijan)</a:t>
            </a:r>
          </a:p>
          <a:p>
            <a:pPr algn="ctr"/>
            <a:r>
              <a:rPr lang="en-US" dirty="0">
                <a:uFillTx/>
              </a:rPr>
              <a:t>T (</a:t>
            </a:r>
            <a:r>
              <a:rPr lang="en-US" dirty="0">
                <a:solidFill>
                  <a:srgbClr val="FF0000"/>
                </a:solidFill>
                <a:uFillTx/>
              </a:rPr>
              <a:t>T</a:t>
            </a:r>
            <a:r>
              <a:rPr lang="en-US" dirty="0">
                <a:uFillTx/>
              </a:rPr>
              <a:t>urkmenistan)</a:t>
            </a:r>
          </a:p>
          <a:p>
            <a:pPr algn="ctr"/>
            <a:r>
              <a:rPr lang="en-US" dirty="0">
                <a:uFillTx/>
              </a:rPr>
              <a:t>U (</a:t>
            </a:r>
            <a:r>
              <a:rPr lang="en-US" dirty="0">
                <a:solidFill>
                  <a:srgbClr val="FF0000"/>
                </a:solidFill>
                <a:uFillTx/>
              </a:rPr>
              <a:t>U</a:t>
            </a:r>
            <a:r>
              <a:rPr lang="en-US" dirty="0">
                <a:uFillTx/>
              </a:rPr>
              <a:t>zbekistan)</a:t>
            </a:r>
          </a:p>
          <a:p>
            <a:pPr algn="ctr"/>
            <a:r>
              <a:rPr lang="en-US" dirty="0">
                <a:uFillTx/>
              </a:rPr>
              <a:t>T (</a:t>
            </a:r>
            <a:r>
              <a:rPr lang="en-US" dirty="0">
                <a:solidFill>
                  <a:srgbClr val="FF0000"/>
                </a:solidFill>
                <a:uFillTx/>
              </a:rPr>
              <a:t>T</a:t>
            </a:r>
            <a:r>
              <a:rPr lang="en-US" dirty="0">
                <a:uFillTx/>
              </a:rPr>
              <a:t>ajikistan)</a:t>
            </a:r>
          </a:p>
          <a:p>
            <a:pPr algn="ctr"/>
            <a:r>
              <a:rPr lang="en-US" dirty="0">
                <a:uFillTx/>
              </a:rPr>
              <a:t>K (</a:t>
            </a:r>
            <a:r>
              <a:rPr lang="en-US" dirty="0">
                <a:solidFill>
                  <a:srgbClr val="FF0000"/>
                </a:solidFill>
                <a:uFillTx/>
              </a:rPr>
              <a:t>K</a:t>
            </a:r>
            <a:r>
              <a:rPr lang="en-US" dirty="0">
                <a:solidFill>
                  <a:schemeClr val="bg1"/>
                </a:solidFill>
                <a:uFillTx/>
              </a:rPr>
              <a:t>yrgyzstan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K (</a:t>
            </a:r>
            <a:r>
              <a:rPr lang="en-US" dirty="0">
                <a:solidFill>
                  <a:srgbClr val="FF0000"/>
                </a:solidFill>
                <a:uFillTx/>
              </a:rPr>
              <a:t>K</a:t>
            </a:r>
            <a:r>
              <a:rPr lang="en-US" dirty="0">
                <a:solidFill>
                  <a:schemeClr val="bg1"/>
                </a:solidFill>
                <a:uFillTx/>
              </a:rPr>
              <a:t>azakhstan</a:t>
            </a:r>
            <a:r>
              <a:rPr lang="en-US" dirty="0">
                <a:uFillTx/>
              </a:rPr>
              <a:t>)</a:t>
            </a:r>
          </a:p>
          <a:p>
            <a:pPr algn="ctr"/>
            <a:endParaRPr lang="en-US" dirty="0">
              <a:uFillTx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uFillTx/>
              </a:rPr>
              <a:t>ELL-BUM-GAA-TUT-KK</a:t>
            </a:r>
            <a:br>
              <a:rPr lang="en-US" dirty="0">
                <a:uFillTx/>
              </a:rPr>
            </a:br>
            <a:br>
              <a:rPr lang="en-US" dirty="0">
                <a:uFillTx/>
              </a:rPr>
            </a:br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57200" y="5181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Guatemala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5334000"/>
            <a:ext cx="30480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209800" y="4114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Azerbaijan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1257300" y="2781300"/>
            <a:ext cx="15240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2"/>
          </p:cNvCxnSpPr>
          <p:nvPr/>
        </p:nvCxnSpPr>
        <p:spPr>
          <a:xfrm rot="5400000">
            <a:off x="2203966" y="1899166"/>
            <a:ext cx="1307068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667000" y="1828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Bahrain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3810000" y="2362200"/>
            <a:ext cx="25908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the tiny islands next to the bigger island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1676400" y="3505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819400" y="5105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Bangladesh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619500" y="4305300"/>
            <a:ext cx="13716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2"/>
          </p:cNvCxnSpPr>
          <p:nvPr/>
        </p:nvCxnSpPr>
        <p:spPr>
          <a:xfrm rot="5400000">
            <a:off x="4032766" y="2965966"/>
            <a:ext cx="926068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3429000" y="220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Bhutan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3276600" y="5181600"/>
            <a:ext cx="2819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Brunei</a:t>
            </a:r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6096000" y="5029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733800" y="4572000"/>
            <a:ext cx="17526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057400" y="5562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Cambodia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H="1">
            <a:off x="3429000" y="1371600"/>
            <a:ext cx="1524000" cy="1524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/>
          </p:cNvSpPr>
          <p:nvPr/>
        </p:nvSpPr>
        <p:spPr>
          <a:xfrm>
            <a:off x="1981200" y="990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762000" y="3124200"/>
            <a:ext cx="1981200" cy="1981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5105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Cyprus</a:t>
            </a: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381000" y="28956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800100" y="1638300"/>
            <a:ext cx="1143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1295400" y="914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Georgia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1828800" y="5257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India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2552700" y="4152900"/>
            <a:ext cx="12954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47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Haiti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438900" y="4229100"/>
            <a:ext cx="19812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/>
          </p:cNvSpPr>
          <p:nvPr/>
        </p:nvSpPr>
        <p:spPr>
          <a:xfrm>
            <a:off x="7391400" y="51054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1143000" y="5867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Indonesia</a:t>
            </a:r>
          </a:p>
        </p:txBody>
      </p:sp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3429000" y="5410200"/>
            <a:ext cx="1828800" cy="6418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</p:cNvCxnSpPr>
          <p:nvPr/>
        </p:nvCxnSpPr>
        <p:spPr>
          <a:xfrm flipV="1">
            <a:off x="3429000" y="6019800"/>
            <a:ext cx="2514600" cy="322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</p:cNvCxnSpPr>
          <p:nvPr/>
        </p:nvCxnSpPr>
        <p:spPr>
          <a:xfrm flipV="1">
            <a:off x="3429000" y="5562600"/>
            <a:ext cx="2743200" cy="489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05200" y="5791200"/>
            <a:ext cx="30480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362200" y="4495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Iran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1866900" y="3238500"/>
            <a:ext cx="13716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952500" y="3314700"/>
            <a:ext cx="1905000" cy="1371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057400" y="4953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Iraq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609600" y="3657600"/>
            <a:ext cx="16764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1752600" y="51054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Israel</a:t>
            </a: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609600" y="31242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0"/>
          </p:cNvCxnSpPr>
          <p:nvPr/>
        </p:nvCxnSpPr>
        <p:spPr>
          <a:xfrm rot="16200000" flipV="1">
            <a:off x="7049294" y="3086894"/>
            <a:ext cx="1066006" cy="5326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6705600" y="3886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1752600" y="5334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Jordan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647700" y="3467100"/>
            <a:ext cx="20574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2590800" y="1143000"/>
            <a:ext cx="12954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743200" y="838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Kazakhstan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219200" y="3962400"/>
            <a:ext cx="25146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Kuwait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1447800" y="3276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895600" y="990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Kyrgyzstan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2971800" y="1524000"/>
            <a:ext cx="11430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H="1">
            <a:off x="4229100" y="3009900"/>
            <a:ext cx="14478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3352800" y="2286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Laos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638800" y="4419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Honduras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867400" y="50292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647700" y="3543300"/>
            <a:ext cx="2819400" cy="2133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Lebanon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685800" y="29718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Malaysia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24200" y="5181600"/>
            <a:ext cx="22860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3429000" y="1371600"/>
            <a:ext cx="12192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1143000" y="1143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Mongolia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2971800" y="4114800"/>
            <a:ext cx="20574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Myanmar </a:t>
            </a:r>
            <a:r>
              <a:rPr lang="en-US" sz="1100" dirty="0">
                <a:solidFill>
                  <a:schemeClr val="bg1"/>
                </a:solidFill>
                <a:uFillTx/>
              </a:rPr>
              <a:t>(Burma)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3810000" y="2971800"/>
            <a:ext cx="5334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3505200" y="2590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Nepal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4572000" y="2667000"/>
            <a:ext cx="18288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286000" y="28194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North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600200" y="4495800"/>
            <a:ext cx="21336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Oman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866900" y="4381500"/>
            <a:ext cx="2590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Pakistan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6553200" y="3733800"/>
            <a:ext cx="914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6477000" y="3352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Philippines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591300" y="4076700"/>
            <a:ext cx="12192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409700" y="4305300"/>
            <a:ext cx="22098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Qatar</a:t>
            </a: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1752600" y="3581400"/>
            <a:ext cx="152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Jamaica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134894" y="4382294"/>
            <a:ext cx="2132806" cy="2278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7010400" y="53340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3352800" y="1066800"/>
            <a:ext cx="1905000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4419600" y="2971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066800" y="3962400"/>
            <a:ext cx="2286000" cy="1828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Saudi Arabia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124200" y="5486400"/>
            <a:ext cx="22098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Singapore</a:t>
            </a: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5410200" y="5334000"/>
            <a:ext cx="2286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3"/>
          </p:cNvCxnSpPr>
          <p:nvPr/>
        </p:nvCxnSpPr>
        <p:spPr>
          <a:xfrm flipV="1">
            <a:off x="5486400" y="2895600"/>
            <a:ext cx="1143000" cy="3370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3200400" y="3048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South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3200400" y="5486400"/>
            <a:ext cx="12192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Sri Lanka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762000" y="3124200"/>
            <a:ext cx="2209800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5181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Syria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0"/>
          </p:cNvCxnSpPr>
          <p:nvPr/>
        </p:nvCxnSpPr>
        <p:spPr>
          <a:xfrm rot="16200000" flipV="1">
            <a:off x="7029450" y="3257550"/>
            <a:ext cx="457200" cy="15621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7239000" y="4267200"/>
            <a:ext cx="16002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Taiwan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3009900" y="1562100"/>
            <a:ext cx="12192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514600" y="1219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Tajikistan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124200" y="4343400"/>
            <a:ext cx="21336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Thailand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6553200" y="4876800"/>
            <a:ext cx="16002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6477000" y="3962400"/>
            <a:ext cx="2286000" cy="53091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Timor </a:t>
            </a:r>
            <a:r>
              <a:rPr lang="en-US" dirty="0" err="1">
                <a:solidFill>
                  <a:schemeClr val="bg1"/>
                </a:solidFill>
                <a:uFillTx/>
              </a:rPr>
              <a:t>Leste</a:t>
            </a:r>
            <a:endParaRPr lang="en-US" dirty="0">
              <a:solidFill>
                <a:schemeClr val="bg1"/>
              </a:solidFill>
              <a:uFillTx/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  <a:uFillTx/>
              </a:rPr>
              <a:t>(East Timor)</a:t>
            </a: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6934200" y="60198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04800" y="4800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Mexico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5181600"/>
            <a:ext cx="24384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342900" y="1943100"/>
            <a:ext cx="1066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914400" y="1447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Turkey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108"/>
            <a:ext cx="9144000" cy="6239092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0574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Turkmenistan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838200" y="3733800"/>
            <a:ext cx="32766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638300" y="4229100"/>
            <a:ext cx="2286000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9718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United Arab Emirates </a:t>
            </a:r>
            <a:r>
              <a:rPr lang="en-US" sz="1050" dirty="0">
                <a:solidFill>
                  <a:schemeClr val="bg1"/>
                </a:solidFill>
                <a:uFillTx/>
              </a:rPr>
              <a:t>(U.A.E.)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2438400" y="1371600"/>
            <a:ext cx="14478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3124200" y="990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Uzbekistan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5715000" y="3810000"/>
            <a:ext cx="14478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6324600" y="3429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Vietnam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>
            <a:off x="1447800" y="4343400"/>
            <a:ext cx="18288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0574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Yemen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AUSTRALIA &amp; OCEANIA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29659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410200" y="220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Australia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1828800" y="2514600"/>
            <a:ext cx="35814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29659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629400" y="5715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New Zealand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181600" y="5943600"/>
            <a:ext cx="14478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rot="10800000">
            <a:off x="5562600" y="5410200"/>
            <a:ext cx="1066800" cy="489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29659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038600" y="990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Papua New Guinea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667000" y="1371600"/>
            <a:ext cx="16764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4864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Nicaragua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943600" y="5257800"/>
            <a:ext cx="1524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b="1" u="sng" dirty="0">
                <a:uFillTx/>
              </a:rPr>
              <a:t>Test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uFillTx/>
                <a:hlinkClick r:id="rId3"/>
              </a:rPr>
              <a:t>http://www.sporcle.com/ </a:t>
            </a:r>
          </a:p>
          <a:p>
            <a:r>
              <a:rPr lang="en-US" sz="2600" dirty="0">
                <a:uFillTx/>
                <a:hlinkClick r:id="rId3"/>
              </a:rPr>
              <a:t>http://www.purposegames.com/                </a:t>
            </a:r>
          </a:p>
          <a:p>
            <a:r>
              <a:rPr lang="en-US" sz="2600" dirty="0">
                <a:uFillTx/>
                <a:hlinkClick r:id="rId3"/>
              </a:rPr>
              <a:t>http://www.lizardpoint.com/fun/geoquiz/</a:t>
            </a:r>
            <a:endParaRPr lang="en-US" sz="2600" dirty="0">
              <a:uFillTx/>
            </a:endParaRPr>
          </a:p>
          <a:p>
            <a:r>
              <a:rPr lang="en-US" sz="2600">
                <a:uFillTx/>
                <a:hlinkClick r:id="rId4"/>
              </a:rPr>
              <a:t>http</a:t>
            </a:r>
            <a:r>
              <a:rPr lang="en-US" sz="2600" dirty="0">
                <a:uFillTx/>
                <a:hlinkClick r:id="rId4"/>
              </a:rPr>
              <a:t>://www.travelpod.com/traveler-iq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5"/>
              </a:rPr>
              <a:t>http://www.ilike2learn.com/ilike2learn/geography.asp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6"/>
              </a:rPr>
              <a:t>http://www.maps.com/funfacts.aspx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7"/>
              </a:rPr>
              <a:t>http://www.sheppardsoftware.com/Geography.htm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8"/>
              </a:rPr>
              <a:t>http://www.funbrain.com/where/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9"/>
              </a:rPr>
              <a:t>http://www.jetpunk.com/quizzes/map-quiz-europe.php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10"/>
              </a:rPr>
              <a:t>http://www.yourchildlearns.com/map-puzzles.htm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11"/>
              </a:rPr>
              <a:t>http://sites.google.com/site/geogeomania/geographygames</a:t>
            </a:r>
            <a:endParaRPr lang="en-US" sz="2600" dirty="0">
              <a:uFillTx/>
            </a:endParaRPr>
          </a:p>
          <a:p>
            <a:endParaRPr lang="en-US" sz="2600" dirty="0">
              <a:uFillTx/>
            </a:endParaRPr>
          </a:p>
          <a:p>
            <a:r>
              <a:rPr lang="en-US" sz="2600" dirty="0">
                <a:uFillTx/>
              </a:rPr>
              <a:t>Tap Quiz Apps   (for your smart phone)</a:t>
            </a:r>
          </a:p>
          <a:p>
            <a:r>
              <a:rPr lang="en-US" sz="2600" dirty="0">
                <a:uFillTx/>
              </a:rPr>
              <a:t>or print one of these regional maps and try to label it</a:t>
            </a:r>
          </a:p>
          <a:p>
            <a:endParaRPr lang="en-US" sz="2800" dirty="0">
              <a:uFillTx/>
            </a:endParaRPr>
          </a:p>
          <a:p>
            <a:endParaRPr lang="en-US" dirty="0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4953000" y="1334712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uFillTx/>
              </a:rPr>
              <a:t>- Under “geography”</a:t>
            </a:r>
          </a:p>
          <a:p>
            <a:r>
              <a:rPr lang="en-US" sz="2400" dirty="0">
                <a:uFillTx/>
              </a:rPr>
              <a:t>- Search for “</a:t>
            </a:r>
            <a:r>
              <a:rPr lang="en-US" sz="2400" dirty="0" err="1">
                <a:uFillTx/>
              </a:rPr>
              <a:t>parisaday</a:t>
            </a:r>
            <a:r>
              <a:rPr lang="en-US" sz="2400" dirty="0">
                <a:uFillTx/>
              </a:rPr>
              <a:t>”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u="sng" dirty="0">
                <a:uFillTx/>
              </a:rPr>
              <a:t>Global &amp; Local Regions</a:t>
            </a:r>
            <a:r>
              <a:rPr lang="en-US" sz="4800" b="1" u="sng" dirty="0"/>
              <a:t> </a:t>
            </a:r>
            <a:br>
              <a:rPr lang="en-US" sz="4800" b="1" u="sng" dirty="0"/>
            </a:br>
            <a:r>
              <a:rPr lang="en-US" sz="4800" b="1" u="sng" dirty="0"/>
              <a:t>or </a:t>
            </a:r>
            <a:r>
              <a:rPr lang="en-US" sz="4800" b="1" u="sng" dirty="0">
                <a:uFillTx/>
              </a:rPr>
              <a:t>Areas of Interest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7010400" y="3200400"/>
            <a:ext cx="1371600" cy="8001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4724400" y="2895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Chechnya</a:t>
            </a:r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8077200" y="3810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5410200" y="1905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 &amp; S Ossetia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34200" y="2286000"/>
            <a:ext cx="1207819" cy="2057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/>
          </p:cNvSpPr>
          <p:nvPr/>
        </p:nvSpPr>
        <p:spPr>
          <a:xfrm>
            <a:off x="7951519" y="41148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5562600" y="1447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Kurdistan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791200" y="2895600"/>
            <a:ext cx="34290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 rot="2439192">
            <a:off x="7682997" y="4959095"/>
            <a:ext cx="1116413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381000" y="2971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Basque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2057400" y="40386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371600" y="3352800"/>
            <a:ext cx="9906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5334000" y="1905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Catalonia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895600" y="2286000"/>
            <a:ext cx="2895600" cy="2286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2819400" y="43434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5029200" y="2514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West Bank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181600" y="3962400"/>
            <a:ext cx="31242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7162800" y="59436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3886200" y="3810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Gaza Strip</a:t>
            </a: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rot="16200000" flipH="1">
            <a:off x="5312638" y="4344358"/>
            <a:ext cx="1938478" cy="169871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7108918" y="6129478"/>
            <a:ext cx="152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Israel, West bank, and gaza 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1326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6629400" y="3886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West Bank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943600" y="2819400"/>
            <a:ext cx="1600200" cy="106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914400" y="3657600"/>
            <a:ext cx="914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457200" y="4419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Gaza Strip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867400" y="4724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Panama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439694" y="5829300"/>
            <a:ext cx="1447006" cy="7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3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3124200" y="2667000"/>
            <a:ext cx="12192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/>
          </p:cNvSpPr>
          <p:nvPr/>
        </p:nvSpPr>
        <p:spPr>
          <a:xfrm>
            <a:off x="3040578" y="32385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4343400" y="24384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Punjab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3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Oval 6"/>
          <p:cNvSpPr>
            <a:spLocks/>
          </p:cNvSpPr>
          <p:nvPr/>
        </p:nvSpPr>
        <p:spPr>
          <a:xfrm>
            <a:off x="3581400" y="30480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886200" y="2743200"/>
            <a:ext cx="13716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4419600" y="2362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Tibet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3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Oval 7"/>
          <p:cNvSpPr>
            <a:spLocks/>
          </p:cNvSpPr>
          <p:nvPr/>
        </p:nvSpPr>
        <p:spPr>
          <a:xfrm>
            <a:off x="3200400" y="2731532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29000" y="2426732"/>
            <a:ext cx="1107610" cy="5715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4419600" y="2362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Kashmir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96000" y="304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Nunavut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267200" y="533400"/>
            <a:ext cx="18288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77000" y="1524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Quebec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096000" y="1905000"/>
            <a:ext cx="12192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200400" y="1676400"/>
            <a:ext cx="3048000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F.A.R.C.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uFillTx/>
              </a:rPr>
              <a:t>(areas controlled by the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uFillTx/>
              </a:rPr>
              <a:t>Revolutionary Armed Forces of Colombia)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2362199" y="1350326"/>
            <a:ext cx="838201" cy="6954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>
            <a:spLocks/>
          </p:cNvSpPr>
          <p:nvPr/>
        </p:nvSpPr>
        <p:spPr>
          <a:xfrm rot="1737563">
            <a:off x="2054722" y="1097917"/>
            <a:ext cx="978050" cy="504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1752600" y="5334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11" name="Straight Arrow Connector 10"/>
          <p:cNvCxnSpPr>
            <a:stCxn id="4" idx="1"/>
          </p:cNvCxnSpPr>
          <p:nvPr/>
        </p:nvCxnSpPr>
        <p:spPr>
          <a:xfrm rot="10800000">
            <a:off x="1905000" y="609600"/>
            <a:ext cx="1295400" cy="14361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val 3"/>
          <p:cNvSpPr>
            <a:spLocks/>
          </p:cNvSpPr>
          <p:nvPr/>
        </p:nvSpPr>
        <p:spPr>
          <a:xfrm>
            <a:off x="762000" y="228600"/>
            <a:ext cx="4800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Maghreb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5400000" flipH="1" flipV="1">
            <a:off x="1295400" y="1752600"/>
            <a:ext cx="2514600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val 3"/>
          <p:cNvSpPr>
            <a:spLocks/>
          </p:cNvSpPr>
          <p:nvPr/>
        </p:nvSpPr>
        <p:spPr>
          <a:xfrm>
            <a:off x="1524000" y="1905000"/>
            <a:ext cx="5638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838200" y="4876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The Sahel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5400000" flipH="1" flipV="1">
            <a:off x="1714500" y="2400300"/>
            <a:ext cx="2743200" cy="2209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Darfur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5400000" flipH="1" flipV="1">
            <a:off x="3009900" y="1104900"/>
            <a:ext cx="1447800" cy="3810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/>
          </p:cNvSpPr>
          <p:nvPr/>
        </p:nvSpPr>
        <p:spPr>
          <a:xfrm>
            <a:off x="5334000" y="1752600"/>
            <a:ext cx="457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Western Sahara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16200000" flipV="1">
            <a:off x="647700" y="2552700"/>
            <a:ext cx="22860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9600" y="3733800"/>
            <a:ext cx="2286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United States of America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5600" y="3962400"/>
            <a:ext cx="21336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Oval 5"/>
          <p:cNvSpPr>
            <a:spLocks/>
          </p:cNvSpPr>
          <p:nvPr/>
        </p:nvSpPr>
        <p:spPr>
          <a:xfrm rot="1431040">
            <a:off x="7842293" y="5515291"/>
            <a:ext cx="1342287" cy="903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05200" y="5810063"/>
            <a:ext cx="4751172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2286000" y="5819025"/>
            <a:ext cx="2286000" cy="53091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Melanesia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uFillTx/>
              </a:rPr>
              <a:t>(includes Papua New Guinea)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  <p:pic>
        <p:nvPicPr>
          <p:cNvPr id="2050" name="Picture 2" descr="http://media.web.britannica.com/eb-media/27/96827-036-56E4E6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18584" cy="3429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2286000" y="1676401"/>
            <a:ext cx="1219200" cy="413366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276600" y="5105400"/>
            <a:ext cx="50292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0574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Micronesia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7467600" y="4038600"/>
            <a:ext cx="1676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pic>
        <p:nvPicPr>
          <p:cNvPr id="8" name="Picture 2" descr="http://media.web.britannica.com/eb-media/27/96827-036-56E4E6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18584" cy="34290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286000" y="1143000"/>
            <a:ext cx="1371600" cy="487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media.web.britannica.com/eb-media/27/96827-036-56E4E6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2133600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-17814"/>
            <a:ext cx="9144000" cy="6875814"/>
          </a:xfrm>
          <a:prstGeom prst="rect">
            <a:avLst/>
          </a:prstGeom>
          <a:noFill/>
        </p:spPr>
      </p:pic>
      <p:sp>
        <p:nvSpPr>
          <p:cNvPr id="10" name="Oval 9"/>
          <p:cNvSpPr>
            <a:spLocks/>
          </p:cNvSpPr>
          <p:nvPr/>
        </p:nvSpPr>
        <p:spPr>
          <a:xfrm rot="1182370">
            <a:off x="5632420" y="-170739"/>
            <a:ext cx="3352230" cy="6871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90800" y="4254336"/>
            <a:ext cx="3581400" cy="157525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90800" y="1345975"/>
            <a:ext cx="972787" cy="448361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/>
          </p:cNvSpPr>
          <p:nvPr/>
        </p:nvSpPr>
        <p:spPr>
          <a:xfrm>
            <a:off x="1447800" y="5829587"/>
            <a:ext cx="2286000" cy="53091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Polynesia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uFillTx/>
              </a:rPr>
              <a:t>(includes Hawaii &amp; NZ)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43777-C3BE-4C00-9E81-8BDF1F0E9FA4}"/>
              </a:ext>
            </a:extLst>
          </p:cNvPr>
          <p:cNvSpPr txBox="1"/>
          <p:nvPr/>
        </p:nvSpPr>
        <p:spPr>
          <a:xfrm>
            <a:off x="228600" y="381000"/>
            <a:ext cx="8686800" cy="60016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MAPS</a:t>
            </a:r>
          </a:p>
          <a:p>
            <a:pPr algn="ctr"/>
            <a:r>
              <a:rPr lang="en-US" sz="3200" b="1" dirty="0"/>
              <a:t>There are two major categories of maps:</a:t>
            </a:r>
          </a:p>
          <a:p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Reference</a:t>
            </a:r>
            <a:r>
              <a:rPr lang="en-US" sz="3200" b="1" dirty="0"/>
              <a:t>: </a:t>
            </a:r>
            <a:r>
              <a:rPr lang="en-US" sz="3200" dirty="0"/>
              <a:t>designed to give people general info about places. </a:t>
            </a:r>
            <a:r>
              <a:rPr lang="en-US" sz="3200" u="sng" dirty="0"/>
              <a:t>Tell us where things are.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Political Maps, Physical Maps, &amp; Road Maps</a:t>
            </a:r>
          </a:p>
          <a:p>
            <a:pPr lvl="1"/>
            <a:endParaRPr lang="en-US" sz="3200" b="1" dirty="0"/>
          </a:p>
          <a:p>
            <a:r>
              <a:rPr lang="en-US" sz="3200" b="1" dirty="0"/>
              <a:t>2. </a:t>
            </a:r>
            <a:r>
              <a:rPr lang="en-US" sz="3200" b="1" dirty="0">
                <a:solidFill>
                  <a:srgbClr val="FF0000"/>
                </a:solidFill>
              </a:rPr>
              <a:t>Thematic</a:t>
            </a:r>
            <a:r>
              <a:rPr lang="en-US" sz="3200" b="1" dirty="0"/>
              <a:t>: </a:t>
            </a:r>
            <a:r>
              <a:rPr lang="en-US" sz="3200" dirty="0"/>
              <a:t>show spatial aspects of information &amp; </a:t>
            </a:r>
          </a:p>
          <a:p>
            <a:r>
              <a:rPr lang="en-US" sz="3200" dirty="0"/>
              <a:t>     data. </a:t>
            </a:r>
            <a:r>
              <a:rPr lang="en-US" sz="3200" u="sng" dirty="0"/>
              <a:t>Tells us characteristics about a place.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Choropleth Maps, Dot Density Maps, </a:t>
            </a:r>
          </a:p>
          <a:p>
            <a:r>
              <a:rPr lang="en-US" sz="3200" dirty="0"/>
              <a:t>          Graduated Symbol Maps, Cartogram Maps &amp;</a:t>
            </a:r>
          </a:p>
          <a:p>
            <a:r>
              <a:rPr lang="en-US" sz="3200" dirty="0"/>
              <a:t>     	Isoline Maps</a:t>
            </a:r>
          </a:p>
        </p:txBody>
      </p:sp>
    </p:spTree>
    <p:extLst>
      <p:ext uri="{BB962C8B-B14F-4D97-AF65-F5344CB8AC3E}">
        <p14:creationId xmlns:p14="http://schemas.microsoft.com/office/powerpoint/2010/main" val="231948967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1DC30-4E44-41C7-ABBB-94254175AC58}"/>
              </a:ext>
            </a:extLst>
          </p:cNvPr>
          <p:cNvSpPr txBox="1"/>
          <p:nvPr/>
        </p:nvSpPr>
        <p:spPr>
          <a:xfrm>
            <a:off x="838200" y="381000"/>
            <a:ext cx="78486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REFERENCE 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AAE28-EC4E-4A32-A9D3-F42C90F0977D}"/>
              </a:ext>
            </a:extLst>
          </p:cNvPr>
          <p:cNvSpPr txBox="1"/>
          <p:nvPr/>
        </p:nvSpPr>
        <p:spPr>
          <a:xfrm>
            <a:off x="838200" y="5855896"/>
            <a:ext cx="25908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/>
              <a:t>Political Map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F04D316-104C-4C1D-A0B2-B2C01562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02049"/>
            <a:ext cx="422931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1C52F-EF23-4929-B74C-D3A03F638E0A}"/>
              </a:ext>
            </a:extLst>
          </p:cNvPr>
          <p:cNvSpPr txBox="1"/>
          <p:nvPr/>
        </p:nvSpPr>
        <p:spPr>
          <a:xfrm>
            <a:off x="5562600" y="5892225"/>
            <a:ext cx="25908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/>
              <a:t>Road Map</a:t>
            </a:r>
          </a:p>
        </p:txBody>
      </p:sp>
      <p:pic>
        <p:nvPicPr>
          <p:cNvPr id="1034" name="Picture 10" descr="map of Georgia Counties">
            <a:extLst>
              <a:ext uri="{FF2B5EF4-FFF2-40B4-BE49-F238E27FC236}">
                <a16:creationId xmlns:a16="http://schemas.microsoft.com/office/drawing/2014/main" id="{9E7D3B88-4CC5-4F9C-8155-40CFB44C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1975"/>
            <a:ext cx="3657600" cy="42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2555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EFC6D-FEB5-4FB7-A659-296EB41C81CF}"/>
              </a:ext>
            </a:extLst>
          </p:cNvPr>
          <p:cNvSpPr txBox="1"/>
          <p:nvPr/>
        </p:nvSpPr>
        <p:spPr>
          <a:xfrm>
            <a:off x="647700" y="232024"/>
            <a:ext cx="784860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Choropleth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/>
              <a:t>Uses </a:t>
            </a:r>
            <a:r>
              <a:rPr lang="en-US" sz="3200" i="1" dirty="0"/>
              <a:t>color</a:t>
            </a:r>
            <a:r>
              <a:rPr lang="en-US" sz="3200" dirty="0"/>
              <a:t> to show different values of data.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57F007-634C-4B2C-9BA7-4392881A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0306"/>
            <a:ext cx="8229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2334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EFC6D-FEB5-4FB7-A659-296EB41C81CF}"/>
              </a:ext>
            </a:extLst>
          </p:cNvPr>
          <p:cNvSpPr txBox="1"/>
          <p:nvPr/>
        </p:nvSpPr>
        <p:spPr>
          <a:xfrm>
            <a:off x="348892" y="228600"/>
            <a:ext cx="8337907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Dot Density</a:t>
            </a:r>
          </a:p>
          <a:p>
            <a:pPr algn="ctr"/>
            <a:r>
              <a:rPr lang="en-US" altLang="en-US" sz="3200" dirty="0">
                <a:latin typeface="+mj-lt"/>
                <a:ea typeface="+mj-ea"/>
                <a:cs typeface="+mj-cs"/>
              </a:rPr>
              <a:t>Us</a:t>
            </a:r>
            <a:r>
              <a:rPr lang="en-US" altLang="en-US" sz="3200" kern="1200" dirty="0">
                <a:latin typeface="+mj-lt"/>
                <a:ea typeface="+mj-ea"/>
                <a:cs typeface="+mj-cs"/>
              </a:rPr>
              <a:t>es </a:t>
            </a:r>
            <a:r>
              <a:rPr lang="en-US" altLang="en-US" sz="3200" i="1" kern="1200" dirty="0">
                <a:latin typeface="+mj-lt"/>
                <a:ea typeface="+mj-ea"/>
                <a:cs typeface="+mj-cs"/>
              </a:rPr>
              <a:t>dots of the same size </a:t>
            </a:r>
            <a:r>
              <a:rPr lang="en-US" altLang="en-US" sz="3200" kern="1200" dirty="0">
                <a:latin typeface="+mj-lt"/>
                <a:ea typeface="+mj-ea"/>
                <a:cs typeface="+mj-cs"/>
              </a:rPr>
              <a:t>to show density </a:t>
            </a:r>
            <a:r>
              <a:rPr lang="en-US" altLang="en-US" sz="3200" dirty="0"/>
              <a:t>&amp; </a:t>
            </a:r>
            <a:r>
              <a:rPr lang="en-US" altLang="en-US" sz="3200" kern="1200" dirty="0">
                <a:latin typeface="+mj-lt"/>
                <a:ea typeface="+mj-ea"/>
                <a:cs typeface="+mj-cs"/>
              </a:rPr>
              <a:t>distribution of data.</a:t>
            </a:r>
            <a:endParaRPr lang="en-US" sz="3200" dirty="0"/>
          </a:p>
        </p:txBody>
      </p:sp>
      <p:pic>
        <p:nvPicPr>
          <p:cNvPr id="3074" name="Picture 2" descr="File:Acres of Harvested Wheat in Illinois in 2012.pdf">
            <a:extLst>
              <a:ext uri="{FF2B5EF4-FFF2-40B4-BE49-F238E27FC236}">
                <a16:creationId xmlns:a16="http://schemas.microsoft.com/office/drawing/2014/main" id="{4EBA487F-C56A-4206-87B9-FD5F58B8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74" y="2069187"/>
            <a:ext cx="4562475" cy="44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8F4D7D-3AAF-40F6-A78E-B4EBE9A68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63" y="2247612"/>
            <a:ext cx="4204293" cy="41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0793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2AF4A-F577-4E73-98E7-CC9829883B61}"/>
              </a:ext>
            </a:extLst>
          </p:cNvPr>
          <p:cNvSpPr txBox="1"/>
          <p:nvPr/>
        </p:nvSpPr>
        <p:spPr>
          <a:xfrm>
            <a:off x="152400" y="228600"/>
            <a:ext cx="8839199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Graduated Symbol</a:t>
            </a:r>
          </a:p>
          <a:p>
            <a:pPr algn="ctr"/>
            <a:r>
              <a:rPr lang="en-US" sz="3200" dirty="0"/>
              <a:t>Uses </a:t>
            </a:r>
            <a:r>
              <a:rPr lang="en-US" sz="3200" i="1" dirty="0"/>
              <a:t>shapes of different sizes </a:t>
            </a:r>
            <a:r>
              <a:rPr lang="en-US" sz="3200" dirty="0"/>
              <a:t>(usually a circle) to show values of data. AKA Proportional Symbol Map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611C0B0-DE88-442C-B170-50627DD7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733801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xercise 7a: Proportional Symbol Map | uwecgeog200mainharn">
            <a:extLst>
              <a:ext uri="{FF2B5EF4-FFF2-40B4-BE49-F238E27FC236}">
                <a16:creationId xmlns:a16="http://schemas.microsoft.com/office/drawing/2014/main" id="{A1197390-6277-464C-BBF5-99EEE02B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4" y="2545687"/>
            <a:ext cx="4490847" cy="37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3816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0F989E-98F9-48EA-BED1-83EF45723D40}"/>
              </a:ext>
            </a:extLst>
          </p:cNvPr>
          <p:cNvSpPr txBox="1"/>
          <p:nvPr/>
        </p:nvSpPr>
        <p:spPr>
          <a:xfrm>
            <a:off x="152400" y="228600"/>
            <a:ext cx="8839199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Cartogram</a:t>
            </a:r>
          </a:p>
          <a:p>
            <a:pPr algn="ctr"/>
            <a:r>
              <a:rPr lang="en-US" sz="3200" dirty="0"/>
              <a:t>The </a:t>
            </a:r>
            <a:r>
              <a:rPr lang="en-US" sz="3200" i="1" dirty="0"/>
              <a:t>size of a place </a:t>
            </a:r>
            <a:r>
              <a:rPr lang="en-US" sz="3200" dirty="0"/>
              <a:t>(state, county, province) is shown according to a specific data point.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FB7CD45-90D1-4FC7-8025-0087C4B2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98102"/>
            <a:ext cx="777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CEB05C-D187-4E0A-B1D9-E28CEB007DBD}"/>
              </a:ext>
            </a:extLst>
          </p:cNvPr>
          <p:cNvGrpSpPr/>
          <p:nvPr/>
        </p:nvGrpSpPr>
        <p:grpSpPr>
          <a:xfrm>
            <a:off x="936790" y="4947362"/>
            <a:ext cx="2743200" cy="1644764"/>
            <a:chOff x="1219201" y="4336445"/>
            <a:chExt cx="2743200" cy="16447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E679A0-7B9E-4173-9C0F-FC411B184FC4}"/>
                </a:ext>
              </a:extLst>
            </p:cNvPr>
            <p:cNvSpPr txBox="1"/>
            <p:nvPr/>
          </p:nvSpPr>
          <p:spPr>
            <a:xfrm>
              <a:off x="1219201" y="5457989"/>
              <a:ext cx="274320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Choropleth Maps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79BF620-0F18-43BD-8125-8BF1D2CE6337}"/>
                </a:ext>
              </a:extLst>
            </p:cNvPr>
            <p:cNvSpPr/>
            <p:nvPr/>
          </p:nvSpPr>
          <p:spPr>
            <a:xfrm rot="14181352">
              <a:off x="1845547" y="4612487"/>
              <a:ext cx="881439" cy="3293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1F22BDF5-A108-46D0-AE7A-3089F22691EE}"/>
                </a:ext>
              </a:extLst>
            </p:cNvPr>
            <p:cNvSpPr/>
            <p:nvPr/>
          </p:nvSpPr>
          <p:spPr>
            <a:xfrm rot="18400362">
              <a:off x="2969473" y="4612487"/>
              <a:ext cx="881439" cy="3293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DB3DBD-9DC8-43C4-83C3-1649240C8633}"/>
              </a:ext>
            </a:extLst>
          </p:cNvPr>
          <p:cNvGrpSpPr/>
          <p:nvPr/>
        </p:nvGrpSpPr>
        <p:grpSpPr>
          <a:xfrm>
            <a:off x="5023335" y="4877347"/>
            <a:ext cx="3917622" cy="1925143"/>
            <a:chOff x="5638799" y="4319030"/>
            <a:chExt cx="3352800" cy="19251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539A6A-5CF2-4145-97BF-EB93BB1AA291}"/>
                </a:ext>
              </a:extLst>
            </p:cNvPr>
            <p:cNvSpPr txBox="1"/>
            <p:nvPr/>
          </p:nvSpPr>
          <p:spPr>
            <a:xfrm>
              <a:off x="5638799" y="5105400"/>
              <a:ext cx="3352800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Cartogram Map</a:t>
              </a:r>
            </a:p>
            <a:p>
              <a:r>
                <a:rPr lang="en-US" sz="2000" dirty="0"/>
                <a:t>Size of GA counties distorted to show population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2D6FE43-584A-4A6E-A12E-586EE562E7AC}"/>
                </a:ext>
              </a:extLst>
            </p:cNvPr>
            <p:cNvSpPr/>
            <p:nvPr/>
          </p:nvSpPr>
          <p:spPr>
            <a:xfrm rot="16200000">
              <a:off x="6610487" y="4595072"/>
              <a:ext cx="881439" cy="3293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063730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0F989E-98F9-48EA-BED1-83EF45723D40}"/>
              </a:ext>
            </a:extLst>
          </p:cNvPr>
          <p:cNvSpPr txBox="1"/>
          <p:nvPr/>
        </p:nvSpPr>
        <p:spPr>
          <a:xfrm>
            <a:off x="152400" y="228600"/>
            <a:ext cx="8839199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Isometric/Isoline</a:t>
            </a:r>
          </a:p>
          <a:p>
            <a:pPr algn="ctr"/>
            <a:r>
              <a:rPr lang="en-US" sz="3200" dirty="0"/>
              <a:t>Uses </a:t>
            </a:r>
            <a:r>
              <a:rPr lang="en-US" sz="3200" i="1" dirty="0"/>
              <a:t>lines that connect points or areas of equal value </a:t>
            </a:r>
            <a:r>
              <a:rPr lang="en-US" sz="3200" dirty="0"/>
              <a:t>to show variations of data across a place. Close lines = rapid change. Lines farther apart = less change.</a:t>
            </a:r>
          </a:p>
        </p:txBody>
      </p:sp>
      <p:pic>
        <p:nvPicPr>
          <p:cNvPr id="6146" name="Picture 2" descr="The World of Maps: Isoline Maps">
            <a:extLst>
              <a:ext uri="{FF2B5EF4-FFF2-40B4-BE49-F238E27FC236}">
                <a16:creationId xmlns:a16="http://schemas.microsoft.com/office/drawing/2014/main" id="{79BCC07E-72CA-4E25-B2C5-E3737197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85" y="2998916"/>
            <a:ext cx="5640779" cy="36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26773A4-9344-4234-AA96-0044ACD1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6" y="3355374"/>
            <a:ext cx="2422573" cy="29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49CF56F4-977B-47B6-BD01-FFFB54696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" y="1447800"/>
            <a:ext cx="9157422" cy="5484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7B37A-D874-4C6C-87DD-A684CDD7C565}"/>
              </a:ext>
            </a:extLst>
          </p:cNvPr>
          <p:cNvSpPr txBox="1"/>
          <p:nvPr/>
        </p:nvSpPr>
        <p:spPr>
          <a:xfrm>
            <a:off x="114300" y="287381"/>
            <a:ext cx="89154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Know the </a:t>
            </a:r>
            <a:r>
              <a:rPr lang="en-US" sz="2800" b="1" u="sng" dirty="0"/>
              <a:t>major world regions</a:t>
            </a:r>
            <a:r>
              <a:rPr lang="en-US" sz="2800" b="1" dirty="0"/>
              <a:t> </a:t>
            </a:r>
            <a:r>
              <a:rPr lang="en-US" sz="2800" dirty="0"/>
              <a:t>detailed below. This is a map scale and scale of analysis you will use and interpret in class.</a:t>
            </a: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CD7D1DE4-9411-4667-A637-F3BFBA7085FD}"/>
              </a:ext>
            </a:extLst>
          </p:cNvPr>
          <p:cNvSpPr/>
          <p:nvPr/>
        </p:nvSpPr>
        <p:spPr>
          <a:xfrm rot="20065350">
            <a:off x="1519944" y="3344449"/>
            <a:ext cx="510281" cy="2899108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5E657-CCC7-4FF2-AEA5-981644F478EE}"/>
              </a:ext>
            </a:extLst>
          </p:cNvPr>
          <p:cNvSpPr txBox="1"/>
          <p:nvPr/>
        </p:nvSpPr>
        <p:spPr>
          <a:xfrm>
            <a:off x="1676400" y="4609338"/>
            <a:ext cx="9906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/>
              <a:t>Latin</a:t>
            </a:r>
          </a:p>
          <a:p>
            <a:r>
              <a:rPr lang="en-US" b="1" dirty="0"/>
              <a:t>America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680395EC-15EF-446B-A6AF-9AF6249A35B6}"/>
              </a:ext>
            </a:extLst>
          </p:cNvPr>
          <p:cNvSpPr/>
          <p:nvPr/>
        </p:nvSpPr>
        <p:spPr>
          <a:xfrm rot="20065350">
            <a:off x="4005500" y="4124576"/>
            <a:ext cx="636840" cy="1403208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C2093-3FEF-428E-84E9-14CC73FDD85F}"/>
              </a:ext>
            </a:extLst>
          </p:cNvPr>
          <p:cNvSpPr txBox="1"/>
          <p:nvPr/>
        </p:nvSpPr>
        <p:spPr>
          <a:xfrm>
            <a:off x="4076700" y="4332339"/>
            <a:ext cx="9906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/>
              <a:t>Sub-Saharan Africa</a:t>
            </a:r>
          </a:p>
        </p:txBody>
      </p:sp>
    </p:spTree>
    <p:extLst>
      <p:ext uri="{BB962C8B-B14F-4D97-AF65-F5344CB8AC3E}">
        <p14:creationId xmlns:p14="http://schemas.microsoft.com/office/powerpoint/2010/main" val="558894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SOUTH AMERICA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43777-C3BE-4C00-9E81-8BDF1F0E9FA4}"/>
              </a:ext>
            </a:extLst>
          </p:cNvPr>
          <p:cNvSpPr txBox="1"/>
          <p:nvPr/>
        </p:nvSpPr>
        <p:spPr>
          <a:xfrm>
            <a:off x="297094" y="181957"/>
            <a:ext cx="8839200" cy="64940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/>
              <a:t>MAP PROJECTIONS</a:t>
            </a:r>
            <a:r>
              <a:rPr lang="en-US" sz="3200" dirty="0"/>
              <a:t>: a projection is when a curved surface is shown on a flat surface.</a:t>
            </a:r>
            <a:r>
              <a:rPr lang="en-US" sz="3200" b="1" dirty="0"/>
              <a:t> </a:t>
            </a:r>
            <a:r>
              <a:rPr lang="en-US" sz="3200" dirty="0"/>
              <a:t>Because the Earth is a sphere and maps are flat, all maps distort some aspect of reality. </a:t>
            </a:r>
            <a:r>
              <a:rPr lang="en-US" sz="3200" b="1" dirty="0"/>
              <a:t>All maps are SADD.</a:t>
            </a:r>
          </a:p>
          <a:p>
            <a:endParaRPr lang="en-US" sz="3200" dirty="0"/>
          </a:p>
          <a:p>
            <a:r>
              <a:rPr lang="en-US" sz="3200" b="1" dirty="0"/>
              <a:t>S</a:t>
            </a:r>
            <a:r>
              <a:rPr lang="en-US" sz="3200" dirty="0"/>
              <a:t>hape can be distorted.</a:t>
            </a:r>
          </a:p>
          <a:p>
            <a:r>
              <a:rPr lang="en-US" sz="3200" b="1" dirty="0"/>
              <a:t>A</a:t>
            </a:r>
            <a:r>
              <a:rPr lang="en-US" sz="3200" dirty="0"/>
              <a:t>rea or size can be distorted.</a:t>
            </a:r>
          </a:p>
          <a:p>
            <a:r>
              <a:rPr lang="en-US" sz="3200" b="1" dirty="0"/>
              <a:t>D</a:t>
            </a:r>
            <a:r>
              <a:rPr lang="en-US" sz="3200" dirty="0"/>
              <a:t>istance can be distorted.</a:t>
            </a:r>
          </a:p>
          <a:p>
            <a:r>
              <a:rPr lang="en-US" sz="3200" b="1" dirty="0"/>
              <a:t>D</a:t>
            </a:r>
            <a:r>
              <a:rPr lang="en-US" sz="3200" dirty="0"/>
              <a:t>irection can be distorted.</a:t>
            </a:r>
          </a:p>
          <a:p>
            <a:endParaRPr lang="en-US" sz="3200" dirty="0"/>
          </a:p>
          <a:p>
            <a:r>
              <a:rPr lang="en-US" sz="3200" b="1" dirty="0"/>
              <a:t>The most accurate part of </a:t>
            </a:r>
          </a:p>
          <a:p>
            <a:r>
              <a:rPr lang="en-US" sz="3200" b="1" dirty="0"/>
              <a:t>a projection is the center.</a:t>
            </a:r>
          </a:p>
          <a:p>
            <a:r>
              <a:rPr lang="en-US" sz="3200" dirty="0"/>
              <a:t>This guys ear.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4FE16-CC6A-4D86-A799-388D50F5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850724" cy="38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Bent-Up 3">
            <a:extLst>
              <a:ext uri="{FF2B5EF4-FFF2-40B4-BE49-F238E27FC236}">
                <a16:creationId xmlns:a16="http://schemas.microsoft.com/office/drawing/2014/main" id="{F52A2032-9444-4C41-B22C-AB75C2A516AB}"/>
              </a:ext>
            </a:extLst>
          </p:cNvPr>
          <p:cNvSpPr/>
          <p:nvPr/>
        </p:nvSpPr>
        <p:spPr>
          <a:xfrm>
            <a:off x="2819400" y="5973956"/>
            <a:ext cx="4343400" cy="533400"/>
          </a:xfrm>
          <a:prstGeom prst="bentUpArrow">
            <a:avLst/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6976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43777-C3BE-4C00-9E81-8BDF1F0E9FA4}"/>
              </a:ext>
            </a:extLst>
          </p:cNvPr>
          <p:cNvSpPr txBox="1"/>
          <p:nvPr/>
        </p:nvSpPr>
        <p:spPr>
          <a:xfrm>
            <a:off x="76200" y="228600"/>
            <a:ext cx="8991600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MERCATOR</a:t>
            </a:r>
          </a:p>
          <a:p>
            <a:pPr algn="ctr"/>
            <a:r>
              <a:rPr lang="en-US" sz="3200" dirty="0"/>
              <a:t>Purpose: Navigation</a:t>
            </a:r>
          </a:p>
          <a:p>
            <a:pPr algn="ctr"/>
            <a:r>
              <a:rPr lang="en-US" sz="3200" dirty="0"/>
              <a:t>Strengths: Directions are constant &amp; accurate.</a:t>
            </a:r>
          </a:p>
          <a:p>
            <a:pPr algn="ctr"/>
            <a:r>
              <a:rPr lang="en-US" sz="3200" dirty="0"/>
              <a:t>Distortion: Area of places near poles appear much larger than reality.</a:t>
            </a:r>
          </a:p>
          <a:p>
            <a:endParaRPr lang="en-US" sz="3200" b="1" dirty="0"/>
          </a:p>
          <a:p>
            <a:endParaRPr lang="en-US" sz="3200" dirty="0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78BDC632-DF37-4CAB-9E82-680B350C9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/>
        </p:blipFill>
        <p:spPr bwMode="auto">
          <a:xfrm>
            <a:off x="1676400" y="2971800"/>
            <a:ext cx="555742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78708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8384-5721-427C-8A84-219AD37B23F5}"/>
              </a:ext>
            </a:extLst>
          </p:cNvPr>
          <p:cNvSpPr txBox="1"/>
          <p:nvPr/>
        </p:nvSpPr>
        <p:spPr>
          <a:xfrm>
            <a:off x="76200" y="76200"/>
            <a:ext cx="8915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ROBINSON</a:t>
            </a:r>
          </a:p>
          <a:p>
            <a:pPr algn="ctr"/>
            <a:r>
              <a:rPr lang="en-US" sz="3200" dirty="0"/>
              <a:t>Purpose: General use, like in classrooms.</a:t>
            </a:r>
          </a:p>
          <a:p>
            <a:pPr algn="ctr"/>
            <a:r>
              <a:rPr lang="en-US" sz="3200" dirty="0"/>
              <a:t>Strengths: No major distortion.</a:t>
            </a:r>
          </a:p>
          <a:p>
            <a:pPr algn="ctr"/>
            <a:r>
              <a:rPr lang="en-US" sz="3200" dirty="0"/>
              <a:t>Distortion: Area, shape, size, and direction are all slightly distorted.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FE376493-D494-4ED3-8D50-5090C6B95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3" t="13457" b="13275"/>
          <a:stretch/>
        </p:blipFill>
        <p:spPr bwMode="auto">
          <a:xfrm>
            <a:off x="1143000" y="2895600"/>
            <a:ext cx="7159100" cy="37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86628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8384-5721-427C-8A84-219AD37B23F5}"/>
              </a:ext>
            </a:extLst>
          </p:cNvPr>
          <p:cNvSpPr txBox="1"/>
          <p:nvPr/>
        </p:nvSpPr>
        <p:spPr>
          <a:xfrm>
            <a:off x="152400" y="152400"/>
            <a:ext cx="883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PETERS</a:t>
            </a:r>
          </a:p>
          <a:p>
            <a:pPr algn="ctr"/>
            <a:r>
              <a:rPr lang="en-US" sz="3200" dirty="0"/>
              <a:t>Purpose: Spatial distributions related to area.</a:t>
            </a:r>
          </a:p>
          <a:p>
            <a:pPr algn="ctr"/>
            <a:r>
              <a:rPr lang="en-US" sz="3200" dirty="0"/>
              <a:t>Strengths: Size of places are shown accurately.</a:t>
            </a:r>
          </a:p>
          <a:p>
            <a:pPr algn="ctr"/>
            <a:r>
              <a:rPr lang="en-US" sz="3200" dirty="0"/>
              <a:t>Distortion: Shapes are inaccurate, especially near the poles.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9AFE591-E217-4C7E-AD0F-F96B1C0F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70434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29331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8384-5721-427C-8A84-219AD37B23F5}"/>
              </a:ext>
            </a:extLst>
          </p:cNvPr>
          <p:cNvSpPr txBox="1"/>
          <p:nvPr/>
        </p:nvSpPr>
        <p:spPr>
          <a:xfrm>
            <a:off x="152400" y="228600"/>
            <a:ext cx="883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EQUAL-AREA</a:t>
            </a:r>
          </a:p>
          <a:p>
            <a:pPr algn="ctr"/>
            <a:r>
              <a:rPr lang="en-US" sz="3200" dirty="0"/>
              <a:t>Purpose: General use &amp; for data distributions.</a:t>
            </a:r>
          </a:p>
          <a:p>
            <a:pPr algn="ctr"/>
            <a:r>
              <a:rPr lang="en-US" sz="3200" dirty="0"/>
              <a:t>Strengths: Size very close to reality. </a:t>
            </a:r>
          </a:p>
          <a:p>
            <a:pPr algn="ctr"/>
            <a:r>
              <a:rPr lang="en-US" sz="3200" dirty="0"/>
              <a:t>Distortion: Shape &amp; Distance are distorted.           AKA Orange-Peel Projection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595F0-4904-4742-8289-371E271EF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3"/>
          <a:stretch/>
        </p:blipFill>
        <p:spPr>
          <a:xfrm>
            <a:off x="800100" y="2971800"/>
            <a:ext cx="7543800" cy="36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5651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8384-5721-427C-8A84-219AD37B23F5}"/>
              </a:ext>
            </a:extLst>
          </p:cNvPr>
          <p:cNvSpPr txBox="1"/>
          <p:nvPr/>
        </p:nvSpPr>
        <p:spPr>
          <a:xfrm>
            <a:off x="16266" y="228600"/>
            <a:ext cx="89753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AZIMUTHAL</a:t>
            </a:r>
          </a:p>
          <a:p>
            <a:pPr algn="ctr"/>
            <a:r>
              <a:rPr lang="en-US" sz="3200" dirty="0"/>
              <a:t>Purpose: To show the poles accurately.</a:t>
            </a:r>
          </a:p>
          <a:p>
            <a:pPr algn="ctr"/>
            <a:r>
              <a:rPr lang="en-US" sz="3200" dirty="0"/>
              <a:t>Strengths: Distances from poles shown accurately.</a:t>
            </a:r>
          </a:p>
          <a:p>
            <a:pPr algn="ctr"/>
            <a:r>
              <a:rPr lang="en-US" sz="3200" dirty="0"/>
              <a:t>Distortion: Direction and size are distorted, especially near edges. AKA Polar Projection.</a:t>
            </a:r>
          </a:p>
        </p:txBody>
      </p:sp>
      <p:pic>
        <p:nvPicPr>
          <p:cNvPr id="3" name="Picture 4" descr="See the source image">
            <a:extLst>
              <a:ext uri="{FF2B5EF4-FFF2-40B4-BE49-F238E27FC236}">
                <a16:creationId xmlns:a16="http://schemas.microsoft.com/office/drawing/2014/main" id="{50FAE9AB-7C6D-43A5-8ED8-C232DADAA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48" y="2971800"/>
            <a:ext cx="392316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96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105400" y="5638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Argentina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114800" y="4495800"/>
            <a:ext cx="12192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7912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Bolivia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038600" y="2438400"/>
            <a:ext cx="1752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00800" y="4267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Brazil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3276600"/>
            <a:ext cx="1677194" cy="9913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28600" y="3962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Chile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3505200"/>
            <a:ext cx="1143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28600" y="3657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Colombia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33400" y="2209800"/>
            <a:ext cx="25908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17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04800" y="3505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Ecuador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52400" y="2286000"/>
            <a:ext cx="19812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257800" y="2438400"/>
            <a:ext cx="2286000" cy="5309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French Guiana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uFillTx/>
              </a:rPr>
              <a:t>(not a sovereign state)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5219700" y="1485900"/>
            <a:ext cx="15240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629400" y="4038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Guyana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419600" y="1295400"/>
            <a:ext cx="3124200" cy="2362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562600" y="5181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Paraguay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762500" y="4000500"/>
            <a:ext cx="14478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712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uFillTx/>
              </a:rPr>
              <a:t>COUNTRIES YOU </a:t>
            </a:r>
            <a:r>
              <a:rPr lang="en-US" b="1" u="sng" dirty="0">
                <a:uFillTx/>
              </a:rPr>
              <a:t>DO</a:t>
            </a:r>
            <a:r>
              <a:rPr lang="en-US" sz="2800" b="1" u="sng" dirty="0">
                <a:uFillTx/>
              </a:rPr>
              <a:t> </a:t>
            </a:r>
            <a:r>
              <a:rPr lang="en-US" b="1" u="sng" dirty="0">
                <a:uFillTx/>
              </a:rPr>
              <a:t>NOT</a:t>
            </a:r>
            <a:r>
              <a:rPr lang="en-US" sz="2800" b="1" dirty="0">
                <a:uFillTx/>
              </a:rPr>
              <a:t> HAVE TO KNOW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98216"/>
            <a:ext cx="3981138" cy="446156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Fiji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Kiribati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Marshall Islands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Micronesia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Nauru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Palau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Samoa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Solomon Islands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Tonga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Tuvalu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Vanuatu</a:t>
            </a:r>
            <a:endParaRPr lang="it-IT" sz="1600" b="1" dirty="0">
              <a:solidFill>
                <a:srgbClr val="009900"/>
              </a:solidFill>
              <a:uFillTx/>
            </a:endParaRP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  <a:uFillTx/>
              </a:rPr>
              <a:t>Antigua &amp; Barbuda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  <a:uFillTx/>
              </a:rPr>
              <a:t>Barbados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  <a:uFillTx/>
              </a:rPr>
              <a:t>Bermuda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  <a:uFillTx/>
              </a:rPr>
              <a:t>Dominica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  <a:uFillTx/>
              </a:rPr>
              <a:t>Grenada</a:t>
            </a:r>
            <a:endParaRPr lang="en-US" sz="1600" b="1" dirty="0">
              <a:solidFill>
                <a:srgbClr val="CC0000"/>
              </a:solidFill>
              <a:uFillTx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C0000"/>
                </a:solidFill>
                <a:uFillTx/>
              </a:rPr>
              <a:t>St. Kits &amp; Nevis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C0000"/>
                </a:solidFill>
                <a:uFillTx/>
              </a:rPr>
              <a:t>St. Lucia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C0000"/>
                </a:solidFill>
                <a:uFillTx/>
              </a:rPr>
              <a:t>St. Vincent &amp; the Grenadines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C0000"/>
                </a:solidFill>
                <a:uFillTx/>
              </a:rPr>
              <a:t>Trinidad &amp; Tobago</a:t>
            </a:r>
          </a:p>
          <a:p>
            <a:pPr eaLnBrk="1" hangingPunct="1">
              <a:lnSpc>
                <a:spcPct val="80000"/>
              </a:lnSpc>
            </a:pPr>
            <a:endParaRPr lang="en-US" sz="1600" b="1" dirty="0">
              <a:solidFill>
                <a:srgbClr val="CC0000"/>
              </a:solidFill>
              <a:uFillTx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213627"/>
            <a:ext cx="3352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6600CC"/>
                </a:solidFill>
                <a:uFillTx/>
              </a:rPr>
              <a:t>Andorra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6600CC"/>
                </a:solidFill>
                <a:uFillTx/>
              </a:rPr>
              <a:t>Malta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6600CC"/>
                </a:solidFill>
                <a:uFillTx/>
              </a:rPr>
              <a:t>San Marino</a:t>
            </a:r>
            <a:r>
              <a:rPr lang="it-IT" sz="1600" b="1" dirty="0">
                <a:solidFill>
                  <a:srgbClr val="6600CC"/>
                </a:solidFill>
                <a:uFillTx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Benin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Burkina Faso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Cape Verde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Comoros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Equatorial Guinea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Gabon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Gambia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Guinea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Guinea-Bissau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Liberia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Mauritius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Sao Tome &amp; Principe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Senegal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Seychelles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Togo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uFillTx/>
              </a:rPr>
              <a:t>Maldives</a:t>
            </a:r>
            <a:endParaRPr lang="en-US" sz="1600" b="1" dirty="0"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76CFFF-8C21-48AC-9664-247C4F770724}"/>
              </a:ext>
            </a:extLst>
          </p:cNvPr>
          <p:cNvSpPr txBox="1"/>
          <p:nvPr/>
        </p:nvSpPr>
        <p:spPr>
          <a:xfrm>
            <a:off x="0" y="6019800"/>
            <a:ext cx="9144000" cy="5693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100" b="1" dirty="0">
                <a:uFillTx/>
              </a:rPr>
              <a:t>THE FOLLOWING ARE COUNTRIES YOU </a:t>
            </a:r>
            <a:r>
              <a:rPr lang="en-US" sz="3100" b="1" u="sng" dirty="0">
                <a:uFillTx/>
              </a:rPr>
              <a:t>NEED TO KNOW</a:t>
            </a:r>
            <a:endParaRPr lang="en-US" sz="3100" u="sng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28600" y="4191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Peru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952500" y="3086100"/>
            <a:ext cx="16764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36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553200" y="4419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Suriname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533900" y="1714500"/>
            <a:ext cx="3505200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105400" y="533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Uruguay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029200" y="4572000"/>
            <a:ext cx="9144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1054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Venezuela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848100" y="800100"/>
            <a:ext cx="16764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EUROPE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276600" y="5410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Albania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457700" y="4686300"/>
            <a:ext cx="6858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011" cy="67818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638800" y="2590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Austria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495800" y="2971800"/>
            <a:ext cx="15240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00800" y="1905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Belarus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096000" y="2286000"/>
            <a:ext cx="6096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04800" y="3810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Belgium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3200400"/>
            <a:ext cx="15240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19800" y="2971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Bosnia &amp; Herzegovina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876800" y="33528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b="1" u="sng" dirty="0">
                <a:uFillTx/>
              </a:rPr>
              <a:t>NORTH AMERICA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96000" y="2895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Bulgaria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600700" y="3543300"/>
            <a:ext cx="11430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800600" y="2590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Croatia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24400" y="2971800"/>
            <a:ext cx="6096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562600" y="2362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Czech Republic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495800" y="2743200"/>
            <a:ext cx="1752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33400" y="1371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Denmark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4600" y="1752600"/>
            <a:ext cx="1295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553200" y="2819400"/>
            <a:ext cx="1981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Estonia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19812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/>
          </p:cNvSpPr>
          <p:nvPr/>
        </p:nvSpPr>
        <p:spPr>
          <a:xfrm>
            <a:off x="0" y="0"/>
            <a:ext cx="2667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rgbClr val="FF0000"/>
              </a:solidFill>
              <a:uFillTx/>
            </a:endParaRPr>
          </a:p>
          <a:p>
            <a:pPr algn="ctr"/>
            <a:endParaRPr lang="en-US" u="sng" dirty="0">
              <a:solidFill>
                <a:srgbClr val="FF0000"/>
              </a:solidFill>
              <a:uFillTx/>
            </a:endParaRPr>
          </a:p>
          <a:p>
            <a:pPr algn="ctr"/>
            <a:r>
              <a:rPr lang="en-US" b="1" u="sng" dirty="0">
                <a:solidFill>
                  <a:schemeClr val="bg1"/>
                </a:solidFill>
                <a:uFillTx/>
              </a:rPr>
              <a:t>A hint for the countries of Eastern Europe ↓ &amp; </a:t>
            </a:r>
            <a:r>
              <a:rPr lang="en-US" b="1" u="sng" dirty="0">
                <a:solidFill>
                  <a:schemeClr val="bg1"/>
                </a:solidFill>
                <a:uFillTx/>
                <a:sym typeface="Wingdings" panose="05000000000000000000" pitchFamily="2" charset="2"/>
              </a:rPr>
              <a:t></a:t>
            </a:r>
            <a:endParaRPr lang="en-US" b="1" u="sng" dirty="0">
              <a:solidFill>
                <a:schemeClr val="bg1"/>
              </a:solidFill>
              <a:uFillTx/>
            </a:endParaRP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uFillTx/>
              </a:rPr>
              <a:t>E  (</a:t>
            </a:r>
            <a:r>
              <a:rPr lang="en-US" dirty="0">
                <a:solidFill>
                  <a:srgbClr val="FF0000"/>
                </a:solidFill>
                <a:uFillTx/>
              </a:rPr>
              <a:t>E</a:t>
            </a:r>
            <a:r>
              <a:rPr lang="en-US" dirty="0">
                <a:solidFill>
                  <a:schemeClr val="bg1"/>
                </a:solidFill>
                <a:uFillTx/>
              </a:rPr>
              <a:t>stonia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L (</a:t>
            </a:r>
            <a:r>
              <a:rPr lang="en-US" dirty="0">
                <a:solidFill>
                  <a:srgbClr val="FF0000"/>
                </a:solidFill>
                <a:uFillTx/>
              </a:rPr>
              <a:t>L</a:t>
            </a:r>
            <a:r>
              <a:rPr lang="en-US" dirty="0">
                <a:solidFill>
                  <a:schemeClr val="bg1"/>
                </a:solidFill>
                <a:uFillTx/>
              </a:rPr>
              <a:t>atvia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L (</a:t>
            </a:r>
            <a:r>
              <a:rPr lang="en-US" dirty="0">
                <a:solidFill>
                  <a:srgbClr val="FF0000"/>
                </a:solidFill>
                <a:uFillTx/>
              </a:rPr>
              <a:t>L</a:t>
            </a:r>
            <a:r>
              <a:rPr lang="en-US" dirty="0">
                <a:solidFill>
                  <a:schemeClr val="bg1"/>
                </a:solidFill>
                <a:uFillTx/>
              </a:rPr>
              <a:t>ithuania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B (</a:t>
            </a:r>
            <a:r>
              <a:rPr lang="en-US" dirty="0">
                <a:solidFill>
                  <a:srgbClr val="FF0000"/>
                </a:solidFill>
                <a:uFillTx/>
              </a:rPr>
              <a:t>B</a:t>
            </a:r>
            <a:r>
              <a:rPr lang="en-US" dirty="0">
                <a:solidFill>
                  <a:schemeClr val="bg1"/>
                </a:solidFill>
                <a:uFillTx/>
              </a:rPr>
              <a:t>elarus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U (</a:t>
            </a:r>
            <a:r>
              <a:rPr lang="en-US" dirty="0">
                <a:solidFill>
                  <a:srgbClr val="FF0000"/>
                </a:solidFill>
                <a:uFillTx/>
              </a:rPr>
              <a:t>U</a:t>
            </a:r>
            <a:r>
              <a:rPr lang="en-US" dirty="0">
                <a:solidFill>
                  <a:schemeClr val="bg1"/>
                </a:solidFill>
                <a:uFillTx/>
              </a:rPr>
              <a:t>kraine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M (</a:t>
            </a:r>
            <a:r>
              <a:rPr lang="en-US" dirty="0">
                <a:solidFill>
                  <a:srgbClr val="FF0000"/>
                </a:solidFill>
                <a:uFillTx/>
              </a:rPr>
              <a:t>M</a:t>
            </a:r>
            <a:r>
              <a:rPr lang="en-US" dirty="0">
                <a:solidFill>
                  <a:schemeClr val="bg1"/>
                </a:solidFill>
                <a:uFillTx/>
              </a:rPr>
              <a:t>oldova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G (</a:t>
            </a:r>
            <a:r>
              <a:rPr lang="en-US" dirty="0">
                <a:solidFill>
                  <a:srgbClr val="FF0000"/>
                </a:solidFill>
                <a:uFillTx/>
              </a:rPr>
              <a:t>G</a:t>
            </a:r>
            <a:r>
              <a:rPr lang="en-US" dirty="0">
                <a:uFillTx/>
              </a:rPr>
              <a:t>eorgia)</a:t>
            </a:r>
          </a:p>
          <a:p>
            <a:pPr algn="ctr"/>
            <a:r>
              <a:rPr lang="en-US" dirty="0">
                <a:uFillTx/>
              </a:rPr>
              <a:t>A (</a:t>
            </a:r>
            <a:r>
              <a:rPr lang="en-US" dirty="0">
                <a:solidFill>
                  <a:srgbClr val="FF0000"/>
                </a:solidFill>
                <a:uFillTx/>
              </a:rPr>
              <a:t>A</a:t>
            </a:r>
            <a:r>
              <a:rPr lang="en-US" dirty="0">
                <a:uFillTx/>
              </a:rPr>
              <a:t>rmenia)</a:t>
            </a:r>
          </a:p>
          <a:p>
            <a:pPr algn="ctr"/>
            <a:r>
              <a:rPr lang="en-US" dirty="0">
                <a:uFillTx/>
              </a:rPr>
              <a:t>A (</a:t>
            </a:r>
            <a:r>
              <a:rPr lang="en-US" dirty="0">
                <a:solidFill>
                  <a:srgbClr val="FF0000"/>
                </a:solidFill>
                <a:uFillTx/>
              </a:rPr>
              <a:t>A</a:t>
            </a:r>
            <a:r>
              <a:rPr lang="en-US" dirty="0">
                <a:uFillTx/>
              </a:rPr>
              <a:t>zerbaijan)</a:t>
            </a:r>
          </a:p>
          <a:p>
            <a:pPr algn="ctr"/>
            <a:r>
              <a:rPr lang="en-US" dirty="0">
                <a:uFillTx/>
              </a:rPr>
              <a:t>T (</a:t>
            </a:r>
            <a:r>
              <a:rPr lang="en-US" dirty="0">
                <a:solidFill>
                  <a:srgbClr val="FF0000"/>
                </a:solidFill>
                <a:uFillTx/>
              </a:rPr>
              <a:t>T</a:t>
            </a:r>
            <a:r>
              <a:rPr lang="en-US" dirty="0">
                <a:uFillTx/>
              </a:rPr>
              <a:t>urkmenistan)</a:t>
            </a:r>
          </a:p>
          <a:p>
            <a:pPr algn="ctr"/>
            <a:r>
              <a:rPr lang="en-US" dirty="0">
                <a:uFillTx/>
              </a:rPr>
              <a:t>U (</a:t>
            </a:r>
            <a:r>
              <a:rPr lang="en-US" dirty="0">
                <a:solidFill>
                  <a:srgbClr val="FF0000"/>
                </a:solidFill>
                <a:uFillTx/>
              </a:rPr>
              <a:t>U</a:t>
            </a:r>
            <a:r>
              <a:rPr lang="en-US" dirty="0">
                <a:uFillTx/>
              </a:rPr>
              <a:t>zbekistan)</a:t>
            </a:r>
          </a:p>
          <a:p>
            <a:pPr algn="ctr"/>
            <a:r>
              <a:rPr lang="en-US" dirty="0">
                <a:uFillTx/>
              </a:rPr>
              <a:t>T (</a:t>
            </a:r>
            <a:r>
              <a:rPr lang="en-US" dirty="0">
                <a:solidFill>
                  <a:srgbClr val="FF0000"/>
                </a:solidFill>
                <a:uFillTx/>
              </a:rPr>
              <a:t>T</a:t>
            </a:r>
            <a:r>
              <a:rPr lang="en-US" dirty="0">
                <a:uFillTx/>
              </a:rPr>
              <a:t>ajikistan)</a:t>
            </a:r>
          </a:p>
          <a:p>
            <a:pPr algn="ctr"/>
            <a:r>
              <a:rPr lang="en-US" dirty="0">
                <a:uFillTx/>
              </a:rPr>
              <a:t>K (</a:t>
            </a:r>
            <a:r>
              <a:rPr lang="en-US" dirty="0">
                <a:solidFill>
                  <a:srgbClr val="FF0000"/>
                </a:solidFill>
                <a:uFillTx/>
              </a:rPr>
              <a:t>K</a:t>
            </a:r>
            <a:r>
              <a:rPr lang="en-US" dirty="0">
                <a:solidFill>
                  <a:schemeClr val="bg1"/>
                </a:solidFill>
                <a:uFillTx/>
              </a:rPr>
              <a:t>yrgyzstan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K (</a:t>
            </a:r>
            <a:r>
              <a:rPr lang="en-US" dirty="0">
                <a:solidFill>
                  <a:srgbClr val="FF0000"/>
                </a:solidFill>
                <a:uFillTx/>
              </a:rPr>
              <a:t>K</a:t>
            </a:r>
            <a:r>
              <a:rPr lang="en-US" dirty="0">
                <a:solidFill>
                  <a:schemeClr val="bg1"/>
                </a:solidFill>
                <a:uFillTx/>
              </a:rPr>
              <a:t>azakhstan</a:t>
            </a:r>
            <a:r>
              <a:rPr lang="en-US" dirty="0">
                <a:uFillTx/>
              </a:rPr>
              <a:t>)</a:t>
            </a:r>
          </a:p>
          <a:p>
            <a:pPr algn="ctr"/>
            <a:endParaRPr lang="en-US" dirty="0">
              <a:uFillTx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uFillTx/>
              </a:rPr>
              <a:t>ELL-BUM-GAA-TUT-KK</a:t>
            </a:r>
            <a:br>
              <a:rPr lang="en-US" dirty="0">
                <a:uFillTx/>
              </a:rPr>
            </a:br>
            <a:br>
              <a:rPr lang="en-US" dirty="0">
                <a:uFillTx/>
              </a:rPr>
            </a:br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77000" y="1981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Finland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638800" y="1295400"/>
            <a:ext cx="15240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04800" y="3581400"/>
            <a:ext cx="16764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France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3733800"/>
            <a:ext cx="1066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6388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Germany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962400" y="2514600"/>
            <a:ext cx="16764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038600" y="5715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Greece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838700" y="5067300"/>
            <a:ext cx="8382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324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Hungary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029200" y="3276600"/>
            <a:ext cx="12954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Bahamas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286500" y="4152900"/>
            <a:ext cx="15240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/>
          </p:cNvSpPr>
          <p:nvPr/>
        </p:nvSpPr>
        <p:spPr>
          <a:xfrm>
            <a:off x="6553200" y="4648200"/>
            <a:ext cx="990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286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Iceland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28600" y="1676400"/>
            <a:ext cx="12192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52400" y="3581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Ireland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181100" y="2933700"/>
            <a:ext cx="7620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200400" y="5486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Italy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695700" y="4838700"/>
            <a:ext cx="11430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324600" y="3200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Kosovo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34000" y="3581400"/>
            <a:ext cx="10668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248400" y="3200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Latvia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2209800"/>
            <a:ext cx="16002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105400" y="2667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Liechtenstein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63866" y="3036332"/>
            <a:ext cx="1622534" cy="62573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5867400" y="3200400"/>
            <a:ext cx="2286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uFillTx/>
              </a:rPr>
              <a:t>(the tiny one between Switzerland and Austria)</a:t>
            </a:r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3733800" y="3581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Lithuania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>
            <a:off x="5486400" y="2438400"/>
            <a:ext cx="1219200" cy="7942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867400" y="2667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Luxembourg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581400" y="2819400"/>
            <a:ext cx="2286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/>
          </p:cNvSpPr>
          <p:nvPr/>
        </p:nvSpPr>
        <p:spPr>
          <a:xfrm>
            <a:off x="3352800" y="3200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419600" y="5791200"/>
            <a:ext cx="2514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Macedonia </a:t>
            </a:r>
            <a:r>
              <a:rPr lang="en-US" sz="1050" dirty="0">
                <a:solidFill>
                  <a:schemeClr val="bg1"/>
                </a:solidFill>
                <a:uFillTx/>
              </a:rPr>
              <a:t>(F.Y.R.O.M.)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762500" y="5143500"/>
            <a:ext cx="12192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00800" y="2743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Moldova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48400" y="3124200"/>
            <a:ext cx="7620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03" y="254212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867400" y="4191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Belize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867400" y="4572000"/>
            <a:ext cx="12954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/>
          </p:cNvSpPr>
          <p:nvPr/>
        </p:nvSpPr>
        <p:spPr>
          <a:xfrm>
            <a:off x="0" y="3810000"/>
            <a:ext cx="27432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uFillTx/>
              </a:rPr>
              <a:t>A hint for the countries of </a:t>
            </a:r>
            <a:r>
              <a:rPr lang="en-US" b="1" u="sng" dirty="0">
                <a:solidFill>
                  <a:schemeClr val="bg1"/>
                </a:solidFill>
                <a:uFillTx/>
              </a:rPr>
              <a:t>Central America ↑</a:t>
            </a:r>
          </a:p>
          <a:p>
            <a:pPr algn="ctr"/>
            <a:endParaRPr lang="en-US" dirty="0">
              <a:uFillTx/>
            </a:endParaRPr>
          </a:p>
          <a:p>
            <a:pPr algn="ctr"/>
            <a:r>
              <a:rPr lang="en-US" dirty="0">
                <a:uFillTx/>
              </a:rPr>
              <a:t>People (</a:t>
            </a:r>
            <a:r>
              <a:rPr lang="en-US" dirty="0">
                <a:solidFill>
                  <a:srgbClr val="FF0000"/>
                </a:solidFill>
                <a:uFillTx/>
              </a:rPr>
              <a:t>P</a:t>
            </a:r>
            <a:r>
              <a:rPr lang="en-US" dirty="0">
                <a:uFillTx/>
              </a:rPr>
              <a:t>anama)</a:t>
            </a:r>
          </a:p>
          <a:p>
            <a:pPr algn="ctr"/>
            <a:r>
              <a:rPr lang="en-US" dirty="0">
                <a:uFillTx/>
              </a:rPr>
              <a:t>Can (</a:t>
            </a:r>
            <a:r>
              <a:rPr lang="en-US" dirty="0">
                <a:solidFill>
                  <a:srgbClr val="FF0000"/>
                </a:solidFill>
                <a:uFillTx/>
              </a:rPr>
              <a:t>C</a:t>
            </a:r>
            <a:r>
              <a:rPr lang="en-US" dirty="0">
                <a:uFillTx/>
              </a:rPr>
              <a:t>osta Rica)</a:t>
            </a:r>
          </a:p>
          <a:p>
            <a:pPr algn="ctr"/>
            <a:r>
              <a:rPr lang="en-US" dirty="0">
                <a:uFillTx/>
              </a:rPr>
              <a:t>Never (</a:t>
            </a:r>
            <a:r>
              <a:rPr lang="en-US" dirty="0">
                <a:solidFill>
                  <a:srgbClr val="FF0000"/>
                </a:solidFill>
                <a:uFillTx/>
              </a:rPr>
              <a:t>N</a:t>
            </a:r>
            <a:r>
              <a:rPr lang="en-US" dirty="0">
                <a:uFillTx/>
              </a:rPr>
              <a:t>icaragua)</a:t>
            </a:r>
          </a:p>
          <a:p>
            <a:pPr algn="ctr"/>
            <a:r>
              <a:rPr lang="en-US" dirty="0">
                <a:uFillTx/>
              </a:rPr>
              <a:t>Have (</a:t>
            </a:r>
            <a:r>
              <a:rPr lang="en-US" dirty="0">
                <a:solidFill>
                  <a:srgbClr val="FF0000"/>
                </a:solidFill>
                <a:uFillTx/>
              </a:rPr>
              <a:t>H</a:t>
            </a:r>
            <a:r>
              <a:rPr lang="en-US" dirty="0">
                <a:uFillTx/>
              </a:rPr>
              <a:t>onduras) </a:t>
            </a:r>
          </a:p>
          <a:p>
            <a:pPr algn="ctr"/>
            <a:r>
              <a:rPr lang="en-US" dirty="0">
                <a:uFillTx/>
              </a:rPr>
              <a:t>Enough (</a:t>
            </a:r>
            <a:r>
              <a:rPr lang="en-US" dirty="0">
                <a:solidFill>
                  <a:srgbClr val="FF0000"/>
                </a:solidFill>
                <a:uFillTx/>
              </a:rPr>
              <a:t>E</a:t>
            </a:r>
            <a:r>
              <a:rPr lang="en-US" dirty="0">
                <a:uFillTx/>
              </a:rPr>
              <a:t>l Salvador)</a:t>
            </a:r>
          </a:p>
          <a:p>
            <a:pPr algn="ctr"/>
            <a:r>
              <a:rPr lang="en-US" dirty="0">
                <a:uFillTx/>
              </a:rPr>
              <a:t>Geography (</a:t>
            </a:r>
            <a:r>
              <a:rPr lang="en-US" dirty="0">
                <a:solidFill>
                  <a:srgbClr val="FF0000"/>
                </a:solidFill>
                <a:uFillTx/>
              </a:rPr>
              <a:t>G</a:t>
            </a:r>
            <a:r>
              <a:rPr lang="en-US" dirty="0">
                <a:uFillTx/>
              </a:rPr>
              <a:t>uatemala)</a:t>
            </a:r>
          </a:p>
          <a:p>
            <a:pPr algn="ctr"/>
            <a:r>
              <a:rPr lang="en-US" dirty="0">
                <a:uFillTx/>
              </a:rPr>
              <a:t>Books (</a:t>
            </a:r>
            <a:r>
              <a:rPr lang="en-US" dirty="0">
                <a:solidFill>
                  <a:srgbClr val="FF0000"/>
                </a:solidFill>
                <a:uFillTx/>
              </a:rPr>
              <a:t>B</a:t>
            </a:r>
            <a:r>
              <a:rPr lang="en-US" dirty="0">
                <a:uFillTx/>
              </a:rPr>
              <a:t>elize)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743200" y="5105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Montenegro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343400" y="4419600"/>
            <a:ext cx="685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990600" y="1219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Netherlands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2438400" y="2057400"/>
            <a:ext cx="13716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9" y="2286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762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Norway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1143000"/>
            <a:ext cx="990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/>
          </p:cNvSpPr>
          <p:nvPr/>
        </p:nvSpPr>
        <p:spPr>
          <a:xfrm>
            <a:off x="304800" y="4648200"/>
            <a:ext cx="1981200" cy="203132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  <a:uFillTx/>
              </a:rPr>
              <a:t>A hint for the countries of </a:t>
            </a:r>
            <a:r>
              <a:rPr lang="en-US" u="sng" dirty="0" err="1">
                <a:solidFill>
                  <a:srgbClr val="FF0000"/>
                </a:solidFill>
                <a:uFillTx/>
              </a:rPr>
              <a:t>Scandanavia</a:t>
            </a:r>
            <a:r>
              <a:rPr lang="en-US" u="sng" dirty="0">
                <a:solidFill>
                  <a:srgbClr val="FF0000"/>
                </a:solidFill>
                <a:uFillTx/>
              </a:rPr>
              <a:t> →</a:t>
            </a: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Not   (</a:t>
            </a:r>
            <a:r>
              <a:rPr lang="en-US" u="sng" dirty="0">
                <a:solidFill>
                  <a:srgbClr val="FF0000"/>
                </a:solidFill>
                <a:uFillTx/>
              </a:rPr>
              <a:t>N</a:t>
            </a:r>
            <a:r>
              <a:rPr lang="en-US" dirty="0">
                <a:solidFill>
                  <a:schemeClr val="bg1"/>
                </a:solidFill>
                <a:uFillTx/>
              </a:rPr>
              <a:t>orway)</a:t>
            </a:r>
          </a:p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 (</a:t>
            </a:r>
            <a:r>
              <a:rPr lang="en-US" u="sng" dirty="0">
                <a:solidFill>
                  <a:srgbClr val="FF0000"/>
                </a:solidFill>
                <a:uFillTx/>
              </a:rPr>
              <a:t>S</a:t>
            </a:r>
            <a:r>
              <a:rPr lang="en-US" dirty="0">
                <a:solidFill>
                  <a:schemeClr val="bg1"/>
                </a:solidFill>
                <a:uFillTx/>
              </a:rPr>
              <a:t>weden)</a:t>
            </a:r>
          </a:p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Fine (</a:t>
            </a:r>
            <a:r>
              <a:rPr lang="en-US" u="sng" dirty="0">
                <a:solidFill>
                  <a:srgbClr val="FF0000"/>
                </a:solidFill>
                <a:uFillTx/>
              </a:rPr>
              <a:t>F</a:t>
            </a:r>
            <a:r>
              <a:rPr lang="en-US" dirty="0">
                <a:solidFill>
                  <a:schemeClr val="bg1"/>
                </a:solidFill>
                <a:uFillTx/>
              </a:rPr>
              <a:t>inland)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248400" y="1905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Poland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029200" y="2133600"/>
            <a:ext cx="12192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04800" y="3352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Portugal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723900" y="3924300"/>
            <a:ext cx="1066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867400" y="2667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Romania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638800" y="3200400"/>
            <a:ext cx="914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943600" y="3886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Russia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6286500" y="2781300"/>
            <a:ext cx="14478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5257800" y="2590800"/>
            <a:ext cx="13716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1722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Serbia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257800" y="3352800"/>
            <a:ext cx="914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77000" y="2057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Slovakia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953000" y="2438400"/>
            <a:ext cx="1905000" cy="106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19800" y="2971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Slovenia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495800" y="3276600"/>
            <a:ext cx="15240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629400" y="152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Canada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 flipV="1">
            <a:off x="4038600" y="1708666"/>
            <a:ext cx="2590800" cy="57733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57200" y="3429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Spain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16200000" flipH="1">
            <a:off x="1480066" y="3918466"/>
            <a:ext cx="926068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629400" y="220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Sweden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495800" y="1752600"/>
            <a:ext cx="2133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57200" y="3810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Switzerland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2743200" y="3735388"/>
            <a:ext cx="914400" cy="25927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152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Ukraine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362700" y="2247900"/>
            <a:ext cx="13716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600200" y="838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United Kingdom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866900" y="1866900"/>
            <a:ext cx="16764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AFRICA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Algeria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333500" y="2171700"/>
            <a:ext cx="31242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838200" y="3886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Angola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24200" y="4114800"/>
            <a:ext cx="1905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4191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Botswana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572000"/>
            <a:ext cx="27432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/>
          </p:cNvSpPr>
          <p:nvPr/>
        </p:nvSpPr>
        <p:spPr>
          <a:xfrm>
            <a:off x="0" y="0"/>
            <a:ext cx="2667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uFillTx/>
              </a:rPr>
              <a:t>A hint for the countries of Southeast Africa ↑→</a:t>
            </a: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uFillTx/>
              </a:rPr>
              <a:t>Ben’s (</a:t>
            </a:r>
            <a:r>
              <a:rPr lang="en-US" dirty="0">
                <a:solidFill>
                  <a:srgbClr val="FF0000"/>
                </a:solidFill>
                <a:uFillTx/>
              </a:rPr>
              <a:t>B</a:t>
            </a:r>
            <a:r>
              <a:rPr lang="en-US" dirty="0">
                <a:solidFill>
                  <a:schemeClr val="bg1"/>
                </a:solidFill>
                <a:uFillTx/>
              </a:rPr>
              <a:t>otswana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Zany (</a:t>
            </a:r>
            <a:r>
              <a:rPr lang="en-US" dirty="0">
                <a:solidFill>
                  <a:srgbClr val="FF0000"/>
                </a:solidFill>
                <a:uFillTx/>
              </a:rPr>
              <a:t>Z</a:t>
            </a:r>
            <a:r>
              <a:rPr lang="en-US" dirty="0">
                <a:solidFill>
                  <a:schemeClr val="bg1"/>
                </a:solidFill>
                <a:uFillTx/>
              </a:rPr>
              <a:t>imbabwe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Zebra (</a:t>
            </a:r>
            <a:r>
              <a:rPr lang="en-US" dirty="0">
                <a:solidFill>
                  <a:srgbClr val="FF0000"/>
                </a:solidFill>
                <a:uFillTx/>
              </a:rPr>
              <a:t>Z</a:t>
            </a:r>
            <a:r>
              <a:rPr lang="en-US" dirty="0">
                <a:solidFill>
                  <a:schemeClr val="bg1"/>
                </a:solidFill>
                <a:uFillTx/>
              </a:rPr>
              <a:t>ambia)</a:t>
            </a:r>
          </a:p>
          <a:p>
            <a:pPr algn="ctr"/>
            <a:r>
              <a:rPr lang="en-US" dirty="0">
                <a:uFillTx/>
              </a:rPr>
              <a:t>Munches (</a:t>
            </a:r>
            <a:r>
              <a:rPr lang="en-US" dirty="0">
                <a:solidFill>
                  <a:srgbClr val="FF0000"/>
                </a:solidFill>
                <a:uFillTx/>
              </a:rPr>
              <a:t>M</a:t>
            </a:r>
            <a:r>
              <a:rPr lang="en-US" dirty="0">
                <a:solidFill>
                  <a:schemeClr val="bg1"/>
                </a:solidFill>
                <a:uFillTx/>
              </a:rPr>
              <a:t>alawi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Mushy (</a:t>
            </a:r>
            <a:r>
              <a:rPr lang="en-US" dirty="0">
                <a:solidFill>
                  <a:srgbClr val="FF0000"/>
                </a:solidFill>
                <a:uFillTx/>
              </a:rPr>
              <a:t>M</a:t>
            </a:r>
            <a:r>
              <a:rPr lang="en-US" dirty="0">
                <a:solidFill>
                  <a:schemeClr val="bg1"/>
                </a:solidFill>
                <a:uFillTx/>
              </a:rPr>
              <a:t>ozambique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Melons (</a:t>
            </a:r>
            <a:r>
              <a:rPr lang="en-US" dirty="0">
                <a:solidFill>
                  <a:srgbClr val="FF0000"/>
                </a:solidFill>
                <a:uFillTx/>
              </a:rPr>
              <a:t>M</a:t>
            </a:r>
            <a:r>
              <a:rPr lang="en-US" dirty="0">
                <a:solidFill>
                  <a:schemeClr val="bg1"/>
                </a:solidFill>
                <a:uFillTx/>
              </a:rPr>
              <a:t>adagascar</a:t>
            </a:r>
            <a:r>
              <a:rPr lang="en-US" dirty="0">
                <a:uFillTx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Burkina Faso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638300" y="2933700"/>
            <a:ext cx="20574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96000" y="5029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Costa 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362700" y="5676900"/>
            <a:ext cx="10668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133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Burundi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48100" y="2247900"/>
            <a:ext cx="4572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/>
          </p:cNvSpPr>
          <p:nvPr/>
        </p:nvSpPr>
        <p:spPr>
          <a:xfrm>
            <a:off x="5943600" y="37338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133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Cameroon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705100" y="2628900"/>
            <a:ext cx="1219200" cy="2209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6477000" y="0"/>
            <a:ext cx="26670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uFillTx/>
              </a:rPr>
              <a:t>A hint for the countries of Southwest Africa ↓</a:t>
            </a: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uFillTx/>
              </a:rPr>
              <a:t>Cameron’s (</a:t>
            </a:r>
            <a:r>
              <a:rPr lang="en-US" dirty="0">
                <a:solidFill>
                  <a:srgbClr val="FF0000"/>
                </a:solidFill>
                <a:uFillTx/>
              </a:rPr>
              <a:t>C</a:t>
            </a:r>
            <a:r>
              <a:rPr lang="en-US" dirty="0">
                <a:solidFill>
                  <a:schemeClr val="bg1"/>
                </a:solidFill>
                <a:uFillTx/>
              </a:rPr>
              <a:t>ameroon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Car (</a:t>
            </a:r>
            <a:r>
              <a:rPr lang="en-US" dirty="0">
                <a:solidFill>
                  <a:srgbClr val="FF0000"/>
                </a:solidFill>
                <a:uFillTx/>
              </a:rPr>
              <a:t>C</a:t>
            </a:r>
            <a:r>
              <a:rPr lang="en-US" dirty="0">
                <a:solidFill>
                  <a:schemeClr val="bg1"/>
                </a:solidFill>
                <a:uFillTx/>
              </a:rPr>
              <a:t>.A.R.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Eats (</a:t>
            </a:r>
            <a:r>
              <a:rPr lang="en-US" dirty="0">
                <a:solidFill>
                  <a:srgbClr val="FF0000"/>
                </a:solidFill>
                <a:uFillTx/>
              </a:rPr>
              <a:t>E</a:t>
            </a:r>
            <a:r>
              <a:rPr lang="en-US" dirty="0">
                <a:solidFill>
                  <a:schemeClr val="bg1"/>
                </a:solidFill>
                <a:uFillTx/>
              </a:rPr>
              <a:t>quatorial Guinea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Gas (</a:t>
            </a:r>
            <a:r>
              <a:rPr lang="en-US" dirty="0">
                <a:solidFill>
                  <a:srgbClr val="FF0000"/>
                </a:solidFill>
                <a:uFillTx/>
              </a:rPr>
              <a:t>G</a:t>
            </a:r>
            <a:r>
              <a:rPr lang="en-US" dirty="0">
                <a:solidFill>
                  <a:schemeClr val="bg1"/>
                </a:solidFill>
                <a:uFillTx/>
              </a:rPr>
              <a:t>abon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Rolling (</a:t>
            </a:r>
            <a:r>
              <a:rPr lang="en-US" dirty="0">
                <a:solidFill>
                  <a:srgbClr val="FF0000"/>
                </a:solidFill>
                <a:uFillTx/>
              </a:rPr>
              <a:t>R</a:t>
            </a:r>
            <a:r>
              <a:rPr lang="en-US" dirty="0">
                <a:solidFill>
                  <a:schemeClr val="bg1"/>
                </a:solidFill>
                <a:uFillTx/>
              </a:rPr>
              <a:t>ep. of Congo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Down (</a:t>
            </a:r>
            <a:r>
              <a:rPr lang="en-US" dirty="0">
                <a:solidFill>
                  <a:srgbClr val="FF0000"/>
                </a:solidFill>
                <a:uFillTx/>
              </a:rPr>
              <a:t>D</a:t>
            </a:r>
            <a:r>
              <a:rPr lang="en-US" dirty="0">
                <a:solidFill>
                  <a:schemeClr val="bg1"/>
                </a:solidFill>
                <a:uFillTx/>
              </a:rPr>
              <a:t>.R.C.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A (</a:t>
            </a:r>
            <a:r>
              <a:rPr lang="en-US" dirty="0">
                <a:solidFill>
                  <a:srgbClr val="FF0000"/>
                </a:solidFill>
                <a:uFillTx/>
              </a:rPr>
              <a:t>A</a:t>
            </a:r>
            <a:r>
              <a:rPr lang="en-US" dirty="0">
                <a:uFillTx/>
              </a:rPr>
              <a:t>ngola)</a:t>
            </a:r>
          </a:p>
          <a:p>
            <a:pPr algn="ctr"/>
            <a:r>
              <a:rPr lang="en-US" dirty="0">
                <a:uFillTx/>
              </a:rPr>
              <a:t>Narrow (</a:t>
            </a:r>
            <a:r>
              <a:rPr lang="en-US" dirty="0">
                <a:solidFill>
                  <a:srgbClr val="FF0000"/>
                </a:solidFill>
                <a:uFillTx/>
              </a:rPr>
              <a:t>N</a:t>
            </a:r>
            <a:r>
              <a:rPr lang="en-US" dirty="0">
                <a:uFillTx/>
              </a:rPr>
              <a:t>amibia)</a:t>
            </a:r>
          </a:p>
          <a:p>
            <a:pPr algn="ctr"/>
            <a:r>
              <a:rPr lang="en-US" dirty="0">
                <a:uFillTx/>
              </a:rPr>
              <a:t>Street (</a:t>
            </a:r>
            <a:r>
              <a:rPr lang="en-US" dirty="0">
                <a:solidFill>
                  <a:srgbClr val="FF0000"/>
                </a:solidFill>
                <a:uFillTx/>
              </a:rPr>
              <a:t>S</a:t>
            </a:r>
            <a:r>
              <a:rPr lang="en-US" dirty="0">
                <a:uFillTx/>
              </a:rPr>
              <a:t>outh Africa)</a:t>
            </a:r>
          </a:p>
          <a:p>
            <a:pPr algn="ctr"/>
            <a:r>
              <a:rPr lang="en-US" dirty="0">
                <a:uFillTx/>
              </a:rPr>
              <a:t>Leading (</a:t>
            </a:r>
            <a:r>
              <a:rPr lang="en-US" dirty="0">
                <a:solidFill>
                  <a:srgbClr val="FF0000"/>
                </a:solidFill>
                <a:uFillTx/>
              </a:rPr>
              <a:t>L</a:t>
            </a:r>
            <a:r>
              <a:rPr lang="en-US" dirty="0">
                <a:uFillTx/>
              </a:rPr>
              <a:t>esotho)</a:t>
            </a:r>
          </a:p>
          <a:p>
            <a:pPr algn="ctr"/>
            <a:r>
              <a:rPr lang="en-US" dirty="0">
                <a:uFillTx/>
              </a:rPr>
              <a:t>South (</a:t>
            </a:r>
            <a:r>
              <a:rPr lang="en-US" dirty="0">
                <a:solidFill>
                  <a:srgbClr val="FF0000"/>
                </a:solidFill>
                <a:uFillTx/>
              </a:rPr>
              <a:t>S</a:t>
            </a:r>
            <a:r>
              <a:rPr lang="en-US" dirty="0">
                <a:uFillTx/>
              </a:rPr>
              <a:t>waziland)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Central African Republic </a:t>
            </a:r>
            <a:r>
              <a:rPr lang="en-US" sz="1100" dirty="0">
                <a:solidFill>
                  <a:schemeClr val="bg1"/>
                </a:solidFill>
                <a:uFillTx/>
              </a:rPr>
              <a:t>(C.A.R.)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933700" y="2247900"/>
            <a:ext cx="1447800" cy="274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Chad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552700" y="1943100"/>
            <a:ext cx="2133600" cy="2667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/>
          </p:cNvSpPr>
          <p:nvPr/>
        </p:nvSpPr>
        <p:spPr>
          <a:xfrm>
            <a:off x="6477000" y="3886200"/>
            <a:ext cx="2667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uFillTx/>
              </a:rPr>
              <a:t>A hint for the countries of North Africa →</a:t>
            </a: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uFillTx/>
              </a:rPr>
              <a:t>My (</a:t>
            </a:r>
            <a:r>
              <a:rPr lang="en-US" dirty="0">
                <a:solidFill>
                  <a:srgbClr val="FF0000"/>
                </a:solidFill>
                <a:uFillTx/>
              </a:rPr>
              <a:t>M</a:t>
            </a:r>
            <a:r>
              <a:rPr lang="en-US" dirty="0">
                <a:uFillTx/>
              </a:rPr>
              <a:t>auritania)</a:t>
            </a:r>
          </a:p>
          <a:p>
            <a:pPr algn="ctr"/>
            <a:r>
              <a:rPr lang="en-US" dirty="0">
                <a:uFillTx/>
              </a:rPr>
              <a:t>Mother (</a:t>
            </a:r>
            <a:r>
              <a:rPr lang="en-US" dirty="0">
                <a:solidFill>
                  <a:srgbClr val="FF0000"/>
                </a:solidFill>
                <a:uFillTx/>
              </a:rPr>
              <a:t>M</a:t>
            </a:r>
            <a:r>
              <a:rPr lang="en-US" dirty="0">
                <a:uFillTx/>
              </a:rPr>
              <a:t>ali)</a:t>
            </a:r>
          </a:p>
          <a:p>
            <a:pPr algn="ctr"/>
            <a:r>
              <a:rPr lang="en-US" dirty="0">
                <a:uFillTx/>
              </a:rPr>
              <a:t>Never (</a:t>
            </a:r>
            <a:r>
              <a:rPr lang="en-US" dirty="0">
                <a:solidFill>
                  <a:srgbClr val="FF0000"/>
                </a:solidFill>
                <a:uFillTx/>
              </a:rPr>
              <a:t>N</a:t>
            </a:r>
            <a:r>
              <a:rPr lang="en-US" dirty="0">
                <a:uFillTx/>
              </a:rPr>
              <a:t>iger)</a:t>
            </a:r>
          </a:p>
          <a:p>
            <a:pPr algn="ctr"/>
            <a:r>
              <a:rPr lang="en-US" dirty="0">
                <a:uFillTx/>
              </a:rPr>
              <a:t>Cooks (</a:t>
            </a:r>
            <a:r>
              <a:rPr lang="en-US" dirty="0">
                <a:solidFill>
                  <a:srgbClr val="FF0000"/>
                </a:solidFill>
                <a:uFillTx/>
              </a:rPr>
              <a:t>C</a:t>
            </a:r>
            <a:r>
              <a:rPr lang="en-US" dirty="0">
                <a:uFillTx/>
              </a:rPr>
              <a:t>had)</a:t>
            </a:r>
          </a:p>
          <a:p>
            <a:pPr algn="ctr"/>
            <a:r>
              <a:rPr lang="en-US" dirty="0">
                <a:uFillTx/>
              </a:rPr>
              <a:t>Scrambled (</a:t>
            </a:r>
            <a:r>
              <a:rPr lang="en-US" dirty="0">
                <a:solidFill>
                  <a:srgbClr val="FF0000"/>
                </a:solidFill>
                <a:uFillTx/>
              </a:rPr>
              <a:t>S</a:t>
            </a:r>
            <a:r>
              <a:rPr lang="en-US" dirty="0">
                <a:uFillTx/>
              </a:rPr>
              <a:t>udan)</a:t>
            </a:r>
          </a:p>
          <a:p>
            <a:pPr algn="ctr"/>
            <a:r>
              <a:rPr lang="en-US" dirty="0">
                <a:uFillTx/>
              </a:rPr>
              <a:t>Eggs (</a:t>
            </a:r>
            <a:r>
              <a:rPr lang="en-US" dirty="0">
                <a:solidFill>
                  <a:srgbClr val="FF0000"/>
                </a:solidFill>
                <a:uFillTx/>
              </a:rPr>
              <a:t>E</a:t>
            </a:r>
            <a:r>
              <a:rPr lang="en-US" dirty="0">
                <a:uFillTx/>
              </a:rPr>
              <a:t>ritrea)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5309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Côte d'Ivoire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uFillTx/>
              </a:rPr>
              <a:t>(Ivory Coast)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2286000" y="2819400"/>
            <a:ext cx="381000" cy="1524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Democratic Republic of the Congo </a:t>
            </a:r>
            <a:r>
              <a:rPr lang="en-US" sz="1050" dirty="0">
                <a:solidFill>
                  <a:schemeClr val="bg1"/>
                </a:solidFill>
                <a:uFillTx/>
              </a:rPr>
              <a:t>(D.R.C.)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543300" y="2476500"/>
            <a:ext cx="609600" cy="3124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Djibouti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48100" y="1028700"/>
            <a:ext cx="1752600" cy="487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/>
          </p:cNvSpPr>
          <p:nvPr/>
        </p:nvSpPr>
        <p:spPr>
          <a:xfrm>
            <a:off x="7162800" y="2362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Egypt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590800" y="914400"/>
            <a:ext cx="31242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Eritrea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467100" y="952500"/>
            <a:ext cx="2209800" cy="457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Ethiopia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48100" y="1181100"/>
            <a:ext cx="1600200" cy="472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858000" y="4114800"/>
            <a:ext cx="1981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Cuba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896100" y="4610100"/>
            <a:ext cx="8382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Gabon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895600" y="2971800"/>
            <a:ext cx="762000" cy="1981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Ghana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905000" y="3200400"/>
            <a:ext cx="15240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2192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Kenya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191000" y="1600200"/>
            <a:ext cx="914400" cy="457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601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Lesotho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3352800" y="6096000"/>
            <a:ext cx="2514600" cy="108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Liberia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1714500" y="3467100"/>
            <a:ext cx="13716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Libya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828800" y="1524000"/>
            <a:ext cx="3276600" cy="2362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914400" y="3962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Madagascar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343400"/>
            <a:ext cx="49530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Malawi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971800" y="3918466"/>
            <a:ext cx="3505200" cy="80593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267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Mali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447800" y="2743200"/>
            <a:ext cx="23622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914400" y="3962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Mauritania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914400" y="2667000"/>
            <a:ext cx="22860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51571C3B819B4EA04D3BB16C94C63B" ma:contentTypeVersion="4" ma:contentTypeDescription="Create a new document." ma:contentTypeScope="" ma:versionID="7c3f97ee3230e88805c9daa260bfeb8c">
  <xsd:schema xmlns:xsd="http://www.w3.org/2001/XMLSchema" xmlns:xs="http://www.w3.org/2001/XMLSchema" xmlns:p="http://schemas.microsoft.com/office/2006/metadata/properties" xmlns:ns2="99970269-a77a-460c-93ce-a18cb7fa3c6c" targetNamespace="http://schemas.microsoft.com/office/2006/metadata/properties" ma:root="true" ma:fieldsID="e395295bda93925495234f02a3bbc6d0" ns2:_="">
    <xsd:import namespace="99970269-a77a-460c-93ce-a18cb7fa3c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70269-a77a-460c-93ce-a18cb7fa3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7F6F75-6CCE-4066-ABA2-5C29789BD2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0668D3-8E23-4AEC-A59B-51E4C300040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DE01C4-CED1-401F-826B-C0EA8F344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970269-a77a-460c-93ce-a18cb7fa3c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1474</Words>
  <Application>Microsoft Office PowerPoint</Application>
  <PresentationFormat>On-screen Show (4:3)</PresentationFormat>
  <Paragraphs>420</Paragraphs>
  <Slides>205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205</vt:i4>
      </vt:variant>
    </vt:vector>
  </HeadingPairs>
  <TitlesOfParts>
    <vt:vector size="207" baseType="lpstr">
      <vt:lpstr>Office Theme</vt:lpstr>
      <vt:lpstr>iRespondGraphMaster</vt:lpstr>
      <vt:lpstr>AP Human Geography Summer Assignment  Part I - Map Practice     Walton High School </vt:lpstr>
      <vt:lpstr>PowerPoint Presentation</vt:lpstr>
      <vt:lpstr>COUNTRIES YOU DO NOT HAVE TO KNOW</vt:lpstr>
      <vt:lpstr>NORTH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AUSTRALIA &amp; OCEANIA</vt:lpstr>
      <vt:lpstr>PowerPoint Presentation</vt:lpstr>
      <vt:lpstr>PowerPoint Presentation</vt:lpstr>
      <vt:lpstr>PowerPoint Presentation</vt:lpstr>
      <vt:lpstr>Test Yourself</vt:lpstr>
      <vt:lpstr>Global &amp; Local Regions  or Areas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install</dc:creator>
  <cp:lastModifiedBy>Tara Cohen</cp:lastModifiedBy>
  <cp:revision>181</cp:revision>
  <dcterms:created xsi:type="dcterms:W3CDTF">2010-09-01T13:17:32Z</dcterms:created>
  <dcterms:modified xsi:type="dcterms:W3CDTF">2025-05-22T14:22:25Z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  <property fmtid="{D5CDD505-2E9C-101B-9397-08002B2CF9AE}" pid="6" name="ContentTypeId">
    <vt:lpwstr>0x010100DA51571C3B819B4EA04D3BB16C94C63B</vt:lpwstr>
  </property>
</Properties>
</file>