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14"/>
  </p:notesMasterIdLst>
  <p:sldIdLst>
    <p:sldId id="256" r:id="rId6"/>
    <p:sldId id="449" r:id="rId7"/>
    <p:sldId id="463" r:id="rId8"/>
    <p:sldId id="259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4" r:id="rId29"/>
    <p:sldId id="285" r:id="rId30"/>
    <p:sldId id="287" r:id="rId31"/>
    <p:sldId id="288" r:id="rId32"/>
    <p:sldId id="289" r:id="rId33"/>
    <p:sldId id="294" r:id="rId34"/>
    <p:sldId id="296" r:id="rId35"/>
    <p:sldId id="297" r:id="rId36"/>
    <p:sldId id="299" r:id="rId37"/>
    <p:sldId id="309" r:id="rId38"/>
    <p:sldId id="311" r:id="rId39"/>
    <p:sldId id="300" r:id="rId40"/>
    <p:sldId id="302" r:id="rId41"/>
    <p:sldId id="306" r:id="rId42"/>
    <p:sldId id="307" r:id="rId43"/>
    <p:sldId id="315" r:id="rId44"/>
    <p:sldId id="317" r:id="rId45"/>
    <p:sldId id="321" r:id="rId46"/>
    <p:sldId id="322" r:id="rId47"/>
    <p:sldId id="325" r:id="rId48"/>
    <p:sldId id="326" r:id="rId49"/>
    <p:sldId id="328" r:id="rId50"/>
    <p:sldId id="329" r:id="rId51"/>
    <p:sldId id="330" r:id="rId52"/>
    <p:sldId id="332" r:id="rId53"/>
    <p:sldId id="340" r:id="rId54"/>
    <p:sldId id="342" r:id="rId55"/>
    <p:sldId id="344" r:id="rId56"/>
    <p:sldId id="346" r:id="rId57"/>
    <p:sldId id="347" r:id="rId58"/>
    <p:sldId id="348" r:id="rId59"/>
    <p:sldId id="351" r:id="rId60"/>
    <p:sldId id="355" r:id="rId61"/>
    <p:sldId id="356" r:id="rId62"/>
    <p:sldId id="359" r:id="rId63"/>
    <p:sldId id="361" r:id="rId64"/>
    <p:sldId id="362" r:id="rId65"/>
    <p:sldId id="363" r:id="rId66"/>
    <p:sldId id="364" r:id="rId67"/>
    <p:sldId id="365" r:id="rId68"/>
    <p:sldId id="369" r:id="rId69"/>
    <p:sldId id="372" r:id="rId70"/>
    <p:sldId id="373" r:id="rId71"/>
    <p:sldId id="374" r:id="rId72"/>
    <p:sldId id="377" r:id="rId73"/>
    <p:sldId id="381" r:id="rId74"/>
    <p:sldId id="384" r:id="rId75"/>
    <p:sldId id="385" r:id="rId76"/>
    <p:sldId id="386" r:id="rId77"/>
    <p:sldId id="387" r:id="rId78"/>
    <p:sldId id="388" r:id="rId79"/>
    <p:sldId id="389" r:id="rId80"/>
    <p:sldId id="398" r:id="rId81"/>
    <p:sldId id="400" r:id="rId82"/>
    <p:sldId id="402" r:id="rId83"/>
    <p:sldId id="405" r:id="rId84"/>
    <p:sldId id="406" r:id="rId85"/>
    <p:sldId id="408" r:id="rId86"/>
    <p:sldId id="415" r:id="rId87"/>
    <p:sldId id="419" r:id="rId88"/>
    <p:sldId id="421" r:id="rId89"/>
    <p:sldId id="422" r:id="rId90"/>
    <p:sldId id="423" r:id="rId91"/>
    <p:sldId id="447" r:id="rId92"/>
    <p:sldId id="425" r:id="rId93"/>
    <p:sldId id="428" r:id="rId94"/>
    <p:sldId id="429" r:id="rId95"/>
    <p:sldId id="430" r:id="rId96"/>
    <p:sldId id="431" r:id="rId97"/>
    <p:sldId id="432" r:id="rId98"/>
    <p:sldId id="433" r:id="rId99"/>
    <p:sldId id="436" r:id="rId100"/>
    <p:sldId id="438" r:id="rId101"/>
    <p:sldId id="442" r:id="rId102"/>
    <p:sldId id="452" r:id="rId103"/>
    <p:sldId id="453" r:id="rId104"/>
    <p:sldId id="454" r:id="rId105"/>
    <p:sldId id="455" r:id="rId106"/>
    <p:sldId id="456" r:id="rId107"/>
    <p:sldId id="457" r:id="rId108"/>
    <p:sldId id="450" r:id="rId109"/>
    <p:sldId id="451" r:id="rId110"/>
    <p:sldId id="460" r:id="rId111"/>
    <p:sldId id="459" r:id="rId112"/>
    <p:sldId id="461" r:id="rId113"/>
  </p:sldIdLst>
  <p:sldSz cx="9144000" cy="6858000" type="screen4x3"/>
  <p:notesSz cx="7010400" cy="9296400"/>
  <p:defaultTextStyle>
    <a:defPPr>
      <a:defRPr lang="en-US">
        <a:uFillTx/>
      </a:defRPr>
    </a:defPPr>
    <a:lvl1pPr marL="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60" autoAdjust="0"/>
  </p:normalViewPr>
  <p:slideViewPr>
    <p:cSldViewPr>
      <p:cViewPr>
        <p:scale>
          <a:sx n="74" d="100"/>
          <a:sy n="74" d="100"/>
        </p:scale>
        <p:origin x="396" y="19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17" Type="http://schemas.openxmlformats.org/officeDocument/2006/relationships/theme" Target="theme/theme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18" Type="http://schemas.openxmlformats.org/officeDocument/2006/relationships/tableStyles" Target="tableStyles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54" Type="http://schemas.openxmlformats.org/officeDocument/2006/relationships/slide" Target="slides/slide49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49" Type="http://schemas.openxmlformats.org/officeDocument/2006/relationships/slide" Target="slides/slide44.xml"/><Relationship Id="rId114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presProps" Target="presProps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3" Type="http://schemas.openxmlformats.org/officeDocument/2006/relationships/customXml" Target="../customXml/item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11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111" Type="http://schemas.openxmlformats.org/officeDocument/2006/relationships/slide" Target="slides/slide106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uFillTx/>
              </a:defRPr>
            </a:lvl1pPr>
          </a:lstStyle>
          <a:p>
            <a:fld id="{A8982D0F-6EFC-4BA1-BCA9-D39846948C70}" type="datetimeFigureOut">
              <a:rPr lang="en-US" smtClean="0">
                <a:uFillTx/>
              </a:rPr>
              <a:pPr/>
              <a:t>5/22/2025</a:t>
            </a:fld>
            <a:endParaRPr lang="en-US">
              <a:uFillTx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vert="horz" lIns="91440" tIns="45720" rIns="91440" bIns="45720" rtlCol="0" anchor="ctr"/>
          <a:lstStyle/>
          <a:p>
            <a:endParaRPr lang="en-US">
              <a:uFillTx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uFillTx/>
              </a:defRPr>
            </a:lvl1pPr>
          </a:lstStyle>
          <a:p>
            <a:fld id="{82F9DD8B-8ED7-4CFA-849F-B790FCC6BC82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9DD8B-8ED7-4CFA-849F-B790FCC6BC82}" type="slidenum">
              <a:rPr lang="en-US" smtClean="0">
                <a:uFillTx/>
              </a:rPr>
              <a:pPr/>
              <a:t>1</a:t>
            </a:fld>
            <a:endParaRPr lang="en-US" dirty="0">
              <a:uFillTx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9DD8B-8ED7-4CFA-849F-B790FCC6BC82}" type="slidenum">
              <a:rPr lang="en-US" smtClean="0">
                <a:uFillTx/>
              </a:rPr>
              <a:pPr/>
              <a:t>26</a:t>
            </a:fld>
            <a:endParaRPr lang="en-US" dirty="0">
              <a:uFillTx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9DD8B-8ED7-4CFA-849F-B790FCC6BC82}" type="slidenum">
              <a:rPr lang="en-US" smtClean="0">
                <a:uFillTx/>
              </a:rPr>
              <a:pPr/>
              <a:t>68</a:t>
            </a:fld>
            <a:endParaRPr lang="en-US" dirty="0">
              <a:uFillTx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9DD8B-8ED7-4CFA-849F-B790FCC6BC82}" type="slidenum">
              <a:rPr lang="en-US" smtClean="0">
                <a:uFillTx/>
              </a:rPr>
              <a:pPr/>
              <a:t>76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9DD8B-8ED7-4CFA-849F-B790FCC6BC82}" type="slidenum">
              <a:rPr lang="en-US" smtClean="0">
                <a:uFillTx/>
              </a:rPr>
              <a:pPr/>
              <a:t>87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en-US">
                <a:uFillTx/>
              </a:rPr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5/22/2025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5/22/2025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5/22/2025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5/22/2025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5/22/2025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5/22/2025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5/22/2025</a:t>
            </a:fld>
            <a:endParaRPr lang="en-US"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5/22/2025</a:t>
            </a:fld>
            <a:endParaRPr lang="en-US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5/22/2025</a:t>
            </a:fld>
            <a:endParaRPr lang="en-US"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5/22/2025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endParaRPr lang="en-US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5/22/2025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5/22/2025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5/22/2025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5/22/2025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5/22/2025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5/22/2025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5/22/2025</a:t>
            </a:fld>
            <a:endParaRPr lang="en-US"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5/22/2025</a:t>
            </a:fld>
            <a:endParaRPr lang="en-US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5/22/2025</a:t>
            </a:fld>
            <a:endParaRPr lang="en-US"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5/22/2025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endParaRPr lang="en-US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5/22/2025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1F11C793-0D7F-49BF-ABE0-1F3B0EFF167D}" type="datetimeFigureOut">
              <a:rPr lang="en-US" smtClean="0">
                <a:uFillTx/>
              </a:rPr>
              <a:pPr/>
              <a:t>5/22/2025</a:t>
            </a:fld>
            <a:endParaRPr lang="en-US" dirty="0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endParaRPr lang="en-US" dirty="0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 dirty="0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>
            <a:spLocks/>
          </p:cNvSpPr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uFillTx/>
              </a:rPr>
              <a:t>iRespond Graph</a:t>
            </a:r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>
              <a:spLocks/>
            </p:cNvSpPr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  <p:sp>
          <p:nvSpPr>
            <p:cNvPr id="12" name="CorrectBar1"/>
            <p:cNvSpPr>
              <a:spLocks/>
            </p:cNvSpPr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>
              <a:spLocks/>
            </p:cNvSpPr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  <a:uFillTx/>
                </a:rPr>
                <a:t>67%</a:t>
              </a:r>
            </a:p>
          </p:txBody>
        </p:sp>
        <p:sp>
          <p:nvSpPr>
            <p:cNvPr id="11" name="PercentLabel1"/>
            <p:cNvSpPr>
              <a:spLocks/>
            </p:cNvSpPr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  <a:uFillTx/>
                </a:rPr>
                <a:t>33%</a:t>
              </a:r>
            </a:p>
          </p:txBody>
        </p:sp>
        <p:sp>
          <p:nvSpPr>
            <p:cNvPr id="14" name="PercentLabel2"/>
            <p:cNvSpPr>
              <a:spLocks/>
            </p:cNvSpPr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  <a:uFillTx/>
                </a:rPr>
                <a:t>100%</a:t>
              </a:r>
            </a:p>
          </p:txBody>
        </p:sp>
        <p:sp>
          <p:nvSpPr>
            <p:cNvPr id="17" name="PercentLabel3"/>
            <p:cNvSpPr>
              <a:spLocks/>
            </p:cNvSpPr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  <a:uFillTx/>
                </a:rPr>
                <a:t>100%</a:t>
              </a:r>
            </a:p>
          </p:txBody>
        </p:sp>
        <p:sp>
          <p:nvSpPr>
            <p:cNvPr id="20" name="PercentLabel4"/>
            <p:cNvSpPr>
              <a:spLocks/>
            </p:cNvSpPr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  <a:uFillTx/>
                </a:rPr>
                <a:t>67%</a:t>
              </a: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>
              <a:spLocks/>
            </p:cNvSpPr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  <p:sp>
          <p:nvSpPr>
            <p:cNvPr id="18" name="IncorrectBar3"/>
            <p:cNvSpPr>
              <a:spLocks/>
            </p:cNvSpPr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  <p:sp>
          <p:nvSpPr>
            <p:cNvPr id="21" name="IncorrectBar4"/>
            <p:cNvSpPr>
              <a:spLocks/>
            </p:cNvSpPr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>
              <a:spLocks/>
            </p:cNvSpPr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  <a:uFillTx/>
                </a:rPr>
                <a:t>A*</a:t>
              </a:r>
            </a:p>
          </p:txBody>
        </p:sp>
        <p:sp>
          <p:nvSpPr>
            <p:cNvPr id="13" name="XValueLabel1"/>
            <p:cNvSpPr>
              <a:spLocks/>
            </p:cNvSpPr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  <a:uFillTx/>
                </a:rPr>
                <a:t>B*</a:t>
              </a:r>
            </a:p>
          </p:txBody>
        </p:sp>
        <p:sp>
          <p:nvSpPr>
            <p:cNvPr id="16" name="XValueLabel2"/>
            <p:cNvSpPr>
              <a:spLocks/>
            </p:cNvSpPr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  <a:uFillTx/>
                </a:rPr>
                <a:t>C</a:t>
              </a:r>
            </a:p>
          </p:txBody>
        </p:sp>
        <p:sp>
          <p:nvSpPr>
            <p:cNvPr id="19" name="XValueLabel3"/>
            <p:cNvSpPr>
              <a:spLocks/>
            </p:cNvSpPr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  <a:uFillTx/>
                </a:rPr>
                <a:t>D</a:t>
              </a:r>
            </a:p>
          </p:txBody>
        </p:sp>
        <p:sp>
          <p:nvSpPr>
            <p:cNvPr id="22" name="XValueLabel4"/>
            <p:cNvSpPr>
              <a:spLocks/>
            </p:cNvSpPr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  <a:uFillTx/>
                </a:rPr>
                <a:t>E</a:t>
              </a: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>
              <a:spLocks/>
            </p:cNvSpPr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  <a:uFillTx/>
                </a:rPr>
                <a:t>0</a:t>
              </a:r>
            </a:p>
          </p:txBody>
        </p:sp>
        <p:sp>
          <p:nvSpPr>
            <p:cNvPr id="28" name="YValueLabel1"/>
            <p:cNvSpPr>
              <a:spLocks/>
            </p:cNvSpPr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  <a:uFillTx/>
                </a:rPr>
                <a:t>1</a:t>
              </a:r>
            </a:p>
          </p:txBody>
        </p:sp>
        <p:sp>
          <p:nvSpPr>
            <p:cNvPr id="30" name="YValueLabel2"/>
            <p:cNvSpPr>
              <a:spLocks/>
            </p:cNvSpPr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  <a:uFillTx/>
                </a:rPr>
                <a:t>2</a:t>
              </a:r>
            </a:p>
          </p:txBody>
        </p:sp>
        <p:sp>
          <p:nvSpPr>
            <p:cNvPr id="32" name="YValueLabel3"/>
            <p:cNvSpPr>
              <a:spLocks/>
            </p:cNvSpPr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  <a:uFillTx/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unbrain.com/where/" TargetMode="External"/><Relationship Id="rId3" Type="http://schemas.openxmlformats.org/officeDocument/2006/relationships/hyperlink" Target="http://www.lizardpoint.com/fun/geoquiz/" TargetMode="External"/><Relationship Id="rId7" Type="http://schemas.openxmlformats.org/officeDocument/2006/relationships/hyperlink" Target="http://www.sheppardsoftware.com/Geography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ps.com/funfacts.aspx" TargetMode="External"/><Relationship Id="rId11" Type="http://schemas.openxmlformats.org/officeDocument/2006/relationships/hyperlink" Target="http://sites.google.com/site/geogeomania/geographygames" TargetMode="External"/><Relationship Id="rId5" Type="http://schemas.openxmlformats.org/officeDocument/2006/relationships/hyperlink" Target="http://www.ilike2learn.com/ilike2learn/geography.asp" TargetMode="External"/><Relationship Id="rId10" Type="http://schemas.openxmlformats.org/officeDocument/2006/relationships/hyperlink" Target="http://www.yourchildlearns.com/map-puzzles.htm" TargetMode="External"/><Relationship Id="rId4" Type="http://schemas.openxmlformats.org/officeDocument/2006/relationships/hyperlink" Target="http://www.travelpod.com/traveler-iq" TargetMode="External"/><Relationship Id="rId9" Type="http://schemas.openxmlformats.org/officeDocument/2006/relationships/hyperlink" Target="http://www.jetpunk.com/quizzes/map-quiz-europe.php" TargetMode="Externa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131445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uFillTx/>
              </a:rPr>
              <a:t>AP Human Geography</a:t>
            </a:r>
            <a:br>
              <a:rPr lang="en-US" sz="3600" dirty="0">
                <a:uFillTx/>
              </a:rPr>
            </a:br>
            <a:r>
              <a:rPr lang="en-US" sz="3600" dirty="0">
                <a:uFillTx/>
              </a:rPr>
              <a:t>Summer Assignment</a:t>
            </a:r>
            <a:br>
              <a:rPr lang="en-US" dirty="0">
                <a:uFillTx/>
              </a:rPr>
            </a:br>
            <a:br>
              <a:rPr lang="en-US" dirty="0">
                <a:uFillTx/>
              </a:rPr>
            </a:br>
            <a:r>
              <a:rPr lang="en-US" sz="6000" b="1" dirty="0">
                <a:uFillTx/>
              </a:rPr>
              <a:t>Part </a:t>
            </a:r>
            <a:r>
              <a:rPr lang="en-US" sz="6000" b="1" dirty="0"/>
              <a:t>I - </a:t>
            </a:r>
            <a:r>
              <a:rPr lang="en-US" sz="6000" b="1" dirty="0">
                <a:uFillTx/>
              </a:rPr>
              <a:t>Map Practice </a:t>
            </a:r>
            <a:br>
              <a:rPr lang="en-US" sz="6000" b="1" dirty="0">
                <a:uFillTx/>
              </a:rPr>
            </a:br>
            <a:br>
              <a:rPr lang="en-US" sz="6000" dirty="0">
                <a:uFillTx/>
              </a:rPr>
            </a:br>
            <a:br>
              <a:rPr lang="en-US" dirty="0">
                <a:uFillTx/>
              </a:rPr>
            </a:br>
            <a:r>
              <a:rPr lang="en-US" dirty="0">
                <a:uFillTx/>
              </a:rPr>
              <a:t> </a:t>
            </a:r>
            <a:r>
              <a:rPr lang="en-US" sz="3600" dirty="0">
                <a:uFillTx/>
              </a:rPr>
              <a:t>Walton High School </a:t>
            </a:r>
            <a:endParaRPr lang="en-US" dirty="0">
              <a:uFillTx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847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705600" y="3048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Haiti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H="1">
            <a:off x="6438900" y="4229100"/>
            <a:ext cx="1981200" cy="381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>
            <a:spLocks/>
          </p:cNvSpPr>
          <p:nvPr/>
        </p:nvSpPr>
        <p:spPr>
          <a:xfrm>
            <a:off x="7391400" y="5105400"/>
            <a:ext cx="457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AEFC6D-FEB5-4FB7-A659-296EB41C81CF}"/>
              </a:ext>
            </a:extLst>
          </p:cNvPr>
          <p:cNvSpPr txBox="1"/>
          <p:nvPr/>
        </p:nvSpPr>
        <p:spPr>
          <a:xfrm>
            <a:off x="647700" y="232024"/>
            <a:ext cx="7848600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TYPES OF THEMATIC MAPS: </a:t>
            </a:r>
            <a:r>
              <a:rPr lang="en-US" sz="3200" b="1" dirty="0">
                <a:solidFill>
                  <a:srgbClr val="FF0000"/>
                </a:solidFill>
              </a:rPr>
              <a:t>Choropleth</a:t>
            </a:r>
            <a:endParaRPr lang="en-US" sz="3200" dirty="0">
              <a:solidFill>
                <a:srgbClr val="FF0000"/>
              </a:solidFill>
            </a:endParaRPr>
          </a:p>
          <a:p>
            <a:pPr algn="ctr"/>
            <a:r>
              <a:rPr lang="en-US" sz="3200" dirty="0"/>
              <a:t>Uses </a:t>
            </a:r>
            <a:r>
              <a:rPr lang="en-US" sz="3200" i="1" dirty="0"/>
              <a:t>color</a:t>
            </a:r>
            <a:r>
              <a:rPr lang="en-US" sz="3200" dirty="0"/>
              <a:t> to show different values of data.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A57F007-634C-4B2C-9BA7-4392881A7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60306"/>
            <a:ext cx="8229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32334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AEFC6D-FEB5-4FB7-A659-296EB41C81CF}"/>
              </a:ext>
            </a:extLst>
          </p:cNvPr>
          <p:cNvSpPr txBox="1"/>
          <p:nvPr/>
        </p:nvSpPr>
        <p:spPr>
          <a:xfrm>
            <a:off x="348892" y="228600"/>
            <a:ext cx="8337907" cy="15696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TYPES OF THEMATIC MAPS: </a:t>
            </a:r>
            <a:r>
              <a:rPr lang="en-US" sz="3200" b="1" dirty="0">
                <a:solidFill>
                  <a:srgbClr val="FF0000"/>
                </a:solidFill>
              </a:rPr>
              <a:t>Dot Density</a:t>
            </a:r>
          </a:p>
          <a:p>
            <a:pPr algn="ctr"/>
            <a:r>
              <a:rPr lang="en-US" altLang="en-US" sz="3200" dirty="0">
                <a:latin typeface="+mj-lt"/>
                <a:ea typeface="+mj-ea"/>
                <a:cs typeface="+mj-cs"/>
              </a:rPr>
              <a:t>Us</a:t>
            </a:r>
            <a:r>
              <a:rPr lang="en-US" altLang="en-US" sz="3200" kern="1200" dirty="0">
                <a:latin typeface="+mj-lt"/>
                <a:ea typeface="+mj-ea"/>
                <a:cs typeface="+mj-cs"/>
              </a:rPr>
              <a:t>es </a:t>
            </a:r>
            <a:r>
              <a:rPr lang="en-US" altLang="en-US" sz="3200" i="1" kern="1200" dirty="0">
                <a:latin typeface="+mj-lt"/>
                <a:ea typeface="+mj-ea"/>
                <a:cs typeface="+mj-cs"/>
              </a:rPr>
              <a:t>dots of the same size </a:t>
            </a:r>
            <a:r>
              <a:rPr lang="en-US" altLang="en-US" sz="3200" kern="1200" dirty="0">
                <a:latin typeface="+mj-lt"/>
                <a:ea typeface="+mj-ea"/>
                <a:cs typeface="+mj-cs"/>
              </a:rPr>
              <a:t>to show density </a:t>
            </a:r>
            <a:r>
              <a:rPr lang="en-US" altLang="en-US" sz="3200" dirty="0"/>
              <a:t>&amp; </a:t>
            </a:r>
            <a:r>
              <a:rPr lang="en-US" altLang="en-US" sz="3200" kern="1200" dirty="0">
                <a:latin typeface="+mj-lt"/>
                <a:ea typeface="+mj-ea"/>
                <a:cs typeface="+mj-cs"/>
              </a:rPr>
              <a:t>distribution of data.</a:t>
            </a:r>
            <a:endParaRPr lang="en-US" sz="3200" dirty="0"/>
          </a:p>
        </p:txBody>
      </p:sp>
      <p:pic>
        <p:nvPicPr>
          <p:cNvPr id="3074" name="Picture 2" descr="File:Acres of Harvested Wheat in Illinois in 2012.pdf">
            <a:extLst>
              <a:ext uri="{FF2B5EF4-FFF2-40B4-BE49-F238E27FC236}">
                <a16:creationId xmlns:a16="http://schemas.microsoft.com/office/drawing/2014/main" id="{4EBA487F-C56A-4206-87B9-FD5F58B85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274" y="2069187"/>
            <a:ext cx="4562475" cy="445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8F4D7D-3AAF-40F6-A78E-B4EBE9A68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63" y="2247612"/>
            <a:ext cx="4204293" cy="410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0793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32AF4A-F577-4E73-98E7-CC9829883B61}"/>
              </a:ext>
            </a:extLst>
          </p:cNvPr>
          <p:cNvSpPr txBox="1"/>
          <p:nvPr/>
        </p:nvSpPr>
        <p:spPr>
          <a:xfrm>
            <a:off x="152400" y="228600"/>
            <a:ext cx="8839199" cy="15696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TYPES OF THEMATIC MAPS: </a:t>
            </a:r>
            <a:r>
              <a:rPr lang="en-US" sz="3200" b="1" dirty="0">
                <a:solidFill>
                  <a:srgbClr val="FF0000"/>
                </a:solidFill>
              </a:rPr>
              <a:t>Graduated Symbol</a:t>
            </a:r>
          </a:p>
          <a:p>
            <a:pPr algn="ctr"/>
            <a:r>
              <a:rPr lang="en-US" sz="3200" dirty="0"/>
              <a:t>Uses </a:t>
            </a:r>
            <a:r>
              <a:rPr lang="en-US" sz="3200" i="1" dirty="0"/>
              <a:t>shapes of different sizes </a:t>
            </a:r>
            <a:r>
              <a:rPr lang="en-US" sz="3200" dirty="0"/>
              <a:t>(usually a circle) to show values of data. AKA Proportional Symbol Map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611C0B0-DE88-442C-B170-50627DD74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3733801" cy="411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xercise 7a: Proportional Symbol Map | uwecgeog200mainharn">
            <a:extLst>
              <a:ext uri="{FF2B5EF4-FFF2-40B4-BE49-F238E27FC236}">
                <a16:creationId xmlns:a16="http://schemas.microsoft.com/office/drawing/2014/main" id="{A1197390-6277-464C-BBF5-99EEE02BD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434" y="2545687"/>
            <a:ext cx="4490847" cy="375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83816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0F989E-98F9-48EA-BED1-83EF45723D40}"/>
              </a:ext>
            </a:extLst>
          </p:cNvPr>
          <p:cNvSpPr txBox="1"/>
          <p:nvPr/>
        </p:nvSpPr>
        <p:spPr>
          <a:xfrm>
            <a:off x="152400" y="228600"/>
            <a:ext cx="8839199" cy="15696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TYPES OF THEMATIC MAPS: </a:t>
            </a:r>
            <a:r>
              <a:rPr lang="en-US" sz="3200" b="1" dirty="0">
                <a:solidFill>
                  <a:srgbClr val="FF0000"/>
                </a:solidFill>
              </a:rPr>
              <a:t>Cartogram</a:t>
            </a:r>
          </a:p>
          <a:p>
            <a:pPr algn="ctr"/>
            <a:r>
              <a:rPr lang="en-US" sz="3200" dirty="0"/>
              <a:t>The </a:t>
            </a:r>
            <a:r>
              <a:rPr lang="en-US" sz="3200" i="1" dirty="0"/>
              <a:t>size of a place </a:t>
            </a:r>
            <a:r>
              <a:rPr lang="en-US" sz="3200" dirty="0"/>
              <a:t>(state, county, province) is shown according to a specific data point.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FB7CD45-90D1-4FC7-8025-0087C4B28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98102"/>
            <a:ext cx="777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9CEB05C-D187-4E0A-B1D9-E28CEB007DBD}"/>
              </a:ext>
            </a:extLst>
          </p:cNvPr>
          <p:cNvGrpSpPr/>
          <p:nvPr/>
        </p:nvGrpSpPr>
        <p:grpSpPr>
          <a:xfrm>
            <a:off x="936790" y="4947362"/>
            <a:ext cx="2743200" cy="1644764"/>
            <a:chOff x="1219201" y="4336445"/>
            <a:chExt cx="2743200" cy="164476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BE679A0-7B9E-4173-9C0F-FC411B184FC4}"/>
                </a:ext>
              </a:extLst>
            </p:cNvPr>
            <p:cNvSpPr txBox="1"/>
            <p:nvPr/>
          </p:nvSpPr>
          <p:spPr>
            <a:xfrm>
              <a:off x="1219201" y="5457989"/>
              <a:ext cx="2743200" cy="52322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Choropleth Maps</a:t>
              </a:r>
            </a:p>
          </p:txBody>
        </p:sp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779BF620-0F18-43BD-8125-8BF1D2CE6337}"/>
                </a:ext>
              </a:extLst>
            </p:cNvPr>
            <p:cNvSpPr/>
            <p:nvPr/>
          </p:nvSpPr>
          <p:spPr>
            <a:xfrm rot="14181352">
              <a:off x="1845547" y="4612487"/>
              <a:ext cx="881439" cy="32935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1F22BDF5-A108-46D0-AE7A-3089F22691EE}"/>
                </a:ext>
              </a:extLst>
            </p:cNvPr>
            <p:cNvSpPr/>
            <p:nvPr/>
          </p:nvSpPr>
          <p:spPr>
            <a:xfrm rot="18400362">
              <a:off x="2969473" y="4612487"/>
              <a:ext cx="881439" cy="32935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FDB3DBD-9DC8-43C4-83C3-1649240C8633}"/>
              </a:ext>
            </a:extLst>
          </p:cNvPr>
          <p:cNvGrpSpPr/>
          <p:nvPr/>
        </p:nvGrpSpPr>
        <p:grpSpPr>
          <a:xfrm>
            <a:off x="5023335" y="4877347"/>
            <a:ext cx="3917622" cy="1925143"/>
            <a:chOff x="5638799" y="4319030"/>
            <a:chExt cx="3352800" cy="192514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9539A6A-5CF2-4145-97BF-EB93BB1AA291}"/>
                </a:ext>
              </a:extLst>
            </p:cNvPr>
            <p:cNvSpPr txBox="1"/>
            <p:nvPr/>
          </p:nvSpPr>
          <p:spPr>
            <a:xfrm>
              <a:off x="5638799" y="5105400"/>
              <a:ext cx="3352800" cy="11387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/>
                <a:t>Cartogram Map</a:t>
              </a:r>
            </a:p>
            <a:p>
              <a:r>
                <a:rPr lang="en-US" sz="2000" dirty="0"/>
                <a:t>Size of GA counties distorted to show population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B2D6FE43-584A-4A6E-A12E-586EE562E7AC}"/>
                </a:ext>
              </a:extLst>
            </p:cNvPr>
            <p:cNvSpPr/>
            <p:nvPr/>
          </p:nvSpPr>
          <p:spPr>
            <a:xfrm rot="16200000">
              <a:off x="6610487" y="4595072"/>
              <a:ext cx="881439" cy="32935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063730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A43777-C3BE-4C00-9E81-8BDF1F0E9FA4}"/>
              </a:ext>
            </a:extLst>
          </p:cNvPr>
          <p:cNvSpPr txBox="1"/>
          <p:nvPr/>
        </p:nvSpPr>
        <p:spPr>
          <a:xfrm>
            <a:off x="297094" y="181957"/>
            <a:ext cx="8839200" cy="649408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 b="1" dirty="0"/>
              <a:t>MAP PROJECTIONS</a:t>
            </a:r>
            <a:r>
              <a:rPr lang="en-US" sz="3200" dirty="0"/>
              <a:t>: a projection is when a curved surface is shown on a flat surface.</a:t>
            </a:r>
            <a:r>
              <a:rPr lang="en-US" sz="3200" b="1" dirty="0"/>
              <a:t> </a:t>
            </a:r>
            <a:r>
              <a:rPr lang="en-US" sz="3200" dirty="0"/>
              <a:t>Because the Earth is a sphere and maps are flat, all maps distort some aspect of reality. </a:t>
            </a:r>
            <a:r>
              <a:rPr lang="en-US" sz="3200" b="1" dirty="0"/>
              <a:t>All maps are SADD.</a:t>
            </a:r>
          </a:p>
          <a:p>
            <a:endParaRPr lang="en-US" sz="3200" dirty="0"/>
          </a:p>
          <a:p>
            <a:r>
              <a:rPr lang="en-US" sz="3200" b="1" dirty="0"/>
              <a:t>S</a:t>
            </a:r>
            <a:r>
              <a:rPr lang="en-US" sz="3200" dirty="0"/>
              <a:t>hape can be distorted.</a:t>
            </a:r>
          </a:p>
          <a:p>
            <a:r>
              <a:rPr lang="en-US" sz="3200" b="1" dirty="0"/>
              <a:t>A</a:t>
            </a:r>
            <a:r>
              <a:rPr lang="en-US" sz="3200" dirty="0"/>
              <a:t>rea or size can be distorted.</a:t>
            </a:r>
          </a:p>
          <a:p>
            <a:r>
              <a:rPr lang="en-US" sz="3200" b="1" dirty="0"/>
              <a:t>D</a:t>
            </a:r>
            <a:r>
              <a:rPr lang="en-US" sz="3200" dirty="0"/>
              <a:t>istance can be distorted.</a:t>
            </a:r>
          </a:p>
          <a:p>
            <a:r>
              <a:rPr lang="en-US" sz="3200" b="1" dirty="0"/>
              <a:t>D</a:t>
            </a:r>
            <a:r>
              <a:rPr lang="en-US" sz="3200" dirty="0"/>
              <a:t>irection can be distorted.</a:t>
            </a:r>
          </a:p>
          <a:p>
            <a:endParaRPr lang="en-US" sz="3200" dirty="0"/>
          </a:p>
          <a:p>
            <a:r>
              <a:rPr lang="en-US" sz="3200" b="1" dirty="0"/>
              <a:t>The most accurate part of </a:t>
            </a:r>
          </a:p>
          <a:p>
            <a:r>
              <a:rPr lang="en-US" sz="3200" b="1" dirty="0"/>
              <a:t>a projection is the center.</a:t>
            </a:r>
          </a:p>
          <a:p>
            <a:r>
              <a:rPr lang="en-US" sz="3200" dirty="0"/>
              <a:t>This guys ear.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D4FE16-CC6A-4D86-A799-388D50F5A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3850724" cy="385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Bent-Up 3">
            <a:extLst>
              <a:ext uri="{FF2B5EF4-FFF2-40B4-BE49-F238E27FC236}">
                <a16:creationId xmlns:a16="http://schemas.microsoft.com/office/drawing/2014/main" id="{F52A2032-9444-4C41-B22C-AB75C2A516AB}"/>
              </a:ext>
            </a:extLst>
          </p:cNvPr>
          <p:cNvSpPr/>
          <p:nvPr/>
        </p:nvSpPr>
        <p:spPr>
          <a:xfrm>
            <a:off x="2819400" y="5973956"/>
            <a:ext cx="4343400" cy="533400"/>
          </a:xfrm>
          <a:prstGeom prst="bentUpArrow">
            <a:avLst/>
          </a:prstGeom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6976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A43777-C3BE-4C00-9E81-8BDF1F0E9FA4}"/>
              </a:ext>
            </a:extLst>
          </p:cNvPr>
          <p:cNvSpPr txBox="1"/>
          <p:nvPr/>
        </p:nvSpPr>
        <p:spPr>
          <a:xfrm>
            <a:off x="76200" y="228600"/>
            <a:ext cx="8991600" cy="35394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MAP PROJECTIONS TO KNOW: </a:t>
            </a:r>
            <a:r>
              <a:rPr lang="en-US" sz="3200" b="1" dirty="0">
                <a:solidFill>
                  <a:srgbClr val="FF0000"/>
                </a:solidFill>
              </a:rPr>
              <a:t>MERCATOR</a:t>
            </a:r>
          </a:p>
          <a:p>
            <a:pPr algn="ctr"/>
            <a:r>
              <a:rPr lang="en-US" sz="3200" dirty="0"/>
              <a:t>Purpose: Navigation</a:t>
            </a:r>
          </a:p>
          <a:p>
            <a:pPr algn="ctr"/>
            <a:r>
              <a:rPr lang="en-US" sz="3200" dirty="0"/>
              <a:t>Strengths: Directions are constant &amp; accurate.</a:t>
            </a:r>
          </a:p>
          <a:p>
            <a:pPr algn="ctr"/>
            <a:r>
              <a:rPr lang="en-US" sz="3200" dirty="0"/>
              <a:t>Distortion: Area of places near poles appear much larger than reality.</a:t>
            </a:r>
          </a:p>
          <a:p>
            <a:endParaRPr lang="en-US" sz="3200" b="1" dirty="0"/>
          </a:p>
          <a:p>
            <a:endParaRPr lang="en-US" sz="3200" dirty="0"/>
          </a:p>
        </p:txBody>
      </p:sp>
      <p:pic>
        <p:nvPicPr>
          <p:cNvPr id="3" name="Picture 2" descr="See the source image">
            <a:extLst>
              <a:ext uri="{FF2B5EF4-FFF2-40B4-BE49-F238E27FC236}">
                <a16:creationId xmlns:a16="http://schemas.microsoft.com/office/drawing/2014/main" id="{78BDC632-DF37-4CAB-9E82-680B350C9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33"/>
          <a:stretch/>
        </p:blipFill>
        <p:spPr bwMode="auto">
          <a:xfrm>
            <a:off x="1676400" y="2971800"/>
            <a:ext cx="555742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47870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A58384-5721-427C-8A84-219AD37B23F5}"/>
              </a:ext>
            </a:extLst>
          </p:cNvPr>
          <p:cNvSpPr txBox="1"/>
          <p:nvPr/>
        </p:nvSpPr>
        <p:spPr>
          <a:xfrm>
            <a:off x="76200" y="76200"/>
            <a:ext cx="89154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MAP PROJECTIONS TO KNOW: </a:t>
            </a:r>
            <a:r>
              <a:rPr lang="en-US" sz="3200" b="1" dirty="0">
                <a:solidFill>
                  <a:srgbClr val="FF0000"/>
                </a:solidFill>
              </a:rPr>
              <a:t>ROBINSON</a:t>
            </a:r>
          </a:p>
          <a:p>
            <a:pPr algn="ctr"/>
            <a:r>
              <a:rPr lang="en-US" sz="3200" dirty="0"/>
              <a:t>Purpose: General use, like in classrooms.</a:t>
            </a:r>
          </a:p>
          <a:p>
            <a:pPr algn="ctr"/>
            <a:r>
              <a:rPr lang="en-US" sz="3200" dirty="0"/>
              <a:t>Strengths: No major distortion.</a:t>
            </a:r>
          </a:p>
          <a:p>
            <a:pPr algn="ctr"/>
            <a:r>
              <a:rPr lang="en-US" sz="3200" dirty="0"/>
              <a:t>Distortion: Area, shape, size, and direction are all slightly distorted.</a:t>
            </a:r>
          </a:p>
        </p:txBody>
      </p:sp>
      <p:pic>
        <p:nvPicPr>
          <p:cNvPr id="3" name="Picture 2" descr="See the source image">
            <a:extLst>
              <a:ext uri="{FF2B5EF4-FFF2-40B4-BE49-F238E27FC236}">
                <a16:creationId xmlns:a16="http://schemas.microsoft.com/office/drawing/2014/main" id="{FE376493-D494-4ED3-8D50-5090C6B957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3" t="13457" b="13275"/>
          <a:stretch/>
        </p:blipFill>
        <p:spPr bwMode="auto">
          <a:xfrm>
            <a:off x="1143000" y="2895600"/>
            <a:ext cx="7159100" cy="371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68662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A58384-5721-427C-8A84-219AD37B23F5}"/>
              </a:ext>
            </a:extLst>
          </p:cNvPr>
          <p:cNvSpPr txBox="1"/>
          <p:nvPr/>
        </p:nvSpPr>
        <p:spPr>
          <a:xfrm>
            <a:off x="152400" y="152400"/>
            <a:ext cx="88392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MAP PROJECTIONS TO KNOW: </a:t>
            </a:r>
            <a:r>
              <a:rPr lang="en-US" sz="3200" b="1" dirty="0">
                <a:solidFill>
                  <a:srgbClr val="FF0000"/>
                </a:solidFill>
              </a:rPr>
              <a:t>PETERS</a:t>
            </a:r>
          </a:p>
          <a:p>
            <a:pPr algn="ctr"/>
            <a:r>
              <a:rPr lang="en-US" sz="3200" dirty="0"/>
              <a:t>Purpose: Spatial distributions related to area.</a:t>
            </a:r>
          </a:p>
          <a:p>
            <a:pPr algn="ctr"/>
            <a:r>
              <a:rPr lang="en-US" sz="3200" dirty="0"/>
              <a:t>Strengths: Size of places are shown accurately.</a:t>
            </a:r>
          </a:p>
          <a:p>
            <a:pPr algn="ctr"/>
            <a:r>
              <a:rPr lang="en-US" sz="3200" dirty="0"/>
              <a:t>Distortion: Shapes are inaccurate, especially near the poles.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9AFE591-E217-4C7E-AD0F-F96B1C0FF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95600"/>
            <a:ext cx="7043421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72933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A58384-5721-427C-8A84-219AD37B23F5}"/>
              </a:ext>
            </a:extLst>
          </p:cNvPr>
          <p:cNvSpPr txBox="1"/>
          <p:nvPr/>
        </p:nvSpPr>
        <p:spPr>
          <a:xfrm>
            <a:off x="152400" y="228600"/>
            <a:ext cx="88392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MAP PROJECTIONS TO KNOW: </a:t>
            </a:r>
            <a:r>
              <a:rPr lang="en-US" sz="3200" b="1" dirty="0">
                <a:solidFill>
                  <a:srgbClr val="FF0000"/>
                </a:solidFill>
              </a:rPr>
              <a:t>EQUAL-AREA</a:t>
            </a:r>
          </a:p>
          <a:p>
            <a:pPr algn="ctr"/>
            <a:r>
              <a:rPr lang="en-US" sz="3200" dirty="0"/>
              <a:t>Purpose: General use &amp; for data distributions.</a:t>
            </a:r>
          </a:p>
          <a:p>
            <a:pPr algn="ctr"/>
            <a:r>
              <a:rPr lang="en-US" sz="3200" dirty="0"/>
              <a:t>Strengths: Size very close to reality. </a:t>
            </a:r>
          </a:p>
          <a:p>
            <a:pPr algn="ctr"/>
            <a:r>
              <a:rPr lang="en-US" sz="3200" dirty="0"/>
              <a:t>Distortion: Shape &amp; Distance are distorted.           AKA Orange-Peel Projection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E595F0-4904-4742-8289-371E271EFB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93"/>
          <a:stretch/>
        </p:blipFill>
        <p:spPr>
          <a:xfrm>
            <a:off x="800100" y="2971800"/>
            <a:ext cx="7543800" cy="36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56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638800" y="44196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Honduras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5867400" y="5029200"/>
            <a:ext cx="1295400" cy="838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705600" y="3048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Jamaica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H="1">
            <a:off x="6134894" y="4382294"/>
            <a:ext cx="2132806" cy="22780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>
            <a:spLocks/>
          </p:cNvSpPr>
          <p:nvPr/>
        </p:nvSpPr>
        <p:spPr>
          <a:xfrm>
            <a:off x="7010400" y="5334000"/>
            <a:ext cx="609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304800" y="48006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Mexico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05000" y="5181600"/>
            <a:ext cx="2438400" cy="457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4864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Nicaragua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5943600" y="5257800"/>
            <a:ext cx="1524000" cy="457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867400" y="4724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Panama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6439694" y="5829300"/>
            <a:ext cx="1447006" cy="794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09600" y="3733800"/>
            <a:ext cx="22860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United States of America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95600" y="3962400"/>
            <a:ext cx="2133600" cy="228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>
                <a:uFillTx/>
              </a:rPr>
              <a:t>SOUTH AMERICA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-maps.com/m/amsud/amsud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764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105400" y="56388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Argentina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4114800" y="4495800"/>
            <a:ext cx="1219200" cy="1143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-maps.com/m/amsud/amsud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764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791200" y="2286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Bolivia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4038600" y="2438400"/>
            <a:ext cx="1752600" cy="533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&#10;&#10;Description automatically generated">
            <a:extLst>
              <a:ext uri="{FF2B5EF4-FFF2-40B4-BE49-F238E27FC236}">
                <a16:creationId xmlns:a16="http://schemas.microsoft.com/office/drawing/2014/main" id="{49CF56F4-977B-47B6-BD01-FFFB546968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11" y="1447800"/>
            <a:ext cx="9157422" cy="54848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C7B37A-D874-4C6C-87DD-A684CDD7C565}"/>
              </a:ext>
            </a:extLst>
          </p:cNvPr>
          <p:cNvSpPr txBox="1"/>
          <p:nvPr/>
        </p:nvSpPr>
        <p:spPr>
          <a:xfrm>
            <a:off x="114300" y="287381"/>
            <a:ext cx="8915400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Know the </a:t>
            </a:r>
            <a:r>
              <a:rPr lang="en-US" sz="2800" b="1" u="sng" dirty="0"/>
              <a:t>major world regions</a:t>
            </a:r>
            <a:r>
              <a:rPr lang="en-US" sz="2800" b="1" dirty="0"/>
              <a:t> </a:t>
            </a:r>
            <a:r>
              <a:rPr lang="en-US" sz="2800" dirty="0"/>
              <a:t>detailed below. This is a map scale and scale of analysis you will use and interpret in class.</a:t>
            </a:r>
          </a:p>
        </p:txBody>
      </p:sp>
      <p:sp>
        <p:nvSpPr>
          <p:cNvPr id="5" name="Left Bracket 4">
            <a:extLst>
              <a:ext uri="{FF2B5EF4-FFF2-40B4-BE49-F238E27FC236}">
                <a16:creationId xmlns:a16="http://schemas.microsoft.com/office/drawing/2014/main" id="{CD7D1DE4-9411-4667-A637-F3BFBA7085FD}"/>
              </a:ext>
            </a:extLst>
          </p:cNvPr>
          <p:cNvSpPr/>
          <p:nvPr/>
        </p:nvSpPr>
        <p:spPr>
          <a:xfrm rot="20065350">
            <a:off x="1519944" y="3344449"/>
            <a:ext cx="510281" cy="2899108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C5E657-CCC7-4FF2-AEA5-981644F478EE}"/>
              </a:ext>
            </a:extLst>
          </p:cNvPr>
          <p:cNvSpPr txBox="1"/>
          <p:nvPr/>
        </p:nvSpPr>
        <p:spPr>
          <a:xfrm>
            <a:off x="1676400" y="4609338"/>
            <a:ext cx="990600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b="1" dirty="0"/>
              <a:t>Latin</a:t>
            </a:r>
          </a:p>
          <a:p>
            <a:r>
              <a:rPr lang="en-US" b="1" dirty="0"/>
              <a:t>America</a:t>
            </a:r>
          </a:p>
        </p:txBody>
      </p:sp>
      <p:sp>
        <p:nvSpPr>
          <p:cNvPr id="7" name="Left Bracket 6">
            <a:extLst>
              <a:ext uri="{FF2B5EF4-FFF2-40B4-BE49-F238E27FC236}">
                <a16:creationId xmlns:a16="http://schemas.microsoft.com/office/drawing/2014/main" id="{680395EC-15EF-446B-A6AF-9AF6249A35B6}"/>
              </a:ext>
            </a:extLst>
          </p:cNvPr>
          <p:cNvSpPr/>
          <p:nvPr/>
        </p:nvSpPr>
        <p:spPr>
          <a:xfrm rot="20065350">
            <a:off x="4005500" y="4124576"/>
            <a:ext cx="636840" cy="1403208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8C2093-3FEF-428E-84E9-14CC73FDD85F}"/>
              </a:ext>
            </a:extLst>
          </p:cNvPr>
          <p:cNvSpPr txBox="1"/>
          <p:nvPr/>
        </p:nvSpPr>
        <p:spPr>
          <a:xfrm>
            <a:off x="4076700" y="4332339"/>
            <a:ext cx="990600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b="1" dirty="0"/>
              <a:t>Sub-Saharan Africa</a:t>
            </a:r>
          </a:p>
        </p:txBody>
      </p:sp>
    </p:spTree>
    <p:extLst>
      <p:ext uri="{BB962C8B-B14F-4D97-AF65-F5344CB8AC3E}">
        <p14:creationId xmlns:p14="http://schemas.microsoft.com/office/powerpoint/2010/main" val="558894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-maps.com/m/amsud/amsud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764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400800" y="42672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Brazil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5715000" y="3276600"/>
            <a:ext cx="1677194" cy="991394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-maps.com/m/amsud/amsud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764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228600" y="3962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Chile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752600" y="3505200"/>
            <a:ext cx="1143000" cy="457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-maps.com/m/amsud/amsud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764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228600" y="36576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Colombia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533400" y="2209800"/>
            <a:ext cx="2590800" cy="304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-maps.com/m/amsud/amsud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17" y="0"/>
            <a:ext cx="9144000" cy="6825764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304800" y="35052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Ecuador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152400" y="2286000"/>
            <a:ext cx="1981200" cy="457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-maps.com/m/amsud/amsud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764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562600" y="51816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Paraguay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4762500" y="4000500"/>
            <a:ext cx="1447800" cy="914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-maps.com/m/amsud/amsud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764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228600" y="4191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Peru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952500" y="3086100"/>
            <a:ext cx="1676400" cy="533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-maps.com/m/amsud/amsud1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25764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105400" y="5334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Uruguay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5029200" y="4572000"/>
            <a:ext cx="914400" cy="762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-maps.com/m/amsud/amsud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764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105400" y="2286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Venezuela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3848100" y="800100"/>
            <a:ext cx="1676400" cy="1295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uFillTx/>
              </a:rPr>
              <a:t>EUROPE</a:t>
            </a:r>
            <a:br>
              <a:rPr lang="en-US" b="1" u="sng" dirty="0">
                <a:uFillTx/>
              </a:rPr>
            </a:br>
            <a:r>
              <a:rPr lang="en-US" sz="1600" b="1" dirty="0"/>
              <a:t>Each of the following countries will be in important topics covered.</a:t>
            </a:r>
            <a:br>
              <a:rPr lang="en-US" sz="1600" b="1" dirty="0"/>
            </a:br>
            <a:r>
              <a:rPr lang="en-US" sz="1600" b="1" dirty="0"/>
              <a:t>You should know location</a:t>
            </a:r>
            <a:endParaRPr lang="en-US" b="1" u="sng" dirty="0">
              <a:uFillTx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019800" y="29718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Bosnia &amp; Herzegovina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4876800" y="3352800"/>
            <a:ext cx="1295400" cy="838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F0AE9-3151-4F2E-A464-C79A8EFDE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Countries you should recognize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B3C16-3C4F-4180-875B-02935F3B1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of the countries listed on the following slides you should recognize:</a:t>
            </a:r>
          </a:p>
          <a:p>
            <a:r>
              <a:rPr lang="en-US" dirty="0"/>
              <a:t>What continent is the country in?</a:t>
            </a:r>
          </a:p>
          <a:p>
            <a:r>
              <a:rPr lang="en-US" dirty="0"/>
              <a:t>What countries does that country border?</a:t>
            </a:r>
          </a:p>
          <a:p>
            <a:r>
              <a:rPr lang="en-US" dirty="0"/>
              <a:t>Is it land locked (does it border an ocean)</a:t>
            </a:r>
          </a:p>
          <a:p>
            <a:r>
              <a:rPr lang="en-US" dirty="0"/>
              <a:t>Is it an island?</a:t>
            </a:r>
          </a:p>
          <a:p>
            <a:r>
              <a:rPr lang="en-US" dirty="0"/>
              <a:t>Finally, what is its location compared to Georgia (our state)?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414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4800600" y="25908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Croatia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724400" y="2971800"/>
            <a:ext cx="609600" cy="914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562600" y="23622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Czech Republic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4495800" y="2743200"/>
            <a:ext cx="1752600" cy="533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553200" y="2819400"/>
            <a:ext cx="19812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Estonia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5715000" y="1981200"/>
            <a:ext cx="1295400" cy="838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248400" y="3200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Latvia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5715000" y="2209800"/>
            <a:ext cx="1600200" cy="990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705600" y="3048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Lithuania</a:t>
            </a: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rot="10800000">
            <a:off x="5486400" y="2438400"/>
            <a:ext cx="1219200" cy="79426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477000" y="19812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Finland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5638800" y="1295400"/>
            <a:ext cx="1524000" cy="685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638800" y="2286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Germany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3962400" y="2514600"/>
            <a:ext cx="1676400" cy="533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52400" y="3581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Ireland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1181100" y="2933700"/>
            <a:ext cx="762000" cy="533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3200400" y="5486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Italy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3695700" y="4838700"/>
            <a:ext cx="1143000" cy="152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2743200" y="5105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Montenegro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4343400" y="4419600"/>
            <a:ext cx="685800" cy="685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US" b="1" u="sng" dirty="0">
                <a:uFillTx/>
              </a:rPr>
              <a:t>NORTH AMERICA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89" y="2286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066800" y="762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Norway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19400" y="1143000"/>
            <a:ext cx="990600" cy="533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/>
          </p:cNvSpPr>
          <p:nvPr/>
        </p:nvSpPr>
        <p:spPr>
          <a:xfrm>
            <a:off x="304800" y="4648200"/>
            <a:ext cx="1981200" cy="2031325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rgbClr val="FF0000"/>
                </a:solidFill>
                <a:uFillTx/>
              </a:rPr>
              <a:t>A hint for the countries of </a:t>
            </a:r>
            <a:r>
              <a:rPr lang="en-US" u="sng" dirty="0" err="1">
                <a:solidFill>
                  <a:srgbClr val="FF0000"/>
                </a:solidFill>
                <a:uFillTx/>
              </a:rPr>
              <a:t>Scandanavia</a:t>
            </a:r>
            <a:r>
              <a:rPr lang="en-US" u="sng" dirty="0">
                <a:solidFill>
                  <a:srgbClr val="FF0000"/>
                </a:solidFill>
                <a:uFillTx/>
              </a:rPr>
              <a:t> →</a:t>
            </a:r>
          </a:p>
          <a:p>
            <a:pPr algn="ctr"/>
            <a:endParaRPr lang="en-US" u="sng" dirty="0">
              <a:uFillTx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Not   (</a:t>
            </a:r>
            <a:r>
              <a:rPr lang="en-US" u="sng" dirty="0">
                <a:solidFill>
                  <a:srgbClr val="FF0000"/>
                </a:solidFill>
                <a:uFillTx/>
              </a:rPr>
              <a:t>N</a:t>
            </a:r>
            <a:r>
              <a:rPr lang="en-US" dirty="0">
                <a:solidFill>
                  <a:schemeClr val="bg1"/>
                </a:solidFill>
                <a:uFillTx/>
              </a:rPr>
              <a:t>orway)</a:t>
            </a:r>
          </a:p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So (</a:t>
            </a:r>
            <a:r>
              <a:rPr lang="en-US" u="sng" dirty="0">
                <a:solidFill>
                  <a:srgbClr val="FF0000"/>
                </a:solidFill>
                <a:uFillTx/>
              </a:rPr>
              <a:t>S</a:t>
            </a:r>
            <a:r>
              <a:rPr lang="en-US" dirty="0">
                <a:solidFill>
                  <a:schemeClr val="bg1"/>
                </a:solidFill>
                <a:uFillTx/>
              </a:rPr>
              <a:t>weden)</a:t>
            </a:r>
          </a:p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Fine (</a:t>
            </a:r>
            <a:r>
              <a:rPr lang="en-US" u="sng" dirty="0">
                <a:solidFill>
                  <a:srgbClr val="FF0000"/>
                </a:solidFill>
                <a:uFillTx/>
              </a:rPr>
              <a:t>F</a:t>
            </a:r>
            <a:r>
              <a:rPr lang="en-US" dirty="0">
                <a:solidFill>
                  <a:schemeClr val="bg1"/>
                </a:solidFill>
                <a:uFillTx/>
              </a:rPr>
              <a:t>inland)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943600" y="38862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Russia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6286500" y="2781300"/>
            <a:ext cx="1447800" cy="762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10800000">
            <a:off x="5257800" y="2590800"/>
            <a:ext cx="1371600" cy="1295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172200" y="3048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Serbia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5257800" y="3352800"/>
            <a:ext cx="914400" cy="838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457200" y="3429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Spain</a:t>
            </a: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 rot="16200000" flipH="1">
            <a:off x="1480066" y="3918466"/>
            <a:ext cx="926068" cy="685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629400" y="22098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Sweden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4495800" y="1752600"/>
            <a:ext cx="2133600" cy="533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705600" y="1524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Ukraine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6362700" y="2247900"/>
            <a:ext cx="1371600" cy="685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600200" y="8382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United Kingdom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1866900" y="1866900"/>
            <a:ext cx="1676400" cy="381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>
                <a:uFillTx/>
              </a:rPr>
              <a:t>AFRICA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838200" y="38862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Angola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124200" y="4114800"/>
            <a:ext cx="1905000" cy="457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Democratic Republic of the Congo </a:t>
            </a:r>
            <a:r>
              <a:rPr lang="en-US" sz="1050" dirty="0">
                <a:solidFill>
                  <a:schemeClr val="bg1"/>
                </a:solidFill>
                <a:uFillTx/>
              </a:rPr>
              <a:t>(D.R.C.)</a:t>
            </a:r>
            <a:endParaRPr lang="en-US" dirty="0">
              <a:solidFill>
                <a:schemeClr val="bg1"/>
              </a:solidFill>
              <a:uFillTx/>
            </a:endParaRP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3543300" y="2476500"/>
            <a:ext cx="609600" cy="3124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629400" y="1524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Canada</a:t>
            </a: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rot="10800000" flipV="1">
            <a:off x="4038600" y="1708666"/>
            <a:ext cx="2590800" cy="577334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Egypt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2590800" y="914400"/>
            <a:ext cx="3124200" cy="3733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Ethiopia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3848100" y="1181100"/>
            <a:ext cx="1600200" cy="4724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Ghana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1905000" y="3200400"/>
            <a:ext cx="1524000" cy="762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2192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Kenya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4191000" y="1600200"/>
            <a:ext cx="914400" cy="4572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066800" y="60198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Lesotho</a:t>
            </a:r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 flipV="1">
            <a:off x="3352800" y="6096000"/>
            <a:ext cx="2514600" cy="10846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914400" y="3962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Madagascar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19400" y="4343400"/>
            <a:ext cx="4953000" cy="838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Morocco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609600" y="2286000"/>
            <a:ext cx="3733800" cy="381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762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Mozambique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048000" y="4572000"/>
            <a:ext cx="3886200" cy="228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Nigeria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2286000" y="2667000"/>
            <a:ext cx="1676400" cy="1676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0668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Rwanda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3733800" y="2133600"/>
            <a:ext cx="685800" cy="3733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>
            <a:spLocks/>
          </p:cNvSpPr>
          <p:nvPr/>
        </p:nvSpPr>
        <p:spPr>
          <a:xfrm>
            <a:off x="5943600" y="3581400"/>
            <a:ext cx="304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096000" y="50292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Costa Rica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6362700" y="5676900"/>
            <a:ext cx="1066800" cy="533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Somalia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4343400" y="1219200"/>
            <a:ext cx="1066800" cy="5181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South Africa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90800" y="4724400"/>
            <a:ext cx="2895600" cy="1447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835" y="0"/>
            <a:ext cx="9144000" cy="6858000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5486400" y="2743200"/>
            <a:ext cx="9906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667000" y="2971800"/>
            <a:ext cx="3343532" cy="1447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/>
          </p:cNvSpPr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South Sudan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835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Sudan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3124200" y="1447800"/>
            <a:ext cx="2057400" cy="3733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86400" y="2743200"/>
            <a:ext cx="9906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Uganda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3886200" y="1752600"/>
            <a:ext cx="990600" cy="4191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>
                <a:uFillTx/>
              </a:rPr>
              <a:t>ASIA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>
            <a:spLocks/>
          </p:cNvSpPr>
          <p:nvPr/>
        </p:nvSpPr>
        <p:spPr>
          <a:xfrm>
            <a:off x="2133600" y="6019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Afghanistan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rot="16200000" flipV="1">
            <a:off x="1485900" y="4229100"/>
            <a:ext cx="2971800" cy="609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5400000" flipH="1" flipV="1">
            <a:off x="762000" y="2971800"/>
            <a:ext cx="762000" cy="152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/>
          </p:cNvSpPr>
          <p:nvPr/>
        </p:nvSpPr>
        <p:spPr>
          <a:xfrm>
            <a:off x="533400" y="3429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Armenia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4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3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2819400" y="5105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Bangladesh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3619500" y="4305300"/>
            <a:ext cx="1371600" cy="228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16200000" flipH="1">
            <a:off x="3429000" y="1371600"/>
            <a:ext cx="1524000" cy="1524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/>
          </p:cNvSpPr>
          <p:nvPr/>
        </p:nvSpPr>
        <p:spPr>
          <a:xfrm>
            <a:off x="1981200" y="9906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China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858000" y="4114800"/>
            <a:ext cx="19812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Cuba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6896100" y="4610100"/>
            <a:ext cx="838200" cy="609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>
            <a:spLocks/>
          </p:cNvSpPr>
          <p:nvPr/>
        </p:nvSpPr>
        <p:spPr>
          <a:xfrm>
            <a:off x="1828800" y="52578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India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rot="5400000" flipH="1" flipV="1">
            <a:off x="2552700" y="4152900"/>
            <a:ext cx="1295400" cy="914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>
            <a:spLocks/>
          </p:cNvSpPr>
          <p:nvPr/>
        </p:nvSpPr>
        <p:spPr>
          <a:xfrm>
            <a:off x="1143000" y="5867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Indonesia</a:t>
            </a:r>
          </a:p>
        </p:txBody>
      </p:sp>
      <p:cxnSp>
        <p:nvCxnSpPr>
          <p:cNvPr id="4" name="Straight Arrow Connector 3"/>
          <p:cNvCxnSpPr>
            <a:stCxn id="3" idx="3"/>
          </p:cNvCxnSpPr>
          <p:nvPr/>
        </p:nvCxnSpPr>
        <p:spPr>
          <a:xfrm flipV="1">
            <a:off x="3429000" y="5410200"/>
            <a:ext cx="1828800" cy="64186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" idx="3"/>
          </p:cNvCxnSpPr>
          <p:nvPr/>
        </p:nvCxnSpPr>
        <p:spPr>
          <a:xfrm flipV="1">
            <a:off x="3429000" y="6019800"/>
            <a:ext cx="2514600" cy="3226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3"/>
          </p:cNvCxnSpPr>
          <p:nvPr/>
        </p:nvCxnSpPr>
        <p:spPr>
          <a:xfrm flipV="1">
            <a:off x="3429000" y="5562600"/>
            <a:ext cx="2743200" cy="48946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505200" y="5791200"/>
            <a:ext cx="3048000" cy="228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>
            <a:spLocks/>
          </p:cNvSpPr>
          <p:nvPr/>
        </p:nvSpPr>
        <p:spPr>
          <a:xfrm>
            <a:off x="2362200" y="44958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Iran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rot="16200000" flipV="1">
            <a:off x="1866900" y="3238500"/>
            <a:ext cx="1371600" cy="1143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16200000" flipV="1">
            <a:off x="952500" y="3314700"/>
            <a:ext cx="1905000" cy="1371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2057400" y="4953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Iraq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16200000" flipV="1">
            <a:off x="609600" y="3657600"/>
            <a:ext cx="1676400" cy="1219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1752600" y="51054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Israel</a:t>
            </a:r>
          </a:p>
        </p:txBody>
      </p:sp>
      <p:sp>
        <p:nvSpPr>
          <p:cNvPr id="10" name="Oval 9"/>
          <p:cNvSpPr>
            <a:spLocks/>
          </p:cNvSpPr>
          <p:nvPr/>
        </p:nvSpPr>
        <p:spPr>
          <a:xfrm>
            <a:off x="609600" y="3124200"/>
            <a:ext cx="228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>
            <a:stCxn id="4" idx="0"/>
          </p:cNvCxnSpPr>
          <p:nvPr/>
        </p:nvCxnSpPr>
        <p:spPr>
          <a:xfrm rot="16200000" flipV="1">
            <a:off x="7049294" y="3086894"/>
            <a:ext cx="1066006" cy="53260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6705600" y="38862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Japan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3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5400000" flipH="1" flipV="1">
            <a:off x="2971800" y="4114800"/>
            <a:ext cx="2057400" cy="1752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2133600" y="6019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Myanmar </a:t>
            </a:r>
            <a:r>
              <a:rPr lang="en-US" sz="1100" dirty="0">
                <a:solidFill>
                  <a:schemeClr val="bg1"/>
                </a:solidFill>
                <a:uFillTx/>
              </a:rPr>
              <a:t>(Burma)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4572000" y="2667000"/>
            <a:ext cx="1828800" cy="304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2286000" y="28194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North Korea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16200000" flipV="1">
            <a:off x="1866900" y="4381500"/>
            <a:ext cx="2590800" cy="685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2133600" y="6019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Pakistan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16200000" flipV="1">
            <a:off x="3352800" y="1066800"/>
            <a:ext cx="1905000" cy="1905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4419600" y="2971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Russia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705600" y="3048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Dominican Republic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H="1">
            <a:off x="6592094" y="3925094"/>
            <a:ext cx="1904206" cy="91360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>
            <a:spLocks/>
          </p:cNvSpPr>
          <p:nvPr/>
        </p:nvSpPr>
        <p:spPr>
          <a:xfrm>
            <a:off x="7772400" y="5029200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16200000" flipV="1">
            <a:off x="1066800" y="3962400"/>
            <a:ext cx="2286000" cy="1828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2133600" y="6019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Saudi Arabia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>
            <a:stCxn id="4" idx="3"/>
          </p:cNvCxnSpPr>
          <p:nvPr/>
        </p:nvCxnSpPr>
        <p:spPr>
          <a:xfrm flipV="1">
            <a:off x="5486400" y="2895600"/>
            <a:ext cx="1143000" cy="33706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3200400" y="30480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South Korea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5400000">
            <a:off x="342900" y="1943100"/>
            <a:ext cx="1066800" cy="685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914400" y="1447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Turkey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10800000" flipV="1">
            <a:off x="5715000" y="3810000"/>
            <a:ext cx="1447800" cy="838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6324600" y="34290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Vietnam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>
                <a:uFillTx/>
              </a:rPr>
              <a:t>AUSTRALIA &amp; OCEANIA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http://upload.wikimedia.org/wikipedia/commons/thumb/6/6b/Blank_Map_Oceania.svg/738px-Blank_Map_Oceania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529659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410200" y="2209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Australia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1828800" y="2514600"/>
            <a:ext cx="3581400" cy="1676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http://upload.wikimedia.org/wikipedia/commons/thumb/6/6b/Blank_Map_Oceania.svg/738px-Blank_Map_Oceania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529659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629400" y="57150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New Zealand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5181600" y="5943600"/>
            <a:ext cx="1447800" cy="76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1"/>
          </p:cNvCxnSpPr>
          <p:nvPr/>
        </p:nvCxnSpPr>
        <p:spPr>
          <a:xfrm rot="10800000">
            <a:off x="5562600" y="5410200"/>
            <a:ext cx="1066800" cy="48946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b="1" u="sng" dirty="0">
                <a:uFillTx/>
              </a:rPr>
              <a:t>Test Yourself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>
                <a:uFillTx/>
                <a:hlinkClick r:id="rId3"/>
              </a:rPr>
              <a:t>http://www.sporcle.com/ </a:t>
            </a:r>
          </a:p>
          <a:p>
            <a:r>
              <a:rPr lang="en-US" sz="2600" dirty="0">
                <a:uFillTx/>
                <a:hlinkClick r:id="rId3"/>
              </a:rPr>
              <a:t>http://www.purposegames.com/                </a:t>
            </a:r>
          </a:p>
          <a:p>
            <a:r>
              <a:rPr lang="en-US" sz="2600" dirty="0">
                <a:uFillTx/>
                <a:hlinkClick r:id="rId3"/>
              </a:rPr>
              <a:t>http://www.lizardpoint.com/fun/geoquiz/</a:t>
            </a:r>
            <a:endParaRPr lang="en-US" sz="2600" dirty="0">
              <a:uFillTx/>
            </a:endParaRPr>
          </a:p>
          <a:p>
            <a:r>
              <a:rPr lang="en-US" sz="2600" dirty="0">
                <a:uFillTx/>
                <a:hlinkClick r:id="rId4"/>
              </a:rPr>
              <a:t>http://www.travelpod.com/traveler-iq</a:t>
            </a:r>
            <a:endParaRPr lang="en-US" sz="2600" dirty="0">
              <a:uFillTx/>
            </a:endParaRPr>
          </a:p>
          <a:p>
            <a:r>
              <a:rPr lang="en-US" sz="2600" dirty="0">
                <a:uFillTx/>
                <a:hlinkClick r:id="rId5"/>
              </a:rPr>
              <a:t>http://www.ilike2learn.com/ilike2learn/geography.asp</a:t>
            </a:r>
            <a:endParaRPr lang="en-US" sz="2600" dirty="0">
              <a:uFillTx/>
            </a:endParaRPr>
          </a:p>
          <a:p>
            <a:r>
              <a:rPr lang="en-US" sz="2600" dirty="0">
                <a:uFillTx/>
                <a:hlinkClick r:id="rId6"/>
              </a:rPr>
              <a:t>http://www.maps.com/funfacts.aspx</a:t>
            </a:r>
            <a:endParaRPr lang="en-US" sz="2600" dirty="0">
              <a:uFillTx/>
            </a:endParaRPr>
          </a:p>
          <a:p>
            <a:r>
              <a:rPr lang="en-US" sz="2600" dirty="0">
                <a:uFillTx/>
                <a:hlinkClick r:id="rId7"/>
              </a:rPr>
              <a:t>http://www.sheppardsoftware.com/Geography.htm</a:t>
            </a:r>
            <a:endParaRPr lang="en-US" sz="2600" dirty="0">
              <a:uFillTx/>
            </a:endParaRPr>
          </a:p>
          <a:p>
            <a:r>
              <a:rPr lang="en-US" sz="2600" dirty="0">
                <a:uFillTx/>
                <a:hlinkClick r:id="rId8"/>
              </a:rPr>
              <a:t>http://www.funbrain.com/where/</a:t>
            </a:r>
            <a:endParaRPr lang="en-US" sz="2600" dirty="0">
              <a:uFillTx/>
            </a:endParaRPr>
          </a:p>
          <a:p>
            <a:r>
              <a:rPr lang="en-US" sz="2600" dirty="0">
                <a:uFillTx/>
                <a:hlinkClick r:id="rId9"/>
              </a:rPr>
              <a:t>http://www.jetpunk.com/quizzes/map-quiz-europe.php</a:t>
            </a:r>
            <a:endParaRPr lang="en-US" sz="2600" dirty="0">
              <a:uFillTx/>
            </a:endParaRPr>
          </a:p>
          <a:p>
            <a:r>
              <a:rPr lang="en-US" sz="2600" dirty="0">
                <a:uFillTx/>
                <a:hlinkClick r:id="rId10"/>
              </a:rPr>
              <a:t>http://www.yourchildlearns.com/map-puzzles.htm</a:t>
            </a:r>
            <a:endParaRPr lang="en-US" sz="2600" dirty="0">
              <a:uFillTx/>
            </a:endParaRPr>
          </a:p>
          <a:p>
            <a:r>
              <a:rPr lang="en-US" sz="2600" dirty="0">
                <a:uFillTx/>
                <a:hlinkClick r:id="rId11"/>
              </a:rPr>
              <a:t>http://sites.google.com/site/geogeomania/geographygames</a:t>
            </a:r>
            <a:endParaRPr lang="en-US" sz="2600" dirty="0">
              <a:uFillTx/>
            </a:endParaRPr>
          </a:p>
          <a:p>
            <a:endParaRPr lang="en-US" sz="2600" dirty="0">
              <a:uFillTx/>
            </a:endParaRPr>
          </a:p>
          <a:p>
            <a:r>
              <a:rPr lang="en-US" sz="2600" dirty="0">
                <a:uFillTx/>
              </a:rPr>
              <a:t>Tap Quiz Apps   (for your smart phone)</a:t>
            </a:r>
          </a:p>
          <a:p>
            <a:r>
              <a:rPr lang="en-US" sz="2600" dirty="0">
                <a:uFillTx/>
              </a:rPr>
              <a:t>or print one of these regional maps and try to label it</a:t>
            </a:r>
          </a:p>
          <a:p>
            <a:endParaRPr lang="en-US" sz="2800" dirty="0">
              <a:uFillTx/>
            </a:endParaRPr>
          </a:p>
          <a:p>
            <a:endParaRPr lang="en-US" dirty="0">
              <a:uFillTx/>
            </a:endParaRPr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>
            <a:off x="4953000" y="1334712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uFillTx/>
              </a:rPr>
              <a:t>- Under “geography”</a:t>
            </a:r>
          </a:p>
          <a:p>
            <a:r>
              <a:rPr lang="en-US" sz="2400" dirty="0">
                <a:uFillTx/>
              </a:rPr>
              <a:t>- Search for “</a:t>
            </a:r>
            <a:r>
              <a:rPr lang="en-US" sz="2400" dirty="0" err="1">
                <a:uFillTx/>
              </a:rPr>
              <a:t>parisaday</a:t>
            </a:r>
            <a:r>
              <a:rPr lang="en-US" sz="2400" dirty="0">
                <a:uFillTx/>
              </a:rPr>
              <a:t>”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u="sng" dirty="0">
                <a:uFillTx/>
              </a:rPr>
              <a:t>Global &amp; Local Regions</a:t>
            </a:r>
            <a:r>
              <a:rPr lang="en-US" sz="4800" b="1" u="sng" dirty="0"/>
              <a:t> </a:t>
            </a:r>
            <a:br>
              <a:rPr lang="en-US" sz="4800" b="1" u="sng" dirty="0"/>
            </a:br>
            <a:r>
              <a:rPr lang="en-US" sz="4800" b="1" u="sng" dirty="0"/>
              <a:t>or </a:t>
            </a:r>
            <a:r>
              <a:rPr lang="en-US" sz="4800" b="1" u="sng" dirty="0">
                <a:uFillTx/>
              </a:rPr>
              <a:t>Areas of Interest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pic>
        <p:nvPicPr>
          <p:cNvPr id="4" name="Picture 2" descr="http://upload.wikimedia.org/wikipedia/commons/5/5a/BlankMap-Europe-v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>
            <a:spLocks/>
          </p:cNvSpPr>
          <p:nvPr/>
        </p:nvSpPr>
        <p:spPr>
          <a:xfrm>
            <a:off x="5562600" y="1447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Kurdistan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5791200" y="2895600"/>
            <a:ext cx="3429000" cy="1295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>
            <a:spLocks/>
          </p:cNvSpPr>
          <p:nvPr/>
        </p:nvSpPr>
        <p:spPr>
          <a:xfrm rot="2439192">
            <a:off x="7682997" y="4959095"/>
            <a:ext cx="1116413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457200" y="51816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Guatemala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743200" y="5334000"/>
            <a:ext cx="3048000" cy="762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5/5a/BlankMap-Europe-v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>
            <a:spLocks/>
          </p:cNvSpPr>
          <p:nvPr/>
        </p:nvSpPr>
        <p:spPr>
          <a:xfrm>
            <a:off x="381000" y="2971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Basque</a:t>
            </a:r>
          </a:p>
        </p:txBody>
      </p:sp>
      <p:sp>
        <p:nvSpPr>
          <p:cNvPr id="6" name="Oval 5"/>
          <p:cNvSpPr>
            <a:spLocks/>
          </p:cNvSpPr>
          <p:nvPr/>
        </p:nvSpPr>
        <p:spPr>
          <a:xfrm>
            <a:off x="2057400" y="4038600"/>
            <a:ext cx="609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1371600" y="3352800"/>
            <a:ext cx="990600" cy="990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5/5a/BlankMap-Europe-v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>
            <a:spLocks/>
          </p:cNvSpPr>
          <p:nvPr/>
        </p:nvSpPr>
        <p:spPr>
          <a:xfrm>
            <a:off x="5334000" y="19050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Catalonia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2895600" y="2286000"/>
            <a:ext cx="2895600" cy="2286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>
            <a:spLocks/>
          </p:cNvSpPr>
          <p:nvPr/>
        </p:nvSpPr>
        <p:spPr>
          <a:xfrm>
            <a:off x="2819400" y="4343400"/>
            <a:ext cx="304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5/5a/BlankMap-Europe-v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>
            <a:spLocks/>
          </p:cNvSpPr>
          <p:nvPr/>
        </p:nvSpPr>
        <p:spPr>
          <a:xfrm>
            <a:off x="5029200" y="25146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West Bank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5181600" y="3962400"/>
            <a:ext cx="3124200" cy="990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>
            <a:spLocks/>
          </p:cNvSpPr>
          <p:nvPr/>
        </p:nvSpPr>
        <p:spPr>
          <a:xfrm>
            <a:off x="7162800" y="5943600"/>
            <a:ext cx="228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5/5a/BlankMap-Europe-v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>
            <a:spLocks/>
          </p:cNvSpPr>
          <p:nvPr/>
        </p:nvSpPr>
        <p:spPr>
          <a:xfrm>
            <a:off x="3886200" y="38100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Gaza Strip</a:t>
            </a:r>
          </a:p>
        </p:txBody>
      </p:sp>
      <p:cxnSp>
        <p:nvCxnSpPr>
          <p:cNvPr id="9" name="Straight Arrow Connector 8"/>
          <p:cNvCxnSpPr>
            <a:endCxn id="7" idx="1"/>
          </p:cNvCxnSpPr>
          <p:nvPr/>
        </p:nvCxnSpPr>
        <p:spPr>
          <a:xfrm rot="16200000" flipH="1">
            <a:off x="5312638" y="4344358"/>
            <a:ext cx="1938478" cy="169871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>
            <a:spLocks/>
          </p:cNvSpPr>
          <p:nvPr/>
        </p:nvSpPr>
        <p:spPr>
          <a:xfrm>
            <a:off x="7108918" y="6129478"/>
            <a:ext cx="1524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 descr="Israel, West bank, and gaza 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91326"/>
          </a:xfrm>
          <a:prstGeom prst="rect">
            <a:avLst/>
          </a:prstGeom>
          <a:noFill/>
        </p:spPr>
      </p:pic>
      <p:sp>
        <p:nvSpPr>
          <p:cNvPr id="5" name="TextBox 4"/>
          <p:cNvSpPr txBox="1">
            <a:spLocks/>
          </p:cNvSpPr>
          <p:nvPr/>
        </p:nvSpPr>
        <p:spPr>
          <a:xfrm>
            <a:off x="6629400" y="38862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West Bank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5943600" y="2819400"/>
            <a:ext cx="1600200" cy="1066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914400" y="3657600"/>
            <a:ext cx="914400" cy="609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/>
          </p:cNvSpPr>
          <p:nvPr/>
        </p:nvSpPr>
        <p:spPr>
          <a:xfrm>
            <a:off x="457200" y="44196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Gaza Strip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363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Oval 7"/>
          <p:cNvSpPr>
            <a:spLocks/>
          </p:cNvSpPr>
          <p:nvPr/>
        </p:nvSpPr>
        <p:spPr>
          <a:xfrm>
            <a:off x="3200400" y="2731532"/>
            <a:ext cx="457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429000" y="2426732"/>
            <a:ext cx="1107610" cy="5715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/>
          </p:cNvSpPr>
          <p:nvPr/>
        </p:nvSpPr>
        <p:spPr>
          <a:xfrm>
            <a:off x="4419600" y="23622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Kashmir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477000" y="15240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Quebec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6096000" y="1905000"/>
            <a:ext cx="1219200" cy="838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>
            <a:spLocks/>
          </p:cNvSpPr>
          <p:nvPr/>
        </p:nvSpPr>
        <p:spPr>
          <a:xfrm>
            <a:off x="685800" y="3733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Darfur</a:t>
            </a:r>
          </a:p>
        </p:txBody>
      </p:sp>
      <p:cxnSp>
        <p:nvCxnSpPr>
          <p:cNvPr id="6" name="Straight Arrow Connector 5"/>
          <p:cNvCxnSpPr>
            <a:stCxn id="5" idx="0"/>
          </p:cNvCxnSpPr>
          <p:nvPr/>
        </p:nvCxnSpPr>
        <p:spPr>
          <a:xfrm rot="5400000" flipH="1" flipV="1">
            <a:off x="3009900" y="1104900"/>
            <a:ext cx="1447800" cy="3810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>
            <a:spLocks/>
          </p:cNvSpPr>
          <p:nvPr/>
        </p:nvSpPr>
        <p:spPr>
          <a:xfrm>
            <a:off x="5334000" y="1752600"/>
            <a:ext cx="4572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A43777-C3BE-4C00-9E81-8BDF1F0E9FA4}"/>
              </a:ext>
            </a:extLst>
          </p:cNvPr>
          <p:cNvSpPr txBox="1"/>
          <p:nvPr/>
        </p:nvSpPr>
        <p:spPr>
          <a:xfrm>
            <a:off x="228600" y="381000"/>
            <a:ext cx="8686800" cy="60016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TYPES OF MAPS</a:t>
            </a:r>
          </a:p>
          <a:p>
            <a:pPr algn="ctr"/>
            <a:r>
              <a:rPr lang="en-US" sz="3200" b="1" dirty="0"/>
              <a:t>There are two major categories of maps:</a:t>
            </a:r>
          </a:p>
          <a:p>
            <a:endParaRPr lang="en-US" sz="3200" b="1" dirty="0"/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</a:rPr>
              <a:t>Reference</a:t>
            </a:r>
            <a:r>
              <a:rPr lang="en-US" sz="3200" b="1" dirty="0"/>
              <a:t>: </a:t>
            </a:r>
            <a:r>
              <a:rPr lang="en-US" sz="3200" dirty="0"/>
              <a:t>designed to give people general info about places. </a:t>
            </a:r>
            <a:r>
              <a:rPr lang="en-US" sz="3200" u="sng" dirty="0"/>
              <a:t>Tell us where things are.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3200" dirty="0"/>
              <a:t>Political Maps, Physical Maps, &amp; Road Maps</a:t>
            </a:r>
          </a:p>
          <a:p>
            <a:pPr lvl="1"/>
            <a:endParaRPr lang="en-US" sz="3200" b="1" dirty="0"/>
          </a:p>
          <a:p>
            <a:r>
              <a:rPr lang="en-US" sz="3200" b="1" dirty="0"/>
              <a:t>2. </a:t>
            </a:r>
            <a:r>
              <a:rPr lang="en-US" sz="3200" b="1" dirty="0">
                <a:solidFill>
                  <a:srgbClr val="FF0000"/>
                </a:solidFill>
              </a:rPr>
              <a:t>Thematic</a:t>
            </a:r>
            <a:r>
              <a:rPr lang="en-US" sz="3200" b="1" dirty="0"/>
              <a:t>: </a:t>
            </a:r>
            <a:r>
              <a:rPr lang="en-US" sz="3200" dirty="0"/>
              <a:t>show spatial aspects of information &amp; </a:t>
            </a:r>
          </a:p>
          <a:p>
            <a:r>
              <a:rPr lang="en-US" sz="3200" dirty="0"/>
              <a:t>     data. </a:t>
            </a:r>
            <a:r>
              <a:rPr lang="en-US" sz="3200" u="sng" dirty="0"/>
              <a:t>Tells us characteristics about a place.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Choropleth Maps, Dot Density Maps, </a:t>
            </a:r>
          </a:p>
          <a:p>
            <a:r>
              <a:rPr lang="en-US" sz="3200" dirty="0"/>
              <a:t>          Graduated Symbol Maps, Cartogram Maps &amp;</a:t>
            </a:r>
          </a:p>
          <a:p>
            <a:r>
              <a:rPr lang="en-US" sz="3200" dirty="0"/>
              <a:t>     	Isoline Maps</a:t>
            </a:r>
          </a:p>
        </p:txBody>
      </p:sp>
    </p:spTree>
    <p:extLst>
      <p:ext uri="{BB962C8B-B14F-4D97-AF65-F5344CB8AC3E}">
        <p14:creationId xmlns:p14="http://schemas.microsoft.com/office/powerpoint/2010/main" val="231948967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D1DC30-4E44-41C7-ABBB-94254175AC58}"/>
              </a:ext>
            </a:extLst>
          </p:cNvPr>
          <p:cNvSpPr txBox="1"/>
          <p:nvPr/>
        </p:nvSpPr>
        <p:spPr>
          <a:xfrm>
            <a:off x="838200" y="381000"/>
            <a:ext cx="7848600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TYPES OF REFERENCE MAPS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AAE28-EC4E-4A32-A9D3-F42C90F0977D}"/>
              </a:ext>
            </a:extLst>
          </p:cNvPr>
          <p:cNvSpPr txBox="1"/>
          <p:nvPr/>
        </p:nvSpPr>
        <p:spPr>
          <a:xfrm>
            <a:off x="838200" y="5855896"/>
            <a:ext cx="2590800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 b="1" dirty="0"/>
              <a:t>Political Map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3F04D316-104C-4C1D-A0B2-B2C015623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02049"/>
            <a:ext cx="4229312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41C52F-EF23-4929-B74C-D3A03F638E0A}"/>
              </a:ext>
            </a:extLst>
          </p:cNvPr>
          <p:cNvSpPr txBox="1"/>
          <p:nvPr/>
        </p:nvSpPr>
        <p:spPr>
          <a:xfrm>
            <a:off x="5562600" y="5892225"/>
            <a:ext cx="2590800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 b="1" dirty="0"/>
              <a:t>Road Map</a:t>
            </a:r>
          </a:p>
        </p:txBody>
      </p:sp>
      <p:pic>
        <p:nvPicPr>
          <p:cNvPr id="1034" name="Picture 10" descr="map of Georgia Counties">
            <a:extLst>
              <a:ext uri="{FF2B5EF4-FFF2-40B4-BE49-F238E27FC236}">
                <a16:creationId xmlns:a16="http://schemas.microsoft.com/office/drawing/2014/main" id="{9E7D3B88-4CC5-4F9C-8155-40CFB44C7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71975"/>
            <a:ext cx="3657600" cy="427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225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51571C3B819B4EA04D3BB16C94C63B" ma:contentTypeVersion="4" ma:contentTypeDescription="Create a new document." ma:contentTypeScope="" ma:versionID="7c3f97ee3230e88805c9daa260bfeb8c">
  <xsd:schema xmlns:xsd="http://www.w3.org/2001/XMLSchema" xmlns:xs="http://www.w3.org/2001/XMLSchema" xmlns:p="http://schemas.microsoft.com/office/2006/metadata/properties" xmlns:ns2="99970269-a77a-460c-93ce-a18cb7fa3c6c" targetNamespace="http://schemas.microsoft.com/office/2006/metadata/properties" ma:root="true" ma:fieldsID="e395295bda93925495234f02a3bbc6d0" ns2:_="">
    <xsd:import namespace="99970269-a77a-460c-93ce-a18cb7fa3c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970269-a77a-460c-93ce-a18cb7fa3c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FDEBC8-A032-4357-A99B-00E0E521369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06188B5-A746-40EA-9702-66AE133BA0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970269-a77a-460c-93ce-a18cb7fa3c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1DB030-AD7D-4574-8CA5-90B700BD16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3881</TotalTime>
  <Words>843</Words>
  <Application>Microsoft Office PowerPoint</Application>
  <PresentationFormat>On-screen Show (4:3)</PresentationFormat>
  <Paragraphs>184</Paragraphs>
  <Slides>108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108</vt:i4>
      </vt:variant>
    </vt:vector>
  </HeadingPairs>
  <TitlesOfParts>
    <vt:vector size="110" baseType="lpstr">
      <vt:lpstr>Office Theme</vt:lpstr>
      <vt:lpstr>iRespondGraphMaster</vt:lpstr>
      <vt:lpstr>AP Human Geography Summer Assignment  Part I - Map Practice     Walton High School </vt:lpstr>
      <vt:lpstr>PowerPoint Presentation</vt:lpstr>
      <vt:lpstr>Countries you should recognize</vt:lpstr>
      <vt:lpstr>NORTH AMERICA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SOUTH AMERICA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EUROPE Each of the following countries will be in important topics covered. You should know location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AFRICA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AUSTRALIA &amp; OCEANIA</vt:lpstr>
      <vt:lpstr>PowerPoint Presentation</vt:lpstr>
      <vt:lpstr>PowerPoint Presentation</vt:lpstr>
      <vt:lpstr>Test Yourself</vt:lpstr>
      <vt:lpstr>Global &amp; Local Regions  or Areas of Interest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install</dc:creator>
  <cp:lastModifiedBy>Jason Page</cp:lastModifiedBy>
  <cp:revision>183</cp:revision>
  <dcterms:created xsi:type="dcterms:W3CDTF">2010-09-01T13:17:32Z</dcterms:created>
  <dcterms:modified xsi:type="dcterms:W3CDTF">2025-05-22T14:24:54Z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eepGraph">
    <vt:bool>false</vt:bool>
  </property>
  <property fmtid="{D5CDD505-2E9C-101B-9397-08002B2CF9AE}" pid="3" name="AutoReflect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  <property fmtid="{D5CDD505-2E9C-101B-9397-08002B2CF9AE}" pid="6" name="ContentTypeId">
    <vt:lpwstr>0x010100DA51571C3B819B4EA04D3BB16C94C63B</vt:lpwstr>
  </property>
</Properties>
</file>