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10" r:id="rId4"/>
    <p:sldId id="311" r:id="rId5"/>
    <p:sldId id="274" r:id="rId6"/>
    <p:sldId id="259" r:id="rId7"/>
    <p:sldId id="262" r:id="rId8"/>
    <p:sldId id="263" r:id="rId9"/>
    <p:sldId id="260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82" r:id="rId21"/>
    <p:sldId id="316" r:id="rId22"/>
    <p:sldId id="278" r:id="rId23"/>
    <p:sldId id="280" r:id="rId24"/>
    <p:sldId id="3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2F0E-01F5-4A8C-814D-E6C44BF5E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757EE-5ECA-4BDA-AAEC-E51EFDD51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11CC8-A48C-4794-8381-71E09D93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C9D76-9853-40F4-8A5F-4BDB4DBB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B6C67-EA2C-45DE-8A65-6FAC0DC7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D08A-A1C7-430C-BF76-8B1087A5E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A7321-C22B-4B5E-B0D6-8AA062F0D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8D6CE-F04F-45B5-A21E-DB06D27E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F71AC-D372-4E0E-B0AF-03868E24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57932-101E-4D18-9D3F-C34DA19F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7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A2F92-F099-4BC6-AC88-96815A82C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B058F-1D16-4095-9A88-D938D0E8D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BFB6-F5C2-40DA-9CEF-3D1A16A4C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67408-B32F-424B-992F-AA860BBA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5606A-E365-4DDF-9993-87001EAD0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5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C5C-8AD0-4122-AC7F-24B400F9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56D7F-AA10-4D54-A9AD-6ED9E2ACB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BCDC4-A825-4A03-97C2-8F4DE684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16983-4F5F-4C1B-AF5C-D4BDE017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4A81B-EB5F-444D-8DAE-2B8C7D55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9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21D00-A6A2-4BB3-A849-CCEBB594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82AD5-80DC-454E-A2C1-D34397B0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B45CE-7E96-4E25-9959-7B86C9BC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C00C1-95A0-4831-BA03-AFB75E08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BBCCF-876A-4C37-9213-9CE9AB7F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8B1C-842B-4204-BEA9-538FF05F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BF9D7-2F60-4533-B121-0E41C6731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DF457-9074-4FDC-BE62-33A11BB89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8E59C-4418-469E-A89B-098866F9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B8297-94AD-4C91-8914-B76771E16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D736D-AB73-4BD1-9E4F-B897B3F5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0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E4DF-279C-4B1C-8BD2-5112B1F8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32A1-D022-45D2-AD80-85BF917B1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FE7AE-0BA4-44D9-9667-9A4C1C43D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97B2A-E982-4862-BC81-C797D0F8A3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12448-C88D-4957-93FC-A318EB62D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F6F971-3851-4BFF-A571-9C60ADF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206384-5D2C-467C-B73C-0FFFA7B3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86A43-EAA5-4E3F-8D7B-9C88FE91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46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7A14-FFCE-4152-BB78-34190FD98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C561F-1A09-4E2E-A404-9A52C0CD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62EB4-0CFF-46AD-88B0-FB79F63D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1A92B-0EE2-4DBE-915F-26E47079A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8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2B42E-8ECC-498B-84C9-8A1B2411B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C057D-71DF-423A-B542-6B58485C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889A9-7DFE-4325-94F9-73E174686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5F30D-35BF-4748-8E01-BFE4C899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C937-EC6D-479F-8357-C5163142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F2431-A758-4965-9E6E-7D37640E3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21A6A-C3AA-4779-A6EA-6C65866D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EBE1E-3511-4BA9-ABE9-4E609C05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99766-C87B-4537-BA74-D2FE0F8B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12CD0-AAD7-4947-B9F1-18A30AD6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3D07F-72F4-4F85-9F09-701E1371F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514EA-B8B2-4868-BE77-924B6ABF9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A1A0F-4E59-4D94-9856-94342124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D77C0-FAD1-4195-99BC-E2DACFA4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7435F-15BE-435D-9F41-0D4EF466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5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8B377-3C10-47DB-B494-014E8A35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FE53B-E204-44BD-9873-827ED04E9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841EA-5EE0-4314-B85D-CE98C9034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C7D67-9EA8-4706-AD34-DEF33C5B9F2E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6A53-D244-47ED-A243-D26B74803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FA6E1-1F52-4051-8C9E-D90BEBC30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2F9C3-FDF4-449D-83B1-93409A7C3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1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2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11" Type="http://schemas.openxmlformats.org/officeDocument/2006/relationships/image" Target="../media/image2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and person kissing&#10;&#10;Description automatically generated with medium confidence">
            <a:extLst>
              <a:ext uri="{FF2B5EF4-FFF2-40B4-BE49-F238E27FC236}">
                <a16:creationId xmlns:a16="http://schemas.microsoft.com/office/drawing/2014/main" id="{9F8EE2A6-A21F-4AED-BFA6-682D1D2D96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8461" r="-2" b="19616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7440" y="866125"/>
            <a:ext cx="5918200" cy="2454326"/>
          </a:xfrm>
        </p:spPr>
        <p:txBody>
          <a:bodyPr anchor="b">
            <a:normAutofit fontScale="90000"/>
          </a:bodyPr>
          <a:lstStyle/>
          <a:p>
            <a:r>
              <a:rPr lang="en-US" sz="8800" dirty="0">
                <a:solidFill>
                  <a:srgbClr val="FFC000"/>
                </a:solidFill>
                <a:latin typeface="Palace Script MT" panose="030303020206070C0B05" pitchFamily="66" charset="0"/>
              </a:rPr>
              <a:t>Campbell High School</a:t>
            </a:r>
            <a:br>
              <a:rPr lang="en-US" sz="4400" dirty="0">
                <a:solidFill>
                  <a:srgbClr val="FFC000"/>
                </a:solidFill>
                <a:latin typeface="Footlight MT Light" panose="0204060206030A020304" pitchFamily="18" charset="0"/>
              </a:rPr>
            </a:br>
            <a:r>
              <a:rPr lang="en-US" sz="4400" dirty="0">
                <a:solidFill>
                  <a:srgbClr val="FFC000"/>
                </a:solidFill>
                <a:latin typeface="Footlight MT Light" panose="0204060206030A020304" pitchFamily="18" charset="0"/>
              </a:rPr>
              <a:t>PROM DRESS CODE</a:t>
            </a:r>
            <a:br>
              <a:rPr lang="en-US" sz="4400" dirty="0">
                <a:solidFill>
                  <a:srgbClr val="FFC000"/>
                </a:solidFill>
                <a:latin typeface="Footlight MT Light" panose="0204060206030A020304" pitchFamily="18" charset="0"/>
              </a:rPr>
            </a:br>
            <a:r>
              <a:rPr lang="en-US" sz="4400" dirty="0">
                <a:solidFill>
                  <a:srgbClr val="FFC000"/>
                </a:solidFill>
                <a:latin typeface="Footlight MT Light" panose="0204060206030A020304" pitchFamily="18" charset="0"/>
              </a:rPr>
              <a:t>2022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05F1A0-EF05-423C-B7E6-569D0B9AB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8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577"/>
    </mc:Choice>
    <mc:Fallback>
      <p:transition spd="slow" advTm="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indian sari midr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41" y="970180"/>
            <a:ext cx="3297962" cy="49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75" y="214339"/>
            <a:ext cx="11068492" cy="5878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ACCEPTABLE midriffs for Prom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75374" y="5917123"/>
            <a:ext cx="11739417" cy="8593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Midriffs are completely covered, have paneling, or meet the 2” gap requirement</a:t>
            </a:r>
            <a:endParaRPr lang="en-US" sz="4000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 rot="16200000">
            <a:off x="5859759" y="2035324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690" y="1015196"/>
            <a:ext cx="2385238" cy="477047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rot="16200000">
            <a:off x="9933286" y="1688242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30" name="Picture 6" descr="Image result for latina girl prom dress midri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0" y="1049395"/>
            <a:ext cx="3239252" cy="48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 rot="16200000">
            <a:off x="1968485" y="1923920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C0E71E-8F98-427E-8C52-FA1359E5B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8"/>
    </mc:Choice>
    <mc:Fallback>
      <p:transition spd="slow" advTm="1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74" y="-17021"/>
            <a:ext cx="11388435" cy="86762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UNNACCEPTABLE midriffs  for Prom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095180" y="2851148"/>
            <a:ext cx="4816132" cy="3156247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Skin at midriff inappropriately exposed. 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FFCC00"/>
              </a:solidFill>
              <a:latin typeface="Footlight MT Light" panose="0204060206030A0203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YIKES!!!</a:t>
            </a:r>
          </a:p>
          <a:p>
            <a:pPr marL="0" indent="0" algn="ctr">
              <a:buNone/>
            </a:pPr>
            <a:endParaRPr lang="en-US" sz="4000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6148" name="Picture 4" descr="https://s-media-cache-ak0.pinimg.com/736x/cf/34/c5/cf34c58e255e5871f4f45bf19b768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9"/>
          <a:stretch/>
        </p:blipFill>
        <p:spPr bwMode="auto">
          <a:xfrm>
            <a:off x="1076939" y="574158"/>
            <a:ext cx="2807705" cy="61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 rot="16200000">
            <a:off x="2249322" y="1861101"/>
            <a:ext cx="1155700" cy="19800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757" y="1526565"/>
            <a:ext cx="2603320" cy="479546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 rot="16200000">
            <a:off x="9816410" y="2041525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7F20B-9FCD-480F-B166-75E376C42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4806" y="786661"/>
            <a:ext cx="1156879" cy="15505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B57873-98F8-47E7-9B83-C81093FF0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5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5"/>
    </mc:Choice>
    <mc:Fallback>
      <p:transition spd="slow" advTm="1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52" y="249195"/>
            <a:ext cx="11397048" cy="697103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Rule # 3: NO BAREBACKS BELOW THE WAIST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123" y="3117103"/>
            <a:ext cx="4419075" cy="1468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Dresses may be backless so long as they are </a:t>
            </a:r>
            <a:r>
              <a:rPr lang="en-US" sz="32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NOT below the waist.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964" y="946298"/>
            <a:ext cx="5810250" cy="5810250"/>
          </a:xfrm>
          <a:prstGeom prst="rect">
            <a:avLst/>
          </a:prstGeom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 rot="21092135">
            <a:off x="5531081" y="2567581"/>
            <a:ext cx="3219714" cy="47081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65DDFA-91DE-4E45-BE65-7C9EFD310E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9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3"/>
    </mc:Choice>
    <mc:Fallback>
      <p:transition spd="slow" advTm="1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218" y="-52534"/>
            <a:ext cx="8755138" cy="6687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ACCEPTABLE backless dresses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65378" y="6240856"/>
            <a:ext cx="7337387" cy="85935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Backs are bared at or above the waist</a:t>
            </a:r>
            <a:endParaRPr lang="en-US" sz="4000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7170" name="Picture 2" descr="http://kanlocal.com/image/data/store_8302/14168009754971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2" r="24822"/>
          <a:stretch/>
        </p:blipFill>
        <p:spPr bwMode="auto">
          <a:xfrm>
            <a:off x="345521" y="473008"/>
            <a:ext cx="2354093" cy="576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0356"/>
          <a:stretch/>
        </p:blipFill>
        <p:spPr>
          <a:xfrm>
            <a:off x="6411476" y="616665"/>
            <a:ext cx="2580260" cy="5624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71" t="1757" r="52969" b="4240"/>
          <a:stretch/>
        </p:blipFill>
        <p:spPr>
          <a:xfrm>
            <a:off x="9319125" y="858994"/>
            <a:ext cx="2427594" cy="5381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1800" t="2155" r="1617" b="723"/>
          <a:stretch/>
        </p:blipFill>
        <p:spPr>
          <a:xfrm>
            <a:off x="3199540" y="657275"/>
            <a:ext cx="2665614" cy="558310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 rot="16200000">
            <a:off x="772034" y="1291567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16200000">
            <a:off x="4127715" y="1578189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16200000">
            <a:off x="6703339" y="982645"/>
            <a:ext cx="1519368" cy="22723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16200000">
            <a:off x="9982608" y="1185755"/>
            <a:ext cx="1435445" cy="25095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549CF4-3F3B-403E-9BBF-76BF50900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8"/>
    </mc:Choice>
    <mc:Fallback>
      <p:transition spd="slow" advTm="1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6012" y="63081"/>
            <a:ext cx="8207912" cy="74295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UNNACCEPTABLE backless dresses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7051" y="6227811"/>
            <a:ext cx="9750056" cy="85935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Gabriola" panose="04040605051002020D02" pitchFamily="82" charset="0"/>
              </a:rPr>
              <a:t>Bare backs hit below the waist.  You’re at a dance…not a honeymoon!</a:t>
            </a:r>
            <a:endParaRPr lang="en-US" sz="4000" dirty="0">
              <a:solidFill>
                <a:srgbClr val="FFCC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395" r="5507"/>
          <a:stretch/>
        </p:blipFill>
        <p:spPr>
          <a:xfrm>
            <a:off x="1127051" y="1034162"/>
            <a:ext cx="2097144" cy="5030992"/>
          </a:xfrm>
          <a:prstGeom prst="rect">
            <a:avLst/>
          </a:prstGeom>
        </p:spPr>
      </p:pic>
      <p:pic>
        <p:nvPicPr>
          <p:cNvPr id="9218" name="Picture 2" descr="https://encrypted-tbn3.gstatic.com/images?q=tbn:ANd9GcTDB2vDSYo8l2nVcdKYJLTkwfP0iuO2uc932Frz_RU5YxvSdORtt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747" y="971436"/>
            <a:ext cx="3107175" cy="509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774" y="1095153"/>
            <a:ext cx="2023715" cy="517159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6200000">
            <a:off x="1909820" y="2011978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6200000">
            <a:off x="6062118" y="3005022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16200000">
            <a:off x="9923927" y="1885513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73A8AD-973F-42E6-8ABB-9834998FD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02"/>
    </mc:Choice>
    <mc:Fallback>
      <p:transition spd="slow" advTm="16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364" y="111666"/>
            <a:ext cx="8151411" cy="1485900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Rule # 4: Dresses can be no shorter than fingertip length.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62" y="1907840"/>
            <a:ext cx="4265963" cy="4202349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Make sure the tips of your fingers </a:t>
            </a:r>
            <a:r>
              <a:rPr lang="en-US" sz="32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reach the hem of your dress</a:t>
            </a:r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.</a:t>
            </a:r>
          </a:p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No pulling to make it work!</a:t>
            </a:r>
          </a:p>
          <a:p>
            <a:r>
              <a:rPr lang="en-US" sz="32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Same goes for slits</a:t>
            </a:r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. They should be no higher than the length of your fingertips.</a:t>
            </a:r>
          </a:p>
        </p:txBody>
      </p:sp>
      <p:pic>
        <p:nvPicPr>
          <p:cNvPr id="10242" name="Picture 2" descr="http://prom.unique-vintage.com/media/catalog/product/cache/2/image/5498188e8b77f6dbcbaa1f45d4187c04/J/H/JHkzg58QMB_Black_Nude_Beaded_Bodice_Short_Dre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83" y="1415892"/>
            <a:ext cx="3740276" cy="44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rot="21092135">
            <a:off x="5298447" y="4044137"/>
            <a:ext cx="3137148" cy="412943"/>
          </a:xfrm>
          <a:prstGeom prst="lin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4" name="Picture 4" descr="https://encrypted-tbn0.gstatic.com/images?q=tbn:ANd9GcRl2bri5Jy3WC9jW9K0RJ8a5M7IrU7RpwLZMgwXzpN6B71FrZ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775" y="411801"/>
            <a:ext cx="3204006" cy="540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rot="21092135">
            <a:off x="9218886" y="3014690"/>
            <a:ext cx="2774647" cy="401833"/>
          </a:xfrm>
          <a:prstGeom prst="line">
            <a:avLst/>
          </a:prstGeom>
          <a:noFill/>
          <a:ln w="38100">
            <a:solidFill>
              <a:schemeClr val="bg2">
                <a:lumMod val="50000"/>
              </a:schemeClr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2F8130-EF46-4C13-9FB2-C819EC1117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68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4"/>
    </mc:Choice>
    <mc:Fallback>
      <p:transition spd="slow" advTm="1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frican dress pr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74" y="1064019"/>
            <a:ext cx="3257550" cy="456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722" y="235708"/>
            <a:ext cx="9606211" cy="14859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ACCEPTABLE dress and slit lengths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36127" y="5910492"/>
            <a:ext cx="10689043" cy="85935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Dress length/slit height do not go past the fingertips</a:t>
            </a:r>
            <a:endParaRPr lang="en-US" sz="4000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1268" name="Picture 4" descr="https://encrypted-tbn1.gstatic.com/images?q=tbn:ANd9GcTYQ-fo6qTKAEjBT2H9pXg4vlxfcdVRfnj1weGIgFZTtvQAwmSg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233" y="1218337"/>
            <a:ext cx="3082916" cy="44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37" y="1136072"/>
            <a:ext cx="3397979" cy="449491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16200000">
            <a:off x="1577325" y="2494597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5686950" y="2348454"/>
            <a:ext cx="1155700" cy="3225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9601841" y="2805354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412BA8-4FCC-433D-96AB-5F3DA889C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4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1"/>
    </mc:Choice>
    <mc:Fallback>
      <p:transition spd="slow" advTm="11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616" y="259963"/>
            <a:ext cx="8505086" cy="125204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UNNACCEPTABLE dress and slit lengths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2351" y="5998649"/>
            <a:ext cx="9744756" cy="859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Dress length/slit height go past the fingertips</a:t>
            </a:r>
            <a:endParaRPr lang="en-US" sz="4000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2290" name="Picture 2" descr="https://s-media-cache-ak0.pinimg.com/236x/35/f7/13/35f713a8a402677359556844518178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70" y="1088058"/>
            <a:ext cx="2983217" cy="47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4120" r="34291"/>
          <a:stretch/>
        </p:blipFill>
        <p:spPr>
          <a:xfrm>
            <a:off x="8587103" y="1099889"/>
            <a:ext cx="2045265" cy="4858328"/>
          </a:xfrm>
          <a:prstGeom prst="rect">
            <a:avLst/>
          </a:prstGeom>
        </p:spPr>
      </p:pic>
      <p:pic>
        <p:nvPicPr>
          <p:cNvPr id="12294" name="Picture 6" descr="http://www.sinemamalaysia.com.my/wp-content/uploads/2015/07/too-short-dress-225x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457" y="1141651"/>
            <a:ext cx="3270408" cy="467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 rot="16200000">
            <a:off x="1348832" y="2337876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16200000">
            <a:off x="5328421" y="2536000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16200000">
            <a:off x="9080922" y="2506421"/>
            <a:ext cx="1057630" cy="2045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A7C08-23B3-4D4A-9F8D-88E907A1D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3761" y="4934730"/>
            <a:ext cx="1785888" cy="17858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FC0CD4-200A-4E33-B091-B3FA7ED25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5"/>
    </mc:Choice>
    <mc:Fallback>
      <p:transition spd="slow" advTm="1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225" y="2583711"/>
            <a:ext cx="6172179" cy="1171954"/>
          </a:xfrm>
        </p:spPr>
        <p:txBody>
          <a:bodyPr/>
          <a:lstStyle/>
          <a:p>
            <a:r>
              <a:rPr lang="en-US" dirty="0">
                <a:solidFill>
                  <a:srgbClr val="FFCC00"/>
                </a:solidFill>
                <a:latin typeface="Footlight MT Light" panose="0204060206030A020304" pitchFamily="18" charset="0"/>
              </a:rPr>
              <a:t>Gentlemen…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8CE83-A11D-41D0-9FAC-5C593038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017" y="761555"/>
            <a:ext cx="3753736" cy="55555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7DF6DC-1B6D-4140-9715-9EFB0B917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1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0"/>
    </mc:Choice>
    <mc:Fallback>
      <p:transition spd="slow" advTm="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12738"/>
            <a:ext cx="7659355" cy="8877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Rule # 1: Formal attire required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337" y="2028606"/>
            <a:ext cx="3867269" cy="204320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No Jeans.</a:t>
            </a:r>
          </a:p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No sagging pants.</a:t>
            </a:r>
          </a:p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No casual T-shirts</a:t>
            </a:r>
          </a:p>
        </p:txBody>
      </p:sp>
      <p:sp>
        <p:nvSpPr>
          <p:cNvPr id="4" name="AutoShape 2" descr="Image result for prom tu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8894"/>
          <a:stretch/>
        </p:blipFill>
        <p:spPr>
          <a:xfrm>
            <a:off x="4583703" y="1597566"/>
            <a:ext cx="3024593" cy="4140906"/>
          </a:xfrm>
          <a:prstGeom prst="rect">
            <a:avLst/>
          </a:prstGeom>
        </p:spPr>
      </p:pic>
      <p:sp>
        <p:nvSpPr>
          <p:cNvPr id="6" name="AutoShape 8" descr="Image result for latino man prom sui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 descr="Image result for latino guy pr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90" y="838622"/>
            <a:ext cx="3778673" cy="56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AED00CD-8069-4A7B-AA0C-0FF76204F1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50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47"/>
    </mc:Choice>
    <mc:Fallback>
      <p:transition spd="slow" advTm="1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13" y="384242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Rule of thumb…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527" y="1496291"/>
            <a:ext cx="10982037" cy="4895273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Keep </a:t>
            </a:r>
            <a:r>
              <a:rPr lang="en-US" sz="4800" u="sng" dirty="0">
                <a:solidFill>
                  <a:srgbClr val="FFCC00"/>
                </a:solidFill>
                <a:latin typeface="Footlight MT Light" panose="0204060206030A020304" pitchFamily="18" charset="0"/>
              </a:rPr>
              <a:t>modesty</a:t>
            </a:r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 in mind when shopping for dresses and tuxes for this year’s prom.</a:t>
            </a:r>
          </a:p>
          <a:p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The dress code </a:t>
            </a:r>
            <a:r>
              <a:rPr lang="en-US" sz="4800" b="1" u="sng" dirty="0">
                <a:solidFill>
                  <a:srgbClr val="FFCC00"/>
                </a:solidFill>
                <a:latin typeface="Footlight MT Light" panose="0204060206030A020304" pitchFamily="18" charset="0"/>
              </a:rPr>
              <a:t>DOES NOT </a:t>
            </a:r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limit your ability to show your style and creativity. Though these rules are parameters to work within because this is a school event, they are not final statements about ALL acceptable prom fashions.</a:t>
            </a:r>
          </a:p>
          <a:p>
            <a:endParaRPr lang="en-US" sz="48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endParaRPr lang="en-US" sz="4800" dirty="0">
              <a:latin typeface="Gabriola" panose="04040605051002020D02" pitchFamily="82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5A8D87-656C-43F8-BEA9-6C306B8F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16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8"/>
    </mc:Choice>
    <mc:Fallback>
      <p:transition spd="slow" advTm="1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341" y="231583"/>
            <a:ext cx="6632759" cy="14859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UNNACCEPTABLE attire</a:t>
            </a:r>
          </a:p>
        </p:txBody>
      </p:sp>
      <p:pic>
        <p:nvPicPr>
          <p:cNvPr id="11" name="Picture 2" descr="https://encrypted-tbn2.google.com/images?q=tbn:ANd9GcQ64GHwBV7H3ovXPZNJY1ICsadq7cVgbPnJSugw0BERuD_5jD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682" y="3205176"/>
            <a:ext cx="2199665" cy="269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g02.a.alicdn.com/kf/HTB17u4yIXXXXXcbXXXXq6xXFXXX8/Mens-Ripped-Jeans-Top-Quality-Cotton-Casual-Straight-2015-Mens-Fashion-Jeans-Men-Pants-All-Seas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1"/>
          <a:stretch/>
        </p:blipFill>
        <p:spPr bwMode="auto">
          <a:xfrm>
            <a:off x="3740503" y="2188375"/>
            <a:ext cx="2679336" cy="37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157" y="1717483"/>
            <a:ext cx="2851752" cy="428030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562079" y="5921707"/>
            <a:ext cx="5067842" cy="781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Attire is too casual</a:t>
            </a:r>
          </a:p>
        </p:txBody>
      </p:sp>
      <p:pic>
        <p:nvPicPr>
          <p:cNvPr id="14344" name="Picture 8" descr="http://abcnews.go.com/images/Politics/gty_baggy_pants_jef_120807_wblo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903" y="947510"/>
            <a:ext cx="2748276" cy="360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4C880-03CD-4559-A0C6-4F770A488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464" y="940781"/>
            <a:ext cx="2100262" cy="1480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A4C59-AA66-420B-B852-00A038D6D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2785" y="4663056"/>
            <a:ext cx="1608201" cy="20002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24976E-085F-4777-8ACA-7DF16B02E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5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3"/>
    </mc:Choice>
    <mc:Fallback>
      <p:transition spd="slow" advTm="1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7CFED3-8764-4FB4-A95E-BA8D6B4F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941" y="1573618"/>
            <a:ext cx="8807803" cy="456136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ADC20C-50F3-4040-9015-F8B82DAE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9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4"/>
    </mc:Choice>
    <mc:Fallback>
      <p:transition spd="slow" advTm="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50" y="263326"/>
            <a:ext cx="8013517" cy="6360758"/>
          </a:xfrm>
        </p:spPr>
        <p:txBody>
          <a:bodyPr>
            <a:normAutofit fontScale="92500"/>
          </a:bodyPr>
          <a:lstStyle/>
          <a:p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Your teachers and administrators will be reasonable in our interpretation of these guidelines. But any student not meeting dress code </a:t>
            </a:r>
            <a:r>
              <a:rPr lang="en-US" sz="4800" b="1" u="sng" dirty="0">
                <a:solidFill>
                  <a:srgbClr val="FFCC00"/>
                </a:solidFill>
                <a:latin typeface="Footlight MT Light" panose="0204060206030A020304" pitchFamily="18" charset="0"/>
              </a:rPr>
              <a:t>will be asked to cover themselves or to leave</a:t>
            </a:r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.</a:t>
            </a:r>
          </a:p>
          <a:p>
            <a:r>
              <a:rPr lang="en-US" sz="4800" dirty="0">
                <a:solidFill>
                  <a:srgbClr val="FFCC00"/>
                </a:solidFill>
                <a:highlight>
                  <a:srgbClr val="FF0000"/>
                </a:highlight>
                <a:latin typeface="Footlight MT Light" panose="0204060206030A020304" pitchFamily="18" charset="0"/>
              </a:rPr>
              <a:t>There will be </a:t>
            </a:r>
            <a:r>
              <a:rPr lang="en-US" sz="4800" b="1" dirty="0">
                <a:solidFill>
                  <a:srgbClr val="FFCC00"/>
                </a:solidFill>
                <a:highlight>
                  <a:srgbClr val="FF0000"/>
                </a:highlight>
                <a:latin typeface="Footlight MT Light" panose="0204060206030A020304" pitchFamily="18" charset="0"/>
              </a:rPr>
              <a:t>NO REFUND </a:t>
            </a:r>
            <a:r>
              <a:rPr lang="en-US" sz="4800" dirty="0">
                <a:solidFill>
                  <a:srgbClr val="FFCC00"/>
                </a:solidFill>
                <a:highlight>
                  <a:srgbClr val="FF0000"/>
                </a:highlight>
                <a:latin typeface="Footlight MT Light" panose="0204060206030A020304" pitchFamily="18" charset="0"/>
              </a:rPr>
              <a:t>given to students asked to leave due to dress code violation.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CC6FB-03BA-492C-B225-BDCE202A6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222" y="592875"/>
            <a:ext cx="2136479" cy="2540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EA5768-AE4E-4442-921C-C012E0BE5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370" y="3724168"/>
            <a:ext cx="2743700" cy="26956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3A4804-F6DF-43DE-8D4F-A9FB78BA0F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39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0"/>
    </mc:Choice>
    <mc:Fallback>
      <p:transition spd="slow" advTm="1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918" y="231712"/>
            <a:ext cx="5456163" cy="6953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Final Reminders…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66" y="1360869"/>
            <a:ext cx="7779603" cy="4830382"/>
          </a:xfrm>
        </p:spPr>
        <p:txBody>
          <a:bodyPr>
            <a:normAutofit fontScale="92500" lnSpcReduction="10000"/>
          </a:bodyPr>
          <a:lstStyle/>
          <a:p>
            <a:r>
              <a:rPr lang="en-US" sz="4800" b="1" u="sng" dirty="0">
                <a:solidFill>
                  <a:srgbClr val="FFCC00"/>
                </a:solidFill>
                <a:latin typeface="Footlight MT Light" panose="0204060206030A020304" pitchFamily="18" charset="0"/>
              </a:rPr>
              <a:t>Before you buy, ASK</a:t>
            </a:r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! If you are uncertain about whether your prom attire meets dress code, ask an administrator or Ms. Efaw (705).</a:t>
            </a:r>
          </a:p>
          <a:p>
            <a:r>
              <a:rPr lang="en-US" sz="4800" dirty="0">
                <a:solidFill>
                  <a:srgbClr val="FFCC00"/>
                </a:solidFill>
                <a:latin typeface="Footlight MT Light" panose="0204060206030A020304" pitchFamily="18" charset="0"/>
              </a:rPr>
              <a:t>We look forward to celebrating and collaborating with students in preparation for this event!</a:t>
            </a:r>
          </a:p>
          <a:p>
            <a:endParaRPr lang="en-US" sz="4800" dirty="0">
              <a:latin typeface="Gabriola" panose="04040605051002020D02" pitchFamily="82" charset="0"/>
            </a:endParaRPr>
          </a:p>
          <a:p>
            <a:endParaRPr lang="en-US" sz="4800" dirty="0">
              <a:latin typeface="Gabriola" panose="04040605051002020D02" pitchFamily="82" charset="0"/>
            </a:endParaRPr>
          </a:p>
          <a:p>
            <a:endParaRPr lang="en-US" sz="4800" dirty="0">
              <a:latin typeface="Gabriola" panose="04040605051002020D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24D0F-1C55-4984-90AA-FF8170072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833" y="2231729"/>
            <a:ext cx="3356833" cy="23945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540627-3951-4182-A086-5196B97AFA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67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16"/>
    </mc:Choice>
    <mc:Fallback>
      <p:transition spd="slow" advTm="1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55782FE-BE18-42B8-9947-08121B1A5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09" r="4975"/>
          <a:stretch/>
        </p:blipFill>
        <p:spPr>
          <a:xfrm>
            <a:off x="3253740" y="2004270"/>
            <a:ext cx="5684520" cy="4033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E6BC59-7684-4ACF-889C-C77ABF58C35B}"/>
              </a:ext>
            </a:extLst>
          </p:cNvPr>
          <p:cNvSpPr txBox="1"/>
          <p:nvPr/>
        </p:nvSpPr>
        <p:spPr>
          <a:xfrm>
            <a:off x="731520" y="198120"/>
            <a:ext cx="1072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C9900"/>
                </a:solidFill>
                <a:effectLst>
                  <a:glow rad="88900">
                    <a:srgbClr val="A50021">
                      <a:alpha val="40000"/>
                    </a:srgbClr>
                  </a:glow>
                </a:effectLst>
                <a:latin typeface="Edwardian Script ITC" panose="030303020407070D0804" pitchFamily="66" charset="0"/>
              </a:rPr>
              <a:t>What Mystery Will You Unmask?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9B6B83-E705-4F04-8528-D924E100A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9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1"/>
    </mc:Choice>
    <mc:Fallback>
      <p:transition spd="slow" advTm="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01A9-4D7F-4079-966D-3E389FE8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80753"/>
            <a:ext cx="10239153" cy="14859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Since our Prom will be a Masquerade Ball, there are some parameters we must meet.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45A2F-5C51-4F2A-AA46-ADD213E6B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30" y="1481674"/>
            <a:ext cx="3651318" cy="313073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You </a:t>
            </a:r>
            <a:r>
              <a:rPr lang="en-US" sz="36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may</a:t>
            </a:r>
            <a:r>
              <a:rPr lang="en-US" sz="36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 wear masks which only cover your eyes or use mask make up. Full face masks will not be allowed.</a:t>
            </a:r>
            <a:endParaRPr lang="en-US" sz="4000" b="1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7" name="Picture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75B117C-881A-401D-9B73-9EADF42C2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317" y="1666653"/>
            <a:ext cx="1935237" cy="2828925"/>
          </a:xfrm>
          <a:prstGeom prst="rect">
            <a:avLst/>
          </a:prstGeom>
        </p:spPr>
      </p:pic>
      <p:pic>
        <p:nvPicPr>
          <p:cNvPr id="11" name="Picture 10" descr="A close up of a person with pink hair taking a selfie&#10;&#10;Description automatically generated">
            <a:extLst>
              <a:ext uri="{FF2B5EF4-FFF2-40B4-BE49-F238E27FC236}">
                <a16:creationId xmlns:a16="http://schemas.microsoft.com/office/drawing/2014/main" id="{54EC0367-F1DF-4ECF-AC49-63E6D1C11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984" y="4612409"/>
            <a:ext cx="2019352" cy="2064838"/>
          </a:xfrm>
          <a:prstGeom prst="rect">
            <a:avLst/>
          </a:prstGeom>
        </p:spPr>
      </p:pic>
      <p:pic>
        <p:nvPicPr>
          <p:cNvPr id="15" name="Picture 14" descr="A close up of a person&#10;&#10;Description automatically generated">
            <a:extLst>
              <a:ext uri="{FF2B5EF4-FFF2-40B4-BE49-F238E27FC236}">
                <a16:creationId xmlns:a16="http://schemas.microsoft.com/office/drawing/2014/main" id="{03EECAB4-674F-4716-9813-4EEEBD7103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05"/>
          <a:stretch/>
        </p:blipFill>
        <p:spPr>
          <a:xfrm>
            <a:off x="7819091" y="4569229"/>
            <a:ext cx="1983687" cy="2082356"/>
          </a:xfrm>
          <a:prstGeom prst="rect">
            <a:avLst/>
          </a:prstGeom>
        </p:spPr>
      </p:pic>
      <p:pic>
        <p:nvPicPr>
          <p:cNvPr id="19" name="Picture 18" descr="A person wearing glasses&#10;&#10;Description automatically generated">
            <a:extLst>
              <a:ext uri="{FF2B5EF4-FFF2-40B4-BE49-F238E27FC236}">
                <a16:creationId xmlns:a16="http://schemas.microsoft.com/office/drawing/2014/main" id="{075117F3-C8A9-4845-B001-4384E3990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898" y="1695307"/>
            <a:ext cx="1619250" cy="282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647AC-5E28-4E17-865D-A54E4207F6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0690" y="1666653"/>
            <a:ext cx="2247900" cy="4781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DDFC1-DD5A-4090-94F3-67E02E0F3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2907" y="1685219"/>
            <a:ext cx="1884499" cy="2828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C5AB1-F0A4-420E-95A4-917F18D9B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9992" y="4534430"/>
            <a:ext cx="3948080" cy="22207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B2406A-D704-45A4-9C3D-91C7B4D69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5"/>
    </mc:Choice>
    <mc:Fallback>
      <p:transition spd="slow" advTm="17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F8409-B656-4492-A345-0E641BB35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51" y="420485"/>
            <a:ext cx="4724400" cy="857250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More Alternatives!!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388AE-932C-4A5A-9445-04B6663CC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3" r="6232"/>
          <a:stretch/>
        </p:blipFill>
        <p:spPr>
          <a:xfrm>
            <a:off x="311603" y="1149645"/>
            <a:ext cx="2594345" cy="2637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3846F5-563B-4877-B580-3CA0A67F2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486" y="1627280"/>
            <a:ext cx="2899423" cy="4312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A32634-4DF5-4A7D-893B-79191E18D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447" y="325290"/>
            <a:ext cx="2128885" cy="3179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56474-E453-468C-9CA0-B3EFE6DDF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899" y="4030958"/>
            <a:ext cx="2501752" cy="2501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6F3C00-9C4E-412B-B044-094806F97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667" y="3783419"/>
            <a:ext cx="2824716" cy="2824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E4072-3DF2-4BE3-9383-7E12BC13F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2498" y="249865"/>
            <a:ext cx="3179135" cy="3179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228BA6-1002-466A-BD55-AE5984DD7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765" y="3606209"/>
            <a:ext cx="2128886" cy="31791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0F4D19-0C11-4943-8C7D-186576EC1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4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2"/>
    </mc:Choice>
    <mc:Fallback>
      <p:transition spd="slow" advTm="9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ase, dress, water, white&#10;&#10;Description automatically generated">
            <a:extLst>
              <a:ext uri="{FF2B5EF4-FFF2-40B4-BE49-F238E27FC236}">
                <a16:creationId xmlns:a16="http://schemas.microsoft.com/office/drawing/2014/main" id="{16D39DE4-9610-4CC3-9FF1-4104E423B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61" b="33078"/>
          <a:stretch/>
        </p:blipFill>
        <p:spPr>
          <a:xfrm>
            <a:off x="1971040" y="1108265"/>
            <a:ext cx="8249920" cy="4641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2329" y="3428998"/>
            <a:ext cx="3073431" cy="945360"/>
          </a:xfrm>
        </p:spPr>
        <p:txBody>
          <a:bodyPr>
            <a:normAutofit/>
          </a:bodyPr>
          <a:lstStyle/>
          <a:p>
            <a:r>
              <a:rPr lang="en-US" dirty="0">
                <a:latin typeface="Footlight MT Light" panose="0204060206030A020304" pitchFamily="18" charset="0"/>
              </a:rPr>
              <a:t>Ladies…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0DDC89-7297-4917-B335-C93CC4EB3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0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"/>
    </mc:Choice>
    <mc:Fallback>
      <p:transition spd="slow" advTm="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27" y="109667"/>
            <a:ext cx="7472748" cy="63328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Rule # 1: </a:t>
            </a:r>
            <a:r>
              <a:rPr lang="en-US" sz="8000" b="1" dirty="0">
                <a:solidFill>
                  <a:srgbClr val="FFCC00"/>
                </a:solidFill>
                <a:latin typeface="Edwardian Script ITC" panose="030303020407070D0804" pitchFamily="66" charset="0"/>
              </a:rPr>
              <a:t>Class</a:t>
            </a:r>
            <a:r>
              <a:rPr lang="en-US" sz="8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 </a:t>
            </a:r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not </a:t>
            </a:r>
            <a:r>
              <a:rPr lang="en-US" dirty="0">
                <a:solidFill>
                  <a:srgbClr val="FFCC00"/>
                </a:solidFill>
                <a:latin typeface="Showcard Gothic" panose="04020904020102020604" pitchFamily="82" charset="0"/>
              </a:rPr>
              <a:t>Crass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21092135">
            <a:off x="8142339" y="4085087"/>
            <a:ext cx="3219714" cy="47081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>
            <a:off x="9752197" y="1298878"/>
            <a:ext cx="2190235" cy="436217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611910-AF84-464E-9138-02858A64A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464" y="109666"/>
            <a:ext cx="3319334" cy="6638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5B97A-8718-4269-866A-BC3DF4566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289" y="1157286"/>
            <a:ext cx="2543175" cy="4067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8C50A0-36BB-489B-A1EC-1D7BCA85BA7D}"/>
              </a:ext>
            </a:extLst>
          </p:cNvPr>
          <p:cNvSpPr txBox="1"/>
          <p:nvPr/>
        </p:nvSpPr>
        <p:spPr>
          <a:xfrm>
            <a:off x="7051375" y="2365929"/>
            <a:ext cx="93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howcard Gothic" panose="04020904020102020604" pitchFamily="82" charset="0"/>
              </a:rPr>
              <a:t>Nope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B885C-84B3-4277-B45E-ED52E12C0C39}"/>
              </a:ext>
            </a:extLst>
          </p:cNvPr>
          <p:cNvSpPr txBox="1"/>
          <p:nvPr/>
        </p:nvSpPr>
        <p:spPr>
          <a:xfrm>
            <a:off x="8943461" y="219333"/>
            <a:ext cx="695839" cy="38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YES!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4E6940-B681-44FC-80BA-CE298FCA7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8" y="1157286"/>
            <a:ext cx="2322182" cy="27866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0F71FF-416B-4D2D-9A8C-8E5321C90505}"/>
              </a:ext>
            </a:extLst>
          </p:cNvPr>
          <p:cNvSpPr txBox="1"/>
          <p:nvPr/>
        </p:nvSpPr>
        <p:spPr>
          <a:xfrm>
            <a:off x="362909" y="1866900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howcard Gothic" panose="04020904020102020604" pitchFamily="82" charset="0"/>
              </a:rPr>
              <a:t>NOOOOOOOOOOO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4D7A34-3939-4B15-ABF3-B3F6BA7D2C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711" r="25413"/>
          <a:stretch/>
        </p:blipFill>
        <p:spPr>
          <a:xfrm>
            <a:off x="346453" y="3033218"/>
            <a:ext cx="2111956" cy="35290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9B0DFF-8523-462A-9187-09B5D2089935}"/>
              </a:ext>
            </a:extLst>
          </p:cNvPr>
          <p:cNvSpPr txBox="1"/>
          <p:nvPr/>
        </p:nvSpPr>
        <p:spPr>
          <a:xfrm>
            <a:off x="1022685" y="4160589"/>
            <a:ext cx="514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Showcard Gothic" panose="04020904020102020604" pitchFamily="82" charset="0"/>
              </a:rPr>
              <a:t>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9ED5FA-C6B5-4DA2-A80A-3A3D35BB9741}"/>
              </a:ext>
            </a:extLst>
          </p:cNvPr>
          <p:cNvSpPr txBox="1"/>
          <p:nvPr/>
        </p:nvSpPr>
        <p:spPr>
          <a:xfrm>
            <a:off x="715912" y="5700714"/>
            <a:ext cx="554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owcard Gothic" panose="04020904020102020604" pitchFamily="82" charset="0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2C6A10-9824-46F0-873B-CD6BF905873F}"/>
              </a:ext>
            </a:extLst>
          </p:cNvPr>
          <p:cNvSpPr txBox="1"/>
          <p:nvPr/>
        </p:nvSpPr>
        <p:spPr>
          <a:xfrm>
            <a:off x="1639456" y="5700714"/>
            <a:ext cx="514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owcard Gothic" panose="04020904020102020604" pitchFamily="82" charset="0"/>
              </a:rPr>
              <a:t>NO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68CFFB-8CED-45C8-AD72-F6E934F02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88" y="1152524"/>
            <a:ext cx="2714625" cy="40719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B91638-3622-4ED7-9526-1E7FD04B55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119" r="26050"/>
          <a:stretch/>
        </p:blipFill>
        <p:spPr>
          <a:xfrm>
            <a:off x="4969792" y="1152524"/>
            <a:ext cx="1736251" cy="52264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D2BC3BB-1494-4A32-B97B-CB1D9C2A0584}"/>
              </a:ext>
            </a:extLst>
          </p:cNvPr>
          <p:cNvSpPr txBox="1"/>
          <p:nvPr/>
        </p:nvSpPr>
        <p:spPr>
          <a:xfrm>
            <a:off x="2827868" y="1371600"/>
            <a:ext cx="76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295C32-CD16-400E-8E4F-E6B9E681166A}"/>
              </a:ext>
            </a:extLst>
          </p:cNvPr>
          <p:cNvSpPr txBox="1"/>
          <p:nvPr/>
        </p:nvSpPr>
        <p:spPr>
          <a:xfrm rot="20177051">
            <a:off x="4977885" y="1271158"/>
            <a:ext cx="66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93D1F4-E3FA-4626-BE88-7D4936973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0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45"/>
    </mc:Choice>
    <mc:Fallback>
      <p:transition spd="slow" advTm="2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280" y="1575521"/>
            <a:ext cx="2972036" cy="4106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516" y="427231"/>
            <a:ext cx="9601200" cy="70273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ACCEPTABLE Necklines for Prom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92102" y="5899062"/>
            <a:ext cx="9207795" cy="859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CC00"/>
                </a:solidFill>
                <a:latin typeface="Gabriola" panose="04040605051002020D02" pitchFamily="82" charset="0"/>
              </a:rPr>
              <a:t>No exposed cleavage! Imagination is more exciting!</a:t>
            </a:r>
            <a:endParaRPr lang="en-US" sz="4000" dirty="0">
              <a:solidFill>
                <a:srgbClr val="FFCC00"/>
              </a:solidFill>
            </a:endParaRPr>
          </a:p>
        </p:txBody>
      </p:sp>
      <p:pic>
        <p:nvPicPr>
          <p:cNvPr id="1032" name="Picture 8" descr="http://g04.a.alicdn.com/kf/HTB1AXyOJpXXXXayXFXXq6xXFXXXQ/Sparkly-Pageant-Dress-Sequins-Beaded-Bodice-Corset-Mint-Green-Prom-Dress-Ball-Gowns-2015-Tulle-Lo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2"/>
          <a:stretch/>
        </p:blipFill>
        <p:spPr bwMode="auto">
          <a:xfrm>
            <a:off x="1177684" y="1647685"/>
            <a:ext cx="2519269" cy="41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 rot="16450345">
            <a:off x="1824961" y="2351035"/>
            <a:ext cx="1155700" cy="2182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450345">
            <a:off x="9572881" y="1719037"/>
            <a:ext cx="976029" cy="2134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2" name="Picture 4" descr="Image result for african dress pr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647685"/>
            <a:ext cx="3761933" cy="403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 rot="16200000">
            <a:off x="5920727" y="1666071"/>
            <a:ext cx="879320" cy="18272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7CC60F-05DA-4C6D-89CA-85AC7371F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8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7"/>
    </mc:Choice>
    <mc:Fallback>
      <p:transition spd="slow" advTm="11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891" y="94846"/>
            <a:ext cx="9601200" cy="78566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UNACCEPTABLE Necklines for Prom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91332" y="6018185"/>
            <a:ext cx="11256554" cy="85935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b="1" dirty="0">
                <a:latin typeface="Footlight MT Light" panose="0204060206030A020304" pitchFamily="18" charset="0"/>
              </a:rPr>
              <a:t> </a:t>
            </a:r>
            <a:r>
              <a:rPr lang="en-US" sz="40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The bust is excessively exposed in all of these pictures.</a:t>
            </a:r>
            <a:endParaRPr lang="en-US" sz="4000" dirty="0">
              <a:solidFill>
                <a:srgbClr val="FFCC00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4098" name="Picture 2" descr="http://www.missesdressy.com/blog/wp-content/uploads/2011/12/2087-jersey-dress-by-alyce-claudine-coll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12" y="880510"/>
            <a:ext cx="3191214" cy="50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Prom Dresses / B84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/>
          <a:stretch>
            <a:fillRect/>
          </a:stretch>
        </p:blipFill>
        <p:spPr bwMode="auto">
          <a:xfrm>
            <a:off x="5051422" y="1438047"/>
            <a:ext cx="25320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9527" y="972391"/>
            <a:ext cx="3081391" cy="486203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6450345">
            <a:off x="2366442" y="1873226"/>
            <a:ext cx="892062" cy="16613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 rot="21127314">
            <a:off x="5437081" y="2240003"/>
            <a:ext cx="472338" cy="11912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16450345">
            <a:off x="9658147" y="1384883"/>
            <a:ext cx="1045860" cy="16022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99FA2-21A2-493E-A696-5155B012EB8A}"/>
              </a:ext>
            </a:extLst>
          </p:cNvPr>
          <p:cNvSpPr txBox="1"/>
          <p:nvPr/>
        </p:nvSpPr>
        <p:spPr>
          <a:xfrm>
            <a:off x="4391247" y="5302795"/>
            <a:ext cx="4051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C00"/>
                </a:solidFill>
                <a:latin typeface="Footlight MT Light" panose="0204060206030A020304" pitchFamily="18" charset="0"/>
              </a:rPr>
              <a:t>Oh Heck No!!!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CBB9D9-8E2B-44F0-8731-D38CB3287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6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5"/>
    </mc:Choice>
    <mc:Fallback>
      <p:transition spd="slow" advTm="1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52" y="249195"/>
            <a:ext cx="9601200" cy="1485900"/>
          </a:xfrm>
        </p:spPr>
        <p:txBody>
          <a:bodyPr/>
          <a:lstStyle/>
          <a:p>
            <a:r>
              <a:rPr lang="en-US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Rule # 2: NO EXCESSIVE BARE MIDRIFFS</a:t>
            </a:r>
          </a:p>
        </p:txBody>
      </p:sp>
      <p:pic>
        <p:nvPicPr>
          <p:cNvPr id="9" name="Picture 7" descr="7458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r="16046" b="27202"/>
          <a:stretch>
            <a:fillRect/>
          </a:stretch>
        </p:blipFill>
        <p:spPr bwMode="auto">
          <a:xfrm>
            <a:off x="9241385" y="1314983"/>
            <a:ext cx="2654238" cy="504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F44EA-8DD0-402D-BC66-9B0DF9B304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59" r="16874"/>
          <a:stretch/>
        </p:blipFill>
        <p:spPr>
          <a:xfrm rot="21249829">
            <a:off x="6206605" y="4141665"/>
            <a:ext cx="2924175" cy="23244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952" y="1352735"/>
            <a:ext cx="7823754" cy="342184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Midriffs must </a:t>
            </a:r>
            <a:r>
              <a:rPr lang="en-US" sz="32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not be overly</a:t>
            </a:r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 exposed in dresses.</a:t>
            </a:r>
          </a:p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Two-piece dresses </a:t>
            </a:r>
            <a:r>
              <a:rPr lang="en-US" sz="32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ARE permitted </a:t>
            </a:r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so long as the gap does not exceed 2”.</a:t>
            </a:r>
          </a:p>
          <a:p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Cutouts on the side </a:t>
            </a:r>
            <a:r>
              <a:rPr lang="en-US" sz="3200" b="1" i="1" dirty="0">
                <a:solidFill>
                  <a:srgbClr val="FFCC00"/>
                </a:solidFill>
                <a:latin typeface="Footlight MT Light" panose="0204060206030A020304" pitchFamily="18" charset="0"/>
              </a:rPr>
              <a:t>must have </a:t>
            </a:r>
            <a:r>
              <a:rPr lang="en-US" sz="3200" b="1" dirty="0">
                <a:solidFill>
                  <a:srgbClr val="FFCC00"/>
                </a:solidFill>
                <a:latin typeface="Footlight MT Light" panose="0204060206030A020304" pitchFamily="18" charset="0"/>
              </a:rPr>
              <a:t>side paneling </a:t>
            </a:r>
            <a:r>
              <a:rPr lang="en-US" sz="3200" dirty="0">
                <a:solidFill>
                  <a:srgbClr val="FFCC00"/>
                </a:solidFill>
                <a:latin typeface="Footlight MT Light" panose="0204060206030A020304" pitchFamily="18" charset="0"/>
              </a:rPr>
              <a:t>to cover skin. 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21092135">
            <a:off x="8848211" y="3168191"/>
            <a:ext cx="3219714" cy="47081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rot="21092135">
            <a:off x="8848211" y="3844845"/>
            <a:ext cx="3219714" cy="47081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9082AD-D3D7-4931-89D6-4E65DD13C5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24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1"/>
    </mc:Choice>
    <mc:Fallback>
      <p:transition spd="slow" advTm="1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4.2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6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7|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499</Words>
  <Application>Microsoft Office PowerPoint</Application>
  <PresentationFormat>Widescreen</PresentationFormat>
  <Paragraphs>60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Edwardian Script ITC</vt:lpstr>
      <vt:lpstr>Footlight MT Light</vt:lpstr>
      <vt:lpstr>Gabriola</vt:lpstr>
      <vt:lpstr>Palace Script MT</vt:lpstr>
      <vt:lpstr>Showcard Gothic</vt:lpstr>
      <vt:lpstr>Office Theme</vt:lpstr>
      <vt:lpstr>Campbell High School PROM DRESS CODE 2022</vt:lpstr>
      <vt:lpstr>Rule of thumb…</vt:lpstr>
      <vt:lpstr>Since our Prom will be a Masquerade Ball, there are some parameters we must meet.</vt:lpstr>
      <vt:lpstr>More Alternatives!!</vt:lpstr>
      <vt:lpstr>Ladies…</vt:lpstr>
      <vt:lpstr>Rule # 1: Class not Crass</vt:lpstr>
      <vt:lpstr>ACCEPTABLE Necklines for Prom </vt:lpstr>
      <vt:lpstr>UNACCEPTABLE Necklines for Prom </vt:lpstr>
      <vt:lpstr>Rule # 2: NO EXCESSIVE BARE MIDRIFFS</vt:lpstr>
      <vt:lpstr>ACCEPTABLE midriffs for Prom </vt:lpstr>
      <vt:lpstr>UNNACCEPTABLE midriffs  for Prom </vt:lpstr>
      <vt:lpstr>Rule # 3: NO BAREBACKS BELOW THE WAIST</vt:lpstr>
      <vt:lpstr>ACCEPTABLE backless dresses</vt:lpstr>
      <vt:lpstr>UNNACCEPTABLE backless dresses</vt:lpstr>
      <vt:lpstr>Rule # 4: Dresses can be no shorter than fingertip length. </vt:lpstr>
      <vt:lpstr>ACCEPTABLE dress and slit lengths</vt:lpstr>
      <vt:lpstr>UNNACCEPTABLE dress and slit lengths</vt:lpstr>
      <vt:lpstr>Gentlemen…</vt:lpstr>
      <vt:lpstr>Rule # 1: Formal attire required </vt:lpstr>
      <vt:lpstr>UNNACCEPTABLE attire</vt:lpstr>
      <vt:lpstr>PowerPoint Presentation</vt:lpstr>
      <vt:lpstr>PowerPoint Presentation</vt:lpstr>
      <vt:lpstr>Final Reminders…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Campbell High School PROM DRESS CODE 2022</dc:title>
  <dc:creator>Tracy Efaw</dc:creator>
  <cp:lastModifiedBy>Tracy Efaw</cp:lastModifiedBy>
  <cp:revision>6</cp:revision>
  <dcterms:created xsi:type="dcterms:W3CDTF">2022-03-17T20:23:09Z</dcterms:created>
  <dcterms:modified xsi:type="dcterms:W3CDTF">2022-03-31T12:27:37Z</dcterms:modified>
</cp:coreProperties>
</file>