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25" r:id="rId4"/>
    <p:sldId id="327" r:id="rId5"/>
    <p:sldId id="329" r:id="rId6"/>
    <p:sldId id="299" r:id="rId7"/>
    <p:sldId id="301" r:id="rId8"/>
    <p:sldId id="303" r:id="rId9"/>
    <p:sldId id="298" r:id="rId10"/>
    <p:sldId id="320" r:id="rId11"/>
    <p:sldId id="276" r:id="rId12"/>
    <p:sldId id="277" r:id="rId13"/>
    <p:sldId id="278" r:id="rId14"/>
    <p:sldId id="319" r:id="rId15"/>
    <p:sldId id="258" r:id="rId16"/>
    <p:sldId id="268" r:id="rId17"/>
    <p:sldId id="289" r:id="rId18"/>
    <p:sldId id="296" r:id="rId19"/>
    <p:sldId id="321" r:id="rId20"/>
    <p:sldId id="311" r:id="rId21"/>
    <p:sldId id="324" r:id="rId22"/>
    <p:sldId id="315" r:id="rId23"/>
    <p:sldId id="260" r:id="rId24"/>
    <p:sldId id="261" r:id="rId25"/>
    <p:sldId id="263" r:id="rId26"/>
    <p:sldId id="264" r:id="rId27"/>
    <p:sldId id="266" r:id="rId28"/>
    <p:sldId id="267" r:id="rId29"/>
    <p:sldId id="265" r:id="rId30"/>
    <p:sldId id="271" r:id="rId31"/>
    <p:sldId id="328" r:id="rId32"/>
    <p:sldId id="273" r:id="rId33"/>
    <p:sldId id="274" r:id="rId34"/>
  </p:sldIdLst>
  <p:sldSz cx="12192000" cy="6858000"/>
  <p:notesSz cx="7004050" cy="92233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E46BA-1A22-42A3-A2A4-DA77A177BF42}" v="21" dt="2022-02-07T15:07:10.904"/>
    <p1510:client id="{11B7D583-48AD-DB81-B56D-DCE85580E6CF}" v="314" dt="2022-02-07T19:04:17.016"/>
    <p1510:client id="{12C01452-E6F9-AB50-01E4-0570AB3EFC24}" v="72" dt="2022-02-07T19:13:23.969"/>
    <p1510:client id="{2D37556A-885E-42BC-D428-11C02A6E6665}" v="14" dt="2022-02-07T21:11:55.717"/>
    <p1510:client id="{383BFE81-F52B-405D-87BC-BDD4C71A76EE}" v="875" dt="2022-02-07T18:32:57.259"/>
    <p1510:client id="{5CDF33E8-9395-D764-EE9D-FFFF0A987DDD}" v="95" dt="2022-02-08T21:02:33.514"/>
    <p1510:client id="{5F5B6F3B-5728-239C-6453-C3A27536E4A5}" v="54" dt="2022-02-08T13:54:46.848"/>
    <p1510:client id="{6D4781EC-DA63-C302-5193-E2247B2EEEB5}" v="18" dt="2022-02-07T19:04:38.057"/>
    <p1510:client id="{6DD348FB-468D-15D6-6A5F-CDB2F556C93A}" v="458" dt="2022-02-08T12:17:07.700"/>
    <p1510:client id="{7A69DE5E-72D4-2437-8BAB-C6353CA3E6FE}" v="6" dt="2022-02-08T15:38:15.537"/>
    <p1510:client id="{B8AA1FB0-0594-44D8-0B16-2294DA0D2DA7}" v="493" dt="2022-02-07T20:03:13.433"/>
    <p1510:client id="{BB797516-2F07-CDFC-2E4A-8832EDE3C58D}" v="180" dt="2022-02-08T17:56:51.146"/>
    <p1510:client id="{C00542D6-0F6C-9F86-87FB-38D42A025882}" v="11" dt="2022-02-07T15:16:25.081"/>
    <p1510:client id="{E60557A7-CB90-1764-44CC-CC7A84351A3F}" v="955" dt="2022-02-08T11:39:49.231"/>
    <p1510:client id="{F86F8776-CFF6-0687-C111-2C29B4E36EE9}" v="152" dt="2022-02-08T11:13:11.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37CA8-4002-4B0A-9071-159C5A3FB92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BD26AE3-03A7-467C-B922-3B119CD99A6A}">
      <dgm:prSet phldr="0"/>
      <dgm:spPr/>
      <dgm:t>
        <a:bodyPr/>
        <a:lstStyle/>
        <a:p>
          <a:pPr rtl="0"/>
          <a:r>
            <a:rPr lang="en-US" dirty="0"/>
            <a:t>One teacher will have the DLI students for ELA. Many DLI students are AC and/or ESOL.</a:t>
          </a:r>
        </a:p>
      </dgm:t>
    </dgm:pt>
    <dgm:pt modelId="{29F26426-97FE-496C-B66E-995E3BF60716}" type="parTrans" cxnId="{607BB281-83D1-44E5-B989-28DED2E7A07A}">
      <dgm:prSet/>
      <dgm:spPr/>
      <dgm:t>
        <a:bodyPr/>
        <a:lstStyle/>
        <a:p>
          <a:endParaRPr lang="en-US"/>
        </a:p>
      </dgm:t>
    </dgm:pt>
    <dgm:pt modelId="{B491F552-D04F-4198-A653-D920D09FF1C5}" type="sibTrans" cxnId="{607BB281-83D1-44E5-B989-28DED2E7A07A}">
      <dgm:prSet/>
      <dgm:spPr/>
      <dgm:t>
        <a:bodyPr/>
        <a:lstStyle/>
        <a:p>
          <a:endParaRPr lang="en-US"/>
        </a:p>
      </dgm:t>
    </dgm:pt>
    <dgm:pt modelId="{198F94EF-2C3A-4DEA-8AF3-35B62C49ED80}">
      <dgm:prSet phldr="0"/>
      <dgm:spPr/>
      <dgm:t>
        <a:bodyPr/>
        <a:lstStyle/>
        <a:p>
          <a:pPr rtl="0"/>
          <a:r>
            <a:rPr lang="en-US"/>
            <a:t>We have approximately 85 students enrolled this coming year.</a:t>
          </a:r>
        </a:p>
      </dgm:t>
    </dgm:pt>
    <dgm:pt modelId="{8E6C620D-081D-4082-BD7A-571AD9558EB0}" type="parTrans" cxnId="{2AF33BEB-02C5-4F39-BA5F-553C274DB910}">
      <dgm:prSet/>
      <dgm:spPr/>
      <dgm:t>
        <a:bodyPr/>
        <a:lstStyle/>
        <a:p>
          <a:endParaRPr lang="en-US"/>
        </a:p>
      </dgm:t>
    </dgm:pt>
    <dgm:pt modelId="{9C9F064E-CFE9-4495-8BFD-6434ED0D15C0}" type="sibTrans" cxnId="{2AF33BEB-02C5-4F39-BA5F-553C274DB910}">
      <dgm:prSet/>
      <dgm:spPr/>
      <dgm:t>
        <a:bodyPr/>
        <a:lstStyle/>
        <a:p>
          <a:endParaRPr lang="en-US"/>
        </a:p>
      </dgm:t>
    </dgm:pt>
    <dgm:pt modelId="{BACD72D6-B7AD-4149-953D-ACE133543F85}">
      <dgm:prSet phldr="0"/>
      <dgm:spPr/>
      <dgm:t>
        <a:bodyPr/>
        <a:lstStyle/>
        <a:p>
          <a:pPr rtl="0"/>
          <a:r>
            <a:rPr lang="en-US" dirty="0"/>
            <a:t>We are the ONLY middle school in Cobb with DLI in Social Studies &amp; High School Spanish</a:t>
          </a:r>
        </a:p>
      </dgm:t>
    </dgm:pt>
    <dgm:pt modelId="{729B766E-FBB8-4E8D-B5C1-5367EFECF6E2}" type="parTrans" cxnId="{7F42EAFD-7F29-40A7-9FBB-B1AB36761A99}">
      <dgm:prSet/>
      <dgm:spPr/>
      <dgm:t>
        <a:bodyPr/>
        <a:lstStyle/>
        <a:p>
          <a:endParaRPr lang="en-US"/>
        </a:p>
      </dgm:t>
    </dgm:pt>
    <dgm:pt modelId="{B1627BB9-EB8F-4C74-9B2F-B6C211E939CF}" type="sibTrans" cxnId="{7F42EAFD-7F29-40A7-9FBB-B1AB36761A99}">
      <dgm:prSet/>
      <dgm:spPr/>
      <dgm:t>
        <a:bodyPr/>
        <a:lstStyle/>
        <a:p>
          <a:endParaRPr lang="en-US"/>
        </a:p>
      </dgm:t>
    </dgm:pt>
    <dgm:pt modelId="{8FB4EE5A-4965-4A6A-A601-973724B15BA4}" type="pres">
      <dgm:prSet presAssocID="{11E37CA8-4002-4B0A-9071-159C5A3FB922}" presName="vert0" presStyleCnt="0">
        <dgm:presLayoutVars>
          <dgm:dir/>
          <dgm:animOne val="branch"/>
          <dgm:animLvl val="lvl"/>
        </dgm:presLayoutVars>
      </dgm:prSet>
      <dgm:spPr/>
    </dgm:pt>
    <dgm:pt modelId="{48222180-E02E-4A1D-B507-CBC1A7B52FE6}" type="pres">
      <dgm:prSet presAssocID="{6BD26AE3-03A7-467C-B922-3B119CD99A6A}" presName="thickLine" presStyleLbl="alignNode1" presStyleIdx="0" presStyleCnt="3"/>
      <dgm:spPr/>
    </dgm:pt>
    <dgm:pt modelId="{57A87830-6043-4105-B216-65E355EA0CFF}" type="pres">
      <dgm:prSet presAssocID="{6BD26AE3-03A7-467C-B922-3B119CD99A6A}" presName="horz1" presStyleCnt="0"/>
      <dgm:spPr/>
    </dgm:pt>
    <dgm:pt modelId="{4D87BF63-DFE1-486F-B420-3E2C25E03AA9}" type="pres">
      <dgm:prSet presAssocID="{6BD26AE3-03A7-467C-B922-3B119CD99A6A}" presName="tx1" presStyleLbl="revTx" presStyleIdx="0" presStyleCnt="3"/>
      <dgm:spPr/>
    </dgm:pt>
    <dgm:pt modelId="{2191AE6E-ADF9-41C9-9815-9A8AF0FB97EC}" type="pres">
      <dgm:prSet presAssocID="{6BD26AE3-03A7-467C-B922-3B119CD99A6A}" presName="vert1" presStyleCnt="0"/>
      <dgm:spPr/>
    </dgm:pt>
    <dgm:pt modelId="{A9635427-7BE7-4870-A6FF-F93250EFDA3A}" type="pres">
      <dgm:prSet presAssocID="{198F94EF-2C3A-4DEA-8AF3-35B62C49ED80}" presName="thickLine" presStyleLbl="alignNode1" presStyleIdx="1" presStyleCnt="3"/>
      <dgm:spPr/>
    </dgm:pt>
    <dgm:pt modelId="{4F75613A-196A-4A81-BDF9-54C08383CFAF}" type="pres">
      <dgm:prSet presAssocID="{198F94EF-2C3A-4DEA-8AF3-35B62C49ED80}" presName="horz1" presStyleCnt="0"/>
      <dgm:spPr/>
    </dgm:pt>
    <dgm:pt modelId="{2A375A9C-ADB4-4ED2-8C51-780DDED93D5A}" type="pres">
      <dgm:prSet presAssocID="{198F94EF-2C3A-4DEA-8AF3-35B62C49ED80}" presName="tx1" presStyleLbl="revTx" presStyleIdx="1" presStyleCnt="3"/>
      <dgm:spPr/>
    </dgm:pt>
    <dgm:pt modelId="{59029EA2-BFAD-404C-9F96-AFBD896B1291}" type="pres">
      <dgm:prSet presAssocID="{198F94EF-2C3A-4DEA-8AF3-35B62C49ED80}" presName="vert1" presStyleCnt="0"/>
      <dgm:spPr/>
    </dgm:pt>
    <dgm:pt modelId="{E4A427B6-F8A2-4003-8417-95D074A31140}" type="pres">
      <dgm:prSet presAssocID="{BACD72D6-B7AD-4149-953D-ACE133543F85}" presName="thickLine" presStyleLbl="alignNode1" presStyleIdx="2" presStyleCnt="3"/>
      <dgm:spPr/>
    </dgm:pt>
    <dgm:pt modelId="{FDA0F68D-C548-4164-B24E-509F3C9BFDE0}" type="pres">
      <dgm:prSet presAssocID="{BACD72D6-B7AD-4149-953D-ACE133543F85}" presName="horz1" presStyleCnt="0"/>
      <dgm:spPr/>
    </dgm:pt>
    <dgm:pt modelId="{A3B6B9EA-855D-4577-BE3E-C5B617C0FBF3}" type="pres">
      <dgm:prSet presAssocID="{BACD72D6-B7AD-4149-953D-ACE133543F85}" presName="tx1" presStyleLbl="revTx" presStyleIdx="2" presStyleCnt="3"/>
      <dgm:spPr/>
    </dgm:pt>
    <dgm:pt modelId="{83878404-FBEF-4A2B-BE74-180CFF4F1B7B}" type="pres">
      <dgm:prSet presAssocID="{BACD72D6-B7AD-4149-953D-ACE133543F85}" presName="vert1" presStyleCnt="0"/>
      <dgm:spPr/>
    </dgm:pt>
  </dgm:ptLst>
  <dgm:cxnLst>
    <dgm:cxn modelId="{80512806-7EB1-42DF-BDD2-AE9AA2377BDA}" type="presOf" srcId="{11E37CA8-4002-4B0A-9071-159C5A3FB922}" destId="{8FB4EE5A-4965-4A6A-A601-973724B15BA4}" srcOrd="0" destOrd="0" presId="urn:microsoft.com/office/officeart/2008/layout/LinedList"/>
    <dgm:cxn modelId="{948DC10F-B217-497F-95E3-21C29F4F84CC}" type="presOf" srcId="{198F94EF-2C3A-4DEA-8AF3-35B62C49ED80}" destId="{2A375A9C-ADB4-4ED2-8C51-780DDED93D5A}" srcOrd="0" destOrd="0" presId="urn:microsoft.com/office/officeart/2008/layout/LinedList"/>
    <dgm:cxn modelId="{607BB281-83D1-44E5-B989-28DED2E7A07A}" srcId="{11E37CA8-4002-4B0A-9071-159C5A3FB922}" destId="{6BD26AE3-03A7-467C-B922-3B119CD99A6A}" srcOrd="0" destOrd="0" parTransId="{29F26426-97FE-496C-B66E-995E3BF60716}" sibTransId="{B491F552-D04F-4198-A653-D920D09FF1C5}"/>
    <dgm:cxn modelId="{ABC35B86-4679-4919-B0DA-09EBF6042AA2}" type="presOf" srcId="{6BD26AE3-03A7-467C-B922-3B119CD99A6A}" destId="{4D87BF63-DFE1-486F-B420-3E2C25E03AA9}" srcOrd="0" destOrd="0" presId="urn:microsoft.com/office/officeart/2008/layout/LinedList"/>
    <dgm:cxn modelId="{AA353CD1-AF83-4F6B-A4F2-C7421BAAF4FA}" type="presOf" srcId="{BACD72D6-B7AD-4149-953D-ACE133543F85}" destId="{A3B6B9EA-855D-4577-BE3E-C5B617C0FBF3}" srcOrd="0" destOrd="0" presId="urn:microsoft.com/office/officeart/2008/layout/LinedList"/>
    <dgm:cxn modelId="{2AF33BEB-02C5-4F39-BA5F-553C274DB910}" srcId="{11E37CA8-4002-4B0A-9071-159C5A3FB922}" destId="{198F94EF-2C3A-4DEA-8AF3-35B62C49ED80}" srcOrd="1" destOrd="0" parTransId="{8E6C620D-081D-4082-BD7A-571AD9558EB0}" sibTransId="{9C9F064E-CFE9-4495-8BFD-6434ED0D15C0}"/>
    <dgm:cxn modelId="{7F42EAFD-7F29-40A7-9FBB-B1AB36761A99}" srcId="{11E37CA8-4002-4B0A-9071-159C5A3FB922}" destId="{BACD72D6-B7AD-4149-953D-ACE133543F85}" srcOrd="2" destOrd="0" parTransId="{729B766E-FBB8-4E8D-B5C1-5367EFECF6E2}" sibTransId="{B1627BB9-EB8F-4C74-9B2F-B6C211E939CF}"/>
    <dgm:cxn modelId="{B906D0F6-A971-4257-ADDC-4027290BF51F}" type="presParOf" srcId="{8FB4EE5A-4965-4A6A-A601-973724B15BA4}" destId="{48222180-E02E-4A1D-B507-CBC1A7B52FE6}" srcOrd="0" destOrd="0" presId="urn:microsoft.com/office/officeart/2008/layout/LinedList"/>
    <dgm:cxn modelId="{BE79AE1E-E98B-4CAE-8F08-CF8AF84626A0}" type="presParOf" srcId="{8FB4EE5A-4965-4A6A-A601-973724B15BA4}" destId="{57A87830-6043-4105-B216-65E355EA0CFF}" srcOrd="1" destOrd="0" presId="urn:microsoft.com/office/officeart/2008/layout/LinedList"/>
    <dgm:cxn modelId="{6A68EBB7-23FE-4129-8F0A-18374EB583BE}" type="presParOf" srcId="{57A87830-6043-4105-B216-65E355EA0CFF}" destId="{4D87BF63-DFE1-486F-B420-3E2C25E03AA9}" srcOrd="0" destOrd="0" presId="urn:microsoft.com/office/officeart/2008/layout/LinedList"/>
    <dgm:cxn modelId="{940030A3-077D-4673-949C-08029B60EE2D}" type="presParOf" srcId="{57A87830-6043-4105-B216-65E355EA0CFF}" destId="{2191AE6E-ADF9-41C9-9815-9A8AF0FB97EC}" srcOrd="1" destOrd="0" presId="urn:microsoft.com/office/officeart/2008/layout/LinedList"/>
    <dgm:cxn modelId="{511B37D0-D1FE-45F3-9F72-7DBCFDDD1F4D}" type="presParOf" srcId="{8FB4EE5A-4965-4A6A-A601-973724B15BA4}" destId="{A9635427-7BE7-4870-A6FF-F93250EFDA3A}" srcOrd="2" destOrd="0" presId="urn:microsoft.com/office/officeart/2008/layout/LinedList"/>
    <dgm:cxn modelId="{DE164361-C529-4B5F-9DD1-7F7D745C92C4}" type="presParOf" srcId="{8FB4EE5A-4965-4A6A-A601-973724B15BA4}" destId="{4F75613A-196A-4A81-BDF9-54C08383CFAF}" srcOrd="3" destOrd="0" presId="urn:microsoft.com/office/officeart/2008/layout/LinedList"/>
    <dgm:cxn modelId="{CE72D607-F1D3-4450-8F2B-6ED6FAAA3464}" type="presParOf" srcId="{4F75613A-196A-4A81-BDF9-54C08383CFAF}" destId="{2A375A9C-ADB4-4ED2-8C51-780DDED93D5A}" srcOrd="0" destOrd="0" presId="urn:microsoft.com/office/officeart/2008/layout/LinedList"/>
    <dgm:cxn modelId="{1CB09B18-0295-4D78-AF47-B730BD89DF97}" type="presParOf" srcId="{4F75613A-196A-4A81-BDF9-54C08383CFAF}" destId="{59029EA2-BFAD-404C-9F96-AFBD896B1291}" srcOrd="1" destOrd="0" presId="urn:microsoft.com/office/officeart/2008/layout/LinedList"/>
    <dgm:cxn modelId="{BF82467E-BF53-48AE-9769-2BED0B830E12}" type="presParOf" srcId="{8FB4EE5A-4965-4A6A-A601-973724B15BA4}" destId="{E4A427B6-F8A2-4003-8417-95D074A31140}" srcOrd="4" destOrd="0" presId="urn:microsoft.com/office/officeart/2008/layout/LinedList"/>
    <dgm:cxn modelId="{06645695-DD77-4CB3-9BAC-B838BD562E46}" type="presParOf" srcId="{8FB4EE5A-4965-4A6A-A601-973724B15BA4}" destId="{FDA0F68D-C548-4164-B24E-509F3C9BFDE0}" srcOrd="5" destOrd="0" presId="urn:microsoft.com/office/officeart/2008/layout/LinedList"/>
    <dgm:cxn modelId="{8467D070-8789-44EF-8DD3-4656842F7794}" type="presParOf" srcId="{FDA0F68D-C548-4164-B24E-509F3C9BFDE0}" destId="{A3B6B9EA-855D-4577-BE3E-C5B617C0FBF3}" srcOrd="0" destOrd="0" presId="urn:microsoft.com/office/officeart/2008/layout/LinedList"/>
    <dgm:cxn modelId="{13CBB36A-1728-468C-822F-43546875D975}" type="presParOf" srcId="{FDA0F68D-C548-4164-B24E-509F3C9BFDE0}" destId="{83878404-FBEF-4A2B-BE74-180CFF4F1B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22180-E02E-4A1D-B507-CBC1A7B52FE6}">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7BF63-DFE1-486F-B420-3E2C25E03AA9}">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t>One teacher will have the DLI students for ELA. Many DLI students are AC and/or ESOL.</a:t>
          </a:r>
        </a:p>
      </dsp:txBody>
      <dsp:txXfrm>
        <a:off x="0" y="2492"/>
        <a:ext cx="6492875" cy="1700138"/>
      </dsp:txXfrm>
    </dsp:sp>
    <dsp:sp modelId="{A9635427-7BE7-4870-A6FF-F93250EFDA3A}">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75A9C-ADB4-4ED2-8C51-780DDED93D5A}">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t>We have approximately 85 students enrolled this coming year.</a:t>
          </a:r>
        </a:p>
      </dsp:txBody>
      <dsp:txXfrm>
        <a:off x="0" y="1702630"/>
        <a:ext cx="6492875" cy="1700138"/>
      </dsp:txXfrm>
    </dsp:sp>
    <dsp:sp modelId="{E4A427B6-F8A2-4003-8417-95D074A31140}">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6B9EA-855D-4577-BE3E-C5B617C0FBF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dirty="0"/>
            <a:t>We are the ONLY middle school in Cobb with DLI in Social Studies &amp; High School Spanish</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1963"/>
          </a:xfrm>
          <a:prstGeom prst="rect">
            <a:avLst/>
          </a:prstGeom>
        </p:spPr>
        <p:txBody>
          <a:bodyPr vert="horz" lIns="91440" tIns="45720" rIns="91440" bIns="45720" rtlCol="0"/>
          <a:lstStyle>
            <a:lvl1pPr algn="r">
              <a:defRPr sz="1200"/>
            </a:lvl1pPr>
          </a:lstStyle>
          <a:p>
            <a:fld id="{5D006573-A367-4B94-B3F7-098B069C6470}" type="datetimeFigureOut">
              <a:rPr lang="en-US" smtClean="0"/>
              <a:t>2/28/2023</a:t>
            </a:fld>
            <a:endParaRPr lang="en-US"/>
          </a:p>
        </p:txBody>
      </p:sp>
      <p:sp>
        <p:nvSpPr>
          <p:cNvPr id="4" name="Slide Image Placeholder 3"/>
          <p:cNvSpPr>
            <a:spLocks noGrp="1" noRot="1" noChangeAspect="1"/>
          </p:cNvSpPr>
          <p:nvPr>
            <p:ph type="sldImg" idx="2"/>
          </p:nvPr>
        </p:nvSpPr>
        <p:spPr>
          <a:xfrm>
            <a:off x="735013"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38650"/>
            <a:ext cx="5603875"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1413"/>
            <a:ext cx="30353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761413"/>
            <a:ext cx="3035300" cy="461962"/>
          </a:xfrm>
          <a:prstGeom prst="rect">
            <a:avLst/>
          </a:prstGeom>
        </p:spPr>
        <p:txBody>
          <a:bodyPr vert="horz" lIns="91440" tIns="45720" rIns="91440" bIns="45720" rtlCol="0" anchor="b"/>
          <a:lstStyle>
            <a:lvl1pPr algn="r">
              <a:defRPr sz="1200"/>
            </a:lvl1pPr>
          </a:lstStyle>
          <a:p>
            <a:fld id="{7328A433-EF52-4067-AEAD-01F69394F3AD}" type="slidenum">
              <a:rPr lang="en-US" smtClean="0"/>
              <a:t>‹#›</a:t>
            </a:fld>
            <a:endParaRPr lang="en-US"/>
          </a:p>
        </p:txBody>
      </p:sp>
    </p:spTree>
    <p:extLst>
      <p:ext uri="{BB962C8B-B14F-4D97-AF65-F5344CB8AC3E}">
        <p14:creationId xmlns:p14="http://schemas.microsoft.com/office/powerpoint/2010/main" val="151197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8A433-EF52-4067-AEAD-01F69394F3AD}" type="slidenum">
              <a:rPr lang="en-US" smtClean="0"/>
              <a:t>3</a:t>
            </a:fld>
            <a:endParaRPr lang="en-US"/>
          </a:p>
        </p:txBody>
      </p:sp>
    </p:spTree>
    <p:extLst>
      <p:ext uri="{BB962C8B-B14F-4D97-AF65-F5344CB8AC3E}">
        <p14:creationId xmlns:p14="http://schemas.microsoft.com/office/powerpoint/2010/main" val="131993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28A433-EF52-4067-AEAD-01F69394F3AD}" type="slidenum">
              <a:rPr lang="en-US" smtClean="0"/>
              <a:t>14</a:t>
            </a:fld>
            <a:endParaRPr lang="en-US"/>
          </a:p>
        </p:txBody>
      </p:sp>
    </p:spTree>
    <p:extLst>
      <p:ext uri="{BB962C8B-B14F-4D97-AF65-F5344CB8AC3E}">
        <p14:creationId xmlns:p14="http://schemas.microsoft.com/office/powerpoint/2010/main" val="160248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8A433-EF52-4067-AEAD-01F69394F3AD}" type="slidenum">
              <a:rPr lang="en-US" smtClean="0"/>
              <a:t>18</a:t>
            </a:fld>
            <a:endParaRPr lang="en-US"/>
          </a:p>
        </p:txBody>
      </p:sp>
    </p:spTree>
    <p:extLst>
      <p:ext uri="{BB962C8B-B14F-4D97-AF65-F5344CB8AC3E}">
        <p14:creationId xmlns:p14="http://schemas.microsoft.com/office/powerpoint/2010/main" val="396204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6E430D-0A24-48A9-BA85-BE28514A63EE}"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105189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E430D-0A24-48A9-BA85-BE28514A63EE}"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318121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E430D-0A24-48A9-BA85-BE28514A63EE}"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217246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E430D-0A24-48A9-BA85-BE28514A63EE}"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401822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6E430D-0A24-48A9-BA85-BE28514A63EE}"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35645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6E430D-0A24-48A9-BA85-BE28514A63EE}"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24788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6E430D-0A24-48A9-BA85-BE28514A63EE}"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89952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6E430D-0A24-48A9-BA85-BE28514A63EE}"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9754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E430D-0A24-48A9-BA85-BE28514A63EE}"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259786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6E430D-0A24-48A9-BA85-BE28514A63EE}"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149526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6E430D-0A24-48A9-BA85-BE28514A63EE}"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B5ED-5FFD-4CC1-A1C6-5069F2B9E34E}" type="slidenum">
              <a:rPr lang="en-US" smtClean="0"/>
              <a:t>‹#›</a:t>
            </a:fld>
            <a:endParaRPr lang="en-US"/>
          </a:p>
        </p:txBody>
      </p:sp>
    </p:spTree>
    <p:extLst>
      <p:ext uri="{BB962C8B-B14F-4D97-AF65-F5344CB8AC3E}">
        <p14:creationId xmlns:p14="http://schemas.microsoft.com/office/powerpoint/2010/main" val="257268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E430D-0A24-48A9-BA85-BE28514A63EE}" type="datetimeFigureOut">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FB5ED-5FFD-4CC1-A1C6-5069F2B9E34E}" type="slidenum">
              <a:rPr lang="en-US" smtClean="0"/>
              <a:t>‹#›</a:t>
            </a:fld>
            <a:endParaRPr lang="en-US"/>
          </a:p>
        </p:txBody>
      </p:sp>
    </p:spTree>
    <p:extLst>
      <p:ext uri="{BB962C8B-B14F-4D97-AF65-F5344CB8AC3E}">
        <p14:creationId xmlns:p14="http://schemas.microsoft.com/office/powerpoint/2010/main" val="289000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pl.wikipedia.org/wiki/International_Baccalaureate_Organiz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blog.misterhamada.com/tag/learner-profi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gadoe.org/Curriculum-Instruction-and-Assessment/Curriculum-and-Instruction/Pages/Dual-Immersion-Language-Programs-in-Georgia.asp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oundsandcolours.com/subjects/travel/5-promising-career-opportunities-for-spanish-speakers-55354/" TargetMode="External"/><Relationship Id="rId3" Type="http://schemas.openxmlformats.org/officeDocument/2006/relationships/diagramLayout" Target="../diagrams/layout1.xml"/><Relationship Id="rId7" Type="http://schemas.openxmlformats.org/officeDocument/2006/relationships/image" Target="../media/image3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creativecommons.org/licenses/by/3.0/" TargetMode="External"/><Relationship Id="rId4" Type="http://schemas.openxmlformats.org/officeDocument/2006/relationships/hyperlink" Target="http://estefiprof.blogspot.com/2017/10/eo-1-dialogue.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am03.safelinks.protection.outlook.com/?url=http%3A%2F%2Fwww.campbellmiddleschoolptsa.com%2F&amp;data=02%7C01%7CCamille.Havis%40cobbk12.org%7C57fe0bfb6e9a49655be808d83ece8a5c%7C2fce1dfb919f4938aab8c47f0fc9182d%7C0%7C0%7C637328404096525425&amp;sdata=EXfHWTzSOYyZ1LPrtbjbAfS5L9U0zfp0BX53tCydtCg%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hyperlink" Target="mailto:camille.havis@cobbk12.org" TargetMode="External"/><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mailto:jessica.Richardson@cobbk12.org" TargetMode="External"/><Relationship Id="rId5" Type="http://schemas.openxmlformats.org/officeDocument/2006/relationships/hyperlink" Target="mailto:erica.lester@cobbk12.org" TargetMode="External"/><Relationship Id="rId4" Type="http://schemas.openxmlformats.org/officeDocument/2006/relationships/hyperlink" Target="mailto:erin.thaler@cobbk12.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716280" y="5093208"/>
            <a:ext cx="7549896" cy="1261872"/>
          </a:xfrm>
        </p:spPr>
        <p:txBody>
          <a:bodyPr anchor="ctr">
            <a:normAutofit/>
          </a:bodyPr>
          <a:lstStyle/>
          <a:p>
            <a:pPr algn="r"/>
            <a:r>
              <a:rPr lang="en-US" sz="5100" b="1">
                <a:solidFill>
                  <a:schemeClr val="bg1"/>
                </a:solidFill>
              </a:rPr>
              <a:t>CAMPBELL MIDDLE SCHOOL</a:t>
            </a:r>
          </a:p>
        </p:txBody>
      </p:sp>
      <p:sp>
        <p:nvSpPr>
          <p:cNvPr id="3" name="Subtitle 2"/>
          <p:cNvSpPr>
            <a:spLocks noGrp="1"/>
          </p:cNvSpPr>
          <p:nvPr>
            <p:ph type="subTitle" idx="1"/>
          </p:nvPr>
        </p:nvSpPr>
        <p:spPr>
          <a:xfrm>
            <a:off x="8503920" y="5093208"/>
            <a:ext cx="2971800" cy="1261872"/>
          </a:xfrm>
        </p:spPr>
        <p:txBody>
          <a:bodyPr anchor="ctr">
            <a:normAutofit/>
          </a:bodyPr>
          <a:lstStyle/>
          <a:p>
            <a:pPr algn="l"/>
            <a:r>
              <a:rPr lang="en-US" sz="3200" b="1">
                <a:solidFill>
                  <a:schemeClr val="bg1"/>
                </a:solidFill>
              </a:rPr>
              <a:t>Rising 6</a:t>
            </a:r>
            <a:r>
              <a:rPr lang="en-US" sz="3200" b="1" baseline="30000">
                <a:solidFill>
                  <a:schemeClr val="bg1"/>
                </a:solidFill>
              </a:rPr>
              <a:t>th</a:t>
            </a:r>
            <a:r>
              <a:rPr lang="en-US" sz="3200" b="1">
                <a:solidFill>
                  <a:schemeClr val="bg1"/>
                </a:solidFill>
              </a:rPr>
              <a:t> Grade </a:t>
            </a:r>
          </a:p>
          <a:p>
            <a:pPr algn="l"/>
            <a:r>
              <a:rPr lang="en-US" sz="3200" b="1">
                <a:solidFill>
                  <a:schemeClr val="bg1"/>
                </a:solidFill>
              </a:rPr>
              <a:t>Parent Night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718032"/>
            <a:ext cx="10637520" cy="3217849"/>
          </a:xfrm>
          <a:prstGeom prst="rect">
            <a:avLst/>
          </a:prstGeom>
        </p:spPr>
      </p:pic>
      <p:cxnSp>
        <p:nvCxnSpPr>
          <p:cNvPr id="13" name="Straight Connector 12">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9699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99B82-2743-41F4-8AFA-92311B13684C}"/>
              </a:ext>
            </a:extLst>
          </p:cNvPr>
          <p:cNvSpPr>
            <a:spLocks noGrp="1"/>
          </p:cNvSpPr>
          <p:nvPr>
            <p:ph type="title"/>
          </p:nvPr>
        </p:nvSpPr>
        <p:spPr>
          <a:xfrm>
            <a:off x="213497" y="548640"/>
            <a:ext cx="4228611" cy="5431536"/>
          </a:xfrm>
        </p:spPr>
        <p:txBody>
          <a:bodyPr>
            <a:noAutofit/>
          </a:bodyPr>
          <a:lstStyle/>
          <a:p>
            <a:pPr algn="ctr"/>
            <a:r>
              <a:rPr lang="en-US" sz="6000" b="1"/>
              <a:t>We are the only DLI Middle School in CCSD</a:t>
            </a:r>
            <a:endParaRPr lang="en-US" sz="6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577AB0-3512-4388-964A-A01BBE588BBA}"/>
              </a:ext>
            </a:extLst>
          </p:cNvPr>
          <p:cNvSpPr>
            <a:spLocks noGrp="1"/>
          </p:cNvSpPr>
          <p:nvPr>
            <p:ph idx="1"/>
          </p:nvPr>
        </p:nvSpPr>
        <p:spPr>
          <a:xfrm>
            <a:off x="4793407" y="552091"/>
            <a:ext cx="7377257" cy="5431536"/>
          </a:xfrm>
        </p:spPr>
        <p:txBody>
          <a:bodyPr anchor="ctr">
            <a:normAutofit fontScale="92500" lnSpcReduction="20000"/>
          </a:bodyPr>
          <a:lstStyle/>
          <a:p>
            <a:pPr marL="0" indent="0">
              <a:buNone/>
            </a:pPr>
            <a:endParaRPr lang="en-US" sz="2200" b="1" dirty="0"/>
          </a:p>
          <a:p>
            <a:endParaRPr lang="en-US" sz="2200" b="1" dirty="0"/>
          </a:p>
          <a:p>
            <a:r>
              <a:rPr lang="en-US" sz="4000" b="1" dirty="0"/>
              <a:t>Dual Language Immersion</a:t>
            </a:r>
            <a:endParaRPr lang="en-US" sz="4000" b="1" dirty="0">
              <a:cs typeface="Calibri"/>
            </a:endParaRPr>
          </a:p>
          <a:p>
            <a:pPr lvl="1"/>
            <a:r>
              <a:rPr lang="en-US" sz="3600" dirty="0"/>
              <a:t>Smyrna Elementary</a:t>
            </a:r>
            <a:endParaRPr lang="en-US" sz="3600" dirty="0">
              <a:cs typeface="Calibri"/>
            </a:endParaRPr>
          </a:p>
          <a:p>
            <a:pPr lvl="1"/>
            <a:r>
              <a:rPr lang="en-US" sz="3600" dirty="0"/>
              <a:t>Nickajack Elementary</a:t>
            </a:r>
          </a:p>
          <a:p>
            <a:pPr lvl="1"/>
            <a:r>
              <a:rPr lang="en-US" sz="3600" dirty="0">
                <a:cs typeface="Calibri"/>
              </a:rPr>
              <a:t>Others by school choice</a:t>
            </a:r>
          </a:p>
          <a:p>
            <a:endParaRPr lang="en-US" sz="4000" b="1" dirty="0">
              <a:cs typeface="Calibri"/>
            </a:endParaRPr>
          </a:p>
          <a:p>
            <a:r>
              <a:rPr lang="en-US" sz="4000" b="1" dirty="0">
                <a:cs typeface="Calibri"/>
              </a:rPr>
              <a:t>Spanish Language &amp; Literature</a:t>
            </a:r>
            <a:endParaRPr lang="en-US" sz="4000" b="1" dirty="0"/>
          </a:p>
          <a:p>
            <a:pPr lvl="1"/>
            <a:r>
              <a:rPr lang="en-US" sz="3600" dirty="0">
                <a:cs typeface="Calibri"/>
              </a:rPr>
              <a:t>High School Spanish 1 / 2 / 3</a:t>
            </a:r>
          </a:p>
          <a:p>
            <a:pPr marL="0" indent="0">
              <a:buNone/>
            </a:pPr>
            <a:endParaRPr lang="en-US" sz="4000" b="1" dirty="0">
              <a:cs typeface="Calibri"/>
            </a:endParaRPr>
          </a:p>
          <a:p>
            <a:r>
              <a:rPr lang="en-US" sz="4000" b="1" dirty="0">
                <a:cs typeface="Calibri"/>
              </a:rPr>
              <a:t>Social Studies in Spanish</a:t>
            </a:r>
          </a:p>
          <a:p>
            <a:pPr lvl="1"/>
            <a:r>
              <a:rPr lang="en-US" sz="3600" dirty="0">
                <a:cs typeface="Calibri" panose="020F0502020204030204"/>
              </a:rPr>
              <a:t>All 3 years</a:t>
            </a:r>
          </a:p>
          <a:p>
            <a:endParaRPr lang="en-US" sz="3600" dirty="0">
              <a:cs typeface="Calibri" panose="020F0502020204030204"/>
            </a:endParaRPr>
          </a:p>
          <a:p>
            <a:pPr marL="0" indent="0">
              <a:buNone/>
            </a:pPr>
            <a:endParaRPr lang="en-US" sz="2200" dirty="0">
              <a:cs typeface="Calibri" panose="020F0502020204030204"/>
            </a:endParaRPr>
          </a:p>
        </p:txBody>
      </p:sp>
    </p:spTree>
    <p:extLst>
      <p:ext uri="{BB962C8B-B14F-4D97-AF65-F5344CB8AC3E}">
        <p14:creationId xmlns:p14="http://schemas.microsoft.com/office/powerpoint/2010/main" val="209560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b="1"/>
              <a:t>Operations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200" b="1" dirty="0"/>
              <a:t>School Opens				8:10</a:t>
            </a:r>
          </a:p>
          <a:p>
            <a:pPr lvl="1"/>
            <a:r>
              <a:rPr lang="en-US" sz="2200" dirty="0"/>
              <a:t>Report to Theater for silent study hall</a:t>
            </a:r>
          </a:p>
          <a:p>
            <a:pPr lvl="1"/>
            <a:r>
              <a:rPr lang="en-US" sz="2200" dirty="0"/>
              <a:t>Report to Before School Tutoring </a:t>
            </a:r>
          </a:p>
          <a:p>
            <a:pPr marL="457200" lvl="1" indent="0">
              <a:buNone/>
            </a:pPr>
            <a:endParaRPr lang="en-US" sz="2200" dirty="0"/>
          </a:p>
          <a:p>
            <a:r>
              <a:rPr lang="en-US" sz="2200" b="1" dirty="0"/>
              <a:t>School Begins				9:10</a:t>
            </a:r>
          </a:p>
          <a:p>
            <a:pPr lvl="1"/>
            <a:r>
              <a:rPr lang="en-US" sz="2200" dirty="0"/>
              <a:t>9:15 to 9:20 are the morning announcements</a:t>
            </a:r>
          </a:p>
          <a:p>
            <a:pPr lvl="1"/>
            <a:r>
              <a:rPr lang="en-US" sz="2200" dirty="0"/>
              <a:t>9:20 begins our daily advisement period</a:t>
            </a:r>
          </a:p>
          <a:p>
            <a:pPr lvl="1"/>
            <a:r>
              <a:rPr lang="en-US" sz="2200" dirty="0"/>
              <a:t>60-minute core class periods</a:t>
            </a:r>
          </a:p>
          <a:p>
            <a:pPr lvl="1"/>
            <a:r>
              <a:rPr lang="en-US" sz="2200" dirty="0"/>
              <a:t>50-minute connection class periods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50" r="496" b="-3"/>
          <a:stretch/>
        </p:blipFill>
        <p:spPr>
          <a:xfrm>
            <a:off x="7675658" y="2093976"/>
            <a:ext cx="3941064" cy="4096512"/>
          </a:xfrm>
          <a:prstGeom prst="rect">
            <a:avLst/>
          </a:prstGeom>
        </p:spPr>
      </p:pic>
    </p:spTree>
    <p:custDataLst>
      <p:tags r:id="rId1"/>
    </p:custDataLst>
    <p:extLst>
      <p:ext uri="{BB962C8B-B14F-4D97-AF65-F5344CB8AC3E}">
        <p14:creationId xmlns:p14="http://schemas.microsoft.com/office/powerpoint/2010/main" val="346345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US" sz="5400" b="1"/>
              <a:t>Operations</a:t>
            </a:r>
          </a:p>
        </p:txBody>
      </p:sp>
      <p:sp>
        <p:nvSpPr>
          <p:cNvPr id="3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5" y="2617650"/>
            <a:ext cx="5297253" cy="4134732"/>
          </a:xfrm>
        </p:spPr>
        <p:txBody>
          <a:bodyPr anchor="t">
            <a:normAutofit fontScale="92500"/>
          </a:bodyPr>
          <a:lstStyle/>
          <a:p>
            <a:r>
              <a:rPr lang="en-US" sz="2400" b="1" dirty="0"/>
              <a:t>Class Transition		</a:t>
            </a:r>
          </a:p>
          <a:p>
            <a:pPr lvl="1"/>
            <a:r>
              <a:rPr lang="en-US" dirty="0"/>
              <a:t>Line up to enter the next class</a:t>
            </a:r>
          </a:p>
          <a:p>
            <a:pPr lvl="1"/>
            <a:r>
              <a:rPr lang="en-US" dirty="0"/>
              <a:t>Literally walking across the hall</a:t>
            </a:r>
          </a:p>
          <a:p>
            <a:endParaRPr lang="en-US" sz="2400" b="1" dirty="0"/>
          </a:p>
          <a:p>
            <a:r>
              <a:rPr lang="en-US" sz="2400" b="1" dirty="0"/>
              <a:t>Hallways are separate </a:t>
            </a:r>
          </a:p>
          <a:p>
            <a:pPr lvl="1"/>
            <a:r>
              <a:rPr lang="en-US" dirty="0"/>
              <a:t>6</a:t>
            </a:r>
            <a:r>
              <a:rPr lang="en-US" baseline="30000" dirty="0"/>
              <a:t>th</a:t>
            </a:r>
            <a:r>
              <a:rPr lang="en-US" dirty="0"/>
              <a:t> basically on two hallways</a:t>
            </a:r>
          </a:p>
          <a:p>
            <a:pPr lvl="2"/>
            <a:r>
              <a:rPr lang="en-US" sz="2400" dirty="0"/>
              <a:t>500 Hall and 600 Hall</a:t>
            </a:r>
          </a:p>
          <a:p>
            <a:pPr lvl="1"/>
            <a:r>
              <a:rPr lang="en-US" dirty="0"/>
              <a:t>Lunch and Connections are separate from the other grade levels</a:t>
            </a:r>
          </a:p>
          <a:p>
            <a:pPr lvl="1"/>
            <a:r>
              <a:rPr lang="en-US" dirty="0"/>
              <a:t>Bus is the only time they will see 7</a:t>
            </a:r>
            <a:r>
              <a:rPr lang="en-US" baseline="30000" dirty="0"/>
              <a:t>th</a:t>
            </a:r>
            <a:r>
              <a:rPr lang="en-US" dirty="0"/>
              <a:t> and 8</a:t>
            </a:r>
            <a:r>
              <a:rPr lang="en-US" baseline="30000" dirty="0"/>
              <a:t>th</a:t>
            </a:r>
            <a:r>
              <a:rPr lang="en-US" dirty="0"/>
              <a:t> grade students</a:t>
            </a:r>
          </a:p>
          <a:p>
            <a:endParaRPr lang="en-US" sz="1700" dirty="0"/>
          </a:p>
          <a:p>
            <a:endParaRPr lang="en-US" sz="1700" dirty="0"/>
          </a:p>
          <a:p>
            <a:pPr marL="457200" lvl="1" indent="0">
              <a:buNone/>
            </a:pPr>
            <a:endParaRPr lang="en-US" sz="1700" dirty="0"/>
          </a:p>
          <a:p>
            <a:endParaRPr lang="en-US" sz="1700" dirty="0"/>
          </a:p>
          <a:p>
            <a:endParaRPr lang="en-US" sz="1700" dirty="0"/>
          </a:p>
        </p:txBody>
      </p:sp>
      <p:pic>
        <p:nvPicPr>
          <p:cNvPr id="4" name="Picture 3">
            <a:extLst>
              <a:ext uri="{FF2B5EF4-FFF2-40B4-BE49-F238E27FC236}">
                <a16:creationId xmlns:a16="http://schemas.microsoft.com/office/drawing/2014/main" id="{DB39D143-684A-4CB5-963E-92A57E85D265}"/>
              </a:ext>
            </a:extLst>
          </p:cNvPr>
          <p:cNvPicPr>
            <a:picLocks noChangeAspect="1"/>
          </p:cNvPicPr>
          <p:nvPr/>
        </p:nvPicPr>
        <p:blipFill>
          <a:blip r:embed="rId3"/>
          <a:stretch>
            <a:fillRect/>
          </a:stretch>
        </p:blipFill>
        <p:spPr>
          <a:xfrm>
            <a:off x="6099048" y="1456948"/>
            <a:ext cx="5458968" cy="3944104"/>
          </a:xfrm>
          <a:prstGeom prst="rect">
            <a:avLst/>
          </a:prstGeom>
        </p:spPr>
      </p:pic>
    </p:spTree>
    <p:custDataLst>
      <p:tags r:id="rId1"/>
    </p:custDataLst>
    <p:extLst>
      <p:ext uri="{BB962C8B-B14F-4D97-AF65-F5344CB8AC3E}">
        <p14:creationId xmlns:p14="http://schemas.microsoft.com/office/powerpoint/2010/main" val="64944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b="1"/>
              <a:t>Operations</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000" b="1" dirty="0"/>
              <a:t>Afternoon Announcement    	4:10</a:t>
            </a:r>
          </a:p>
          <a:p>
            <a:pPr lvl="1"/>
            <a:r>
              <a:rPr lang="en-US" sz="2000" dirty="0"/>
              <a:t>We dismiss by grade &amp; mode of transportation</a:t>
            </a:r>
          </a:p>
          <a:p>
            <a:pPr lvl="2"/>
            <a:r>
              <a:rPr lang="en-US" dirty="0"/>
              <a:t>Walkers &amp; Bike Riders</a:t>
            </a:r>
          </a:p>
          <a:p>
            <a:pPr lvl="2"/>
            <a:r>
              <a:rPr lang="en-US" dirty="0"/>
              <a:t>Car Riders</a:t>
            </a:r>
          </a:p>
          <a:p>
            <a:pPr lvl="2"/>
            <a:r>
              <a:rPr lang="en-US" dirty="0"/>
              <a:t>Bus Dismissal</a:t>
            </a:r>
          </a:p>
          <a:p>
            <a:pPr lvl="1"/>
            <a:r>
              <a:rPr lang="en-US" sz="2000" dirty="0"/>
              <a:t>Buses</a:t>
            </a:r>
          </a:p>
          <a:p>
            <a:r>
              <a:rPr lang="en-US" sz="2000" b="1" dirty="0"/>
              <a:t>School Closes			5:00</a:t>
            </a:r>
          </a:p>
          <a:p>
            <a:pPr lvl="1"/>
            <a:r>
              <a:rPr lang="en-US" sz="2000" dirty="0"/>
              <a:t>All students should be off campus</a:t>
            </a:r>
          </a:p>
          <a:p>
            <a:pPr lvl="1"/>
            <a:r>
              <a:rPr lang="en-US" sz="2000" dirty="0"/>
              <a:t>The front office is closed </a:t>
            </a:r>
          </a:p>
          <a:p>
            <a:pPr marL="457200" lvl="1" indent="0">
              <a:buNone/>
            </a:pPr>
            <a:endParaRPr lang="en-US" sz="2000" b="1" i="1" dirty="0"/>
          </a:p>
          <a:p>
            <a:pPr marL="457200" lvl="1" indent="0">
              <a:buNone/>
            </a:pPr>
            <a:r>
              <a:rPr lang="en-US" sz="2000" b="1" i="1" dirty="0"/>
              <a:t>Only exception is for those staying after for a club or tutor</a:t>
            </a:r>
          </a:p>
          <a:p>
            <a:pPr marL="0" indent="0">
              <a:buNone/>
            </a:pPr>
            <a:endParaRPr lang="en-US" sz="2000" dirty="0"/>
          </a:p>
          <a:p>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601" r="8249" b="-1"/>
          <a:stretch/>
        </p:blipFill>
        <p:spPr>
          <a:xfrm>
            <a:off x="8241012" y="2683911"/>
            <a:ext cx="3351130" cy="3494287"/>
          </a:xfrm>
          <a:prstGeom prst="rect">
            <a:avLst/>
          </a:prstGeom>
        </p:spPr>
      </p:pic>
    </p:spTree>
    <p:custDataLst>
      <p:tags r:id="rId1"/>
    </p:custDataLst>
    <p:extLst>
      <p:ext uri="{BB962C8B-B14F-4D97-AF65-F5344CB8AC3E}">
        <p14:creationId xmlns:p14="http://schemas.microsoft.com/office/powerpoint/2010/main" val="139766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200">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CA85C-9657-4325-8F40-38D57B874AA5}"/>
              </a:ext>
            </a:extLst>
          </p:cNvPr>
          <p:cNvSpPr>
            <a:spLocks noGrp="1"/>
          </p:cNvSpPr>
          <p:nvPr>
            <p:ph type="title"/>
          </p:nvPr>
        </p:nvSpPr>
        <p:spPr>
          <a:xfrm>
            <a:off x="-224461" y="30376"/>
            <a:ext cx="3566160" cy="2418357"/>
          </a:xfrm>
        </p:spPr>
        <p:txBody>
          <a:bodyPr vert="horz" lIns="91440" tIns="45720" rIns="91440" bIns="45720" rtlCol="0" anchor="b">
            <a:normAutofit/>
          </a:bodyPr>
          <a:lstStyle/>
          <a:p>
            <a:pPr algn="ctr"/>
            <a:r>
              <a:rPr lang="en-US" sz="5400" b="1"/>
              <a:t>AFTER SCHOOL ACTIVITIES</a:t>
            </a:r>
            <a:endParaRPr lang="en-US"/>
          </a:p>
        </p:txBody>
      </p:sp>
      <p:sp>
        <p:nvSpPr>
          <p:cNvPr id="3081"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A picture containing whiteboard&#10;&#10;Description automatically generated">
            <a:extLst>
              <a:ext uri="{FF2B5EF4-FFF2-40B4-BE49-F238E27FC236}">
                <a16:creationId xmlns:a16="http://schemas.microsoft.com/office/drawing/2014/main" id="{8EFD0582-D572-4313-BDBB-083D6679A8C9}"/>
              </a:ext>
            </a:extLst>
          </p:cNvPr>
          <p:cNvPicPr>
            <a:picLocks noChangeAspect="1"/>
          </p:cNvPicPr>
          <p:nvPr/>
        </p:nvPicPr>
        <p:blipFill>
          <a:blip r:embed="rId3"/>
          <a:stretch>
            <a:fillRect/>
          </a:stretch>
        </p:blipFill>
        <p:spPr>
          <a:xfrm>
            <a:off x="3555196" y="9567"/>
            <a:ext cx="1557500" cy="1826905"/>
          </a:xfrm>
          <a:prstGeom prst="rect">
            <a:avLst/>
          </a:prstGeom>
        </p:spPr>
      </p:pic>
      <p:pic>
        <p:nvPicPr>
          <p:cNvPr id="9" name="Picture 9">
            <a:extLst>
              <a:ext uri="{FF2B5EF4-FFF2-40B4-BE49-F238E27FC236}">
                <a16:creationId xmlns:a16="http://schemas.microsoft.com/office/drawing/2014/main" id="{6A7B1F75-06A0-4036-BC8D-06B949130E05}"/>
              </a:ext>
            </a:extLst>
          </p:cNvPr>
          <p:cNvPicPr>
            <a:picLocks noChangeAspect="1"/>
          </p:cNvPicPr>
          <p:nvPr/>
        </p:nvPicPr>
        <p:blipFill>
          <a:blip r:embed="rId4"/>
          <a:stretch>
            <a:fillRect/>
          </a:stretch>
        </p:blipFill>
        <p:spPr>
          <a:xfrm>
            <a:off x="10126361" y="65264"/>
            <a:ext cx="1852279" cy="1826905"/>
          </a:xfrm>
          <a:prstGeom prst="rect">
            <a:avLst/>
          </a:prstGeom>
        </p:spPr>
      </p:pic>
      <p:pic>
        <p:nvPicPr>
          <p:cNvPr id="13" name="Picture 13">
            <a:extLst>
              <a:ext uri="{FF2B5EF4-FFF2-40B4-BE49-F238E27FC236}">
                <a16:creationId xmlns:a16="http://schemas.microsoft.com/office/drawing/2014/main" id="{EFF9CB94-AB56-488B-9535-17D36932C46D}"/>
              </a:ext>
            </a:extLst>
          </p:cNvPr>
          <p:cNvPicPr>
            <a:picLocks noChangeAspect="1"/>
          </p:cNvPicPr>
          <p:nvPr/>
        </p:nvPicPr>
        <p:blipFill>
          <a:blip r:embed="rId5"/>
          <a:stretch>
            <a:fillRect/>
          </a:stretch>
        </p:blipFill>
        <p:spPr>
          <a:xfrm>
            <a:off x="6546126" y="9567"/>
            <a:ext cx="1762375" cy="1770534"/>
          </a:xfrm>
          <a:prstGeom prst="rect">
            <a:avLst/>
          </a:prstGeom>
        </p:spPr>
      </p:pic>
      <p:pic>
        <p:nvPicPr>
          <p:cNvPr id="14" name="Picture 14" descr="A picture containing clipart&#10;&#10;Description automatically generated">
            <a:extLst>
              <a:ext uri="{FF2B5EF4-FFF2-40B4-BE49-F238E27FC236}">
                <a16:creationId xmlns:a16="http://schemas.microsoft.com/office/drawing/2014/main" id="{B84878A6-D3E2-4717-9BEC-F984218878EE}"/>
              </a:ext>
            </a:extLst>
          </p:cNvPr>
          <p:cNvPicPr>
            <a:picLocks noChangeAspect="1"/>
          </p:cNvPicPr>
          <p:nvPr/>
        </p:nvPicPr>
        <p:blipFill>
          <a:blip r:embed="rId6"/>
          <a:stretch>
            <a:fillRect/>
          </a:stretch>
        </p:blipFill>
        <p:spPr>
          <a:xfrm>
            <a:off x="1123340" y="2479109"/>
            <a:ext cx="2218359" cy="1618803"/>
          </a:xfrm>
          <a:prstGeom prst="rect">
            <a:avLst/>
          </a:prstGeom>
        </p:spPr>
      </p:pic>
      <p:pic>
        <p:nvPicPr>
          <p:cNvPr id="17" name="Picture 4" descr="A picture containing text, clipart&#10;&#10;Description automatically generated">
            <a:extLst>
              <a:ext uri="{FF2B5EF4-FFF2-40B4-BE49-F238E27FC236}">
                <a16:creationId xmlns:a16="http://schemas.microsoft.com/office/drawing/2014/main" id="{437ECD60-4154-416A-A2F9-67E41813FD11}"/>
              </a:ext>
            </a:extLst>
          </p:cNvPr>
          <p:cNvPicPr>
            <a:picLocks noChangeAspect="1"/>
          </p:cNvPicPr>
          <p:nvPr/>
        </p:nvPicPr>
        <p:blipFill>
          <a:blip r:embed="rId7"/>
          <a:stretch>
            <a:fillRect/>
          </a:stretch>
        </p:blipFill>
        <p:spPr>
          <a:xfrm>
            <a:off x="7529086" y="3298550"/>
            <a:ext cx="1457649" cy="1928719"/>
          </a:xfrm>
          <a:prstGeom prst="rect">
            <a:avLst/>
          </a:prstGeom>
        </p:spPr>
      </p:pic>
      <p:pic>
        <p:nvPicPr>
          <p:cNvPr id="19" name="Picture 7">
            <a:extLst>
              <a:ext uri="{FF2B5EF4-FFF2-40B4-BE49-F238E27FC236}">
                <a16:creationId xmlns:a16="http://schemas.microsoft.com/office/drawing/2014/main" id="{EA44886B-B572-4A32-9C2B-B28ACB1E0985}"/>
              </a:ext>
            </a:extLst>
          </p:cNvPr>
          <p:cNvPicPr>
            <a:picLocks noChangeAspect="1"/>
          </p:cNvPicPr>
          <p:nvPr/>
        </p:nvPicPr>
        <p:blipFill>
          <a:blip r:embed="rId8"/>
          <a:stretch>
            <a:fillRect/>
          </a:stretch>
        </p:blipFill>
        <p:spPr>
          <a:xfrm>
            <a:off x="7840809" y="1942962"/>
            <a:ext cx="2697355" cy="1765432"/>
          </a:xfrm>
          <a:prstGeom prst="rect">
            <a:avLst/>
          </a:prstGeom>
        </p:spPr>
      </p:pic>
      <p:pic>
        <p:nvPicPr>
          <p:cNvPr id="20" name="Picture 5" descr="A picture containing text, sign&#10;&#10;Description automatically generated">
            <a:extLst>
              <a:ext uri="{FF2B5EF4-FFF2-40B4-BE49-F238E27FC236}">
                <a16:creationId xmlns:a16="http://schemas.microsoft.com/office/drawing/2014/main" id="{04A07AE3-42A4-41B9-A46F-F6A1A45BD63C}"/>
              </a:ext>
            </a:extLst>
          </p:cNvPr>
          <p:cNvPicPr>
            <a:picLocks noChangeAspect="1"/>
          </p:cNvPicPr>
          <p:nvPr/>
        </p:nvPicPr>
        <p:blipFill>
          <a:blip r:embed="rId9"/>
          <a:stretch>
            <a:fillRect/>
          </a:stretch>
        </p:blipFill>
        <p:spPr>
          <a:xfrm>
            <a:off x="4415777" y="3686429"/>
            <a:ext cx="2563234" cy="1708823"/>
          </a:xfrm>
          <a:prstGeom prst="rect">
            <a:avLst/>
          </a:prstGeom>
        </p:spPr>
      </p:pic>
      <p:pic>
        <p:nvPicPr>
          <p:cNvPr id="21" name="Picture 8">
            <a:extLst>
              <a:ext uri="{FF2B5EF4-FFF2-40B4-BE49-F238E27FC236}">
                <a16:creationId xmlns:a16="http://schemas.microsoft.com/office/drawing/2014/main" id="{68BB2A62-2F25-43CD-8C19-77DBFFC80AEB}"/>
              </a:ext>
            </a:extLst>
          </p:cNvPr>
          <p:cNvPicPr>
            <a:picLocks noChangeAspect="1"/>
          </p:cNvPicPr>
          <p:nvPr/>
        </p:nvPicPr>
        <p:blipFill>
          <a:blip r:embed="rId10"/>
          <a:stretch>
            <a:fillRect/>
          </a:stretch>
        </p:blipFill>
        <p:spPr>
          <a:xfrm>
            <a:off x="4499110" y="2287459"/>
            <a:ext cx="2218358" cy="1177418"/>
          </a:xfrm>
          <a:prstGeom prst="rect">
            <a:avLst/>
          </a:prstGeom>
        </p:spPr>
      </p:pic>
      <p:pic>
        <p:nvPicPr>
          <p:cNvPr id="22" name="Picture 6" descr="Logo&#10;&#10;Description automatically generated">
            <a:extLst>
              <a:ext uri="{FF2B5EF4-FFF2-40B4-BE49-F238E27FC236}">
                <a16:creationId xmlns:a16="http://schemas.microsoft.com/office/drawing/2014/main" id="{7AB83910-9C17-4533-95D4-02511D1EF39D}"/>
              </a:ext>
            </a:extLst>
          </p:cNvPr>
          <p:cNvPicPr>
            <a:picLocks noChangeAspect="1"/>
          </p:cNvPicPr>
          <p:nvPr/>
        </p:nvPicPr>
        <p:blipFill>
          <a:blip r:embed="rId11"/>
          <a:stretch>
            <a:fillRect/>
          </a:stretch>
        </p:blipFill>
        <p:spPr>
          <a:xfrm>
            <a:off x="9697538" y="3669108"/>
            <a:ext cx="2304698" cy="1442942"/>
          </a:xfrm>
          <a:prstGeom prst="rect">
            <a:avLst/>
          </a:prstGeom>
        </p:spPr>
      </p:pic>
      <p:pic>
        <p:nvPicPr>
          <p:cNvPr id="23" name="Picture 2">
            <a:extLst>
              <a:ext uri="{FF2B5EF4-FFF2-40B4-BE49-F238E27FC236}">
                <a16:creationId xmlns:a16="http://schemas.microsoft.com/office/drawing/2014/main" id="{CA8BC668-45C2-49A0-9262-E715F29D54C0}"/>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33716" y="4582394"/>
            <a:ext cx="2649806" cy="21885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technology student association logo">
            <a:extLst>
              <a:ext uri="{FF2B5EF4-FFF2-40B4-BE49-F238E27FC236}">
                <a16:creationId xmlns:a16="http://schemas.microsoft.com/office/drawing/2014/main" id="{0C5927C4-61C7-4EC0-ADCE-9E1596AA275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07983" y="5616804"/>
            <a:ext cx="3438143" cy="11259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show choir clipart">
            <a:extLst>
              <a:ext uri="{FF2B5EF4-FFF2-40B4-BE49-F238E27FC236}">
                <a16:creationId xmlns:a16="http://schemas.microsoft.com/office/drawing/2014/main" id="{5A523398-1FEB-44AD-A2E7-6CFF212F2CF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725402" y="5364161"/>
            <a:ext cx="2563234" cy="15550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close up of a logo&#10;&#10;Description automatically generated">
            <a:extLst>
              <a:ext uri="{FF2B5EF4-FFF2-40B4-BE49-F238E27FC236}">
                <a16:creationId xmlns:a16="http://schemas.microsoft.com/office/drawing/2014/main" id="{98EB1CCD-60BE-402A-B46A-B4294F327873}"/>
              </a:ext>
            </a:extLst>
          </p:cNvPr>
          <p:cNvPicPr>
            <a:picLocks noChangeAspect="1"/>
          </p:cNvPicPr>
          <p:nvPr/>
        </p:nvPicPr>
        <p:blipFill>
          <a:blip r:embed="rId15"/>
          <a:stretch>
            <a:fillRect/>
          </a:stretch>
        </p:blipFill>
        <p:spPr>
          <a:xfrm>
            <a:off x="9581235" y="5363838"/>
            <a:ext cx="2697355" cy="1429598"/>
          </a:xfrm>
          <a:prstGeom prst="rect">
            <a:avLst/>
          </a:prstGeom>
        </p:spPr>
      </p:pic>
    </p:spTree>
    <p:extLst>
      <p:ext uri="{BB962C8B-B14F-4D97-AF65-F5344CB8AC3E}">
        <p14:creationId xmlns:p14="http://schemas.microsoft.com/office/powerpoint/2010/main" val="130502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b="1" dirty="0"/>
              <a:t>Ms. Erin Thaler, Assistant Principal</a:t>
            </a:r>
            <a:endParaRPr lang="en-US" sz="5400" dirty="0"/>
          </a:p>
        </p:txBody>
      </p:sp>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4000" dirty="0"/>
              <a:t>Course Handbook</a:t>
            </a:r>
          </a:p>
          <a:p>
            <a:pPr>
              <a:buFontTx/>
              <a:buChar char="-"/>
            </a:pPr>
            <a:r>
              <a:rPr lang="en-US" sz="4000" dirty="0"/>
              <a:t>Who are we?</a:t>
            </a:r>
          </a:p>
          <a:p>
            <a:pPr>
              <a:buFontTx/>
              <a:buChar char="-"/>
            </a:pPr>
            <a:r>
              <a:rPr lang="en-US" sz="4000" dirty="0"/>
              <a:t>CMS Bell Schedule</a:t>
            </a:r>
          </a:p>
          <a:p>
            <a:pPr>
              <a:buFontTx/>
              <a:buChar char="-"/>
            </a:pPr>
            <a:r>
              <a:rPr lang="en-US" sz="4000" dirty="0"/>
              <a:t>6</a:t>
            </a:r>
            <a:r>
              <a:rPr lang="en-US" sz="4000" baseline="30000" dirty="0"/>
              <a:t>th</a:t>
            </a:r>
            <a:r>
              <a:rPr lang="en-US" sz="4000" dirty="0"/>
              <a:t> Grade At a Glance</a:t>
            </a:r>
          </a:p>
          <a:p>
            <a:pPr>
              <a:buFontTx/>
              <a:buChar char="-"/>
            </a:pPr>
            <a:r>
              <a:rPr lang="en-US" sz="4000" dirty="0"/>
              <a:t>Sample 6</a:t>
            </a:r>
            <a:r>
              <a:rPr lang="en-US" sz="4000" baseline="30000" dirty="0"/>
              <a:t>th</a:t>
            </a:r>
            <a:r>
              <a:rPr lang="en-US" sz="4000" dirty="0"/>
              <a:t> Grade Events</a:t>
            </a:r>
          </a:p>
        </p:txBody>
      </p:sp>
      <p:pic>
        <p:nvPicPr>
          <p:cNvPr id="5" name="Picture 4">
            <a:extLst>
              <a:ext uri="{FF2B5EF4-FFF2-40B4-BE49-F238E27FC236}">
                <a16:creationId xmlns:a16="http://schemas.microsoft.com/office/drawing/2014/main" id="{D47A5E7B-A5D1-4EE7-856A-D68C58B6646A}"/>
              </a:ext>
            </a:extLst>
          </p:cNvPr>
          <p:cNvPicPr>
            <a:picLocks noChangeAspect="1"/>
          </p:cNvPicPr>
          <p:nvPr/>
        </p:nvPicPr>
        <p:blipFill>
          <a:blip r:embed="rId3"/>
          <a:stretch>
            <a:fillRect/>
          </a:stretch>
        </p:blipFill>
        <p:spPr>
          <a:xfrm>
            <a:off x="873303" y="75011"/>
            <a:ext cx="3914454" cy="6779673"/>
          </a:xfrm>
          <a:prstGeom prst="rect">
            <a:avLst/>
          </a:prstGeom>
        </p:spPr>
      </p:pic>
    </p:spTree>
    <p:custDataLst>
      <p:tags r:id="rId1"/>
    </p:custDataLst>
    <p:extLst>
      <p:ext uri="{BB962C8B-B14F-4D97-AF65-F5344CB8AC3E}">
        <p14:creationId xmlns:p14="http://schemas.microsoft.com/office/powerpoint/2010/main" val="248509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US" sz="5000" b="1" i="1"/>
              <a:t>Ms. Molly Groebner</a:t>
            </a:r>
            <a:endParaRPr lang="en-US">
              <a:cs typeface="Calibri Light" panose="020F0302020204030204"/>
            </a:endParaRPr>
          </a:p>
        </p:txBody>
      </p:sp>
      <p:sp>
        <p:nvSpPr>
          <p:cNvPr id="1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3226" y="2660904"/>
            <a:ext cx="5580888" cy="3978033"/>
          </a:xfrm>
        </p:spPr>
        <p:txBody>
          <a:bodyPr anchor="t">
            <a:noAutofit/>
          </a:bodyPr>
          <a:lstStyle/>
          <a:p>
            <a:r>
              <a:rPr lang="en-US" sz="3200" b="1" dirty="0"/>
              <a:t>Delivery Models</a:t>
            </a:r>
          </a:p>
          <a:p>
            <a:pPr lvl="1"/>
            <a:r>
              <a:rPr lang="en-US" sz="3200" dirty="0"/>
              <a:t>Advanced Content Classes</a:t>
            </a:r>
          </a:p>
          <a:p>
            <a:pPr lvl="1"/>
            <a:r>
              <a:rPr lang="en-US" sz="3200" dirty="0"/>
              <a:t>Math 6/7 &amp; Math 7/8</a:t>
            </a:r>
          </a:p>
          <a:p>
            <a:pPr lvl="1"/>
            <a:r>
              <a:rPr lang="en-US" sz="3200" dirty="0"/>
              <a:t>High School Classes</a:t>
            </a:r>
          </a:p>
          <a:p>
            <a:pPr lvl="2"/>
            <a:r>
              <a:rPr lang="en-US" sz="3200" dirty="0"/>
              <a:t>Honors Algebra</a:t>
            </a:r>
          </a:p>
          <a:p>
            <a:pPr lvl="2"/>
            <a:r>
              <a:rPr lang="en-US" sz="3200" dirty="0"/>
              <a:t>Spanish 1 / French 1</a:t>
            </a:r>
          </a:p>
          <a:p>
            <a:pPr lvl="2"/>
            <a:r>
              <a:rPr lang="en-US" sz="3200" dirty="0"/>
              <a:t>Physical Science</a:t>
            </a:r>
          </a:p>
          <a:p>
            <a:pPr lvl="2"/>
            <a:r>
              <a:rPr lang="en-US" sz="3200" dirty="0"/>
              <a:t>Art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080" y="640080"/>
            <a:ext cx="5458968" cy="3793982"/>
          </a:xfrm>
          <a:prstGeom prst="rect">
            <a:avLst/>
          </a:prstGeom>
        </p:spPr>
      </p:pic>
    </p:spTree>
    <p:custDataLst>
      <p:tags r:id="rId1"/>
    </p:custDataLst>
    <p:extLst>
      <p:ext uri="{BB962C8B-B14F-4D97-AF65-F5344CB8AC3E}">
        <p14:creationId xmlns:p14="http://schemas.microsoft.com/office/powerpoint/2010/main" val="331996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4818888" cy="1476801"/>
          </a:xfrm>
        </p:spPr>
        <p:txBody>
          <a:bodyPr anchor="b">
            <a:normAutofit/>
          </a:bodyPr>
          <a:lstStyle/>
          <a:p>
            <a:r>
              <a:rPr lang="en-US" sz="5000" b="1" i="1"/>
              <a:t>Ms. Stephanie Burress</a:t>
            </a:r>
          </a:p>
        </p:txBody>
      </p:sp>
      <p:pic>
        <p:nvPicPr>
          <p:cNvPr id="6" name="Picture 5" descr="A picture containing implement, stationary, pencil, crayon&#10;&#10;Description automatically generated">
            <a:extLst>
              <a:ext uri="{FF2B5EF4-FFF2-40B4-BE49-F238E27FC236}">
                <a16:creationId xmlns:a16="http://schemas.microsoft.com/office/drawing/2014/main" id="{950759E6-1ECC-4317-A470-35A2D5C42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99" y="959628"/>
            <a:ext cx="4769053" cy="5577840"/>
          </a:xfrm>
          <a:prstGeom prst="rect">
            <a:avLst/>
          </a:prstGeom>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19032" y="2664886"/>
            <a:ext cx="5719538" cy="3872582"/>
          </a:xfrm>
        </p:spPr>
        <p:txBody>
          <a:bodyPr anchor="t">
            <a:noAutofit/>
          </a:bodyPr>
          <a:lstStyle/>
          <a:p>
            <a:r>
              <a:rPr lang="en-US" b="1" dirty="0"/>
              <a:t>Support &amp; Specialized Services</a:t>
            </a:r>
          </a:p>
          <a:p>
            <a:pPr lvl="1"/>
            <a:r>
              <a:rPr lang="en-US" sz="2800" b="1" dirty="0"/>
              <a:t>Co-Taught Classes</a:t>
            </a:r>
            <a:endParaRPr lang="en-US" sz="2800" b="1" dirty="0">
              <a:cs typeface="Calibri"/>
            </a:endParaRPr>
          </a:p>
          <a:p>
            <a:pPr marL="914400" lvl="2" indent="0">
              <a:buNone/>
            </a:pPr>
            <a:r>
              <a:rPr lang="en-US" sz="2800" dirty="0"/>
              <a:t>ELA	Social Studies</a:t>
            </a:r>
            <a:endParaRPr lang="en-US" sz="2800" dirty="0">
              <a:cs typeface="Calibri"/>
            </a:endParaRPr>
          </a:p>
          <a:p>
            <a:pPr marL="914400" lvl="2" indent="0">
              <a:buNone/>
            </a:pPr>
            <a:r>
              <a:rPr lang="en-US" sz="2800" dirty="0"/>
              <a:t>Math	Science</a:t>
            </a:r>
            <a:endParaRPr lang="en-US" sz="2800" dirty="0">
              <a:cs typeface="Calibri"/>
            </a:endParaRPr>
          </a:p>
          <a:p>
            <a:pPr lvl="1"/>
            <a:r>
              <a:rPr lang="en-US" sz="2800" b="1" dirty="0"/>
              <a:t>Small Group Classes</a:t>
            </a:r>
            <a:endParaRPr lang="en-US" sz="2800" b="1" dirty="0">
              <a:cs typeface="Calibri"/>
            </a:endParaRPr>
          </a:p>
          <a:p>
            <a:pPr marL="914400" lvl="2" indent="0">
              <a:buNone/>
            </a:pPr>
            <a:r>
              <a:rPr lang="en-US" sz="2800" dirty="0"/>
              <a:t>ELA - Math – Reading Support</a:t>
            </a:r>
          </a:p>
          <a:p>
            <a:pPr lvl="1"/>
            <a:r>
              <a:rPr lang="en-US" sz="2800" b="1" dirty="0"/>
              <a:t>Programs</a:t>
            </a:r>
            <a:endParaRPr lang="en-US" sz="2800" b="1" dirty="0">
              <a:cs typeface="Calibri"/>
            </a:endParaRPr>
          </a:p>
          <a:p>
            <a:pPr lvl="2"/>
            <a:r>
              <a:rPr lang="en-US" sz="2800" dirty="0"/>
              <a:t>AU / MID / MOID</a:t>
            </a:r>
          </a:p>
        </p:txBody>
      </p:sp>
    </p:spTree>
    <p:custDataLst>
      <p:tags r:id="rId1"/>
    </p:custDataLst>
    <p:extLst>
      <p:ext uri="{BB962C8B-B14F-4D97-AF65-F5344CB8AC3E}">
        <p14:creationId xmlns:p14="http://schemas.microsoft.com/office/powerpoint/2010/main" val="73780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313E4-518A-40F0-A3AB-C30FCB15FD98}"/>
              </a:ext>
            </a:extLst>
          </p:cNvPr>
          <p:cNvSpPr>
            <a:spLocks noGrp="1"/>
          </p:cNvSpPr>
          <p:nvPr>
            <p:ph type="title"/>
          </p:nvPr>
        </p:nvSpPr>
        <p:spPr>
          <a:xfrm>
            <a:off x="5363111" y="320532"/>
            <a:ext cx="6579052" cy="6316574"/>
          </a:xfrm>
        </p:spPr>
        <p:txBody>
          <a:bodyPr vert="horz" lIns="91440" tIns="45720" rIns="91440" bIns="45720" rtlCol="0" anchor="b">
            <a:noAutofit/>
          </a:bodyPr>
          <a:lstStyle/>
          <a:p>
            <a:r>
              <a:rPr lang="en-US" sz="4800" b="1" dirty="0"/>
              <a:t>IB Coordinator</a:t>
            </a:r>
            <a:br>
              <a:rPr lang="en-US" sz="2800" b="1" dirty="0"/>
            </a:br>
            <a:r>
              <a:rPr lang="en-US" sz="2800" b="1" dirty="0"/>
              <a:t>Candace Ellis</a:t>
            </a:r>
            <a:br>
              <a:rPr lang="en-US" sz="2800" b="1" dirty="0"/>
            </a:br>
            <a:br>
              <a:rPr lang="en-US" sz="2800" b="1" dirty="0"/>
            </a:br>
            <a:br>
              <a:rPr lang="en-US" sz="2800" b="1" dirty="0"/>
            </a:br>
            <a:br>
              <a:rPr lang="en-US" sz="2800" b="1" dirty="0"/>
            </a:br>
            <a:r>
              <a:rPr lang="en-US" sz="4000" b="1" dirty="0"/>
              <a:t>IB at CMS</a:t>
            </a:r>
            <a:br>
              <a:rPr lang="en-US" sz="2800" b="1" dirty="0"/>
            </a:br>
            <a:r>
              <a:rPr lang="en-US" sz="2800" dirty="0"/>
              <a:t>The International Baccalaureate® (IB) Middle Years </a:t>
            </a:r>
            <a:r>
              <a:rPr lang="en-US" sz="2800" dirty="0" err="1"/>
              <a:t>Programme</a:t>
            </a:r>
            <a:r>
              <a:rPr lang="en-US" sz="2800" dirty="0"/>
              <a:t> (MYP) emphasizes intellectual challenge. </a:t>
            </a:r>
            <a:br>
              <a:rPr lang="en-US" sz="2800" dirty="0"/>
            </a:br>
            <a:br>
              <a:rPr lang="en-US" sz="2800" dirty="0"/>
            </a:br>
            <a:r>
              <a:rPr lang="en-US" sz="2800" dirty="0"/>
              <a:t>It encourages students to make practical connections between their studies and the real world, preparing them for success in further study and in life.</a:t>
            </a:r>
            <a:br>
              <a:rPr lang="en-US" sz="2800" dirty="0"/>
            </a:br>
            <a:r>
              <a:rPr lang="en-US" sz="2800" b="1" dirty="0"/>
              <a:t>Grades 6-8 are IB learners-inclusive program. </a:t>
            </a:r>
          </a:p>
        </p:txBody>
      </p:sp>
      <p:pic>
        <p:nvPicPr>
          <p:cNvPr id="6" name="Picture 5" descr="Icon&#10;&#10;Description automatically generated">
            <a:extLst>
              <a:ext uri="{FF2B5EF4-FFF2-40B4-BE49-F238E27FC236}">
                <a16:creationId xmlns:a16="http://schemas.microsoft.com/office/drawing/2014/main" id="{64CB5BC1-5588-4A24-B128-4D2D61A1060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514" r="420"/>
          <a:stretch/>
        </p:blipFill>
        <p:spPr>
          <a:xfrm>
            <a:off x="20" y="541427"/>
            <a:ext cx="5174077" cy="6316573"/>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22"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pPr algn="ctr"/>
            <a:r>
              <a:rPr lang="en-US" sz="6600" b="1" kern="1200">
                <a:latin typeface="+mj-lt"/>
                <a:ea typeface="+mj-ea"/>
                <a:cs typeface="+mj-cs"/>
              </a:rPr>
              <a:t>IB Learner Profile Traits</a:t>
            </a:r>
            <a:endParaRPr lang="en-US">
              <a:ea typeface="+mj-ea"/>
              <a:cs typeface="+mj-cs"/>
            </a:endParaRP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hlinkClick r:id="" action="ppaction://noaction"/>
            <a:extLst>
              <a:ext uri="{FF2B5EF4-FFF2-40B4-BE49-F238E27FC236}">
                <a16:creationId xmlns:a16="http://schemas.microsoft.com/office/drawing/2014/main" id="{58FA3631-EA7D-4502-8FEB-BE18DC57776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175" r="-3" b="2706"/>
          <a:stretch/>
        </p:blipFill>
        <p:spPr>
          <a:xfrm>
            <a:off x="4371618" y="817431"/>
            <a:ext cx="7497293" cy="5564416"/>
          </a:xfrm>
          <a:prstGeom prst="rect">
            <a:avLst/>
          </a:prstGeom>
        </p:spPr>
      </p:pic>
    </p:spTree>
    <p:custDataLst>
      <p:tags r:id="rId1"/>
    </p:custDataLst>
    <p:extLst>
      <p:ext uri="{BB962C8B-B14F-4D97-AF65-F5344CB8AC3E}">
        <p14:creationId xmlns:p14="http://schemas.microsoft.com/office/powerpoint/2010/main" val="44857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0"/>
            <a:ext cx="6251110" cy="2223738"/>
          </a:xfrm>
        </p:spPr>
        <p:txBody>
          <a:bodyPr anchor="b">
            <a:normAutofit/>
          </a:bodyPr>
          <a:lstStyle/>
          <a:p>
            <a:r>
              <a:rPr lang="en-US" sz="4800" b="1" dirty="0"/>
              <a:t>WELCOME  </a:t>
            </a:r>
            <a:br>
              <a:rPr lang="en-US" sz="4800" b="1" dirty="0"/>
            </a:br>
            <a:r>
              <a:rPr lang="en-US" sz="4800" b="1" dirty="0"/>
              <a:t>BIENVENIDO  </a:t>
            </a:r>
            <a:br>
              <a:rPr lang="en-US" sz="4800" b="1" dirty="0"/>
            </a:br>
            <a:r>
              <a:rPr lang="en-US" sz="4800" b="1" dirty="0"/>
              <a:t>BIENVENUE</a:t>
            </a:r>
          </a:p>
        </p:txBody>
      </p:sp>
      <p:pic>
        <p:nvPicPr>
          <p:cNvPr id="6" name="Picture 2" descr="http://www.cobbk12.org/campbellms/Admin%20Pictures/Havis.jpg">
            <a:extLst>
              <a:ext uri="{FF2B5EF4-FFF2-40B4-BE49-F238E27FC236}">
                <a16:creationId xmlns:a16="http://schemas.microsoft.com/office/drawing/2014/main" id="{7E954A3C-49FB-4CEA-8BFF-A62E6583B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452"/>
          <a:stretch/>
        </p:blipFill>
        <p:spPr bwMode="auto">
          <a:xfrm>
            <a:off x="20" y="10"/>
            <a:ext cx="4635571"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374947"/>
            <a:ext cx="6251110" cy="4483053"/>
          </a:xfrm>
        </p:spPr>
        <p:txBody>
          <a:bodyPr vert="horz" lIns="91440" tIns="45720" rIns="91440" bIns="45720" rtlCol="0" anchor="t">
            <a:noAutofit/>
          </a:bodyPr>
          <a:lstStyle/>
          <a:p>
            <a:pPr>
              <a:buFont typeface="Wingdings" panose="05000000000000000000" pitchFamily="2" charset="2"/>
              <a:buChar char="q"/>
            </a:pPr>
            <a:r>
              <a:rPr lang="en-US" sz="1800" b="1" dirty="0"/>
              <a:t> Dr. Camille Havis, Principal</a:t>
            </a:r>
            <a:endParaRPr lang="en-US" sz="1800" b="1" dirty="0">
              <a:cs typeface="Calibri"/>
            </a:endParaRPr>
          </a:p>
          <a:p>
            <a:pPr lvl="1">
              <a:buFont typeface="Wingdings" panose="05000000000000000000" pitchFamily="2" charset="2"/>
              <a:buChar char="ü"/>
            </a:pPr>
            <a:r>
              <a:rPr lang="en-US" sz="1800" b="1" dirty="0"/>
              <a:t>About Us</a:t>
            </a:r>
            <a:endParaRPr lang="en-US" sz="1800" b="1" dirty="0">
              <a:cs typeface="Calibri"/>
            </a:endParaRPr>
          </a:p>
          <a:p>
            <a:pPr lvl="1">
              <a:buFont typeface="Wingdings" panose="05000000000000000000" pitchFamily="2" charset="2"/>
              <a:buChar char="ü"/>
            </a:pPr>
            <a:r>
              <a:rPr lang="en-US" sz="1800" b="1" dirty="0"/>
              <a:t>Basic School Info</a:t>
            </a:r>
            <a:endParaRPr lang="en-US" sz="1800" b="1" dirty="0">
              <a:cs typeface="Calibri"/>
            </a:endParaRPr>
          </a:p>
          <a:p>
            <a:pPr>
              <a:buFont typeface="Wingdings" panose="05000000000000000000" pitchFamily="2" charset="2"/>
              <a:buChar char="q"/>
            </a:pPr>
            <a:r>
              <a:rPr lang="en-US" sz="1800" b="1" dirty="0"/>
              <a:t> Ms. Erin Thaler, 6</a:t>
            </a:r>
            <a:r>
              <a:rPr lang="en-US" sz="1800" b="1" baseline="30000" dirty="0"/>
              <a:t>th</a:t>
            </a:r>
            <a:r>
              <a:rPr lang="en-US" sz="1800" b="1" dirty="0"/>
              <a:t> AP</a:t>
            </a:r>
          </a:p>
          <a:p>
            <a:pPr lvl="1">
              <a:buFont typeface="Wingdings" panose="05000000000000000000" pitchFamily="2" charset="2"/>
              <a:buChar char="ü"/>
            </a:pPr>
            <a:r>
              <a:rPr lang="en-US" sz="1800" b="1" dirty="0"/>
              <a:t>Course Handbook</a:t>
            </a:r>
            <a:endParaRPr lang="en-US" sz="1800" b="1" dirty="0">
              <a:cs typeface="Calibri"/>
            </a:endParaRPr>
          </a:p>
          <a:p>
            <a:pPr>
              <a:buFont typeface="Wingdings" panose="05000000000000000000" pitchFamily="2" charset="2"/>
              <a:buChar char="q"/>
            </a:pPr>
            <a:r>
              <a:rPr lang="en-US" sz="1800" b="1" dirty="0"/>
              <a:t>Ms. Molly Groebner – AC Coordinator</a:t>
            </a:r>
            <a:endParaRPr lang="en-US" sz="1800" b="1" dirty="0">
              <a:cs typeface="Calibri"/>
            </a:endParaRPr>
          </a:p>
          <a:p>
            <a:pPr>
              <a:buFont typeface="Wingdings" panose="05000000000000000000" pitchFamily="2" charset="2"/>
              <a:buChar char="q"/>
            </a:pPr>
            <a:r>
              <a:rPr lang="en-US" sz="1800" b="1" dirty="0"/>
              <a:t>Ms. Stephanie Burress – Students With Disabilities Lead Teacher</a:t>
            </a:r>
            <a:endParaRPr lang="en-US" sz="1800" b="1" dirty="0">
              <a:cs typeface="Calibri"/>
            </a:endParaRPr>
          </a:p>
          <a:p>
            <a:pPr>
              <a:buFont typeface="Wingdings" panose="05000000000000000000" pitchFamily="2" charset="2"/>
              <a:buChar char="q"/>
            </a:pPr>
            <a:r>
              <a:rPr lang="en-US" sz="1800" b="1" dirty="0"/>
              <a:t>Ms. Candace Ellis – IB Coordinator / Academic Coach</a:t>
            </a:r>
            <a:endParaRPr lang="en-US" sz="1800" b="1" dirty="0">
              <a:cs typeface="Calibri"/>
            </a:endParaRPr>
          </a:p>
          <a:p>
            <a:pPr>
              <a:buFont typeface="Wingdings" panose="05000000000000000000" pitchFamily="2" charset="2"/>
              <a:buChar char="q"/>
            </a:pPr>
            <a:r>
              <a:rPr lang="en-US" sz="1800" b="1" dirty="0"/>
              <a:t>Ms. Jessica Richardson – DLI / Academic Coach</a:t>
            </a:r>
            <a:endParaRPr lang="en-US" sz="1800" b="1" dirty="0">
              <a:cs typeface="Calibri"/>
            </a:endParaRPr>
          </a:p>
          <a:p>
            <a:pPr>
              <a:buFont typeface="Wingdings" panose="05000000000000000000" pitchFamily="2" charset="2"/>
              <a:buChar char="q"/>
            </a:pPr>
            <a:r>
              <a:rPr lang="en-US" sz="1800" b="1" dirty="0"/>
              <a:t>Sixth Grade Lead Teachers</a:t>
            </a:r>
            <a:endParaRPr lang="en-US" sz="1800" b="1" dirty="0">
              <a:cs typeface="Calibri"/>
            </a:endParaRPr>
          </a:p>
          <a:p>
            <a:pPr>
              <a:buFont typeface="Wingdings" panose="05000000000000000000" pitchFamily="2" charset="2"/>
              <a:buChar char="q"/>
            </a:pPr>
            <a:r>
              <a:rPr lang="en-US" sz="1800" b="1" dirty="0"/>
              <a:t> Brittani Clark – Connections Lead Teacher</a:t>
            </a:r>
            <a:endParaRPr lang="en-US" sz="1800" b="1" dirty="0">
              <a:cs typeface="Calibri"/>
            </a:endParaRPr>
          </a:p>
          <a:p>
            <a:pPr>
              <a:buFont typeface="Wingdings" panose="05000000000000000000" pitchFamily="2" charset="2"/>
              <a:buChar char="q"/>
            </a:pPr>
            <a:r>
              <a:rPr lang="en-US" sz="1800" b="1" dirty="0"/>
              <a:t> Ms. Erica Lester, Counselor</a:t>
            </a:r>
            <a:endParaRPr lang="en-US" sz="1800" b="1" dirty="0">
              <a:cs typeface="Calibri"/>
            </a:endParaRPr>
          </a:p>
          <a:p>
            <a:pPr marL="0" indent="0">
              <a:buNone/>
            </a:pPr>
            <a:endParaRPr lang="en-US" sz="1000" dirty="0">
              <a:cs typeface="Calibri"/>
            </a:endParaRPr>
          </a:p>
          <a:p>
            <a:pPr marL="457200" lvl="1" indent="0">
              <a:buNone/>
            </a:pPr>
            <a:endParaRPr lang="en-US" sz="1000" dirty="0"/>
          </a:p>
        </p:txBody>
      </p:sp>
    </p:spTree>
    <p:custDataLst>
      <p:tags r:id="rId1"/>
    </p:custDataLst>
    <p:extLst>
      <p:ext uri="{BB962C8B-B14F-4D97-AF65-F5344CB8AC3E}">
        <p14:creationId xmlns:p14="http://schemas.microsoft.com/office/powerpoint/2010/main" val="247818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70CA4C-2EB9-48F5-8AD8-DF00CC10FF96}"/>
              </a:ext>
            </a:extLst>
          </p:cNvPr>
          <p:cNvPicPr>
            <a:picLocks noChangeAspect="1"/>
          </p:cNvPicPr>
          <p:nvPr/>
        </p:nvPicPr>
        <p:blipFill>
          <a:blip r:embed="rId2"/>
          <a:stretch>
            <a:fillRect/>
          </a:stretch>
        </p:blipFill>
        <p:spPr>
          <a:xfrm>
            <a:off x="800101" y="228600"/>
            <a:ext cx="10801350" cy="6172200"/>
          </a:xfrm>
          <a:prstGeom prst="rect">
            <a:avLst/>
          </a:prstGeom>
        </p:spPr>
      </p:pic>
    </p:spTree>
    <p:extLst>
      <p:ext uri="{BB962C8B-B14F-4D97-AF65-F5344CB8AC3E}">
        <p14:creationId xmlns:p14="http://schemas.microsoft.com/office/powerpoint/2010/main" val="105127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7501" y="329184"/>
            <a:ext cx="6755626" cy="1783080"/>
          </a:xfrm>
        </p:spPr>
        <p:txBody>
          <a:bodyPr anchor="b">
            <a:normAutofit/>
          </a:bodyPr>
          <a:lstStyle/>
          <a:p>
            <a:r>
              <a:rPr lang="en-US" sz="5400" b="1"/>
              <a:t>Ms. Jessica Richardson</a:t>
            </a:r>
            <a:endParaRPr lang="en-US" sz="5400" b="1">
              <a:cs typeface="Calibri Light"/>
            </a:endParaRPr>
          </a:p>
        </p:txBody>
      </p:sp>
      <p:pic>
        <p:nvPicPr>
          <p:cNvPr id="6" name="Picture 6">
            <a:extLst>
              <a:ext uri="{FF2B5EF4-FFF2-40B4-BE49-F238E27FC236}">
                <a16:creationId xmlns:a16="http://schemas.microsoft.com/office/drawing/2014/main" id="{0059E95E-8975-4661-9B6D-BD68D102CEB0}"/>
              </a:ext>
            </a:extLst>
          </p:cNvPr>
          <p:cNvPicPr>
            <a:picLocks noChangeAspect="1"/>
          </p:cNvPicPr>
          <p:nvPr/>
        </p:nvPicPr>
        <p:blipFill>
          <a:blip r:embed="rId3"/>
          <a:stretch>
            <a:fillRect/>
          </a:stretch>
        </p:blipFill>
        <p:spPr>
          <a:xfrm>
            <a:off x="221718" y="1379360"/>
            <a:ext cx="4395215" cy="3705203"/>
          </a:xfrm>
          <a:prstGeom prst="rect">
            <a:avLst/>
          </a:prstGeom>
        </p:spPr>
      </p:pic>
      <p:sp>
        <p:nvSpPr>
          <p:cNvPr id="36"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72927" y="2736998"/>
            <a:ext cx="6225904" cy="4023398"/>
          </a:xfrm>
        </p:spPr>
        <p:txBody>
          <a:bodyPr vert="horz" lIns="91440" tIns="45720" rIns="91440" bIns="45720" rtlCol="0" anchor="t">
            <a:normAutofit fontScale="92500" lnSpcReduction="20000"/>
          </a:bodyPr>
          <a:lstStyle/>
          <a:p>
            <a:pPr marL="0" indent="0">
              <a:buNone/>
            </a:pPr>
            <a:r>
              <a:rPr lang="en-US" sz="4600" b="1" dirty="0">
                <a:ea typeface="+mn-lt"/>
                <a:cs typeface="+mn-lt"/>
              </a:rPr>
              <a:t>DLI</a:t>
            </a:r>
            <a:endParaRPr lang="en-US" sz="4600" dirty="0">
              <a:ea typeface="+mn-lt"/>
              <a:cs typeface="+mn-lt"/>
            </a:endParaRPr>
          </a:p>
          <a:p>
            <a:pPr marL="971550" lvl="1" indent="-285750">
              <a:buFont typeface="Arial"/>
              <a:buChar char="•"/>
            </a:pPr>
            <a:r>
              <a:rPr lang="en-US" sz="2200" dirty="0">
                <a:ea typeface="+mn-lt"/>
                <a:cs typeface="+mn-lt"/>
              </a:rPr>
              <a:t>Spanish Language (High School)</a:t>
            </a:r>
          </a:p>
          <a:p>
            <a:pPr marL="971550" lvl="1" indent="-285750">
              <a:buFont typeface="Arial"/>
              <a:buChar char="•"/>
            </a:pPr>
            <a:r>
              <a:rPr lang="en-US" sz="2200" dirty="0">
                <a:ea typeface="+mn-lt"/>
                <a:cs typeface="+mn-lt"/>
              </a:rPr>
              <a:t>Social Studies in Spanish</a:t>
            </a:r>
          </a:p>
          <a:p>
            <a:pPr marL="971550" lvl="1" indent="-285750">
              <a:buFont typeface="Arial"/>
              <a:buChar char="•"/>
            </a:pPr>
            <a:endParaRPr lang="en-US" sz="2200" dirty="0">
              <a:ea typeface="+mn-lt"/>
              <a:cs typeface="+mn-lt"/>
            </a:endParaRPr>
          </a:p>
          <a:p>
            <a:r>
              <a:rPr lang="en-US" sz="2200" dirty="0">
                <a:cs typeface="Calibri"/>
              </a:rPr>
              <a:t>The dual language immersion experience incorporates two languages into instruction.</a:t>
            </a:r>
          </a:p>
          <a:p>
            <a:r>
              <a:rPr lang="en-US" sz="2200" dirty="0">
                <a:cs typeface="Calibri"/>
              </a:rPr>
              <a:t>Typically, DLI is taught in a 50/50 model where half the day is spent in the target language.</a:t>
            </a:r>
          </a:p>
          <a:p>
            <a:r>
              <a:rPr lang="en-US" sz="2200" dirty="0">
                <a:cs typeface="Calibri"/>
              </a:rPr>
              <a:t>Students from either native language basically acquire the target language after success in the program.</a:t>
            </a:r>
          </a:p>
          <a:p>
            <a:pPr marL="0" indent="0">
              <a:buNone/>
            </a:pPr>
            <a:endParaRPr lang="en-US" sz="2200" dirty="0">
              <a:cs typeface="Calibri"/>
            </a:endParaRPr>
          </a:p>
          <a:p>
            <a:pPr marL="0" indent="0">
              <a:buNone/>
            </a:pPr>
            <a:r>
              <a:rPr lang="en-US" sz="2200" dirty="0">
                <a:cs typeface="Calibri"/>
                <a:hlinkClick r:id="rId4"/>
              </a:rPr>
              <a:t>GADOE DLI</a:t>
            </a:r>
            <a:endParaRPr lang="en-US" sz="2200" dirty="0">
              <a:cs typeface="Calibri"/>
            </a:endParaRPr>
          </a:p>
          <a:p>
            <a:pPr marL="971550" lvl="1" indent="-285750">
              <a:buFont typeface="Arial"/>
              <a:buChar char="•"/>
            </a:pPr>
            <a:endParaRPr lang="en-US" sz="2200" dirty="0"/>
          </a:p>
          <a:p>
            <a:pPr marL="0" indent="0">
              <a:buNone/>
            </a:pPr>
            <a:endParaRPr lang="en-US" sz="2200" dirty="0"/>
          </a:p>
        </p:txBody>
      </p:sp>
    </p:spTree>
    <p:custDataLst>
      <p:tags r:id="rId1"/>
    </p:custDataLst>
    <p:extLst>
      <p:ext uri="{BB962C8B-B14F-4D97-AF65-F5344CB8AC3E}">
        <p14:creationId xmlns:p14="http://schemas.microsoft.com/office/powerpoint/2010/main" val="233037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6393-A42D-40C6-9EAB-DAF1C33D0C46}"/>
              </a:ext>
            </a:extLst>
          </p:cNvPr>
          <p:cNvSpPr>
            <a:spLocks noGrp="1"/>
          </p:cNvSpPr>
          <p:nvPr>
            <p:ph type="title"/>
          </p:nvPr>
        </p:nvSpPr>
        <p:spPr>
          <a:xfrm>
            <a:off x="535020" y="685800"/>
            <a:ext cx="2780271" cy="5105400"/>
          </a:xfrm>
        </p:spPr>
        <p:txBody>
          <a:bodyPr>
            <a:normAutofit/>
          </a:bodyPr>
          <a:lstStyle/>
          <a:p>
            <a:r>
              <a:rPr lang="en-US" sz="4000">
                <a:solidFill>
                  <a:srgbClr val="FFFFFF"/>
                </a:solidFill>
                <a:cs typeface="Calibri Light"/>
              </a:rPr>
              <a:t>What does DLI look like at CMS?</a:t>
            </a:r>
            <a:endParaRPr lang="en-US" sz="4000">
              <a:solidFill>
                <a:srgbClr val="FFFFFF"/>
              </a:solidFill>
            </a:endParaRPr>
          </a:p>
        </p:txBody>
      </p:sp>
      <p:graphicFrame>
        <p:nvGraphicFramePr>
          <p:cNvPr id="27" name="Content Placeholder 2">
            <a:extLst>
              <a:ext uri="{FF2B5EF4-FFF2-40B4-BE49-F238E27FC236}">
                <a16:creationId xmlns:a16="http://schemas.microsoft.com/office/drawing/2014/main" id="{BA668E8C-C335-40DF-9B37-52076E1FBBF5}"/>
              </a:ext>
            </a:extLst>
          </p:cNvPr>
          <p:cNvGraphicFramePr>
            <a:graphicFrameLocks noGrp="1"/>
          </p:cNvGraphicFramePr>
          <p:nvPr>
            <p:ph idx="1"/>
            <p:extLst>
              <p:ext uri="{D42A27DB-BD31-4B8C-83A1-F6EECF244321}">
                <p14:modId xmlns:p14="http://schemas.microsoft.com/office/powerpoint/2010/main" val="1483297106"/>
              </p:ext>
            </p:extLst>
          </p:nvPr>
        </p:nvGraphicFramePr>
        <p:xfrm>
          <a:off x="4778951" y="1038224"/>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9B96685-4388-4C67-92E9-666F4B87D5C7}"/>
              </a:ext>
            </a:extLst>
          </p:cNvPr>
          <p:cNvSpPr txBox="1"/>
          <p:nvPr/>
        </p:nvSpPr>
        <p:spPr>
          <a:xfrm>
            <a:off x="4693144" y="5964793"/>
            <a:ext cx="64999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To learn more about this program, please contact Jessica Richardson  </a:t>
            </a:r>
          </a:p>
        </p:txBody>
      </p:sp>
      <p:pic>
        <p:nvPicPr>
          <p:cNvPr id="13" name="Picture 12" descr="A green sign with white text&#10;&#10;Description automatically generated with medium confidence">
            <a:extLst>
              <a:ext uri="{FF2B5EF4-FFF2-40B4-BE49-F238E27FC236}">
                <a16:creationId xmlns:a16="http://schemas.microsoft.com/office/drawing/2014/main" id="{ECAF0425-D517-42A0-B862-2394C83CF4F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5558" r="1" b="6187"/>
          <a:stretch/>
        </p:blipFill>
        <p:spPr>
          <a:xfrm>
            <a:off x="196578" y="1585747"/>
            <a:ext cx="4212713" cy="4187410"/>
          </a:xfrm>
          <a:prstGeom prst="rect">
            <a:avLst/>
          </a:prstGeom>
        </p:spPr>
      </p:pic>
    </p:spTree>
    <p:extLst>
      <p:ext uri="{BB962C8B-B14F-4D97-AF65-F5344CB8AC3E}">
        <p14:creationId xmlns:p14="http://schemas.microsoft.com/office/powerpoint/2010/main" val="307436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9295" y="648672"/>
            <a:ext cx="5729054" cy="1476801"/>
          </a:xfrm>
        </p:spPr>
        <p:txBody>
          <a:bodyPr anchor="b">
            <a:normAutofit/>
          </a:bodyPr>
          <a:lstStyle/>
          <a:p>
            <a:r>
              <a:rPr lang="en-US" sz="5000" b="1" i="1"/>
              <a:t>Ms. Annette Foreman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1893665"/>
            <a:ext cx="5458968" cy="3070669"/>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39128" y="2664886"/>
            <a:ext cx="4818888" cy="3550789"/>
          </a:xfrm>
        </p:spPr>
        <p:txBody>
          <a:bodyPr anchor="t">
            <a:normAutofit/>
          </a:bodyPr>
          <a:lstStyle/>
          <a:p>
            <a:r>
              <a:rPr lang="en-US" sz="3200" b="1" dirty="0"/>
              <a:t>English Language Arts </a:t>
            </a:r>
            <a:endParaRPr lang="en-US" sz="3200" b="1" dirty="0">
              <a:cs typeface="Calibri"/>
            </a:endParaRPr>
          </a:p>
          <a:p>
            <a:pPr lvl="1"/>
            <a:r>
              <a:rPr lang="en-US" sz="3200" dirty="0"/>
              <a:t>Course Overview</a:t>
            </a:r>
            <a:endParaRPr lang="en-US" sz="3200" dirty="0">
              <a:cs typeface="Calibri"/>
            </a:endParaRPr>
          </a:p>
          <a:p>
            <a:pPr lvl="1"/>
            <a:r>
              <a:rPr lang="en-US" sz="3200" dirty="0"/>
              <a:t>Class Expectations</a:t>
            </a:r>
            <a:endParaRPr lang="en-US" sz="3200" dirty="0">
              <a:cs typeface="Calibri"/>
            </a:endParaRPr>
          </a:p>
          <a:p>
            <a:pPr lvl="1"/>
            <a:r>
              <a:rPr lang="en-US" sz="3200" dirty="0"/>
              <a:t>Springboard</a:t>
            </a:r>
            <a:endParaRPr lang="en-US" sz="3200" dirty="0">
              <a:cs typeface="Calibri"/>
            </a:endParaRPr>
          </a:p>
          <a:p>
            <a:pPr lvl="1"/>
            <a:r>
              <a:rPr lang="en-US" sz="3200" dirty="0"/>
              <a:t>Other Supplies</a:t>
            </a:r>
            <a:endParaRPr lang="en-US" sz="3200" dirty="0">
              <a:cs typeface="Calibri"/>
            </a:endParaRPr>
          </a:p>
          <a:p>
            <a:pPr marL="457200" lvl="1" indent="0">
              <a:buNone/>
            </a:pPr>
            <a:endParaRPr lang="en-US" sz="2200" dirty="0"/>
          </a:p>
        </p:txBody>
      </p:sp>
    </p:spTree>
    <p:custDataLst>
      <p:tags r:id="rId1"/>
    </p:custDataLst>
    <p:extLst>
      <p:ext uri="{BB962C8B-B14F-4D97-AF65-F5344CB8AC3E}">
        <p14:creationId xmlns:p14="http://schemas.microsoft.com/office/powerpoint/2010/main" val="324566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5157554" cy="1476801"/>
          </a:xfrm>
        </p:spPr>
        <p:txBody>
          <a:bodyPr anchor="b">
            <a:normAutofit/>
          </a:bodyPr>
          <a:lstStyle/>
          <a:p>
            <a:r>
              <a:rPr lang="en-US" sz="5000" b="1" i="1"/>
              <a:t>Mr. Addison Daniel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404" y="640080"/>
            <a:ext cx="4342031" cy="557784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39128" y="2664886"/>
            <a:ext cx="4818888" cy="3550789"/>
          </a:xfrm>
        </p:spPr>
        <p:txBody>
          <a:bodyPr anchor="t">
            <a:normAutofit/>
          </a:bodyPr>
          <a:lstStyle/>
          <a:p>
            <a:r>
              <a:rPr lang="en-US" sz="3200" b="1"/>
              <a:t>Individuals &amp; Societies</a:t>
            </a:r>
            <a:endParaRPr lang="en-US" sz="3200" b="1">
              <a:cs typeface="Calibri"/>
            </a:endParaRPr>
          </a:p>
          <a:p>
            <a:pPr lvl="1"/>
            <a:r>
              <a:rPr lang="en-US" sz="3200"/>
              <a:t>Course Overview</a:t>
            </a:r>
            <a:endParaRPr lang="en-US" sz="3200">
              <a:cs typeface="Calibri"/>
            </a:endParaRPr>
          </a:p>
          <a:p>
            <a:pPr lvl="1"/>
            <a:r>
              <a:rPr lang="en-US" sz="3200"/>
              <a:t>Class Expectations</a:t>
            </a:r>
            <a:endParaRPr lang="en-US" sz="3200">
              <a:cs typeface="Calibri"/>
            </a:endParaRPr>
          </a:p>
          <a:p>
            <a:pPr lvl="1"/>
            <a:r>
              <a:rPr lang="en-US" sz="3200"/>
              <a:t>Clairmont Press</a:t>
            </a:r>
            <a:endParaRPr lang="en-US" sz="3200">
              <a:cs typeface="Calibri"/>
            </a:endParaRPr>
          </a:p>
          <a:p>
            <a:pPr lvl="1"/>
            <a:r>
              <a:rPr lang="en-US" sz="3200"/>
              <a:t>Other Supplies</a:t>
            </a:r>
            <a:endParaRPr lang="en-US" sz="3200">
              <a:cs typeface="Calibri"/>
            </a:endParaRPr>
          </a:p>
          <a:p>
            <a:pPr marL="457200" lvl="1" indent="0">
              <a:buNone/>
            </a:pPr>
            <a:endParaRPr lang="en-US" sz="2200"/>
          </a:p>
        </p:txBody>
      </p:sp>
    </p:spTree>
    <p:custDataLst>
      <p:tags r:id="rId1"/>
    </p:custDataLst>
    <p:extLst>
      <p:ext uri="{BB962C8B-B14F-4D97-AF65-F5344CB8AC3E}">
        <p14:creationId xmlns:p14="http://schemas.microsoft.com/office/powerpoint/2010/main" val="313231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US" sz="5400" b="1" i="1"/>
              <a:t>Mr. Vircher Floyd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56" r="580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vert="horz" lIns="91440" tIns="45720" rIns="91440" bIns="45720" rtlCol="0" anchor="t">
            <a:normAutofit/>
          </a:bodyPr>
          <a:lstStyle/>
          <a:p>
            <a:r>
              <a:rPr lang="en-US" sz="3200" b="1"/>
              <a:t>Science</a:t>
            </a:r>
            <a:endParaRPr lang="en-US" sz="3200" b="1">
              <a:cs typeface="Calibri"/>
            </a:endParaRPr>
          </a:p>
          <a:p>
            <a:pPr lvl="1"/>
            <a:r>
              <a:rPr lang="en-US" sz="3200"/>
              <a:t>Course Overview</a:t>
            </a:r>
            <a:endParaRPr lang="en-US" sz="3200">
              <a:cs typeface="Calibri"/>
            </a:endParaRPr>
          </a:p>
          <a:p>
            <a:pPr lvl="1"/>
            <a:r>
              <a:rPr lang="en-US" sz="3200"/>
              <a:t>Class Expectations</a:t>
            </a:r>
            <a:endParaRPr lang="en-US" sz="3200">
              <a:cs typeface="Calibri"/>
            </a:endParaRPr>
          </a:p>
          <a:p>
            <a:pPr lvl="1"/>
            <a:r>
              <a:rPr lang="en-US" sz="3200"/>
              <a:t>Houghton Mifflin Harcourt</a:t>
            </a:r>
            <a:endParaRPr lang="en-US" sz="3200">
              <a:cs typeface="Calibri"/>
            </a:endParaRPr>
          </a:p>
          <a:p>
            <a:pPr lvl="1"/>
            <a:r>
              <a:rPr lang="en-US" sz="3200"/>
              <a:t>Other Supplies</a:t>
            </a:r>
            <a:endParaRPr lang="en-US" sz="3200">
              <a:cs typeface="Calibri"/>
            </a:endParaRPr>
          </a:p>
          <a:p>
            <a:pPr marL="457200" lvl="1" indent="0">
              <a:buNone/>
            </a:pPr>
            <a:endParaRPr lang="en-US" sz="2200"/>
          </a:p>
        </p:txBody>
      </p:sp>
    </p:spTree>
    <p:custDataLst>
      <p:tags r:id="rId1"/>
    </p:custDataLst>
    <p:extLst>
      <p:ext uri="{BB962C8B-B14F-4D97-AF65-F5344CB8AC3E}">
        <p14:creationId xmlns:p14="http://schemas.microsoft.com/office/powerpoint/2010/main" val="185348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4818888" cy="1476801"/>
          </a:xfrm>
        </p:spPr>
        <p:txBody>
          <a:bodyPr anchor="b">
            <a:normAutofit/>
          </a:bodyPr>
          <a:lstStyle/>
          <a:p>
            <a:r>
              <a:rPr lang="en-US" sz="5000" b="1" i="1"/>
              <a:t>Ms. Teresa Bunch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089" y="640080"/>
            <a:ext cx="4394661" cy="5577840"/>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39128" y="2664886"/>
            <a:ext cx="4818888" cy="3550789"/>
          </a:xfrm>
        </p:spPr>
        <p:txBody>
          <a:bodyPr anchor="t">
            <a:normAutofit/>
          </a:bodyPr>
          <a:lstStyle/>
          <a:p>
            <a:r>
              <a:rPr lang="en-US" sz="3200" b="1"/>
              <a:t>MATH</a:t>
            </a:r>
            <a:endParaRPr lang="en-US" sz="3200" b="1">
              <a:cs typeface="Calibri"/>
            </a:endParaRPr>
          </a:p>
          <a:p>
            <a:pPr lvl="1"/>
            <a:r>
              <a:rPr lang="en-US" sz="3200"/>
              <a:t>Course Overview</a:t>
            </a:r>
            <a:endParaRPr lang="en-US" sz="3200">
              <a:cs typeface="Calibri"/>
            </a:endParaRPr>
          </a:p>
          <a:p>
            <a:pPr lvl="1"/>
            <a:r>
              <a:rPr lang="en-US" sz="3200"/>
              <a:t>Class Expectations</a:t>
            </a:r>
            <a:endParaRPr lang="en-US" sz="3200">
              <a:cs typeface="Calibri"/>
            </a:endParaRPr>
          </a:p>
          <a:p>
            <a:pPr lvl="1"/>
            <a:r>
              <a:rPr lang="en-US" sz="3200"/>
              <a:t>McGraw-Hill</a:t>
            </a:r>
            <a:endParaRPr lang="en-US" sz="3200">
              <a:cs typeface="Calibri"/>
            </a:endParaRPr>
          </a:p>
          <a:p>
            <a:pPr lvl="1"/>
            <a:r>
              <a:rPr lang="en-US" sz="3200"/>
              <a:t>Other Supplies</a:t>
            </a:r>
            <a:endParaRPr lang="en-US" sz="3200">
              <a:cs typeface="Calibri"/>
            </a:endParaRPr>
          </a:p>
          <a:p>
            <a:pPr marL="457200" lvl="1" indent="0">
              <a:buNone/>
            </a:pPr>
            <a:endParaRPr lang="en-US" sz="2200"/>
          </a:p>
        </p:txBody>
      </p:sp>
    </p:spTree>
    <p:custDataLst>
      <p:tags r:id="rId1"/>
    </p:custDataLst>
    <p:extLst>
      <p:ext uri="{BB962C8B-B14F-4D97-AF65-F5344CB8AC3E}">
        <p14:creationId xmlns:p14="http://schemas.microsoft.com/office/powerpoint/2010/main" val="7900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4818888" cy="1476801"/>
          </a:xfrm>
        </p:spPr>
        <p:txBody>
          <a:bodyPr anchor="b">
            <a:normAutofit/>
          </a:bodyPr>
          <a:lstStyle/>
          <a:p>
            <a:r>
              <a:rPr lang="en-US" sz="5000" b="1" i="1"/>
              <a:t>Ms. Brittani Clark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40000">
            <a:off x="815291" y="2027502"/>
            <a:ext cx="5458968" cy="3097964"/>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39128" y="2664886"/>
            <a:ext cx="4818888" cy="3550789"/>
          </a:xfrm>
        </p:spPr>
        <p:txBody>
          <a:bodyPr anchor="t">
            <a:normAutofit/>
          </a:bodyPr>
          <a:lstStyle/>
          <a:p>
            <a:r>
              <a:rPr lang="en-US" sz="3200" b="1"/>
              <a:t>Performing Arts</a:t>
            </a:r>
            <a:endParaRPr lang="en-US" sz="3200" b="1">
              <a:cs typeface="Calibri"/>
            </a:endParaRPr>
          </a:p>
          <a:p>
            <a:pPr lvl="1"/>
            <a:r>
              <a:rPr lang="en-US" sz="3200"/>
              <a:t>Band</a:t>
            </a:r>
            <a:endParaRPr lang="en-US" sz="3200">
              <a:cs typeface="Calibri"/>
            </a:endParaRPr>
          </a:p>
          <a:p>
            <a:pPr lvl="1"/>
            <a:r>
              <a:rPr lang="en-US" sz="3200"/>
              <a:t>Orchestra</a:t>
            </a:r>
            <a:endParaRPr lang="en-US" sz="3200">
              <a:cs typeface="Calibri"/>
            </a:endParaRPr>
          </a:p>
          <a:p>
            <a:pPr lvl="1"/>
            <a:r>
              <a:rPr lang="en-US" sz="3200"/>
              <a:t>Chorus</a:t>
            </a:r>
            <a:endParaRPr lang="en-US" sz="3200">
              <a:cs typeface="Calibri"/>
            </a:endParaRPr>
          </a:p>
          <a:p>
            <a:pPr lvl="1"/>
            <a:r>
              <a:rPr lang="en-US" sz="3200"/>
              <a:t>Other Supplies</a:t>
            </a:r>
            <a:endParaRPr lang="en-US" sz="3200">
              <a:cs typeface="Calibri"/>
            </a:endParaRPr>
          </a:p>
          <a:p>
            <a:pPr marL="457200" lvl="1" indent="0">
              <a:buNone/>
            </a:pPr>
            <a:endParaRPr lang="en-US" sz="2200"/>
          </a:p>
        </p:txBody>
      </p:sp>
    </p:spTree>
    <p:custDataLst>
      <p:tags r:id="rId1"/>
    </p:custDataLst>
    <p:extLst>
      <p:ext uri="{BB962C8B-B14F-4D97-AF65-F5344CB8AC3E}">
        <p14:creationId xmlns:p14="http://schemas.microsoft.com/office/powerpoint/2010/main" val="12168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643467" y="1328136"/>
            <a:ext cx="3278292" cy="12553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600000">
            <a:off x="4243493" y="933306"/>
            <a:ext cx="3743538" cy="499138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600000">
            <a:off x="8308764" y="1263297"/>
            <a:ext cx="3239769" cy="1385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67" y="4357179"/>
            <a:ext cx="3278292" cy="109003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8763" y="3725294"/>
            <a:ext cx="3239769" cy="2373130"/>
          </a:xfrm>
          <a:prstGeom prst="rect">
            <a:avLst/>
          </a:prstGeom>
        </p:spPr>
      </p:pic>
    </p:spTree>
    <p:custDataLst>
      <p:tags r:id="rId1"/>
    </p:custDataLst>
    <p:extLst>
      <p:ext uri="{BB962C8B-B14F-4D97-AF65-F5344CB8AC3E}">
        <p14:creationId xmlns:p14="http://schemas.microsoft.com/office/powerpoint/2010/main" val="72081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9602" y="-239776"/>
            <a:ext cx="9034950" cy="1143000"/>
          </a:xfrm>
        </p:spPr>
        <p:txBody>
          <a:bodyPr anchor="b">
            <a:normAutofit/>
          </a:bodyPr>
          <a:lstStyle/>
          <a:p>
            <a:r>
              <a:rPr lang="en-US" sz="5400" b="1" i="1" dirty="0"/>
              <a:t> </a:t>
            </a:r>
            <a:r>
              <a:rPr lang="en-US" sz="4800" b="1" i="1" dirty="0"/>
              <a:t>World Languages</a:t>
            </a:r>
            <a:endParaRPr lang="en-US" sz="4800" b="1" i="1" dirty="0">
              <a:cs typeface="Calibri Light"/>
            </a:endParaRPr>
          </a:p>
        </p:txBody>
      </p:sp>
      <p:pic>
        <p:nvPicPr>
          <p:cNvPr id="4" name="Picture 5" descr="Diagram&#10;&#10;Description automatically generated">
            <a:extLst>
              <a:ext uri="{FF2B5EF4-FFF2-40B4-BE49-F238E27FC236}">
                <a16:creationId xmlns:a16="http://schemas.microsoft.com/office/drawing/2014/main" id="{01CEC45F-36D3-4137-A1CE-018F122DE07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 b="2079"/>
          <a:stretch/>
        </p:blipFill>
        <p:spPr>
          <a:xfrm>
            <a:off x="1" y="10"/>
            <a:ext cx="43525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19202" y="552704"/>
            <a:ext cx="7429670" cy="5983224"/>
          </a:xfrm>
        </p:spPr>
        <p:txBody>
          <a:bodyPr vert="horz" lIns="91440" tIns="45720" rIns="91440" bIns="45720" rtlCol="0" anchor="t">
            <a:normAutofit/>
          </a:bodyPr>
          <a:lstStyle/>
          <a:p>
            <a:pPr marL="0" indent="0">
              <a:buNone/>
            </a:pPr>
            <a:endParaRPr lang="en-US" sz="1700" b="1" dirty="0">
              <a:cs typeface="Calibri" panose="020F0502020204030204"/>
            </a:endParaRPr>
          </a:p>
          <a:p>
            <a:pPr lvl="1"/>
            <a:r>
              <a:rPr lang="en-US" sz="2200" b="1" dirty="0">
                <a:ea typeface="+mn-lt"/>
                <a:cs typeface="+mn-lt"/>
              </a:rPr>
              <a:t>Spanish for Heritage Speakers</a:t>
            </a:r>
          </a:p>
          <a:p>
            <a:pPr marL="457200" lvl="1" indent="0">
              <a:buNone/>
            </a:pPr>
            <a:endParaRPr lang="en-US" sz="2200" dirty="0">
              <a:cs typeface="Calibri" panose="020F0502020204030204"/>
            </a:endParaRPr>
          </a:p>
          <a:p>
            <a:pPr lvl="1"/>
            <a:r>
              <a:rPr lang="en-US" sz="2200" b="1" dirty="0">
                <a:cs typeface="Calibri" panose="020F0502020204030204"/>
              </a:rPr>
              <a:t>Semester of French and Spanish, Each lasting 9 weeks</a:t>
            </a:r>
            <a:endParaRPr lang="en-US" sz="2200" b="1" dirty="0"/>
          </a:p>
          <a:p>
            <a:pPr lvl="2"/>
            <a:r>
              <a:rPr lang="en-US" sz="1700" dirty="0">
                <a:cs typeface="Calibri" panose="020F0502020204030204"/>
              </a:rPr>
              <a:t>Greetings, Salutations, Leave-taking</a:t>
            </a:r>
          </a:p>
          <a:p>
            <a:pPr marL="914400" lvl="2" indent="0">
              <a:buNone/>
            </a:pPr>
            <a:endParaRPr lang="en-US" sz="1700" dirty="0">
              <a:cs typeface="Calibri" panose="020F0502020204030204"/>
            </a:endParaRPr>
          </a:p>
          <a:p>
            <a:pPr lvl="2"/>
            <a:r>
              <a:rPr lang="en-US" sz="1700" dirty="0">
                <a:cs typeface="Calibri" panose="020F0502020204030204"/>
              </a:rPr>
              <a:t>Alphabet, Phonemes of Language</a:t>
            </a:r>
          </a:p>
          <a:p>
            <a:pPr marL="914400" lvl="2" indent="0">
              <a:buNone/>
            </a:pPr>
            <a:endParaRPr lang="en-US" sz="1700" dirty="0"/>
          </a:p>
          <a:p>
            <a:pPr lvl="2"/>
            <a:r>
              <a:rPr lang="en-US" sz="1700" dirty="0"/>
              <a:t>Numbers, Dates, Birthdays, Age; Seasons, Months</a:t>
            </a:r>
          </a:p>
          <a:p>
            <a:pPr marL="914400" lvl="2" indent="0">
              <a:buNone/>
            </a:pPr>
            <a:endParaRPr lang="en-US" sz="1700" dirty="0">
              <a:cs typeface="Calibri"/>
            </a:endParaRPr>
          </a:p>
          <a:p>
            <a:pPr lvl="2"/>
            <a:r>
              <a:rPr lang="en-US" sz="1700" dirty="0"/>
              <a:t>Weather and Associated  Activities</a:t>
            </a:r>
          </a:p>
          <a:p>
            <a:pPr marL="914400" lvl="2" indent="0">
              <a:buNone/>
            </a:pPr>
            <a:endParaRPr lang="en-US" sz="1700" dirty="0">
              <a:cs typeface="Calibri"/>
            </a:endParaRPr>
          </a:p>
          <a:p>
            <a:pPr lvl="2"/>
            <a:r>
              <a:rPr lang="en-US" sz="1700" dirty="0">
                <a:cs typeface="Calibri"/>
              </a:rPr>
              <a:t>Colors and Clothes, Likes and Dislikes</a:t>
            </a:r>
          </a:p>
          <a:p>
            <a:pPr marL="914400" lvl="2" indent="0">
              <a:buNone/>
            </a:pPr>
            <a:endParaRPr lang="en-US" sz="1700" dirty="0">
              <a:cs typeface="Calibri"/>
            </a:endParaRPr>
          </a:p>
          <a:p>
            <a:pPr lvl="2"/>
            <a:r>
              <a:rPr lang="en-US" sz="1700" dirty="0">
                <a:cs typeface="Calibri"/>
              </a:rPr>
              <a:t>Origins, nationalities, simple descriptions of self</a:t>
            </a:r>
          </a:p>
          <a:p>
            <a:pPr marL="914400" lvl="2" indent="0">
              <a:buNone/>
            </a:pPr>
            <a:endParaRPr lang="en-US" sz="1700" dirty="0">
              <a:cs typeface="Calibri"/>
            </a:endParaRPr>
          </a:p>
          <a:p>
            <a:pPr lvl="2"/>
            <a:endParaRPr lang="en-US" sz="1700" dirty="0">
              <a:cs typeface="Calibri"/>
            </a:endParaRPr>
          </a:p>
          <a:p>
            <a:pPr lvl="1"/>
            <a:endParaRPr lang="en-US" sz="1700" dirty="0">
              <a:cs typeface="Calibri"/>
            </a:endParaRPr>
          </a:p>
          <a:p>
            <a:pPr marL="457200" lvl="1" indent="0">
              <a:buNone/>
            </a:pPr>
            <a:endParaRPr lang="en-US" sz="1700" dirty="0">
              <a:cs typeface="Calibri"/>
            </a:endParaRPr>
          </a:p>
          <a:p>
            <a:pPr lvl="1"/>
            <a:endParaRPr lang="en-US" sz="1700" dirty="0">
              <a:cs typeface="Calibri"/>
            </a:endParaRPr>
          </a:p>
          <a:p>
            <a:pPr marL="457200" lvl="1" indent="0">
              <a:buNone/>
            </a:pPr>
            <a:endParaRPr lang="en-US" sz="1700" dirty="0">
              <a:cs typeface="Calibri"/>
            </a:endParaRPr>
          </a:p>
        </p:txBody>
      </p:sp>
      <p:sp>
        <p:nvSpPr>
          <p:cNvPr id="6" name="TextBox 5">
            <a:extLst>
              <a:ext uri="{FF2B5EF4-FFF2-40B4-BE49-F238E27FC236}">
                <a16:creationId xmlns:a16="http://schemas.microsoft.com/office/drawing/2014/main" id="{070F46BD-BA0C-45CD-A345-E9506DCB3D85}"/>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custDataLst>
      <p:tags r:id="rId1"/>
    </p:custDataLst>
    <p:extLst>
      <p:ext uri="{BB962C8B-B14F-4D97-AF65-F5344CB8AC3E}">
        <p14:creationId xmlns:p14="http://schemas.microsoft.com/office/powerpoint/2010/main" val="35324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567ED-E5E4-4CBC-AB03-769CF7245134}"/>
              </a:ext>
            </a:extLst>
          </p:cNvPr>
          <p:cNvSpPr>
            <a:spLocks noGrp="1"/>
          </p:cNvSpPr>
          <p:nvPr>
            <p:ph type="title"/>
          </p:nvPr>
        </p:nvSpPr>
        <p:spPr>
          <a:xfrm>
            <a:off x="249936" y="442875"/>
            <a:ext cx="5088193" cy="1490801"/>
          </a:xfrm>
        </p:spPr>
        <p:txBody>
          <a:bodyPr vert="horz" lIns="91440" tIns="45720" rIns="91440" bIns="45720" rtlCol="0" anchor="b">
            <a:normAutofit fontScale="90000"/>
          </a:bodyPr>
          <a:lstStyle/>
          <a:p>
            <a:r>
              <a:rPr lang="en-US" sz="4000" b="1" kern="1200" dirty="0">
                <a:latin typeface="+mj-lt"/>
                <a:ea typeface="+mj-ea"/>
                <a:cs typeface="+mj-cs"/>
              </a:rPr>
              <a:t>President: </a:t>
            </a:r>
            <a:br>
              <a:rPr lang="en-US" sz="4000" b="1" kern="1200" dirty="0">
                <a:latin typeface="+mj-lt"/>
                <a:ea typeface="+mj-ea"/>
                <a:cs typeface="+mj-cs"/>
              </a:rPr>
            </a:br>
            <a:r>
              <a:rPr lang="en-US" sz="4000" b="1" kern="1200" dirty="0">
                <a:latin typeface="+mj-lt"/>
                <a:ea typeface="+mj-ea"/>
                <a:cs typeface="+mj-cs"/>
              </a:rPr>
              <a:t>Mrs. Latoya Palmer-Addy</a:t>
            </a:r>
            <a:br>
              <a:rPr lang="en-US" sz="2600" b="1" kern="1200" dirty="0"/>
            </a:br>
            <a:endParaRPr lang="en-US" sz="2600" b="1" kern="1200" dirty="0">
              <a:latin typeface="+mj-lt"/>
              <a:cs typeface="Calibri Light"/>
            </a:endParaRP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059984-2B4E-439E-9680-46CF8E5BE6F0}"/>
              </a:ext>
            </a:extLst>
          </p:cNvPr>
          <p:cNvSpPr txBox="1"/>
          <p:nvPr/>
        </p:nvSpPr>
        <p:spPr>
          <a:xfrm>
            <a:off x="249936" y="2807208"/>
            <a:ext cx="5518355"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a:hlinkClick r:id="rId3"/>
              </a:rPr>
              <a:t>www.campbellmiddleschoolptsa.com</a:t>
            </a:r>
            <a:endParaRPr lang="en-US" sz="2200">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1EF4B454-ABF6-4802-A1ED-D5FFFCBEEAAA}"/>
              </a:ext>
            </a:extLst>
          </p:cNvPr>
          <p:cNvPicPr>
            <a:picLocks noGrp="1" noChangeAspect="1"/>
          </p:cNvPicPr>
          <p:nvPr>
            <p:ph idx="1"/>
          </p:nvPr>
        </p:nvPicPr>
        <p:blipFill>
          <a:blip r:embed="rId4"/>
          <a:stretch>
            <a:fillRect/>
          </a:stretch>
        </p:blipFill>
        <p:spPr>
          <a:xfrm>
            <a:off x="4654296" y="1703070"/>
            <a:ext cx="6903720" cy="3451860"/>
          </a:xfrm>
          <a:prstGeom prst="rect">
            <a:avLst/>
          </a:prstGeom>
        </p:spPr>
      </p:pic>
    </p:spTree>
    <p:extLst>
      <p:ext uri="{BB962C8B-B14F-4D97-AF65-F5344CB8AC3E}">
        <p14:creationId xmlns:p14="http://schemas.microsoft.com/office/powerpoint/2010/main" val="1898814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b="1"/>
              <a:t>Ms. Erica Lester, 6</a:t>
            </a:r>
            <a:r>
              <a:rPr lang="en-US" sz="5400" b="1" baseline="30000"/>
              <a:t>th</a:t>
            </a:r>
            <a:r>
              <a:rPr lang="en-US" sz="5400" b="1"/>
              <a:t> Grade Counselor</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9477" y="1767498"/>
            <a:ext cx="11437997" cy="5078887"/>
          </a:xfrm>
        </p:spPr>
        <p:txBody>
          <a:bodyPr vert="horz" lIns="91440" tIns="45720" rIns="91440" bIns="45720" rtlCol="0" anchor="t">
            <a:normAutofit fontScale="55000" lnSpcReduction="20000"/>
          </a:bodyPr>
          <a:lstStyle/>
          <a:p>
            <a:pPr>
              <a:buFont typeface="Arial" panose="02070309020205020404" pitchFamily="49" charset="0"/>
              <a:buChar char="•"/>
            </a:pPr>
            <a:r>
              <a:rPr lang="en-US" sz="3600" b="1" dirty="0"/>
              <a:t>Emotional Knowledge</a:t>
            </a:r>
            <a:endParaRPr lang="en-US" sz="3600" dirty="0"/>
          </a:p>
          <a:p>
            <a:pPr lvl="1">
              <a:buFont typeface="Arial" panose="02070309020205020404" pitchFamily="49" charset="0"/>
              <a:buChar char="•"/>
            </a:pPr>
            <a:r>
              <a:rPr lang="en-US" sz="3600" dirty="0"/>
              <a:t>Self-Management</a:t>
            </a:r>
            <a:endParaRPr lang="en-US" sz="3600" dirty="0">
              <a:cs typeface="Calibri"/>
            </a:endParaRPr>
          </a:p>
          <a:p>
            <a:pPr lvl="1">
              <a:buFont typeface="Arial" panose="02070309020205020404" pitchFamily="49" charset="0"/>
              <a:buChar char="•"/>
            </a:pPr>
            <a:r>
              <a:rPr lang="en-US" sz="3600" dirty="0"/>
              <a:t>Self-Awareness</a:t>
            </a:r>
            <a:endParaRPr lang="en-US" sz="3600" dirty="0">
              <a:cs typeface="Calibri"/>
            </a:endParaRPr>
          </a:p>
          <a:p>
            <a:pPr lvl="1">
              <a:buFont typeface="Arial" panose="02070309020205020404" pitchFamily="49" charset="0"/>
              <a:buChar char="•"/>
            </a:pPr>
            <a:r>
              <a:rPr lang="en-US" sz="3600" dirty="0"/>
              <a:t>Relationship Skills</a:t>
            </a:r>
            <a:endParaRPr lang="en-US" sz="3600" dirty="0">
              <a:cs typeface="Calibri"/>
            </a:endParaRPr>
          </a:p>
          <a:p>
            <a:pPr lvl="1">
              <a:buFont typeface="Arial" panose="02070309020205020404" pitchFamily="49" charset="0"/>
              <a:buChar char="•"/>
            </a:pPr>
            <a:r>
              <a:rPr lang="en-US" sz="3600" dirty="0"/>
              <a:t>Responsible Decision Making</a:t>
            </a:r>
            <a:endParaRPr lang="en-US" sz="3600" dirty="0">
              <a:cs typeface="Calibri"/>
            </a:endParaRPr>
          </a:p>
          <a:p>
            <a:pPr marL="457200" lvl="1" indent="0">
              <a:buNone/>
            </a:pPr>
            <a:endParaRPr lang="en-US" sz="2900" dirty="0">
              <a:ea typeface="+mn-lt"/>
              <a:cs typeface="+mn-lt"/>
            </a:endParaRPr>
          </a:p>
          <a:p>
            <a:pPr>
              <a:buFont typeface="Arial" panose="02070309020205020404" pitchFamily="49" charset="0"/>
              <a:buChar char="•"/>
            </a:pPr>
            <a:r>
              <a:rPr lang="en-US" sz="3600" b="1" dirty="0">
                <a:cs typeface="Calibri"/>
              </a:rPr>
              <a:t>School-wide Services</a:t>
            </a:r>
          </a:p>
          <a:p>
            <a:pPr lvl="1">
              <a:buFont typeface="Arial" panose="02070309020205020404" pitchFamily="49" charset="0"/>
              <a:buChar char="•"/>
            </a:pPr>
            <a:r>
              <a:rPr lang="en-US" sz="3600" dirty="0">
                <a:ea typeface="+mn-lt"/>
                <a:cs typeface="+mn-lt"/>
              </a:rPr>
              <a:t>Individual counseling</a:t>
            </a:r>
            <a:endParaRPr lang="en-US" sz="3600" dirty="0"/>
          </a:p>
          <a:p>
            <a:pPr lvl="1">
              <a:buFont typeface="Arial" panose="02070309020205020404" pitchFamily="49" charset="0"/>
              <a:buChar char="•"/>
            </a:pPr>
            <a:r>
              <a:rPr lang="en-US" sz="3600" dirty="0">
                <a:ea typeface="+mn-lt"/>
                <a:cs typeface="+mn-lt"/>
              </a:rPr>
              <a:t>Classroom lessons</a:t>
            </a:r>
          </a:p>
          <a:p>
            <a:pPr lvl="1">
              <a:buFont typeface="Arial" panose="02070309020205020404" pitchFamily="49" charset="0"/>
              <a:buChar char="•"/>
            </a:pPr>
            <a:r>
              <a:rPr lang="en-US" sz="3600" dirty="0">
                <a:ea typeface="+mn-lt"/>
                <a:cs typeface="+mn-lt"/>
              </a:rPr>
              <a:t>Affective Statements</a:t>
            </a:r>
          </a:p>
          <a:p>
            <a:pPr lvl="1">
              <a:buFont typeface="Arial" panose="02070309020205020404" pitchFamily="49" charset="0"/>
              <a:buChar char="•"/>
            </a:pPr>
            <a:r>
              <a:rPr lang="en-US" sz="3600" dirty="0">
                <a:ea typeface="+mn-lt"/>
                <a:cs typeface="+mn-lt"/>
              </a:rPr>
              <a:t>Conflict Resolution 3-part series</a:t>
            </a:r>
            <a:endParaRPr lang="en-US" sz="3600" dirty="0"/>
          </a:p>
          <a:p>
            <a:pPr lvl="1">
              <a:buFont typeface="Arial" panose="02070309020205020404" pitchFamily="49" charset="0"/>
              <a:buChar char="•"/>
            </a:pPr>
            <a:r>
              <a:rPr lang="en-US" sz="3600" dirty="0">
                <a:ea typeface="+mn-lt"/>
                <a:cs typeface="+mn-lt"/>
              </a:rPr>
              <a:t>Chill Spot</a:t>
            </a:r>
          </a:p>
          <a:p>
            <a:pPr marL="0" indent="0">
              <a:buNone/>
            </a:pPr>
            <a:endParaRPr lang="en-US" sz="2900" dirty="0">
              <a:cs typeface="Calibri" panose="020F0502020204030204"/>
            </a:endParaRPr>
          </a:p>
          <a:p>
            <a:pPr marL="0" indent="0">
              <a:buNone/>
            </a:pPr>
            <a:r>
              <a:rPr lang="en-US" sz="3600" b="1" dirty="0"/>
              <a:t>Partner with your teacher:</a:t>
            </a:r>
          </a:p>
          <a:p>
            <a:r>
              <a:rPr lang="en-US" sz="2900" dirty="0"/>
              <a:t>The level of collaboration between families and educators is an important predictor of student academic achievement. </a:t>
            </a:r>
          </a:p>
          <a:p>
            <a:r>
              <a:rPr lang="en-US" sz="2900" dirty="0"/>
              <a:t>Parents and family members who establish strong, positive relationships with school staff have more opportunities to learn about the education system and become better education advocates.</a:t>
            </a:r>
          </a:p>
          <a:p>
            <a:r>
              <a:rPr lang="en-US" sz="2900" dirty="0"/>
              <a:t>Successful school-family partnerships are built on mutual respect, trust, equality, and a joint vision for student achievement. </a:t>
            </a:r>
            <a:endParaRPr lang="en-US" sz="2900" dirty="0">
              <a:cs typeface="Calibri" panose="020F0502020204030204"/>
            </a:endParaRPr>
          </a:p>
          <a:p>
            <a:pPr lvl="1">
              <a:buFont typeface="Courier New" panose="02070309020205020404" pitchFamily="49" charset="0"/>
              <a:buChar char="o"/>
            </a:pPr>
            <a:endParaRPr lang="en-US" sz="1500" dirty="0">
              <a:cs typeface="Calibri" panose="020F0502020204030204"/>
            </a:endParaRPr>
          </a:p>
          <a:p>
            <a:pPr lvl="1">
              <a:buFont typeface="Courier New" panose="02070309020205020404" pitchFamily="49" charset="0"/>
              <a:buChar char="o"/>
            </a:pPr>
            <a:endParaRPr lang="en-US" sz="1500" dirty="0">
              <a:cs typeface="Calibri" panose="020F0502020204030204"/>
            </a:endParaRPr>
          </a:p>
        </p:txBody>
      </p:sp>
      <p:pic>
        <p:nvPicPr>
          <p:cNvPr id="1026" name="Picture 2" descr="Counselor's Corner / Carver Early College Counselors' Suite">
            <a:extLst>
              <a:ext uri="{FF2B5EF4-FFF2-40B4-BE49-F238E27FC236}">
                <a16:creationId xmlns:a16="http://schemas.microsoft.com/office/drawing/2014/main" id="{8DED2137-E1E0-4544-B89D-EB06C46A2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254" y="1832245"/>
            <a:ext cx="5884459" cy="36130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39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1727" y="110836"/>
            <a:ext cx="7556382" cy="6747163"/>
          </a:xfrm>
        </p:spPr>
        <p:txBody>
          <a:bodyPr>
            <a:normAutofit/>
          </a:bodyPr>
          <a:lstStyle/>
          <a:p>
            <a:pPr>
              <a:buFont typeface="Wingdings" panose="05000000000000000000" pitchFamily="2" charset="2"/>
              <a:buChar char="Ø"/>
            </a:pPr>
            <a:endParaRPr lang="en-US" sz="4400" b="1" dirty="0"/>
          </a:p>
          <a:p>
            <a:pPr>
              <a:buFont typeface="Wingdings" panose="05000000000000000000" pitchFamily="2" charset="2"/>
              <a:buChar char="Ø"/>
            </a:pPr>
            <a:r>
              <a:rPr lang="en-US" sz="4400" b="1" dirty="0"/>
              <a:t>July 17</a:t>
            </a:r>
            <a:r>
              <a:rPr lang="en-US" sz="4400" b="1" baseline="30000" dirty="0"/>
              <a:t>th</a:t>
            </a:r>
            <a:r>
              <a:rPr lang="en-US" sz="4400" b="1" dirty="0"/>
              <a:t> &amp; 18</a:t>
            </a:r>
            <a:r>
              <a:rPr lang="en-US" sz="4400" b="1" baseline="30000" dirty="0"/>
              <a:t>th</a:t>
            </a:r>
            <a:r>
              <a:rPr lang="en-US" sz="4400" b="1" dirty="0"/>
              <a:t> </a:t>
            </a:r>
          </a:p>
          <a:p>
            <a:pPr marL="457200" lvl="1" indent="0">
              <a:buNone/>
            </a:pPr>
            <a:r>
              <a:rPr lang="en-US" sz="4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3363"/>
            <a:ext cx="4673840" cy="6022108"/>
          </a:xfrm>
          <a:prstGeom prst="rect">
            <a:avLst/>
          </a:prstGeom>
        </p:spPr>
      </p:pic>
      <p:pic>
        <p:nvPicPr>
          <p:cNvPr id="5" name="Picture 4">
            <a:extLst>
              <a:ext uri="{FF2B5EF4-FFF2-40B4-BE49-F238E27FC236}">
                <a16:creationId xmlns:a16="http://schemas.microsoft.com/office/drawing/2014/main" id="{D2B2332B-DB6E-4FAE-A4C9-D4F29F8B7A52}"/>
              </a:ext>
            </a:extLst>
          </p:cNvPr>
          <p:cNvPicPr>
            <a:picLocks noChangeAspect="1"/>
          </p:cNvPicPr>
          <p:nvPr/>
        </p:nvPicPr>
        <p:blipFill>
          <a:blip r:embed="rId4"/>
          <a:stretch>
            <a:fillRect/>
          </a:stretch>
        </p:blipFill>
        <p:spPr>
          <a:xfrm>
            <a:off x="5403938" y="1800332"/>
            <a:ext cx="5550009" cy="4333340"/>
          </a:xfrm>
          <a:prstGeom prst="rect">
            <a:avLst/>
          </a:prstGeom>
        </p:spPr>
      </p:pic>
    </p:spTree>
    <p:custDataLst>
      <p:tags r:id="rId1"/>
    </p:custDataLst>
    <p:extLst>
      <p:ext uri="{BB962C8B-B14F-4D97-AF65-F5344CB8AC3E}">
        <p14:creationId xmlns:p14="http://schemas.microsoft.com/office/powerpoint/2010/main" val="21367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2525" y="110836"/>
            <a:ext cx="7155583" cy="6747163"/>
          </a:xfrm>
        </p:spPr>
        <p:txBody>
          <a:bodyPr>
            <a:normAutofit/>
          </a:bodyPr>
          <a:lstStyle/>
          <a:p>
            <a:pPr>
              <a:buFont typeface="Wingdings" panose="05000000000000000000" pitchFamily="2" charset="2"/>
              <a:buChar char="Ø"/>
            </a:pPr>
            <a:endParaRPr lang="en-US" sz="4400" b="1" dirty="0"/>
          </a:p>
          <a:p>
            <a:pPr>
              <a:buFont typeface="Wingdings" panose="05000000000000000000" pitchFamily="2" charset="2"/>
              <a:buChar char="Ø"/>
            </a:pPr>
            <a:r>
              <a:rPr lang="en-US" sz="4400" b="1" dirty="0"/>
              <a:t>July 28</a:t>
            </a:r>
            <a:r>
              <a:rPr lang="en-US" sz="4400" b="1" baseline="30000" dirty="0"/>
              <a:t>th</a:t>
            </a:r>
            <a:r>
              <a:rPr lang="en-US" sz="4400" b="1" dirty="0"/>
              <a:t> – FRIDAY</a:t>
            </a:r>
          </a:p>
          <a:p>
            <a:pPr>
              <a:buFont typeface="Wingdings" panose="05000000000000000000" pitchFamily="2" charset="2"/>
              <a:buChar char="Ø"/>
            </a:pPr>
            <a:r>
              <a:rPr lang="en-US" sz="4400" b="1" dirty="0"/>
              <a:t>By Last Name (1pm to 4pm)</a:t>
            </a:r>
          </a:p>
          <a:p>
            <a:pPr marL="457200" lvl="1" indent="0">
              <a:buNone/>
            </a:pPr>
            <a:r>
              <a:rPr lang="en-US" sz="4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98" y="424874"/>
            <a:ext cx="4673840" cy="6022108"/>
          </a:xfrm>
          <a:prstGeom prst="rect">
            <a:avLst/>
          </a:prstGeom>
        </p:spPr>
      </p:pic>
      <p:pic>
        <p:nvPicPr>
          <p:cNvPr id="3074" name="Picture 2" descr="Sneak-A-Peek 2020-2021 - Factory Shoals Elementary School">
            <a:extLst>
              <a:ext uri="{FF2B5EF4-FFF2-40B4-BE49-F238E27FC236}">
                <a16:creationId xmlns:a16="http://schemas.microsoft.com/office/drawing/2014/main" id="{80A35942-3E12-4996-8508-A529AB551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997" y="2616953"/>
            <a:ext cx="6668637" cy="41302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8266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728"/>
            <a:ext cx="12191999" cy="2410690"/>
          </a:xfrm>
        </p:spPr>
        <p:txBody>
          <a:bodyPr/>
          <a:lstStyle/>
          <a:p>
            <a:pPr marL="0" indent="0">
              <a:buNone/>
            </a:pPr>
            <a:r>
              <a:rPr lang="en-US" dirty="0"/>
              <a:t>Contact us with questions </a:t>
            </a:r>
            <a:r>
              <a:rPr lang="en-US" dirty="0">
                <a:hlinkClick r:id="rId3"/>
              </a:rPr>
              <a:t>camille.havis@cobbk12.org</a:t>
            </a:r>
            <a:r>
              <a:rPr lang="en-US" dirty="0"/>
              <a:t> / </a:t>
            </a:r>
            <a:r>
              <a:rPr lang="en-US" dirty="0">
                <a:hlinkClick r:id="rId4"/>
              </a:rPr>
              <a:t>erin.thaler@cobbk12.org</a:t>
            </a:r>
            <a:r>
              <a:rPr lang="en-US" dirty="0"/>
              <a:t> / </a:t>
            </a:r>
            <a:r>
              <a:rPr lang="en-US" dirty="0">
                <a:hlinkClick r:id="rId5"/>
              </a:rPr>
              <a:t>erica.lester@cobbk12.org</a:t>
            </a:r>
            <a:r>
              <a:rPr lang="en-US" dirty="0"/>
              <a:t> / </a:t>
            </a:r>
            <a:r>
              <a:rPr lang="en-US" dirty="0">
                <a:hlinkClick r:id="rId6"/>
              </a:rPr>
              <a:t>jessica.Richardson@cobbk12.org</a:t>
            </a:r>
            <a:r>
              <a:rPr lang="en-US" dirty="0"/>
              <a:t> (DLI)</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0418" y="1762125"/>
            <a:ext cx="7907482" cy="4926733"/>
          </a:xfrm>
          <a:prstGeom prst="rect">
            <a:avLst/>
          </a:prstGeom>
        </p:spPr>
      </p:pic>
    </p:spTree>
    <p:custDataLst>
      <p:tags r:id="rId1"/>
    </p:custDataLst>
    <p:extLst>
      <p:ext uri="{BB962C8B-B14F-4D97-AF65-F5344CB8AC3E}">
        <p14:creationId xmlns:p14="http://schemas.microsoft.com/office/powerpoint/2010/main" val="150310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F0A38F-4251-4A2B-9A7D-865D9B8220C3}"/>
              </a:ext>
            </a:extLst>
          </p:cNvPr>
          <p:cNvPicPr>
            <a:picLocks noChangeAspect="1"/>
          </p:cNvPicPr>
          <p:nvPr/>
        </p:nvPicPr>
        <p:blipFill>
          <a:blip r:embed="rId2"/>
          <a:stretch>
            <a:fillRect/>
          </a:stretch>
        </p:blipFill>
        <p:spPr>
          <a:xfrm>
            <a:off x="108817" y="3991357"/>
            <a:ext cx="4318818" cy="1792993"/>
          </a:xfrm>
          <a:prstGeom prst="rect">
            <a:avLst/>
          </a:prstGeom>
        </p:spPr>
      </p:pic>
      <p:pic>
        <p:nvPicPr>
          <p:cNvPr id="2050" name="Picture 2" descr="Logo">
            <a:extLst>
              <a:ext uri="{FF2B5EF4-FFF2-40B4-BE49-F238E27FC236}">
                <a16:creationId xmlns:a16="http://schemas.microsoft.com/office/drawing/2014/main" id="{F959FA66-7ECA-4D22-9B6A-403175AFE44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146073" y="270326"/>
            <a:ext cx="6797665" cy="3243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C0E050-09AE-4C9C-81EC-86AF7443A851}"/>
              </a:ext>
            </a:extLst>
          </p:cNvPr>
          <p:cNvPicPr>
            <a:picLocks noChangeAspect="1"/>
          </p:cNvPicPr>
          <p:nvPr/>
        </p:nvPicPr>
        <p:blipFill>
          <a:blip r:embed="rId4"/>
          <a:stretch>
            <a:fillRect/>
          </a:stretch>
        </p:blipFill>
        <p:spPr>
          <a:xfrm>
            <a:off x="601909" y="710708"/>
            <a:ext cx="3261631" cy="1870201"/>
          </a:xfrm>
          <a:prstGeom prst="rect">
            <a:avLst/>
          </a:prstGeom>
        </p:spPr>
      </p:pic>
      <p:sp>
        <p:nvSpPr>
          <p:cNvPr id="2" name="TextBox 1">
            <a:extLst>
              <a:ext uri="{FF2B5EF4-FFF2-40B4-BE49-F238E27FC236}">
                <a16:creationId xmlns:a16="http://schemas.microsoft.com/office/drawing/2014/main" id="{8D6B6A4B-15E9-4D14-86C4-6C168B9D2EFE}"/>
              </a:ext>
            </a:extLst>
          </p:cNvPr>
          <p:cNvSpPr txBox="1"/>
          <p:nvPr/>
        </p:nvSpPr>
        <p:spPr>
          <a:xfrm>
            <a:off x="5959011" y="4263775"/>
            <a:ext cx="5609689" cy="1446550"/>
          </a:xfrm>
          <a:prstGeom prst="rect">
            <a:avLst/>
          </a:prstGeom>
          <a:noFill/>
        </p:spPr>
        <p:txBody>
          <a:bodyPr wrap="square" rtlCol="0">
            <a:spAutoFit/>
          </a:bodyPr>
          <a:lstStyle/>
          <a:p>
            <a:r>
              <a:rPr lang="en-US" sz="4400" dirty="0"/>
              <a:t>JOIN US ON SATURDAY MARCH 11th</a:t>
            </a:r>
          </a:p>
        </p:txBody>
      </p:sp>
    </p:spTree>
    <p:extLst>
      <p:ext uri="{BB962C8B-B14F-4D97-AF65-F5344CB8AC3E}">
        <p14:creationId xmlns:p14="http://schemas.microsoft.com/office/powerpoint/2010/main" val="1843337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AF7527-1CD4-4B25-A72B-F0C6DAD02A0F}"/>
              </a:ext>
            </a:extLst>
          </p:cNvPr>
          <p:cNvSpPr>
            <a:spLocks noGrp="1"/>
          </p:cNvSpPr>
          <p:nvPr>
            <p:ph type="title"/>
          </p:nvPr>
        </p:nvSpPr>
        <p:spPr>
          <a:xfrm>
            <a:off x="838200" y="77448"/>
            <a:ext cx="10515600" cy="693113"/>
          </a:xfrm>
        </p:spPr>
        <p:txBody>
          <a:bodyPr>
            <a:noAutofit/>
          </a:bodyPr>
          <a:lstStyle/>
          <a:p>
            <a:pPr algn="ctr"/>
            <a:r>
              <a:rPr lang="en-US" sz="4800" b="1"/>
              <a:t>THE COURSE</a:t>
            </a:r>
            <a:endParaRPr lang="en-US" sz="4800" b="1" dirty="0"/>
          </a:p>
        </p:txBody>
      </p:sp>
      <p:pic>
        <p:nvPicPr>
          <p:cNvPr id="12" name="Content Placeholder 11">
            <a:extLst>
              <a:ext uri="{FF2B5EF4-FFF2-40B4-BE49-F238E27FC236}">
                <a16:creationId xmlns:a16="http://schemas.microsoft.com/office/drawing/2014/main" id="{B03B3AF7-FA1F-4474-BECA-EA069EFAF7E5}"/>
              </a:ext>
            </a:extLst>
          </p:cNvPr>
          <p:cNvPicPr>
            <a:picLocks noGrp="1" noChangeAspect="1"/>
          </p:cNvPicPr>
          <p:nvPr>
            <p:ph idx="1"/>
          </p:nvPr>
        </p:nvPicPr>
        <p:blipFill>
          <a:blip r:embed="rId2"/>
          <a:stretch>
            <a:fillRect/>
          </a:stretch>
        </p:blipFill>
        <p:spPr>
          <a:xfrm>
            <a:off x="838200" y="770561"/>
            <a:ext cx="10629437" cy="6073964"/>
          </a:xfrm>
        </p:spPr>
      </p:pic>
    </p:spTree>
    <p:extLst>
      <p:ext uri="{BB962C8B-B14F-4D97-AF65-F5344CB8AC3E}">
        <p14:creationId xmlns:p14="http://schemas.microsoft.com/office/powerpoint/2010/main" val="66288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99B82-2743-41F4-8AFA-92311B13684C}"/>
              </a:ext>
            </a:extLst>
          </p:cNvPr>
          <p:cNvSpPr>
            <a:spLocks noGrp="1"/>
          </p:cNvSpPr>
          <p:nvPr>
            <p:ph type="title"/>
          </p:nvPr>
        </p:nvSpPr>
        <p:spPr>
          <a:xfrm>
            <a:off x="841248" y="548640"/>
            <a:ext cx="3600860" cy="5431536"/>
          </a:xfrm>
        </p:spPr>
        <p:txBody>
          <a:bodyPr>
            <a:normAutofit/>
          </a:bodyPr>
          <a:lstStyle/>
          <a:p>
            <a:pPr algn="ctr"/>
            <a:r>
              <a:rPr lang="en-US" sz="7200" b="1"/>
              <a:t>We are a Title 1 School</a:t>
            </a:r>
            <a:endParaRPr lang="en-US" sz="7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577AB0-3512-4388-964A-A01BBE588BBA}"/>
              </a:ext>
            </a:extLst>
          </p:cNvPr>
          <p:cNvSpPr>
            <a:spLocks noGrp="1"/>
          </p:cNvSpPr>
          <p:nvPr>
            <p:ph idx="1"/>
          </p:nvPr>
        </p:nvSpPr>
        <p:spPr>
          <a:xfrm>
            <a:off x="5126418" y="215758"/>
            <a:ext cx="6224335" cy="6287784"/>
          </a:xfrm>
        </p:spPr>
        <p:txBody>
          <a:bodyPr anchor="ctr">
            <a:noAutofit/>
          </a:bodyPr>
          <a:lstStyle/>
          <a:p>
            <a:r>
              <a:rPr lang="en-US" b="1" dirty="0"/>
              <a:t>Title 1 </a:t>
            </a:r>
            <a:endParaRPr lang="en-US" b="1" dirty="0">
              <a:cs typeface="Calibri"/>
            </a:endParaRPr>
          </a:p>
          <a:p>
            <a:pPr lvl="1"/>
            <a:r>
              <a:rPr lang="en-US" sz="2800" dirty="0"/>
              <a:t>Annual Budget of $443,000</a:t>
            </a:r>
            <a:endParaRPr lang="en-US" sz="2800" dirty="0">
              <a:cs typeface="Calibri"/>
            </a:endParaRPr>
          </a:p>
          <a:p>
            <a:pPr lvl="2"/>
            <a:r>
              <a:rPr lang="en-US" sz="2800" dirty="0"/>
              <a:t>Personnel </a:t>
            </a:r>
            <a:endParaRPr lang="en-US" sz="2800" dirty="0">
              <a:cs typeface="Calibri"/>
            </a:endParaRPr>
          </a:p>
          <a:p>
            <a:pPr lvl="3"/>
            <a:r>
              <a:rPr lang="en-US" sz="2800" dirty="0"/>
              <a:t>2 - Academic Coaches</a:t>
            </a:r>
            <a:endParaRPr lang="en-US" sz="2800" dirty="0">
              <a:cs typeface="Calibri"/>
            </a:endParaRPr>
          </a:p>
          <a:p>
            <a:pPr lvl="3"/>
            <a:r>
              <a:rPr lang="en-US" sz="2800" dirty="0"/>
              <a:t>1 - Math Support Teacher</a:t>
            </a:r>
          </a:p>
          <a:p>
            <a:pPr lvl="3"/>
            <a:r>
              <a:rPr lang="en-US" sz="2800" dirty="0">
                <a:cs typeface="Calibri"/>
              </a:rPr>
              <a:t>1 - Parent Facilitator</a:t>
            </a:r>
          </a:p>
          <a:p>
            <a:pPr lvl="2"/>
            <a:r>
              <a:rPr lang="en-US" sz="2800" dirty="0"/>
              <a:t>Instructional Materials</a:t>
            </a:r>
            <a:endParaRPr lang="en-US" sz="2800" dirty="0">
              <a:cs typeface="Calibri"/>
            </a:endParaRPr>
          </a:p>
          <a:p>
            <a:pPr lvl="3"/>
            <a:r>
              <a:rPr lang="en-US" sz="2800" dirty="0"/>
              <a:t>IXL Math &amp; ELA &amp; SS &amp; SCI</a:t>
            </a:r>
            <a:endParaRPr lang="en-US" sz="2800" dirty="0">
              <a:cs typeface="Calibri"/>
            </a:endParaRPr>
          </a:p>
          <a:p>
            <a:pPr lvl="3"/>
            <a:r>
              <a:rPr lang="en-US" sz="2800" dirty="0"/>
              <a:t>Moby Max</a:t>
            </a:r>
            <a:endParaRPr lang="en-US" sz="2800" dirty="0">
              <a:cs typeface="Calibri"/>
            </a:endParaRPr>
          </a:p>
          <a:p>
            <a:pPr lvl="2"/>
            <a:r>
              <a:rPr lang="en-US" sz="2800" dirty="0"/>
              <a:t>Professional Development</a:t>
            </a:r>
            <a:endParaRPr lang="en-US" sz="2800" dirty="0">
              <a:cs typeface="Calibri"/>
            </a:endParaRPr>
          </a:p>
          <a:p>
            <a:pPr lvl="3"/>
            <a:r>
              <a:rPr lang="en-US" sz="2800" dirty="0"/>
              <a:t>IB Conferences</a:t>
            </a:r>
            <a:endParaRPr lang="en-US" sz="2800" dirty="0">
              <a:cs typeface="Calibri"/>
            </a:endParaRPr>
          </a:p>
          <a:p>
            <a:pPr lvl="3"/>
            <a:r>
              <a:rPr lang="en-US" sz="2800" dirty="0"/>
              <a:t>GA Subject Area Conferences</a:t>
            </a:r>
          </a:p>
        </p:txBody>
      </p:sp>
    </p:spTree>
    <p:extLst>
      <p:ext uri="{BB962C8B-B14F-4D97-AF65-F5344CB8AC3E}">
        <p14:creationId xmlns:p14="http://schemas.microsoft.com/office/powerpoint/2010/main" val="38644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99B82-2743-41F4-8AFA-92311B13684C}"/>
              </a:ext>
            </a:extLst>
          </p:cNvPr>
          <p:cNvSpPr>
            <a:spLocks noGrp="1"/>
          </p:cNvSpPr>
          <p:nvPr>
            <p:ph type="title"/>
          </p:nvPr>
        </p:nvSpPr>
        <p:spPr>
          <a:xfrm>
            <a:off x="841248" y="548640"/>
            <a:ext cx="3600860" cy="5431536"/>
          </a:xfrm>
        </p:spPr>
        <p:txBody>
          <a:bodyPr>
            <a:normAutofit/>
          </a:bodyPr>
          <a:lstStyle/>
          <a:p>
            <a:pPr algn="ctr"/>
            <a:r>
              <a:rPr lang="en-US" sz="7200" b="1"/>
              <a:t>We are a PBIS </a:t>
            </a:r>
            <a:br>
              <a:rPr lang="en-US" sz="7200" b="1"/>
            </a:br>
            <a:r>
              <a:rPr lang="en-US" sz="7200" b="1"/>
              <a:t>School</a:t>
            </a:r>
            <a:endParaRPr lang="en-US" sz="7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577AB0-3512-4388-964A-A01BBE588BBA}"/>
              </a:ext>
            </a:extLst>
          </p:cNvPr>
          <p:cNvSpPr>
            <a:spLocks noGrp="1"/>
          </p:cNvSpPr>
          <p:nvPr>
            <p:ph idx="1"/>
          </p:nvPr>
        </p:nvSpPr>
        <p:spPr>
          <a:xfrm>
            <a:off x="5126418" y="552090"/>
            <a:ext cx="6552833" cy="6305909"/>
          </a:xfrm>
        </p:spPr>
        <p:txBody>
          <a:bodyPr anchor="ctr">
            <a:normAutofit/>
          </a:bodyPr>
          <a:lstStyle/>
          <a:p>
            <a:pPr marL="0" indent="0">
              <a:buNone/>
            </a:pPr>
            <a:r>
              <a:rPr lang="en-US" sz="3600" b="1" dirty="0"/>
              <a:t>Positive Behavior                   Interventions and Supports</a:t>
            </a:r>
          </a:p>
          <a:p>
            <a:endParaRPr lang="en-US" sz="3600" dirty="0"/>
          </a:p>
          <a:p>
            <a:pPr marL="0" indent="0">
              <a:buNone/>
            </a:pPr>
            <a:r>
              <a:rPr lang="en-US" sz="3600" dirty="0"/>
              <a:t>An appropriate evidence-based method that creates an effective school-wide set of ideas and tools to improve the behavior of students for a more positive learning environment that includes improved academic and social outcomes for all students.</a:t>
            </a:r>
            <a:endParaRPr lang="en-US" sz="3600" dirty="0">
              <a:cs typeface="Calibri" panose="020F0502020204030204"/>
            </a:endParaRPr>
          </a:p>
          <a:p>
            <a:endParaRPr lang="en-US" sz="2200" b="1" dirty="0"/>
          </a:p>
          <a:p>
            <a:endParaRPr lang="en-US" sz="2200" dirty="0"/>
          </a:p>
        </p:txBody>
      </p:sp>
    </p:spTree>
    <p:extLst>
      <p:ext uri="{BB962C8B-B14F-4D97-AF65-F5344CB8AC3E}">
        <p14:creationId xmlns:p14="http://schemas.microsoft.com/office/powerpoint/2010/main" val="374926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99B82-2743-41F4-8AFA-92311B13684C}"/>
              </a:ext>
            </a:extLst>
          </p:cNvPr>
          <p:cNvSpPr>
            <a:spLocks noGrp="1"/>
          </p:cNvSpPr>
          <p:nvPr>
            <p:ph type="title"/>
          </p:nvPr>
        </p:nvSpPr>
        <p:spPr>
          <a:xfrm>
            <a:off x="205483" y="548640"/>
            <a:ext cx="4236625" cy="5431536"/>
          </a:xfrm>
        </p:spPr>
        <p:txBody>
          <a:bodyPr>
            <a:normAutofit/>
          </a:bodyPr>
          <a:lstStyle/>
          <a:p>
            <a:pPr algn="ctr"/>
            <a:r>
              <a:rPr lang="en-US" sz="7200" b="1"/>
              <a:t>We are a Restorative Practices School</a:t>
            </a:r>
            <a:endParaRPr lang="en-US" sz="7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577AB0-3512-4388-964A-A01BBE588BBA}"/>
              </a:ext>
            </a:extLst>
          </p:cNvPr>
          <p:cNvSpPr>
            <a:spLocks noGrp="1"/>
          </p:cNvSpPr>
          <p:nvPr>
            <p:ph idx="1"/>
          </p:nvPr>
        </p:nvSpPr>
        <p:spPr>
          <a:xfrm>
            <a:off x="5126418" y="154112"/>
            <a:ext cx="6898866" cy="6431623"/>
          </a:xfrm>
        </p:spPr>
        <p:txBody>
          <a:bodyPr anchor="ctr">
            <a:normAutofit fontScale="92500" lnSpcReduction="20000"/>
          </a:bodyPr>
          <a:lstStyle/>
          <a:p>
            <a:pPr marL="0" indent="0">
              <a:buNone/>
            </a:pPr>
            <a:endParaRPr lang="en-US" sz="3600"/>
          </a:p>
          <a:p>
            <a:pPr marL="0" indent="0">
              <a:buNone/>
            </a:pPr>
            <a:endParaRPr lang="en-US" sz="3600"/>
          </a:p>
          <a:p>
            <a:r>
              <a:rPr lang="en-US" sz="3000" b="1"/>
              <a:t>Restorative Circles </a:t>
            </a:r>
            <a:r>
              <a:rPr lang="en-US" sz="3000"/>
              <a:t>are proactive discussions that we use as a school to establish relationships and address underlying issues that intrude into the classroom and disrupt the learning environment.</a:t>
            </a:r>
          </a:p>
          <a:p>
            <a:endParaRPr lang="en-US" sz="3000"/>
          </a:p>
          <a:p>
            <a:r>
              <a:rPr lang="en-US" sz="3000" b="1"/>
              <a:t>Restorative Conferences </a:t>
            </a:r>
            <a:r>
              <a:rPr lang="en-US" sz="3000"/>
              <a:t>are a systemic approach for supporting students in conflict. The parties are brought together to discuss how the conflict has impacted each party and the larger school community. This practice invites shared power, mutual understanding, self-responsibility and agreed actions that repair harm, restore relationships and reintegrate the school community.</a:t>
            </a:r>
          </a:p>
          <a:p>
            <a:pPr marL="0" indent="0">
              <a:buNone/>
            </a:pPr>
            <a:endParaRPr lang="en-US" sz="2200" b="1"/>
          </a:p>
        </p:txBody>
      </p:sp>
    </p:spTree>
    <p:extLst>
      <p:ext uri="{BB962C8B-B14F-4D97-AF65-F5344CB8AC3E}">
        <p14:creationId xmlns:p14="http://schemas.microsoft.com/office/powerpoint/2010/main" val="419066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99B82-2743-41F4-8AFA-92311B13684C}"/>
              </a:ext>
            </a:extLst>
          </p:cNvPr>
          <p:cNvSpPr>
            <a:spLocks noGrp="1"/>
          </p:cNvSpPr>
          <p:nvPr>
            <p:ph type="title"/>
          </p:nvPr>
        </p:nvSpPr>
        <p:spPr>
          <a:xfrm>
            <a:off x="520280" y="548640"/>
            <a:ext cx="3921828" cy="5431536"/>
          </a:xfrm>
        </p:spPr>
        <p:txBody>
          <a:bodyPr>
            <a:noAutofit/>
          </a:bodyPr>
          <a:lstStyle/>
          <a:p>
            <a:pPr algn="ctr"/>
            <a:r>
              <a:rPr lang="en-US" sz="6000" b="1"/>
              <a:t>We are the only IB Middle School in CCSD</a:t>
            </a:r>
            <a:endParaRPr lang="en-US" sz="6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577AB0-3512-4388-964A-A01BBE588BBA}"/>
              </a:ext>
            </a:extLst>
          </p:cNvPr>
          <p:cNvSpPr>
            <a:spLocks noGrp="1"/>
          </p:cNvSpPr>
          <p:nvPr>
            <p:ph idx="1"/>
          </p:nvPr>
        </p:nvSpPr>
        <p:spPr>
          <a:xfrm>
            <a:off x="4793407" y="0"/>
            <a:ext cx="7377257" cy="6857999"/>
          </a:xfrm>
        </p:spPr>
        <p:txBody>
          <a:bodyPr anchor="ctr">
            <a:normAutofit/>
          </a:bodyPr>
          <a:lstStyle/>
          <a:p>
            <a:pPr marL="0" indent="0">
              <a:buNone/>
            </a:pPr>
            <a:endParaRPr lang="en-US" sz="2200" b="1" dirty="0"/>
          </a:p>
          <a:p>
            <a:endParaRPr lang="en-US" sz="2200" b="1" dirty="0"/>
          </a:p>
          <a:p>
            <a:pPr marL="0" indent="0" algn="ctr">
              <a:buNone/>
            </a:pPr>
            <a:r>
              <a:rPr lang="en-US" sz="2400" b="1" dirty="0"/>
              <a:t>In addition to Math, English, Science, &amp; Social Studies</a:t>
            </a:r>
            <a:endParaRPr lang="en-US" sz="2400" b="1" dirty="0">
              <a:cs typeface="Calibri" panose="020F0502020204030204"/>
            </a:endParaRPr>
          </a:p>
          <a:p>
            <a:pPr lvl="1"/>
            <a:r>
              <a:rPr lang="en-US" dirty="0"/>
              <a:t>IB expects students to take a foreign language (French / Spanish)</a:t>
            </a:r>
            <a:endParaRPr lang="en-US" dirty="0">
              <a:cs typeface="Calibri"/>
            </a:endParaRPr>
          </a:p>
          <a:p>
            <a:pPr lvl="1"/>
            <a:endParaRPr lang="en-US" dirty="0"/>
          </a:p>
          <a:p>
            <a:pPr lvl="1"/>
            <a:r>
              <a:rPr lang="en-US" dirty="0"/>
              <a:t>IB expects students to take a fine arts class    </a:t>
            </a:r>
          </a:p>
          <a:p>
            <a:pPr marL="457200" lvl="1" indent="0">
              <a:buNone/>
            </a:pPr>
            <a:r>
              <a:rPr lang="en-US" dirty="0"/>
              <a:t>   (Band, Chorus, Orchestra, Art or Drama)</a:t>
            </a:r>
            <a:endParaRPr lang="en-US" dirty="0">
              <a:cs typeface="Calibri"/>
            </a:endParaRPr>
          </a:p>
          <a:p>
            <a:pPr lvl="1"/>
            <a:endParaRPr lang="en-US" dirty="0"/>
          </a:p>
          <a:p>
            <a:pPr lvl="1"/>
            <a:r>
              <a:rPr lang="en-US" dirty="0"/>
              <a:t>IB expects students to take a computer-based class (Business or Technology)</a:t>
            </a:r>
            <a:endParaRPr lang="en-US" dirty="0">
              <a:cs typeface="Calibri"/>
            </a:endParaRPr>
          </a:p>
          <a:p>
            <a:pPr lvl="1"/>
            <a:endParaRPr lang="en-US" dirty="0"/>
          </a:p>
          <a:p>
            <a:pPr lvl="1"/>
            <a:r>
              <a:rPr lang="en-US" dirty="0"/>
              <a:t>IB expects students to take physical education class</a:t>
            </a:r>
            <a:endParaRPr lang="en-US" dirty="0">
              <a:cs typeface="Calibri"/>
            </a:endParaRPr>
          </a:p>
          <a:p>
            <a:pPr lvl="1"/>
            <a:endParaRPr lang="en-US" dirty="0"/>
          </a:p>
          <a:p>
            <a:pPr lvl="1"/>
            <a:r>
              <a:rPr lang="en-US" dirty="0"/>
              <a:t>IB expects students to have a culminating project at the end of the 8</a:t>
            </a:r>
            <a:r>
              <a:rPr lang="en-US" baseline="30000" dirty="0"/>
              <a:t>th</a:t>
            </a:r>
            <a:r>
              <a:rPr lang="en-US" dirty="0"/>
              <a:t> grade year</a:t>
            </a:r>
            <a:endParaRPr lang="en-US" dirty="0">
              <a:cs typeface="Calibri"/>
            </a:endParaRPr>
          </a:p>
          <a:p>
            <a:pPr marL="0" indent="0">
              <a:buNone/>
            </a:pPr>
            <a:endParaRPr lang="en-US" sz="2200" dirty="0"/>
          </a:p>
        </p:txBody>
      </p:sp>
    </p:spTree>
    <p:extLst>
      <p:ext uri="{BB962C8B-B14F-4D97-AF65-F5344CB8AC3E}">
        <p14:creationId xmlns:p14="http://schemas.microsoft.com/office/powerpoint/2010/main" val="3121411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45651a76ffbfcb5abd999c5c4e50c694&quot;,&quot;LanguageCode&quot;:&quot;en-US&quot;,&quot;SlideGuids&quot;:[&quot;dd08d84b-97be-4167-8db5-947699bca92a&quot;,&quot;e623a063-07af-4a7d-aecd-8d5642596dec&quot;,&quot;b8f89ce8-bb9a-4840-96f3-449de4fce32c&quot;,&quot;cba2e35a-6214-4fdd-9a22-dd2d0e907f87&quot;,&quot;932f3b78-1a7f-47cc-80ca-71fde48eb094&quot;,&quot;9c4545d2-373a-40ab-9866-9295c3853e13&quot;,&quot;a314bacf-ed59-4707-858d-d5c14e6f5a33&quot;,&quot;051e2e28-727f-426d-91cd-7b4d781304b5&quot;,&quot;8029ac6c-981e-40aa-b5c3-f8118fd9e80e&quot;,&quot;1093a0c6-5f51-42b9-ab25-3fd15bf540ad&quot;,&quot;cce8fc66-bf61-4a91-a26a-0aa6c9497cba&quot;,&quot;95e32ed1-1773-4462-bbd6-f22d21113db8&quot;,&quot;0698797c-fdad-4a7b-b5c5-357162187640&quot;,&quot;99e04fcd-8e86-4576-90fc-7607601232aa&quot;,&quot;245ee346-7cf6-48b8-8d4c-3748736a2cf5&quot;,&quot;1b56adce-8b3c-4b6c-aff2-95c522be4a03&quot;,&quot;bec37d6e-4319-40ad-bc01-4f95e08fe683&quot;,&quot;75347908-448a-4423-95bb-a5d5f0f3e54e&quot;,&quot;6da201d8-ca18-4620-bd5c-e39809fb11cc&quot;,&quot;416eb3bc-7741-4680-837a-5e7ae3f42c52&quot;,&quot;d524c9d8-397d-479f-ae63-101f7f539cb2&quot;],&quot;TimeStamp&quot;:&quot;2019-02-26T10:06:42.800158-05: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b8f89ce8-bb9a-4840-96f3-449de4fce32c&quot;,&quot;TimeStamp&quot;:&quot;2019-02-26T10:06:42.7991566-05: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a314bacf-ed59-4707-858d-d5c14e6f5a33&quot;,&quot;TimeStamp&quot;:&quot;2019-02-26T10:06:42.7991566-05: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029ac6c-981e-40aa-b5c3-f8118fd9e80e&quot;,&quot;TimeStamp&quot;:&quot;2019-02-26T10:06:42.7991566-05: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cce8fc66-bf61-4a91-a26a-0aa6c9497cba&quot;,&quot;TimeStamp&quot;:&quot;2019-02-26T10:06:42.7991566-05: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95e32ed1-1773-4462-bbd6-f22d21113db8&quot;,&quot;TimeStamp&quot;:&quot;2019-02-26T10:06:42.7991566-05: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0698797c-fdad-4a7b-b5c5-357162187640&quot;,&quot;TimeStamp&quot;:&quot;2019-02-26T10:06:42.7991566-05: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245ee346-7cf6-48b8-8d4c-3748736a2cf5&quot;,&quot;TimeStamp&quot;:&quot;2019-02-26T10:06:42.7991566-05: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1b56adce-8b3c-4b6c-aff2-95c522be4a03&quot;,&quot;TimeStamp&quot;:&quot;2019-02-26T10:06:42.7991566-05: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99e04fcd-8e86-4576-90fc-7607601232aa&quot;,&quot;TimeStamp&quot;:&quot;2019-02-26T10:06:42.7991566-05: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6da201d8-ca18-4620-bd5c-e39809fb11cc&quot;,&quot;TimeStamp&quot;:&quot;2019-02-26T10:06:42.7991566-05: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dd08d84b-97be-4167-8db5-947699bca92a&quot;,&quot;TimeStamp&quot;:&quot;2019-02-26T10:06:42.7170869-05: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416eb3bc-7741-4680-837a-5e7ae3f42c52&quot;,&quot;TimeStamp&quot;:&quot;2019-02-26T10:06:42.7991566-05: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16eb3bc-7741-4680-837a-5e7ae3f42c52&quot;,&quot;TimeStamp&quot;:&quot;2019-02-26T10:06:42.7991566-05: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d524c9d8-397d-479f-ae63-101f7f539cb2&quot;,&quot;TimeStamp&quot;:&quot;2019-02-26T10:06:42.7991566-05: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e623a063-07af-4a7d-aecd-8d5642596dec&quot;,&quot;TimeStamp&quot;:&quot;2019-02-26T10:06:42.7981556-05: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b8f89ce8-bb9a-4840-96f3-449de4fce32c&quot;,&quot;TimeStamp&quot;:&quot;2019-02-26T10:06:42.7991566-05: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cba2e35a-6214-4fdd-9a22-dd2d0e907f87&quot;,&quot;TimeStamp&quot;:&quot;2019-02-26T10:06:42.7991566-05: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932f3b78-1a7f-47cc-80ca-71fde48eb094&quot;,&quot;TimeStamp&quot;:&quot;2019-02-26T10:06:42.7991566-05: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a314bacf-ed59-4707-858d-d5c14e6f5a33&quot;,&quot;TimeStamp&quot;:&quot;2019-02-26T10:06:42.7991566-05: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bec37d6e-4319-40ad-bc01-4f95e08fe683&quot;,&quot;TimeStamp&quot;:&quot;2019-02-26T10:06:42.7991566-05: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bec37d6e-4319-40ad-bc01-4f95e08fe683&quot;,&quot;TimeStamp&quot;:&quot;2019-02-26T10:06:42.7991566-05:00&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1163</Words>
  <Application>Microsoft Office PowerPoint</Application>
  <PresentationFormat>Widescreen</PresentationFormat>
  <Paragraphs>227</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Tw Cen MT</vt:lpstr>
      <vt:lpstr>Wingdings</vt:lpstr>
      <vt:lpstr>Office Theme</vt:lpstr>
      <vt:lpstr>CAMPBELL MIDDLE SCHOOL</vt:lpstr>
      <vt:lpstr>WELCOME   BIENVENIDO   BIENVENUE</vt:lpstr>
      <vt:lpstr>President:  Mrs. Latoya Palmer-Addy </vt:lpstr>
      <vt:lpstr>PowerPoint Presentation</vt:lpstr>
      <vt:lpstr>THE COURSE</vt:lpstr>
      <vt:lpstr>We are a Title 1 School</vt:lpstr>
      <vt:lpstr>We are a PBIS  School</vt:lpstr>
      <vt:lpstr>We are a Restorative Practices School</vt:lpstr>
      <vt:lpstr>We are the only IB Middle School in CCSD</vt:lpstr>
      <vt:lpstr>We are the only DLI Middle School in CCSD</vt:lpstr>
      <vt:lpstr>Operations</vt:lpstr>
      <vt:lpstr>Operations</vt:lpstr>
      <vt:lpstr>Operations</vt:lpstr>
      <vt:lpstr>AFTER SCHOOL ACTIVITIES</vt:lpstr>
      <vt:lpstr>Ms. Erin Thaler, Assistant Principal</vt:lpstr>
      <vt:lpstr>Ms. Molly Groebner</vt:lpstr>
      <vt:lpstr>Ms. Stephanie Burress</vt:lpstr>
      <vt:lpstr>IB Coordinator Candace Ellis    IB at CMS The International Baccalaureate® (IB) Middle Years Programme (MYP) emphasizes intellectual challenge.   It encourages students to make practical connections between their studies and the real world, preparing them for success in further study and in life. Grades 6-8 are IB learners-inclusive program. </vt:lpstr>
      <vt:lpstr>IB Learner Profile Traits</vt:lpstr>
      <vt:lpstr>PowerPoint Presentation</vt:lpstr>
      <vt:lpstr>Ms. Jessica Richardson</vt:lpstr>
      <vt:lpstr>What does DLI look like at CMS?</vt:lpstr>
      <vt:lpstr>Ms. Annette Foreman</vt:lpstr>
      <vt:lpstr>Mr. Addison Daniel</vt:lpstr>
      <vt:lpstr>Mr. Vircher Floyd</vt:lpstr>
      <vt:lpstr>Ms. Teresa Bunch</vt:lpstr>
      <vt:lpstr>Ms. Brittani Clark</vt:lpstr>
      <vt:lpstr>PowerPoint Presentation</vt:lpstr>
      <vt:lpstr> World Languages</vt:lpstr>
      <vt:lpstr>Ms. Erica Lester, 6th Grade Counselor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CAMPBELL MIDDLE SCHOOL</dc:title>
  <dc:creator>Camille Havis</dc:creator>
  <cp:lastModifiedBy>Camille Havis</cp:lastModifiedBy>
  <cp:revision>10</cp:revision>
  <dcterms:created xsi:type="dcterms:W3CDTF">2020-02-07T00:50:08Z</dcterms:created>
  <dcterms:modified xsi:type="dcterms:W3CDTF">2023-02-28T21:36:33Z</dcterms:modified>
</cp:coreProperties>
</file>