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4"/>
    <p:sldMasterId id="2147483836" r:id="rId5"/>
  </p:sldMasterIdLst>
  <p:notesMasterIdLst>
    <p:notesMasterId r:id="rId36"/>
  </p:notesMasterIdLst>
  <p:sldIdLst>
    <p:sldId id="257" r:id="rId6"/>
    <p:sldId id="258" r:id="rId7"/>
    <p:sldId id="299" r:id="rId8"/>
    <p:sldId id="315" r:id="rId9"/>
    <p:sldId id="306" r:id="rId10"/>
    <p:sldId id="277" r:id="rId11"/>
    <p:sldId id="261" r:id="rId12"/>
    <p:sldId id="266" r:id="rId13"/>
    <p:sldId id="317" r:id="rId14"/>
    <p:sldId id="319" r:id="rId15"/>
    <p:sldId id="320" r:id="rId16"/>
    <p:sldId id="259" r:id="rId17"/>
    <p:sldId id="260" r:id="rId18"/>
    <p:sldId id="321" r:id="rId19"/>
    <p:sldId id="262" r:id="rId20"/>
    <p:sldId id="256" r:id="rId21"/>
    <p:sldId id="302" r:id="rId22"/>
    <p:sldId id="291" r:id="rId23"/>
    <p:sldId id="286" r:id="rId24"/>
    <p:sldId id="313" r:id="rId25"/>
    <p:sldId id="307" r:id="rId26"/>
    <p:sldId id="309" r:id="rId27"/>
    <p:sldId id="308" r:id="rId28"/>
    <p:sldId id="312" r:id="rId29"/>
    <p:sldId id="316" r:id="rId30"/>
    <p:sldId id="310" r:id="rId31"/>
    <p:sldId id="296" r:id="rId32"/>
    <p:sldId id="303" r:id="rId33"/>
    <p:sldId id="314" r:id="rId34"/>
    <p:sldId id="305" r:id="rId35"/>
  </p:sldIdLst>
  <p:sldSz cx="12192000" cy="6858000"/>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EA8B30-A0DD-4DB0-B3D3-931AB4290CDC}">
          <p14:sldIdLst>
            <p14:sldId id="257"/>
            <p14:sldId id="258"/>
            <p14:sldId id="299"/>
            <p14:sldId id="315"/>
            <p14:sldId id="306"/>
            <p14:sldId id="277"/>
            <p14:sldId id="261"/>
            <p14:sldId id="266"/>
            <p14:sldId id="317"/>
            <p14:sldId id="319"/>
            <p14:sldId id="320"/>
            <p14:sldId id="259"/>
            <p14:sldId id="260"/>
            <p14:sldId id="321"/>
            <p14:sldId id="262"/>
            <p14:sldId id="256"/>
            <p14:sldId id="302"/>
            <p14:sldId id="291"/>
            <p14:sldId id="286"/>
            <p14:sldId id="313"/>
            <p14:sldId id="307"/>
            <p14:sldId id="309"/>
            <p14:sldId id="308"/>
            <p14:sldId id="312"/>
            <p14:sldId id="316"/>
            <p14:sldId id="310"/>
          </p14:sldIdLst>
        </p14:section>
        <p14:section name="Untitled Section" id="{6278FBF4-54B5-4C86-9054-56317F4D6C97}">
          <p14:sldIdLst>
            <p14:sldId id="296"/>
            <p14:sldId id="303"/>
            <p14:sldId id="314"/>
            <p14:sldId id="3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13" autoAdjust="0"/>
  </p:normalViewPr>
  <p:slideViewPr>
    <p:cSldViewPr snapToGrid="0">
      <p:cViewPr varScale="1">
        <p:scale>
          <a:sx n="65" d="100"/>
          <a:sy n="65" d="100"/>
        </p:scale>
        <p:origin x="133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8501C-1BCA-46D3-BC6D-6A8F7165EF5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9227069-CE92-4587-B909-C31C18D32EE7}">
      <dgm:prSet custT="1"/>
      <dgm:spPr/>
      <dgm:t>
        <a:bodyPr/>
        <a:lstStyle/>
        <a:p>
          <a:r>
            <a:rPr lang="en-US" sz="2000" dirty="0"/>
            <a:t>Dr. Loralee Hill, Principal</a:t>
          </a:r>
        </a:p>
      </dgm:t>
    </dgm:pt>
    <dgm:pt modelId="{DED534E4-0CE8-4001-8815-68990CD9F785}" type="parTrans" cxnId="{AC2B921C-8C3B-4EDA-B167-D28DBC2553FC}">
      <dgm:prSet/>
      <dgm:spPr/>
      <dgm:t>
        <a:bodyPr/>
        <a:lstStyle/>
        <a:p>
          <a:endParaRPr lang="en-US"/>
        </a:p>
      </dgm:t>
    </dgm:pt>
    <dgm:pt modelId="{F363760B-0832-48E7-8621-8C0CBC56EE64}" type="sibTrans" cxnId="{AC2B921C-8C3B-4EDA-B167-D28DBC2553FC}">
      <dgm:prSet/>
      <dgm:spPr/>
      <dgm:t>
        <a:bodyPr/>
        <a:lstStyle/>
        <a:p>
          <a:endParaRPr lang="en-US"/>
        </a:p>
      </dgm:t>
    </dgm:pt>
    <dgm:pt modelId="{C5B43A3A-4BC9-436D-B60E-FFE89FE02386}">
      <dgm:prSet custT="1"/>
      <dgm:spPr/>
      <dgm:t>
        <a:bodyPr/>
        <a:lstStyle/>
        <a:p>
          <a:r>
            <a:rPr lang="en-US" sz="2000" dirty="0"/>
            <a:t>Mrs. Lynzee Courtney,</a:t>
          </a:r>
        </a:p>
        <a:p>
          <a:r>
            <a:rPr lang="en-US" sz="2000" dirty="0"/>
            <a:t>6</a:t>
          </a:r>
          <a:r>
            <a:rPr lang="en-US" sz="2000" baseline="30000" dirty="0"/>
            <a:t>th</a:t>
          </a:r>
          <a:r>
            <a:rPr lang="en-US" sz="2000" dirty="0"/>
            <a:t> Grade AP</a:t>
          </a:r>
        </a:p>
      </dgm:t>
    </dgm:pt>
    <dgm:pt modelId="{ED5B0A5A-472D-45A9-A539-EC43930E600B}" type="parTrans" cxnId="{E8D16B7E-E168-4991-8C41-6353725C0359}">
      <dgm:prSet/>
      <dgm:spPr/>
      <dgm:t>
        <a:bodyPr/>
        <a:lstStyle/>
        <a:p>
          <a:endParaRPr lang="en-US"/>
        </a:p>
      </dgm:t>
    </dgm:pt>
    <dgm:pt modelId="{BCE92125-8404-4FB2-8AF6-A12C8A24699A}" type="sibTrans" cxnId="{E8D16B7E-E168-4991-8C41-6353725C0359}">
      <dgm:prSet/>
      <dgm:spPr/>
      <dgm:t>
        <a:bodyPr/>
        <a:lstStyle/>
        <a:p>
          <a:endParaRPr lang="en-US"/>
        </a:p>
      </dgm:t>
    </dgm:pt>
    <dgm:pt modelId="{61353A62-6BCC-4D10-ACE9-51BA91DAB9F5}">
      <dgm:prSet custT="1"/>
      <dgm:spPr/>
      <dgm:t>
        <a:bodyPr/>
        <a:lstStyle/>
        <a:p>
          <a:r>
            <a:rPr lang="en-US" sz="2000" dirty="0"/>
            <a:t>Mrs. Nneka Butler,</a:t>
          </a:r>
        </a:p>
        <a:p>
          <a:r>
            <a:rPr lang="en-US" sz="2000" dirty="0"/>
            <a:t> 7</a:t>
          </a:r>
          <a:r>
            <a:rPr lang="en-US" sz="2000" baseline="30000" dirty="0"/>
            <a:t>th</a:t>
          </a:r>
          <a:r>
            <a:rPr lang="en-US" sz="2000" dirty="0"/>
            <a:t> Grade AP</a:t>
          </a:r>
        </a:p>
      </dgm:t>
    </dgm:pt>
    <dgm:pt modelId="{83E801CE-6DCD-415C-8123-69BB48584A55}" type="parTrans" cxnId="{2E42C6BC-4216-44BD-9F03-F85454ADBF0D}">
      <dgm:prSet/>
      <dgm:spPr/>
      <dgm:t>
        <a:bodyPr/>
        <a:lstStyle/>
        <a:p>
          <a:endParaRPr lang="en-US"/>
        </a:p>
      </dgm:t>
    </dgm:pt>
    <dgm:pt modelId="{49F203B5-5BF8-427A-A5CD-BC73600BFFD4}" type="sibTrans" cxnId="{2E42C6BC-4216-44BD-9F03-F85454ADBF0D}">
      <dgm:prSet/>
      <dgm:spPr/>
      <dgm:t>
        <a:bodyPr/>
        <a:lstStyle/>
        <a:p>
          <a:endParaRPr lang="en-US"/>
        </a:p>
      </dgm:t>
    </dgm:pt>
    <dgm:pt modelId="{3940E753-5A44-4F5D-9247-6A2795AC3D6A}">
      <dgm:prSet custT="1"/>
      <dgm:spPr/>
      <dgm:t>
        <a:bodyPr/>
        <a:lstStyle/>
        <a:p>
          <a:r>
            <a:rPr lang="en-US" sz="2000" dirty="0"/>
            <a:t>Mr. Donald Holmes </a:t>
          </a:r>
        </a:p>
        <a:p>
          <a:r>
            <a:rPr lang="en-US" sz="2000" dirty="0"/>
            <a:t>8</a:t>
          </a:r>
          <a:r>
            <a:rPr lang="en-US" sz="2000" baseline="30000" dirty="0"/>
            <a:t>th</a:t>
          </a:r>
          <a:r>
            <a:rPr lang="en-US" sz="2000" dirty="0"/>
            <a:t> Grade AP</a:t>
          </a:r>
        </a:p>
      </dgm:t>
    </dgm:pt>
    <dgm:pt modelId="{FEF4145A-71DD-4749-B855-CFAC26A432A9}" type="parTrans" cxnId="{78538E55-ED50-4575-A6C8-1B6D80186A2D}">
      <dgm:prSet/>
      <dgm:spPr/>
      <dgm:t>
        <a:bodyPr/>
        <a:lstStyle/>
        <a:p>
          <a:endParaRPr lang="en-US"/>
        </a:p>
      </dgm:t>
    </dgm:pt>
    <dgm:pt modelId="{8CB31D7B-2DCE-46B4-A3BF-A1785B89F966}" type="sibTrans" cxnId="{78538E55-ED50-4575-A6C8-1B6D80186A2D}">
      <dgm:prSet/>
      <dgm:spPr/>
      <dgm:t>
        <a:bodyPr/>
        <a:lstStyle/>
        <a:p>
          <a:endParaRPr lang="en-US"/>
        </a:p>
      </dgm:t>
    </dgm:pt>
    <dgm:pt modelId="{61FECA28-D211-4787-8143-0966CB73200C}">
      <dgm:prSet custT="1"/>
      <dgm:spPr/>
      <dgm:t>
        <a:bodyPr/>
        <a:lstStyle/>
        <a:p>
          <a:r>
            <a:rPr lang="en-US" sz="2000" dirty="0"/>
            <a:t>Dr. Roderick Langston, Scheduling AP</a:t>
          </a:r>
        </a:p>
      </dgm:t>
    </dgm:pt>
    <dgm:pt modelId="{014C0491-324A-4092-B9D5-BD323B23CD23}" type="parTrans" cxnId="{BB8E4FE0-83AA-4ABE-90C5-92B0478418C0}">
      <dgm:prSet/>
      <dgm:spPr/>
      <dgm:t>
        <a:bodyPr/>
        <a:lstStyle/>
        <a:p>
          <a:endParaRPr lang="en-US"/>
        </a:p>
      </dgm:t>
    </dgm:pt>
    <dgm:pt modelId="{228A90E7-B7B9-412E-ABF1-114E4A310FCF}" type="sibTrans" cxnId="{BB8E4FE0-83AA-4ABE-90C5-92B0478418C0}">
      <dgm:prSet/>
      <dgm:spPr/>
      <dgm:t>
        <a:bodyPr/>
        <a:lstStyle/>
        <a:p>
          <a:endParaRPr lang="en-US"/>
        </a:p>
      </dgm:t>
    </dgm:pt>
    <dgm:pt modelId="{918964E9-6B24-4ACC-A5AD-7DD3140D6F38}">
      <dgm:prSet custT="1"/>
      <dgm:spPr/>
      <dgm:t>
        <a:bodyPr/>
        <a:lstStyle/>
        <a:p>
          <a:r>
            <a:rPr lang="en-US" sz="2000" dirty="0"/>
            <a:t>Mr. Marcus Griffin, SSA</a:t>
          </a:r>
        </a:p>
        <a:p>
          <a:endParaRPr lang="en-US" sz="2000" dirty="0"/>
        </a:p>
        <a:p>
          <a:r>
            <a:rPr lang="en-US" sz="2000" dirty="0"/>
            <a:t>Mia Beasley, Instructional Coach</a:t>
          </a:r>
        </a:p>
        <a:p>
          <a:endParaRPr lang="en-US" sz="1500" dirty="0"/>
        </a:p>
      </dgm:t>
    </dgm:pt>
    <dgm:pt modelId="{B3D3AB66-04E7-4FB3-8822-2DD893F8D092}" type="parTrans" cxnId="{4209D610-B020-45C3-8D7C-EA0CD21382A7}">
      <dgm:prSet/>
      <dgm:spPr/>
      <dgm:t>
        <a:bodyPr/>
        <a:lstStyle/>
        <a:p>
          <a:endParaRPr lang="en-US"/>
        </a:p>
      </dgm:t>
    </dgm:pt>
    <dgm:pt modelId="{1B174AF2-D085-41F4-98A9-5FE0810A4AAF}" type="sibTrans" cxnId="{4209D610-B020-45C3-8D7C-EA0CD21382A7}">
      <dgm:prSet/>
      <dgm:spPr/>
      <dgm:t>
        <a:bodyPr/>
        <a:lstStyle/>
        <a:p>
          <a:endParaRPr lang="en-US"/>
        </a:p>
      </dgm:t>
    </dgm:pt>
    <dgm:pt modelId="{126A225A-340D-40C5-BDA9-7DA07DF352BF}" type="pres">
      <dgm:prSet presAssocID="{6E68501C-1BCA-46D3-BC6D-6A8F7165EF5B}" presName="diagram" presStyleCnt="0">
        <dgm:presLayoutVars>
          <dgm:dir/>
          <dgm:resizeHandles val="exact"/>
        </dgm:presLayoutVars>
      </dgm:prSet>
      <dgm:spPr/>
    </dgm:pt>
    <dgm:pt modelId="{3D08894A-8F69-47D7-B2E6-C3C7D45EB3B8}" type="pres">
      <dgm:prSet presAssocID="{89227069-CE92-4587-B909-C31C18D32EE7}" presName="node" presStyleLbl="node1" presStyleIdx="0" presStyleCnt="6" custLinFactNeighborX="-4262" custLinFactNeighborY="1421">
        <dgm:presLayoutVars>
          <dgm:bulletEnabled val="1"/>
        </dgm:presLayoutVars>
      </dgm:prSet>
      <dgm:spPr/>
    </dgm:pt>
    <dgm:pt modelId="{D5983B94-7133-42B1-B9C3-FA6F7F8F4C7E}" type="pres">
      <dgm:prSet presAssocID="{F363760B-0832-48E7-8621-8C0CBC56EE64}" presName="sibTrans" presStyleCnt="0"/>
      <dgm:spPr/>
    </dgm:pt>
    <dgm:pt modelId="{3C411D74-327A-44DA-AA3A-D06BF099613B}" type="pres">
      <dgm:prSet presAssocID="{C5B43A3A-4BC9-436D-B60E-FFE89FE02386}" presName="node" presStyleLbl="node1" presStyleIdx="1" presStyleCnt="6">
        <dgm:presLayoutVars>
          <dgm:bulletEnabled val="1"/>
        </dgm:presLayoutVars>
      </dgm:prSet>
      <dgm:spPr/>
    </dgm:pt>
    <dgm:pt modelId="{C41E149E-0C76-4843-9E97-42A8D5AD8079}" type="pres">
      <dgm:prSet presAssocID="{BCE92125-8404-4FB2-8AF6-A12C8A24699A}" presName="sibTrans" presStyleCnt="0"/>
      <dgm:spPr/>
    </dgm:pt>
    <dgm:pt modelId="{3D500CF7-1ECD-4769-8DD5-2F654BB7EE68}" type="pres">
      <dgm:prSet presAssocID="{61353A62-6BCC-4D10-ACE9-51BA91DAB9F5}" presName="node" presStyleLbl="node1" presStyleIdx="2" presStyleCnt="6" custLinFactNeighborX="13" custLinFactNeighborY="-2131">
        <dgm:presLayoutVars>
          <dgm:bulletEnabled val="1"/>
        </dgm:presLayoutVars>
      </dgm:prSet>
      <dgm:spPr/>
    </dgm:pt>
    <dgm:pt modelId="{4D902D46-4E11-4F88-ACAC-BE019297BBB0}" type="pres">
      <dgm:prSet presAssocID="{49F203B5-5BF8-427A-A5CD-BC73600BFFD4}" presName="sibTrans" presStyleCnt="0"/>
      <dgm:spPr/>
    </dgm:pt>
    <dgm:pt modelId="{FB819278-5049-43AC-999F-8C06FF6B4248}" type="pres">
      <dgm:prSet presAssocID="{3940E753-5A44-4F5D-9247-6A2795AC3D6A}" presName="node" presStyleLbl="node1" presStyleIdx="3" presStyleCnt="6">
        <dgm:presLayoutVars>
          <dgm:bulletEnabled val="1"/>
        </dgm:presLayoutVars>
      </dgm:prSet>
      <dgm:spPr/>
    </dgm:pt>
    <dgm:pt modelId="{EAE87507-79E0-4B99-A66B-62CEFF92CDC1}" type="pres">
      <dgm:prSet presAssocID="{8CB31D7B-2DCE-46B4-A3BF-A1785B89F966}" presName="sibTrans" presStyleCnt="0"/>
      <dgm:spPr/>
    </dgm:pt>
    <dgm:pt modelId="{7222B544-0B76-4CF3-A2C2-0D26460E3933}" type="pres">
      <dgm:prSet presAssocID="{61FECA28-D211-4787-8143-0966CB73200C}" presName="node" presStyleLbl="node1" presStyleIdx="4" presStyleCnt="6">
        <dgm:presLayoutVars>
          <dgm:bulletEnabled val="1"/>
        </dgm:presLayoutVars>
      </dgm:prSet>
      <dgm:spPr/>
    </dgm:pt>
    <dgm:pt modelId="{C9D7A6EE-7076-4910-8C5C-3EF814FA1ED5}" type="pres">
      <dgm:prSet presAssocID="{228A90E7-B7B9-412E-ABF1-114E4A310FCF}" presName="sibTrans" presStyleCnt="0"/>
      <dgm:spPr/>
    </dgm:pt>
    <dgm:pt modelId="{BFAB5C60-FB60-4AB4-84A9-4616F56BDF21}" type="pres">
      <dgm:prSet presAssocID="{918964E9-6B24-4ACC-A5AD-7DD3140D6F38}" presName="node" presStyleLbl="node1" presStyleIdx="5" presStyleCnt="6">
        <dgm:presLayoutVars>
          <dgm:bulletEnabled val="1"/>
        </dgm:presLayoutVars>
      </dgm:prSet>
      <dgm:spPr/>
    </dgm:pt>
  </dgm:ptLst>
  <dgm:cxnLst>
    <dgm:cxn modelId="{4209D610-B020-45C3-8D7C-EA0CD21382A7}" srcId="{6E68501C-1BCA-46D3-BC6D-6A8F7165EF5B}" destId="{918964E9-6B24-4ACC-A5AD-7DD3140D6F38}" srcOrd="5" destOrd="0" parTransId="{B3D3AB66-04E7-4FB3-8822-2DD893F8D092}" sibTransId="{1B174AF2-D085-41F4-98A9-5FE0810A4AAF}"/>
    <dgm:cxn modelId="{AC2B921C-8C3B-4EDA-B167-D28DBC2553FC}" srcId="{6E68501C-1BCA-46D3-BC6D-6A8F7165EF5B}" destId="{89227069-CE92-4587-B909-C31C18D32EE7}" srcOrd="0" destOrd="0" parTransId="{DED534E4-0CE8-4001-8815-68990CD9F785}" sibTransId="{F363760B-0832-48E7-8621-8C0CBC56EE64}"/>
    <dgm:cxn modelId="{A4C2263D-A41C-4216-B72B-B31EAF158877}" type="presOf" srcId="{C5B43A3A-4BC9-436D-B60E-FFE89FE02386}" destId="{3C411D74-327A-44DA-AA3A-D06BF099613B}" srcOrd="0" destOrd="0" presId="urn:microsoft.com/office/officeart/2005/8/layout/default"/>
    <dgm:cxn modelId="{78538E55-ED50-4575-A6C8-1B6D80186A2D}" srcId="{6E68501C-1BCA-46D3-BC6D-6A8F7165EF5B}" destId="{3940E753-5A44-4F5D-9247-6A2795AC3D6A}" srcOrd="3" destOrd="0" parTransId="{FEF4145A-71DD-4749-B855-CFAC26A432A9}" sibTransId="{8CB31D7B-2DCE-46B4-A3BF-A1785B89F966}"/>
    <dgm:cxn modelId="{8CFEB558-58D8-4E55-8983-55E81BF6D5A7}" type="presOf" srcId="{918964E9-6B24-4ACC-A5AD-7DD3140D6F38}" destId="{BFAB5C60-FB60-4AB4-84A9-4616F56BDF21}" srcOrd="0" destOrd="0" presId="urn:microsoft.com/office/officeart/2005/8/layout/default"/>
    <dgm:cxn modelId="{E8D16B7E-E168-4991-8C41-6353725C0359}" srcId="{6E68501C-1BCA-46D3-BC6D-6A8F7165EF5B}" destId="{C5B43A3A-4BC9-436D-B60E-FFE89FE02386}" srcOrd="1" destOrd="0" parTransId="{ED5B0A5A-472D-45A9-A539-EC43930E600B}" sibTransId="{BCE92125-8404-4FB2-8AF6-A12C8A24699A}"/>
    <dgm:cxn modelId="{1A675997-F5E7-43F0-A76C-BC49B5382836}" type="presOf" srcId="{61353A62-6BCC-4D10-ACE9-51BA91DAB9F5}" destId="{3D500CF7-1ECD-4769-8DD5-2F654BB7EE68}" srcOrd="0" destOrd="0" presId="urn:microsoft.com/office/officeart/2005/8/layout/default"/>
    <dgm:cxn modelId="{C9E309AF-695E-47F6-9760-E3B5DB6DF319}" type="presOf" srcId="{3940E753-5A44-4F5D-9247-6A2795AC3D6A}" destId="{FB819278-5049-43AC-999F-8C06FF6B4248}" srcOrd="0" destOrd="0" presId="urn:microsoft.com/office/officeart/2005/8/layout/default"/>
    <dgm:cxn modelId="{2E42C6BC-4216-44BD-9F03-F85454ADBF0D}" srcId="{6E68501C-1BCA-46D3-BC6D-6A8F7165EF5B}" destId="{61353A62-6BCC-4D10-ACE9-51BA91DAB9F5}" srcOrd="2" destOrd="0" parTransId="{83E801CE-6DCD-415C-8123-69BB48584A55}" sibTransId="{49F203B5-5BF8-427A-A5CD-BC73600BFFD4}"/>
    <dgm:cxn modelId="{B7059ECD-7E9C-499E-8CAF-617A76BA6B39}" type="presOf" srcId="{61FECA28-D211-4787-8143-0966CB73200C}" destId="{7222B544-0B76-4CF3-A2C2-0D26460E3933}" srcOrd="0" destOrd="0" presId="urn:microsoft.com/office/officeart/2005/8/layout/default"/>
    <dgm:cxn modelId="{60ACFFDC-95F0-49B4-84F0-1F894CD656C7}" type="presOf" srcId="{89227069-CE92-4587-B909-C31C18D32EE7}" destId="{3D08894A-8F69-47D7-B2E6-C3C7D45EB3B8}" srcOrd="0" destOrd="0" presId="urn:microsoft.com/office/officeart/2005/8/layout/default"/>
    <dgm:cxn modelId="{BB8E4FE0-83AA-4ABE-90C5-92B0478418C0}" srcId="{6E68501C-1BCA-46D3-BC6D-6A8F7165EF5B}" destId="{61FECA28-D211-4787-8143-0966CB73200C}" srcOrd="4" destOrd="0" parTransId="{014C0491-324A-4092-B9D5-BD323B23CD23}" sibTransId="{228A90E7-B7B9-412E-ABF1-114E4A310FCF}"/>
    <dgm:cxn modelId="{3ACC6CF0-35AE-419D-9670-7319528CDD30}" type="presOf" srcId="{6E68501C-1BCA-46D3-BC6D-6A8F7165EF5B}" destId="{126A225A-340D-40C5-BDA9-7DA07DF352BF}" srcOrd="0" destOrd="0" presId="urn:microsoft.com/office/officeart/2005/8/layout/default"/>
    <dgm:cxn modelId="{7548A778-9C79-4EFA-BD75-C0B4C748F78B}" type="presParOf" srcId="{126A225A-340D-40C5-BDA9-7DA07DF352BF}" destId="{3D08894A-8F69-47D7-B2E6-C3C7D45EB3B8}" srcOrd="0" destOrd="0" presId="urn:microsoft.com/office/officeart/2005/8/layout/default"/>
    <dgm:cxn modelId="{33518AD0-3B5D-46D1-B1B5-2F290F7AF7F4}" type="presParOf" srcId="{126A225A-340D-40C5-BDA9-7DA07DF352BF}" destId="{D5983B94-7133-42B1-B9C3-FA6F7F8F4C7E}" srcOrd="1" destOrd="0" presId="urn:microsoft.com/office/officeart/2005/8/layout/default"/>
    <dgm:cxn modelId="{55078A1A-74F2-47F5-80CD-96F82695297A}" type="presParOf" srcId="{126A225A-340D-40C5-BDA9-7DA07DF352BF}" destId="{3C411D74-327A-44DA-AA3A-D06BF099613B}" srcOrd="2" destOrd="0" presId="urn:microsoft.com/office/officeart/2005/8/layout/default"/>
    <dgm:cxn modelId="{04EE3FCA-E9CF-49F8-85EE-A61AE88660BB}" type="presParOf" srcId="{126A225A-340D-40C5-BDA9-7DA07DF352BF}" destId="{C41E149E-0C76-4843-9E97-42A8D5AD8079}" srcOrd="3" destOrd="0" presId="urn:microsoft.com/office/officeart/2005/8/layout/default"/>
    <dgm:cxn modelId="{B1B4E193-9EC9-4127-BDA1-692016609908}" type="presParOf" srcId="{126A225A-340D-40C5-BDA9-7DA07DF352BF}" destId="{3D500CF7-1ECD-4769-8DD5-2F654BB7EE68}" srcOrd="4" destOrd="0" presId="urn:microsoft.com/office/officeart/2005/8/layout/default"/>
    <dgm:cxn modelId="{31C06B83-A208-47D6-B2D5-705F81AB5F15}" type="presParOf" srcId="{126A225A-340D-40C5-BDA9-7DA07DF352BF}" destId="{4D902D46-4E11-4F88-ACAC-BE019297BBB0}" srcOrd="5" destOrd="0" presId="urn:microsoft.com/office/officeart/2005/8/layout/default"/>
    <dgm:cxn modelId="{8870D411-69B2-45DB-AB53-DACC20BEE7B7}" type="presParOf" srcId="{126A225A-340D-40C5-BDA9-7DA07DF352BF}" destId="{FB819278-5049-43AC-999F-8C06FF6B4248}" srcOrd="6" destOrd="0" presId="urn:microsoft.com/office/officeart/2005/8/layout/default"/>
    <dgm:cxn modelId="{F88F3ADE-F2E7-492E-8B48-D6FE94340E35}" type="presParOf" srcId="{126A225A-340D-40C5-BDA9-7DA07DF352BF}" destId="{EAE87507-79E0-4B99-A66B-62CEFF92CDC1}" srcOrd="7" destOrd="0" presId="urn:microsoft.com/office/officeart/2005/8/layout/default"/>
    <dgm:cxn modelId="{6D76A069-1167-4CF5-942E-48A143866C40}" type="presParOf" srcId="{126A225A-340D-40C5-BDA9-7DA07DF352BF}" destId="{7222B544-0B76-4CF3-A2C2-0D26460E3933}" srcOrd="8" destOrd="0" presId="urn:microsoft.com/office/officeart/2005/8/layout/default"/>
    <dgm:cxn modelId="{069E6AA8-B579-4097-86BC-E24CB007B8AE}" type="presParOf" srcId="{126A225A-340D-40C5-BDA9-7DA07DF352BF}" destId="{C9D7A6EE-7076-4910-8C5C-3EF814FA1ED5}" srcOrd="9" destOrd="0" presId="urn:microsoft.com/office/officeart/2005/8/layout/default"/>
    <dgm:cxn modelId="{E7CCE685-92DE-439B-B45A-4886A2D07A32}" type="presParOf" srcId="{126A225A-340D-40C5-BDA9-7DA07DF352BF}" destId="{BFAB5C60-FB60-4AB4-84A9-4616F56BDF21}"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CA15D-A9D4-4DC5-AEC4-3C8C82FFD625}"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1AF798E-0080-4B1F-89A0-B37092B99CEF}">
      <dgm:prSet/>
      <dgm:spPr/>
      <dgm:t>
        <a:bodyPr/>
        <a:lstStyle/>
        <a:p>
          <a:r>
            <a:rPr lang="en-US"/>
            <a:t>Mission – One Team, One Goal, Student Success</a:t>
          </a:r>
        </a:p>
      </dgm:t>
    </dgm:pt>
    <dgm:pt modelId="{42FE9839-B014-48AB-AA22-748F42507745}" type="parTrans" cxnId="{7996994C-9A43-4AFA-9830-2489A864AF16}">
      <dgm:prSet/>
      <dgm:spPr/>
      <dgm:t>
        <a:bodyPr/>
        <a:lstStyle/>
        <a:p>
          <a:endParaRPr lang="en-US"/>
        </a:p>
      </dgm:t>
    </dgm:pt>
    <dgm:pt modelId="{D5E5E46C-555B-4DD6-99C7-B185E047444E}" type="sibTrans" cxnId="{7996994C-9A43-4AFA-9830-2489A864AF16}">
      <dgm:prSet/>
      <dgm:spPr/>
      <dgm:t>
        <a:bodyPr/>
        <a:lstStyle/>
        <a:p>
          <a:endParaRPr lang="en-US"/>
        </a:p>
      </dgm:t>
    </dgm:pt>
    <dgm:pt modelId="{7ADC8010-59BF-4E0B-A36A-690FC44601EC}">
      <dgm:prSet/>
      <dgm:spPr/>
      <dgm:t>
        <a:bodyPr/>
        <a:lstStyle/>
        <a:p>
          <a:r>
            <a:rPr lang="en-US"/>
            <a:t>Vision – To Advocate For And Empower The Learning Of ALL Students</a:t>
          </a:r>
        </a:p>
      </dgm:t>
    </dgm:pt>
    <dgm:pt modelId="{C23E144C-F741-47A2-AB8A-450BB0B17957}" type="parTrans" cxnId="{B059436E-3D81-4869-867D-95C28B946EE8}">
      <dgm:prSet/>
      <dgm:spPr/>
      <dgm:t>
        <a:bodyPr/>
        <a:lstStyle/>
        <a:p>
          <a:endParaRPr lang="en-US"/>
        </a:p>
      </dgm:t>
    </dgm:pt>
    <dgm:pt modelId="{C56CCC71-6BAB-4792-B861-5A355F8CBEE4}" type="sibTrans" cxnId="{B059436E-3D81-4869-867D-95C28B946EE8}">
      <dgm:prSet/>
      <dgm:spPr/>
      <dgm:t>
        <a:bodyPr/>
        <a:lstStyle/>
        <a:p>
          <a:endParaRPr lang="en-US"/>
        </a:p>
      </dgm:t>
    </dgm:pt>
    <dgm:pt modelId="{DF57B9E8-9933-44A4-A6A4-8D386B250FCF}" type="pres">
      <dgm:prSet presAssocID="{5E8CA15D-A9D4-4DC5-AEC4-3C8C82FFD625}" presName="hierChild1" presStyleCnt="0">
        <dgm:presLayoutVars>
          <dgm:chPref val="1"/>
          <dgm:dir/>
          <dgm:animOne val="branch"/>
          <dgm:animLvl val="lvl"/>
          <dgm:resizeHandles/>
        </dgm:presLayoutVars>
      </dgm:prSet>
      <dgm:spPr/>
    </dgm:pt>
    <dgm:pt modelId="{46C49A9D-60C6-4424-B993-5F71FD054049}" type="pres">
      <dgm:prSet presAssocID="{C1AF798E-0080-4B1F-89A0-B37092B99CEF}" presName="hierRoot1" presStyleCnt="0"/>
      <dgm:spPr/>
    </dgm:pt>
    <dgm:pt modelId="{1E50862D-50DD-4105-8D85-401C1925D76A}" type="pres">
      <dgm:prSet presAssocID="{C1AF798E-0080-4B1F-89A0-B37092B99CEF}" presName="composite" presStyleCnt="0"/>
      <dgm:spPr/>
    </dgm:pt>
    <dgm:pt modelId="{E8A2F408-CDF8-4B56-9897-3CF55EDCE264}" type="pres">
      <dgm:prSet presAssocID="{C1AF798E-0080-4B1F-89A0-B37092B99CEF}" presName="background" presStyleLbl="node0" presStyleIdx="0" presStyleCnt="2"/>
      <dgm:spPr/>
    </dgm:pt>
    <dgm:pt modelId="{B2193F0B-47CF-4FC1-ABF8-25FDF7E472C7}" type="pres">
      <dgm:prSet presAssocID="{C1AF798E-0080-4B1F-89A0-B37092B99CEF}" presName="text" presStyleLbl="fgAcc0" presStyleIdx="0" presStyleCnt="2">
        <dgm:presLayoutVars>
          <dgm:chPref val="3"/>
        </dgm:presLayoutVars>
      </dgm:prSet>
      <dgm:spPr/>
    </dgm:pt>
    <dgm:pt modelId="{A54202E4-3380-4699-A185-2A13F4116460}" type="pres">
      <dgm:prSet presAssocID="{C1AF798E-0080-4B1F-89A0-B37092B99CEF}" presName="hierChild2" presStyleCnt="0"/>
      <dgm:spPr/>
    </dgm:pt>
    <dgm:pt modelId="{442BF493-6BF4-4972-AC32-D3B1C40B8D47}" type="pres">
      <dgm:prSet presAssocID="{7ADC8010-59BF-4E0B-A36A-690FC44601EC}" presName="hierRoot1" presStyleCnt="0"/>
      <dgm:spPr/>
    </dgm:pt>
    <dgm:pt modelId="{8AC0D728-AB21-46A8-ACC4-472440AD7983}" type="pres">
      <dgm:prSet presAssocID="{7ADC8010-59BF-4E0B-A36A-690FC44601EC}" presName="composite" presStyleCnt="0"/>
      <dgm:spPr/>
    </dgm:pt>
    <dgm:pt modelId="{2081B784-283C-4B85-900D-3DEB0C1A3CB0}" type="pres">
      <dgm:prSet presAssocID="{7ADC8010-59BF-4E0B-A36A-690FC44601EC}" presName="background" presStyleLbl="node0" presStyleIdx="1" presStyleCnt="2"/>
      <dgm:spPr/>
    </dgm:pt>
    <dgm:pt modelId="{EAE2A5F3-DBC8-401E-86B5-ABFC9922FF7B}" type="pres">
      <dgm:prSet presAssocID="{7ADC8010-59BF-4E0B-A36A-690FC44601EC}" presName="text" presStyleLbl="fgAcc0" presStyleIdx="1" presStyleCnt="2">
        <dgm:presLayoutVars>
          <dgm:chPref val="3"/>
        </dgm:presLayoutVars>
      </dgm:prSet>
      <dgm:spPr/>
    </dgm:pt>
    <dgm:pt modelId="{C430DFD3-FECF-40AA-B9CA-F5DDD2A40F07}" type="pres">
      <dgm:prSet presAssocID="{7ADC8010-59BF-4E0B-A36A-690FC44601EC}" presName="hierChild2" presStyleCnt="0"/>
      <dgm:spPr/>
    </dgm:pt>
  </dgm:ptLst>
  <dgm:cxnLst>
    <dgm:cxn modelId="{C932240C-E064-4FCA-B685-9B521348FB88}" type="presOf" srcId="{C1AF798E-0080-4B1F-89A0-B37092B99CEF}" destId="{B2193F0B-47CF-4FC1-ABF8-25FDF7E472C7}" srcOrd="0" destOrd="0" presId="urn:microsoft.com/office/officeart/2005/8/layout/hierarchy1"/>
    <dgm:cxn modelId="{7996994C-9A43-4AFA-9830-2489A864AF16}" srcId="{5E8CA15D-A9D4-4DC5-AEC4-3C8C82FFD625}" destId="{C1AF798E-0080-4B1F-89A0-B37092B99CEF}" srcOrd="0" destOrd="0" parTransId="{42FE9839-B014-48AB-AA22-748F42507745}" sibTransId="{D5E5E46C-555B-4DD6-99C7-B185E047444E}"/>
    <dgm:cxn modelId="{B059436E-3D81-4869-867D-95C28B946EE8}" srcId="{5E8CA15D-A9D4-4DC5-AEC4-3C8C82FFD625}" destId="{7ADC8010-59BF-4E0B-A36A-690FC44601EC}" srcOrd="1" destOrd="0" parTransId="{C23E144C-F741-47A2-AB8A-450BB0B17957}" sibTransId="{C56CCC71-6BAB-4792-B861-5A355F8CBEE4}"/>
    <dgm:cxn modelId="{4B5C61CB-51BE-4FFD-B02A-F124D5D523F7}" type="presOf" srcId="{5E8CA15D-A9D4-4DC5-AEC4-3C8C82FFD625}" destId="{DF57B9E8-9933-44A4-A6A4-8D386B250FCF}" srcOrd="0" destOrd="0" presId="urn:microsoft.com/office/officeart/2005/8/layout/hierarchy1"/>
    <dgm:cxn modelId="{826C10FA-8121-468E-ABB3-064A5CB35CF7}" type="presOf" srcId="{7ADC8010-59BF-4E0B-A36A-690FC44601EC}" destId="{EAE2A5F3-DBC8-401E-86B5-ABFC9922FF7B}" srcOrd="0" destOrd="0" presId="urn:microsoft.com/office/officeart/2005/8/layout/hierarchy1"/>
    <dgm:cxn modelId="{62143E7E-61E2-47B5-9297-8D78087ECAA1}" type="presParOf" srcId="{DF57B9E8-9933-44A4-A6A4-8D386B250FCF}" destId="{46C49A9D-60C6-4424-B993-5F71FD054049}" srcOrd="0" destOrd="0" presId="urn:microsoft.com/office/officeart/2005/8/layout/hierarchy1"/>
    <dgm:cxn modelId="{3F26B8A8-3E26-425D-AD57-B85DE38F736E}" type="presParOf" srcId="{46C49A9D-60C6-4424-B993-5F71FD054049}" destId="{1E50862D-50DD-4105-8D85-401C1925D76A}" srcOrd="0" destOrd="0" presId="urn:microsoft.com/office/officeart/2005/8/layout/hierarchy1"/>
    <dgm:cxn modelId="{99A12B81-E8E5-463D-B9D2-EAB3B69748C8}" type="presParOf" srcId="{1E50862D-50DD-4105-8D85-401C1925D76A}" destId="{E8A2F408-CDF8-4B56-9897-3CF55EDCE264}" srcOrd="0" destOrd="0" presId="urn:microsoft.com/office/officeart/2005/8/layout/hierarchy1"/>
    <dgm:cxn modelId="{8704805C-1C33-43AC-A75E-3F3DA50CAF2E}" type="presParOf" srcId="{1E50862D-50DD-4105-8D85-401C1925D76A}" destId="{B2193F0B-47CF-4FC1-ABF8-25FDF7E472C7}" srcOrd="1" destOrd="0" presId="urn:microsoft.com/office/officeart/2005/8/layout/hierarchy1"/>
    <dgm:cxn modelId="{3697719C-EE25-44EC-A5E9-E57FD7BF406C}" type="presParOf" srcId="{46C49A9D-60C6-4424-B993-5F71FD054049}" destId="{A54202E4-3380-4699-A185-2A13F4116460}" srcOrd="1" destOrd="0" presId="urn:microsoft.com/office/officeart/2005/8/layout/hierarchy1"/>
    <dgm:cxn modelId="{95654507-778B-4395-A8BF-1EA8BFA88B2B}" type="presParOf" srcId="{DF57B9E8-9933-44A4-A6A4-8D386B250FCF}" destId="{442BF493-6BF4-4972-AC32-D3B1C40B8D47}" srcOrd="1" destOrd="0" presId="urn:microsoft.com/office/officeart/2005/8/layout/hierarchy1"/>
    <dgm:cxn modelId="{7436D5E2-E8AE-4902-8821-8244DAD75443}" type="presParOf" srcId="{442BF493-6BF4-4972-AC32-D3B1C40B8D47}" destId="{8AC0D728-AB21-46A8-ACC4-472440AD7983}" srcOrd="0" destOrd="0" presId="urn:microsoft.com/office/officeart/2005/8/layout/hierarchy1"/>
    <dgm:cxn modelId="{B35AEEB4-A19B-4A42-A425-8DC2196E82C5}" type="presParOf" srcId="{8AC0D728-AB21-46A8-ACC4-472440AD7983}" destId="{2081B784-283C-4B85-900D-3DEB0C1A3CB0}" srcOrd="0" destOrd="0" presId="urn:microsoft.com/office/officeart/2005/8/layout/hierarchy1"/>
    <dgm:cxn modelId="{9230327B-9C28-4007-ACE4-E55C5CEB91D3}" type="presParOf" srcId="{8AC0D728-AB21-46A8-ACC4-472440AD7983}" destId="{EAE2A5F3-DBC8-401E-86B5-ABFC9922FF7B}" srcOrd="1" destOrd="0" presId="urn:microsoft.com/office/officeart/2005/8/layout/hierarchy1"/>
    <dgm:cxn modelId="{FE9875E4-A9A4-4701-84CE-14A7B1380964}" type="presParOf" srcId="{442BF493-6BF4-4972-AC32-D3B1C40B8D47}" destId="{C430DFD3-FECF-40AA-B9CA-F5DDD2A40F0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12B190-6502-48BC-A3A5-EF593B25454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71E5365-EA81-4E5A-8376-EBCB1A5A5608}">
      <dgm:prSet/>
      <dgm:spPr/>
      <dgm:t>
        <a:bodyPr/>
        <a:lstStyle/>
        <a:p>
          <a:r>
            <a:rPr lang="en-US"/>
            <a:t>Established in 2014</a:t>
          </a:r>
        </a:p>
      </dgm:t>
    </dgm:pt>
    <dgm:pt modelId="{D4467D83-EC20-4C24-B9DB-8B7A07D8652B}" type="parTrans" cxnId="{F26DE3AE-36C3-4C47-91CF-890CF5626E5D}">
      <dgm:prSet/>
      <dgm:spPr/>
      <dgm:t>
        <a:bodyPr/>
        <a:lstStyle/>
        <a:p>
          <a:endParaRPr lang="en-US"/>
        </a:p>
      </dgm:t>
    </dgm:pt>
    <dgm:pt modelId="{FFC5669A-BC3A-4930-833B-B61508B3FF18}" type="sibTrans" cxnId="{F26DE3AE-36C3-4C47-91CF-890CF5626E5D}">
      <dgm:prSet/>
      <dgm:spPr/>
      <dgm:t>
        <a:bodyPr/>
        <a:lstStyle/>
        <a:p>
          <a:endParaRPr lang="en-US"/>
        </a:p>
      </dgm:t>
    </dgm:pt>
    <dgm:pt modelId="{2F36C731-FB3F-4A1F-94FA-0DF11EB8D4B6}">
      <dgm:prSet/>
      <dgm:spPr/>
      <dgm:t>
        <a:bodyPr/>
        <a:lstStyle/>
        <a:p>
          <a:r>
            <a:rPr lang="en-US"/>
            <a:t>Non-profit organization formed to raise funds beyond those currently provided by Cobb County School District and the PTSA </a:t>
          </a:r>
        </a:p>
      </dgm:t>
    </dgm:pt>
    <dgm:pt modelId="{76FEDFBF-4E3F-41CE-9077-90E4B701948B}" type="parTrans" cxnId="{F98D6A13-9215-4257-82EF-93CF33789B3B}">
      <dgm:prSet/>
      <dgm:spPr/>
      <dgm:t>
        <a:bodyPr/>
        <a:lstStyle/>
        <a:p>
          <a:endParaRPr lang="en-US"/>
        </a:p>
      </dgm:t>
    </dgm:pt>
    <dgm:pt modelId="{35E74511-1267-45A3-98D0-97EADE31C503}" type="sibTrans" cxnId="{F98D6A13-9215-4257-82EF-93CF33789B3B}">
      <dgm:prSet/>
      <dgm:spPr/>
      <dgm:t>
        <a:bodyPr/>
        <a:lstStyle/>
        <a:p>
          <a:endParaRPr lang="en-US"/>
        </a:p>
      </dgm:t>
    </dgm:pt>
    <dgm:pt modelId="{461C3010-381C-4DAD-B60E-3256C7070396}">
      <dgm:prSet/>
      <dgm:spPr/>
      <dgm:t>
        <a:bodyPr/>
        <a:lstStyle/>
        <a:p>
          <a:r>
            <a:rPr lang="en-US"/>
            <a:t>Aims to financially support elements of education such as technology enhancements, supplemental enriched curriculum, student services, additional faculty, and capital improvements.</a:t>
          </a:r>
        </a:p>
      </dgm:t>
    </dgm:pt>
    <dgm:pt modelId="{DC36903E-FB76-4265-8E3A-07154E25FB72}" type="parTrans" cxnId="{C0172751-6587-47D3-8A6B-2B3F3FD03585}">
      <dgm:prSet/>
      <dgm:spPr/>
      <dgm:t>
        <a:bodyPr/>
        <a:lstStyle/>
        <a:p>
          <a:endParaRPr lang="en-US"/>
        </a:p>
      </dgm:t>
    </dgm:pt>
    <dgm:pt modelId="{1A80CB42-16C2-4BD8-B299-AB830F519185}" type="sibTrans" cxnId="{C0172751-6587-47D3-8A6B-2B3F3FD03585}">
      <dgm:prSet/>
      <dgm:spPr/>
      <dgm:t>
        <a:bodyPr/>
        <a:lstStyle/>
        <a:p>
          <a:endParaRPr lang="en-US"/>
        </a:p>
      </dgm:t>
    </dgm:pt>
    <dgm:pt modelId="{1583C802-FB54-4CF0-BA28-F283B9DBAE59}" type="pres">
      <dgm:prSet presAssocID="{EE12B190-6502-48BC-A3A5-EF593B25454A}" presName="hierChild1" presStyleCnt="0">
        <dgm:presLayoutVars>
          <dgm:chPref val="1"/>
          <dgm:dir/>
          <dgm:animOne val="branch"/>
          <dgm:animLvl val="lvl"/>
          <dgm:resizeHandles/>
        </dgm:presLayoutVars>
      </dgm:prSet>
      <dgm:spPr/>
    </dgm:pt>
    <dgm:pt modelId="{EB3396F6-C96C-49D3-BD85-682245588272}" type="pres">
      <dgm:prSet presAssocID="{371E5365-EA81-4E5A-8376-EBCB1A5A5608}" presName="hierRoot1" presStyleCnt="0"/>
      <dgm:spPr/>
    </dgm:pt>
    <dgm:pt modelId="{2BB86936-AB9B-4594-B1A9-BA34101CE373}" type="pres">
      <dgm:prSet presAssocID="{371E5365-EA81-4E5A-8376-EBCB1A5A5608}" presName="composite" presStyleCnt="0"/>
      <dgm:spPr/>
    </dgm:pt>
    <dgm:pt modelId="{2CF59914-D2A1-46D9-9DDB-3DB9009ABBA6}" type="pres">
      <dgm:prSet presAssocID="{371E5365-EA81-4E5A-8376-EBCB1A5A5608}" presName="background" presStyleLbl="node0" presStyleIdx="0" presStyleCnt="3"/>
      <dgm:spPr/>
    </dgm:pt>
    <dgm:pt modelId="{3F2FE673-FC9C-4A65-97C5-D0367181AFFB}" type="pres">
      <dgm:prSet presAssocID="{371E5365-EA81-4E5A-8376-EBCB1A5A5608}" presName="text" presStyleLbl="fgAcc0" presStyleIdx="0" presStyleCnt="3">
        <dgm:presLayoutVars>
          <dgm:chPref val="3"/>
        </dgm:presLayoutVars>
      </dgm:prSet>
      <dgm:spPr/>
    </dgm:pt>
    <dgm:pt modelId="{1DD16028-B37B-47E2-BC90-1B246B4502A6}" type="pres">
      <dgm:prSet presAssocID="{371E5365-EA81-4E5A-8376-EBCB1A5A5608}" presName="hierChild2" presStyleCnt="0"/>
      <dgm:spPr/>
    </dgm:pt>
    <dgm:pt modelId="{51E07589-C2E7-4EDA-98D5-CA07D3CE873A}" type="pres">
      <dgm:prSet presAssocID="{2F36C731-FB3F-4A1F-94FA-0DF11EB8D4B6}" presName="hierRoot1" presStyleCnt="0"/>
      <dgm:spPr/>
    </dgm:pt>
    <dgm:pt modelId="{0273A7F4-1B62-42D8-B244-C00E6A3E80D9}" type="pres">
      <dgm:prSet presAssocID="{2F36C731-FB3F-4A1F-94FA-0DF11EB8D4B6}" presName="composite" presStyleCnt="0"/>
      <dgm:spPr/>
    </dgm:pt>
    <dgm:pt modelId="{6B8327DC-61DA-4776-AB8D-7532CC25CE57}" type="pres">
      <dgm:prSet presAssocID="{2F36C731-FB3F-4A1F-94FA-0DF11EB8D4B6}" presName="background" presStyleLbl="node0" presStyleIdx="1" presStyleCnt="3"/>
      <dgm:spPr/>
    </dgm:pt>
    <dgm:pt modelId="{7E44F971-0770-46D1-AB15-1627DB1B5D86}" type="pres">
      <dgm:prSet presAssocID="{2F36C731-FB3F-4A1F-94FA-0DF11EB8D4B6}" presName="text" presStyleLbl="fgAcc0" presStyleIdx="1" presStyleCnt="3">
        <dgm:presLayoutVars>
          <dgm:chPref val="3"/>
        </dgm:presLayoutVars>
      </dgm:prSet>
      <dgm:spPr/>
    </dgm:pt>
    <dgm:pt modelId="{2B0AC40F-B405-4A99-9B70-56C4F73BE777}" type="pres">
      <dgm:prSet presAssocID="{2F36C731-FB3F-4A1F-94FA-0DF11EB8D4B6}" presName="hierChild2" presStyleCnt="0"/>
      <dgm:spPr/>
    </dgm:pt>
    <dgm:pt modelId="{4A0CEC9A-01A7-4A52-952E-A9DDB24C4403}" type="pres">
      <dgm:prSet presAssocID="{461C3010-381C-4DAD-B60E-3256C7070396}" presName="hierRoot1" presStyleCnt="0"/>
      <dgm:spPr/>
    </dgm:pt>
    <dgm:pt modelId="{3E4F9205-22AA-4EC1-A428-991CCBD30359}" type="pres">
      <dgm:prSet presAssocID="{461C3010-381C-4DAD-B60E-3256C7070396}" presName="composite" presStyleCnt="0"/>
      <dgm:spPr/>
    </dgm:pt>
    <dgm:pt modelId="{37FD2ED3-EF8E-4DC5-8A77-37E9675B3E8C}" type="pres">
      <dgm:prSet presAssocID="{461C3010-381C-4DAD-B60E-3256C7070396}" presName="background" presStyleLbl="node0" presStyleIdx="2" presStyleCnt="3"/>
      <dgm:spPr/>
    </dgm:pt>
    <dgm:pt modelId="{DD5AC89F-29A9-43D4-9947-1CFB0739E30E}" type="pres">
      <dgm:prSet presAssocID="{461C3010-381C-4DAD-B60E-3256C7070396}" presName="text" presStyleLbl="fgAcc0" presStyleIdx="2" presStyleCnt="3">
        <dgm:presLayoutVars>
          <dgm:chPref val="3"/>
        </dgm:presLayoutVars>
      </dgm:prSet>
      <dgm:spPr/>
    </dgm:pt>
    <dgm:pt modelId="{941D3A3A-6F5F-4BAF-A6B3-D174AECAA8C0}" type="pres">
      <dgm:prSet presAssocID="{461C3010-381C-4DAD-B60E-3256C7070396}" presName="hierChild2" presStyleCnt="0"/>
      <dgm:spPr/>
    </dgm:pt>
  </dgm:ptLst>
  <dgm:cxnLst>
    <dgm:cxn modelId="{F98D6A13-9215-4257-82EF-93CF33789B3B}" srcId="{EE12B190-6502-48BC-A3A5-EF593B25454A}" destId="{2F36C731-FB3F-4A1F-94FA-0DF11EB8D4B6}" srcOrd="1" destOrd="0" parTransId="{76FEDFBF-4E3F-41CE-9077-90E4B701948B}" sibTransId="{35E74511-1267-45A3-98D0-97EADE31C503}"/>
    <dgm:cxn modelId="{AF50D35E-2A3B-4B00-8B5A-7937765B464C}" type="presOf" srcId="{461C3010-381C-4DAD-B60E-3256C7070396}" destId="{DD5AC89F-29A9-43D4-9947-1CFB0739E30E}" srcOrd="0" destOrd="0" presId="urn:microsoft.com/office/officeart/2005/8/layout/hierarchy1"/>
    <dgm:cxn modelId="{C0172751-6587-47D3-8A6B-2B3F3FD03585}" srcId="{EE12B190-6502-48BC-A3A5-EF593B25454A}" destId="{461C3010-381C-4DAD-B60E-3256C7070396}" srcOrd="2" destOrd="0" parTransId="{DC36903E-FB76-4265-8E3A-07154E25FB72}" sibTransId="{1A80CB42-16C2-4BD8-B299-AB830F519185}"/>
    <dgm:cxn modelId="{C0723679-8197-4FAB-A2AF-4147539F458F}" type="presOf" srcId="{2F36C731-FB3F-4A1F-94FA-0DF11EB8D4B6}" destId="{7E44F971-0770-46D1-AB15-1627DB1B5D86}" srcOrd="0" destOrd="0" presId="urn:microsoft.com/office/officeart/2005/8/layout/hierarchy1"/>
    <dgm:cxn modelId="{F26DE3AE-36C3-4C47-91CF-890CF5626E5D}" srcId="{EE12B190-6502-48BC-A3A5-EF593B25454A}" destId="{371E5365-EA81-4E5A-8376-EBCB1A5A5608}" srcOrd="0" destOrd="0" parTransId="{D4467D83-EC20-4C24-B9DB-8B7A07D8652B}" sibTransId="{FFC5669A-BC3A-4930-833B-B61508B3FF18}"/>
    <dgm:cxn modelId="{71B494BA-0261-4C31-A77E-0D5A286B4057}" type="presOf" srcId="{371E5365-EA81-4E5A-8376-EBCB1A5A5608}" destId="{3F2FE673-FC9C-4A65-97C5-D0367181AFFB}" srcOrd="0" destOrd="0" presId="urn:microsoft.com/office/officeart/2005/8/layout/hierarchy1"/>
    <dgm:cxn modelId="{3FA9F4DB-294E-4BEF-BF4A-3CC5B1A8D8EE}" type="presOf" srcId="{EE12B190-6502-48BC-A3A5-EF593B25454A}" destId="{1583C802-FB54-4CF0-BA28-F283B9DBAE59}" srcOrd="0" destOrd="0" presId="urn:microsoft.com/office/officeart/2005/8/layout/hierarchy1"/>
    <dgm:cxn modelId="{82841C89-ABF6-44C4-A7F4-6F4A19F82795}" type="presParOf" srcId="{1583C802-FB54-4CF0-BA28-F283B9DBAE59}" destId="{EB3396F6-C96C-49D3-BD85-682245588272}" srcOrd="0" destOrd="0" presId="urn:microsoft.com/office/officeart/2005/8/layout/hierarchy1"/>
    <dgm:cxn modelId="{B75933D9-7A0F-40E6-8BD5-FD7C43125B09}" type="presParOf" srcId="{EB3396F6-C96C-49D3-BD85-682245588272}" destId="{2BB86936-AB9B-4594-B1A9-BA34101CE373}" srcOrd="0" destOrd="0" presId="urn:microsoft.com/office/officeart/2005/8/layout/hierarchy1"/>
    <dgm:cxn modelId="{9B6E42E1-08F6-4F9C-B500-0430D7627F27}" type="presParOf" srcId="{2BB86936-AB9B-4594-B1A9-BA34101CE373}" destId="{2CF59914-D2A1-46D9-9DDB-3DB9009ABBA6}" srcOrd="0" destOrd="0" presId="urn:microsoft.com/office/officeart/2005/8/layout/hierarchy1"/>
    <dgm:cxn modelId="{FD945505-62FB-47FC-99BC-1969C8FF171B}" type="presParOf" srcId="{2BB86936-AB9B-4594-B1A9-BA34101CE373}" destId="{3F2FE673-FC9C-4A65-97C5-D0367181AFFB}" srcOrd="1" destOrd="0" presId="urn:microsoft.com/office/officeart/2005/8/layout/hierarchy1"/>
    <dgm:cxn modelId="{F3EED07A-B7BD-47CC-8D19-543B23C23769}" type="presParOf" srcId="{EB3396F6-C96C-49D3-BD85-682245588272}" destId="{1DD16028-B37B-47E2-BC90-1B246B4502A6}" srcOrd="1" destOrd="0" presId="urn:microsoft.com/office/officeart/2005/8/layout/hierarchy1"/>
    <dgm:cxn modelId="{3D34D1F5-8642-44FB-A4CF-F9AF60307126}" type="presParOf" srcId="{1583C802-FB54-4CF0-BA28-F283B9DBAE59}" destId="{51E07589-C2E7-4EDA-98D5-CA07D3CE873A}" srcOrd="1" destOrd="0" presId="urn:microsoft.com/office/officeart/2005/8/layout/hierarchy1"/>
    <dgm:cxn modelId="{9F851C31-3087-4B73-833E-698C10FA41F1}" type="presParOf" srcId="{51E07589-C2E7-4EDA-98D5-CA07D3CE873A}" destId="{0273A7F4-1B62-42D8-B244-C00E6A3E80D9}" srcOrd="0" destOrd="0" presId="urn:microsoft.com/office/officeart/2005/8/layout/hierarchy1"/>
    <dgm:cxn modelId="{A69C620E-A061-499C-99A7-77A43870E3CF}" type="presParOf" srcId="{0273A7F4-1B62-42D8-B244-C00E6A3E80D9}" destId="{6B8327DC-61DA-4776-AB8D-7532CC25CE57}" srcOrd="0" destOrd="0" presId="urn:microsoft.com/office/officeart/2005/8/layout/hierarchy1"/>
    <dgm:cxn modelId="{E60CFF7F-AADC-40AE-8A6F-F834A5BB390C}" type="presParOf" srcId="{0273A7F4-1B62-42D8-B244-C00E6A3E80D9}" destId="{7E44F971-0770-46D1-AB15-1627DB1B5D86}" srcOrd="1" destOrd="0" presId="urn:microsoft.com/office/officeart/2005/8/layout/hierarchy1"/>
    <dgm:cxn modelId="{73FEA9D1-84AC-4062-8552-705B03DF8367}" type="presParOf" srcId="{51E07589-C2E7-4EDA-98D5-CA07D3CE873A}" destId="{2B0AC40F-B405-4A99-9B70-56C4F73BE777}" srcOrd="1" destOrd="0" presId="urn:microsoft.com/office/officeart/2005/8/layout/hierarchy1"/>
    <dgm:cxn modelId="{02F904B6-A0C3-45E1-9CDC-A4CF6B5D130E}" type="presParOf" srcId="{1583C802-FB54-4CF0-BA28-F283B9DBAE59}" destId="{4A0CEC9A-01A7-4A52-952E-A9DDB24C4403}" srcOrd="2" destOrd="0" presId="urn:microsoft.com/office/officeart/2005/8/layout/hierarchy1"/>
    <dgm:cxn modelId="{283E2F1D-7260-4508-AF62-EF12DE446C71}" type="presParOf" srcId="{4A0CEC9A-01A7-4A52-952E-A9DDB24C4403}" destId="{3E4F9205-22AA-4EC1-A428-991CCBD30359}" srcOrd="0" destOrd="0" presId="urn:microsoft.com/office/officeart/2005/8/layout/hierarchy1"/>
    <dgm:cxn modelId="{1424CC56-2896-4750-B28E-AD5D4E132ED5}" type="presParOf" srcId="{3E4F9205-22AA-4EC1-A428-991CCBD30359}" destId="{37FD2ED3-EF8E-4DC5-8A77-37E9675B3E8C}" srcOrd="0" destOrd="0" presId="urn:microsoft.com/office/officeart/2005/8/layout/hierarchy1"/>
    <dgm:cxn modelId="{5808877F-EC8B-4495-B2EF-55F16AB7B147}" type="presParOf" srcId="{3E4F9205-22AA-4EC1-A428-991CCBD30359}" destId="{DD5AC89F-29A9-43D4-9947-1CFB0739E30E}" srcOrd="1" destOrd="0" presId="urn:microsoft.com/office/officeart/2005/8/layout/hierarchy1"/>
    <dgm:cxn modelId="{C19C8E93-234E-43F3-A155-94A5C6C15A39}" type="presParOf" srcId="{4A0CEC9A-01A7-4A52-952E-A9DDB24C4403}" destId="{941D3A3A-6F5F-4BAF-A6B3-D174AECAA8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71EEBE-7808-478F-A73C-DC1297EBE5C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75F4CA5-2751-4FA8-843F-8ECF7D171BAF}">
      <dgm:prSet/>
      <dgm:spPr/>
      <dgm:t>
        <a:bodyPr/>
        <a:lstStyle/>
        <a:p>
          <a:pPr>
            <a:lnSpc>
              <a:spcPct val="100000"/>
            </a:lnSpc>
            <a:defRPr b="1"/>
          </a:pPr>
          <a:r>
            <a:rPr lang="en-US" b="0" i="0" dirty="0"/>
            <a:t>Give 2 Griffin Annual Capital Campaign</a:t>
          </a:r>
          <a:endParaRPr lang="en-US" dirty="0"/>
        </a:p>
      </dgm:t>
    </dgm:pt>
    <dgm:pt modelId="{F2410AE1-70C8-434A-ADBA-81D4C335F676}" type="parTrans" cxnId="{99D4D05F-9992-4C25-BB8A-D40C25CC159C}">
      <dgm:prSet/>
      <dgm:spPr/>
      <dgm:t>
        <a:bodyPr/>
        <a:lstStyle/>
        <a:p>
          <a:endParaRPr lang="en-US"/>
        </a:p>
      </dgm:t>
    </dgm:pt>
    <dgm:pt modelId="{E592E857-82A5-4D84-BB24-65D86BA4A30E}" type="sibTrans" cxnId="{99D4D05F-9992-4C25-BB8A-D40C25CC159C}">
      <dgm:prSet/>
      <dgm:spPr/>
      <dgm:t>
        <a:bodyPr/>
        <a:lstStyle/>
        <a:p>
          <a:endParaRPr lang="en-US"/>
        </a:p>
      </dgm:t>
    </dgm:pt>
    <dgm:pt modelId="{F7DC6796-0A59-4777-8440-E6FC955EA686}">
      <dgm:prSet/>
      <dgm:spPr/>
      <dgm:t>
        <a:bodyPr/>
        <a:lstStyle/>
        <a:p>
          <a:pPr>
            <a:lnSpc>
              <a:spcPct val="100000"/>
            </a:lnSpc>
            <a:defRPr b="1"/>
          </a:pPr>
          <a:r>
            <a:rPr lang="en-US" b="0" i="0" dirty="0"/>
            <a:t>Fundraising Events: </a:t>
          </a:r>
        </a:p>
        <a:p>
          <a:pPr>
            <a:lnSpc>
              <a:spcPct val="100000"/>
            </a:lnSpc>
            <a:defRPr b="1"/>
          </a:pPr>
          <a:r>
            <a:rPr lang="en-US" b="0" i="0" dirty="0"/>
            <a:t>Haunted House </a:t>
          </a:r>
          <a:endParaRPr lang="en-US" dirty="0"/>
        </a:p>
      </dgm:t>
    </dgm:pt>
    <dgm:pt modelId="{9BEDEACE-5907-4A52-BE59-AC3AF6F92085}" type="parTrans" cxnId="{346062B3-B3F3-4A6C-9C55-39530DAD1B72}">
      <dgm:prSet/>
      <dgm:spPr/>
      <dgm:t>
        <a:bodyPr/>
        <a:lstStyle/>
        <a:p>
          <a:endParaRPr lang="en-US"/>
        </a:p>
      </dgm:t>
    </dgm:pt>
    <dgm:pt modelId="{2248F6E7-7A78-44D8-ACCE-B62181403380}" type="sibTrans" cxnId="{346062B3-B3F3-4A6C-9C55-39530DAD1B72}">
      <dgm:prSet/>
      <dgm:spPr/>
      <dgm:t>
        <a:bodyPr/>
        <a:lstStyle/>
        <a:p>
          <a:endParaRPr lang="en-US"/>
        </a:p>
      </dgm:t>
    </dgm:pt>
    <dgm:pt modelId="{66FD3B67-AA1A-4C9E-9E65-B8BC974D79C6}">
      <dgm:prSet/>
      <dgm:spPr/>
      <dgm:t>
        <a:bodyPr/>
        <a:lstStyle/>
        <a:p>
          <a:pPr>
            <a:lnSpc>
              <a:spcPct val="100000"/>
            </a:lnSpc>
          </a:pPr>
          <a:endParaRPr lang="en-US" dirty="0"/>
        </a:p>
      </dgm:t>
    </dgm:pt>
    <dgm:pt modelId="{6C171BB6-5E80-46F6-A808-82003907F072}" type="parTrans" cxnId="{0D78539C-C1D1-4926-BECD-00D5A65C4D7D}">
      <dgm:prSet/>
      <dgm:spPr/>
      <dgm:t>
        <a:bodyPr/>
        <a:lstStyle/>
        <a:p>
          <a:endParaRPr lang="en-US"/>
        </a:p>
      </dgm:t>
    </dgm:pt>
    <dgm:pt modelId="{2A3A440D-C8AB-4F00-BCFA-F6C5BE1B582E}" type="sibTrans" cxnId="{0D78539C-C1D1-4926-BECD-00D5A65C4D7D}">
      <dgm:prSet/>
      <dgm:spPr/>
      <dgm:t>
        <a:bodyPr/>
        <a:lstStyle/>
        <a:p>
          <a:endParaRPr lang="en-US"/>
        </a:p>
      </dgm:t>
    </dgm:pt>
    <dgm:pt modelId="{9CAEE657-0B02-44F8-B98F-59BA5D20B92B}">
      <dgm:prSet/>
      <dgm:spPr/>
      <dgm:t>
        <a:bodyPr/>
        <a:lstStyle/>
        <a:p>
          <a:pPr>
            <a:lnSpc>
              <a:spcPct val="100000"/>
            </a:lnSpc>
            <a:defRPr b="1"/>
          </a:pPr>
          <a:r>
            <a:rPr lang="en-US" b="0" i="0" dirty="0"/>
            <a:t>Sponsorships &amp; Spirit Nights </a:t>
          </a:r>
          <a:endParaRPr lang="en-US" dirty="0"/>
        </a:p>
      </dgm:t>
    </dgm:pt>
    <dgm:pt modelId="{E0BC11DE-F1BE-4BBC-A861-B204EDF8F77A}" type="parTrans" cxnId="{2A278BCF-F561-409F-9C67-60DDAFD56230}">
      <dgm:prSet/>
      <dgm:spPr/>
      <dgm:t>
        <a:bodyPr/>
        <a:lstStyle/>
        <a:p>
          <a:endParaRPr lang="en-US"/>
        </a:p>
      </dgm:t>
    </dgm:pt>
    <dgm:pt modelId="{5D153E16-4096-49E1-A7BE-5971FF3FF916}" type="sibTrans" cxnId="{2A278BCF-F561-409F-9C67-60DDAFD56230}">
      <dgm:prSet/>
      <dgm:spPr/>
      <dgm:t>
        <a:bodyPr/>
        <a:lstStyle/>
        <a:p>
          <a:endParaRPr lang="en-US"/>
        </a:p>
      </dgm:t>
    </dgm:pt>
    <dgm:pt modelId="{29C2B7C9-2003-4B97-ADCF-3D9933A6CD48}" type="pres">
      <dgm:prSet presAssocID="{C571EEBE-7808-478F-A73C-DC1297EBE5CD}" presName="Name0" presStyleCnt="0">
        <dgm:presLayoutVars>
          <dgm:dir/>
          <dgm:animLvl val="lvl"/>
          <dgm:resizeHandles val="exact"/>
        </dgm:presLayoutVars>
      </dgm:prSet>
      <dgm:spPr/>
    </dgm:pt>
    <dgm:pt modelId="{970F928C-5C64-4E28-A5B2-12BD553705B3}" type="pres">
      <dgm:prSet presAssocID="{C75F4CA5-2751-4FA8-843F-8ECF7D171BAF}" presName="composite" presStyleCnt="0"/>
      <dgm:spPr/>
    </dgm:pt>
    <dgm:pt modelId="{BFB5C5D3-3F60-41E6-8A32-523415C08E44}" type="pres">
      <dgm:prSet presAssocID="{C75F4CA5-2751-4FA8-843F-8ECF7D171BAF}" presName="parTx" presStyleLbl="alignNode1" presStyleIdx="0" presStyleCnt="3">
        <dgm:presLayoutVars>
          <dgm:chMax val="0"/>
          <dgm:chPref val="0"/>
          <dgm:bulletEnabled val="1"/>
        </dgm:presLayoutVars>
      </dgm:prSet>
      <dgm:spPr/>
    </dgm:pt>
    <dgm:pt modelId="{7D7AFD8D-5EB4-4B4D-BE76-BF6D7E14B5D9}" type="pres">
      <dgm:prSet presAssocID="{C75F4CA5-2751-4FA8-843F-8ECF7D171BAF}" presName="desTx" presStyleLbl="alignAccFollowNode1" presStyleIdx="0" presStyleCnt="3">
        <dgm:presLayoutVars>
          <dgm:bulletEnabled val="1"/>
        </dgm:presLayoutVars>
      </dgm:prSet>
      <dgm:spPr/>
    </dgm:pt>
    <dgm:pt modelId="{ACCE1748-DAB9-4B45-AF87-B5C444E90909}" type="pres">
      <dgm:prSet presAssocID="{E592E857-82A5-4D84-BB24-65D86BA4A30E}" presName="space" presStyleCnt="0"/>
      <dgm:spPr/>
    </dgm:pt>
    <dgm:pt modelId="{7E83BE63-6D21-4A7C-A5BD-4BF68F4B2750}" type="pres">
      <dgm:prSet presAssocID="{F7DC6796-0A59-4777-8440-E6FC955EA686}" presName="composite" presStyleCnt="0"/>
      <dgm:spPr/>
    </dgm:pt>
    <dgm:pt modelId="{92D45646-6F21-4512-B3F1-BBCA75EDDE9C}" type="pres">
      <dgm:prSet presAssocID="{F7DC6796-0A59-4777-8440-E6FC955EA686}" presName="parTx" presStyleLbl="alignNode1" presStyleIdx="1" presStyleCnt="3">
        <dgm:presLayoutVars>
          <dgm:chMax val="0"/>
          <dgm:chPref val="0"/>
          <dgm:bulletEnabled val="1"/>
        </dgm:presLayoutVars>
      </dgm:prSet>
      <dgm:spPr/>
    </dgm:pt>
    <dgm:pt modelId="{7C88BD64-6D58-4EA1-91ED-FF503024D142}" type="pres">
      <dgm:prSet presAssocID="{F7DC6796-0A59-4777-8440-E6FC955EA686}" presName="desTx" presStyleLbl="alignAccFollowNode1" presStyleIdx="1" presStyleCnt="3">
        <dgm:presLayoutVars>
          <dgm:bulletEnabled val="1"/>
        </dgm:presLayoutVars>
      </dgm:prSet>
      <dgm:spPr/>
    </dgm:pt>
    <dgm:pt modelId="{3DAAA64D-20D7-4353-8A7F-216B274355B2}" type="pres">
      <dgm:prSet presAssocID="{2248F6E7-7A78-44D8-ACCE-B62181403380}" presName="space" presStyleCnt="0"/>
      <dgm:spPr/>
    </dgm:pt>
    <dgm:pt modelId="{2B432B96-B4DB-41FD-B9BD-D31388406A55}" type="pres">
      <dgm:prSet presAssocID="{9CAEE657-0B02-44F8-B98F-59BA5D20B92B}" presName="composite" presStyleCnt="0"/>
      <dgm:spPr/>
    </dgm:pt>
    <dgm:pt modelId="{542B5E86-D304-4048-A121-F2574C48EA2D}" type="pres">
      <dgm:prSet presAssocID="{9CAEE657-0B02-44F8-B98F-59BA5D20B92B}" presName="parTx" presStyleLbl="alignNode1" presStyleIdx="2" presStyleCnt="3">
        <dgm:presLayoutVars>
          <dgm:chMax val="0"/>
          <dgm:chPref val="0"/>
          <dgm:bulletEnabled val="1"/>
        </dgm:presLayoutVars>
      </dgm:prSet>
      <dgm:spPr/>
    </dgm:pt>
    <dgm:pt modelId="{3DC80C27-386E-4E1D-BD4C-634BEDAC48C9}" type="pres">
      <dgm:prSet presAssocID="{9CAEE657-0B02-44F8-B98F-59BA5D20B92B}" presName="desTx" presStyleLbl="alignAccFollowNode1" presStyleIdx="2" presStyleCnt="3">
        <dgm:presLayoutVars>
          <dgm:bulletEnabled val="1"/>
        </dgm:presLayoutVars>
      </dgm:prSet>
      <dgm:spPr/>
    </dgm:pt>
  </dgm:ptLst>
  <dgm:cxnLst>
    <dgm:cxn modelId="{C8433100-9B45-4A18-B609-8E308C95FDB9}" type="presOf" srcId="{C571EEBE-7808-478F-A73C-DC1297EBE5CD}" destId="{29C2B7C9-2003-4B97-ADCF-3D9933A6CD48}" srcOrd="0" destOrd="0" presId="urn:microsoft.com/office/officeart/2005/8/layout/hList1"/>
    <dgm:cxn modelId="{8609B522-1258-4AD0-BBFD-55126C7E36D4}" type="presOf" srcId="{C75F4CA5-2751-4FA8-843F-8ECF7D171BAF}" destId="{BFB5C5D3-3F60-41E6-8A32-523415C08E44}" srcOrd="0" destOrd="0" presId="urn:microsoft.com/office/officeart/2005/8/layout/hList1"/>
    <dgm:cxn modelId="{99D4D05F-9992-4C25-BB8A-D40C25CC159C}" srcId="{C571EEBE-7808-478F-A73C-DC1297EBE5CD}" destId="{C75F4CA5-2751-4FA8-843F-8ECF7D171BAF}" srcOrd="0" destOrd="0" parTransId="{F2410AE1-70C8-434A-ADBA-81D4C335F676}" sibTransId="{E592E857-82A5-4D84-BB24-65D86BA4A30E}"/>
    <dgm:cxn modelId="{A9867448-3E8C-4A8E-84F1-C92B0040ECFC}" type="presOf" srcId="{9CAEE657-0B02-44F8-B98F-59BA5D20B92B}" destId="{542B5E86-D304-4048-A121-F2574C48EA2D}" srcOrd="0" destOrd="0" presId="urn:microsoft.com/office/officeart/2005/8/layout/hList1"/>
    <dgm:cxn modelId="{0D78539C-C1D1-4926-BECD-00D5A65C4D7D}" srcId="{F7DC6796-0A59-4777-8440-E6FC955EA686}" destId="{66FD3B67-AA1A-4C9E-9E65-B8BC974D79C6}" srcOrd="0" destOrd="0" parTransId="{6C171BB6-5E80-46F6-A808-82003907F072}" sibTransId="{2A3A440D-C8AB-4F00-BCFA-F6C5BE1B582E}"/>
    <dgm:cxn modelId="{346062B3-B3F3-4A6C-9C55-39530DAD1B72}" srcId="{C571EEBE-7808-478F-A73C-DC1297EBE5CD}" destId="{F7DC6796-0A59-4777-8440-E6FC955EA686}" srcOrd="1" destOrd="0" parTransId="{9BEDEACE-5907-4A52-BE59-AC3AF6F92085}" sibTransId="{2248F6E7-7A78-44D8-ACCE-B62181403380}"/>
    <dgm:cxn modelId="{2A278BCF-F561-409F-9C67-60DDAFD56230}" srcId="{C571EEBE-7808-478F-A73C-DC1297EBE5CD}" destId="{9CAEE657-0B02-44F8-B98F-59BA5D20B92B}" srcOrd="2" destOrd="0" parTransId="{E0BC11DE-F1BE-4BBC-A861-B204EDF8F77A}" sibTransId="{5D153E16-4096-49E1-A7BE-5971FF3FF916}"/>
    <dgm:cxn modelId="{6ACB4CD6-45F0-4ECD-BD53-D0ADB1816637}" type="presOf" srcId="{F7DC6796-0A59-4777-8440-E6FC955EA686}" destId="{92D45646-6F21-4512-B3F1-BBCA75EDDE9C}" srcOrd="0" destOrd="0" presId="urn:microsoft.com/office/officeart/2005/8/layout/hList1"/>
    <dgm:cxn modelId="{19EBDAFE-56C4-4113-834A-DC09258B0BB9}" type="presOf" srcId="{66FD3B67-AA1A-4C9E-9E65-B8BC974D79C6}" destId="{7C88BD64-6D58-4EA1-91ED-FF503024D142}" srcOrd="0" destOrd="0" presId="urn:microsoft.com/office/officeart/2005/8/layout/hList1"/>
    <dgm:cxn modelId="{D39BCFDF-8B0A-4C55-A707-1BFCB82D8225}" type="presParOf" srcId="{29C2B7C9-2003-4B97-ADCF-3D9933A6CD48}" destId="{970F928C-5C64-4E28-A5B2-12BD553705B3}" srcOrd="0" destOrd="0" presId="urn:microsoft.com/office/officeart/2005/8/layout/hList1"/>
    <dgm:cxn modelId="{8EBC5698-3689-4856-B17B-6A912149EA83}" type="presParOf" srcId="{970F928C-5C64-4E28-A5B2-12BD553705B3}" destId="{BFB5C5D3-3F60-41E6-8A32-523415C08E44}" srcOrd="0" destOrd="0" presId="urn:microsoft.com/office/officeart/2005/8/layout/hList1"/>
    <dgm:cxn modelId="{CF8BD24A-2213-444A-BDCC-65B89327EB8B}" type="presParOf" srcId="{970F928C-5C64-4E28-A5B2-12BD553705B3}" destId="{7D7AFD8D-5EB4-4B4D-BE76-BF6D7E14B5D9}" srcOrd="1" destOrd="0" presId="urn:microsoft.com/office/officeart/2005/8/layout/hList1"/>
    <dgm:cxn modelId="{C57F7E8C-7ED9-47A5-800F-CE767E628DED}" type="presParOf" srcId="{29C2B7C9-2003-4B97-ADCF-3D9933A6CD48}" destId="{ACCE1748-DAB9-4B45-AF87-B5C444E90909}" srcOrd="1" destOrd="0" presId="urn:microsoft.com/office/officeart/2005/8/layout/hList1"/>
    <dgm:cxn modelId="{A5E5C1C4-ACBE-4E8A-B1EC-489CE18192C3}" type="presParOf" srcId="{29C2B7C9-2003-4B97-ADCF-3D9933A6CD48}" destId="{7E83BE63-6D21-4A7C-A5BD-4BF68F4B2750}" srcOrd="2" destOrd="0" presId="urn:microsoft.com/office/officeart/2005/8/layout/hList1"/>
    <dgm:cxn modelId="{1800BC62-3AD3-43B2-B60E-0D18B50A59AC}" type="presParOf" srcId="{7E83BE63-6D21-4A7C-A5BD-4BF68F4B2750}" destId="{92D45646-6F21-4512-B3F1-BBCA75EDDE9C}" srcOrd="0" destOrd="0" presId="urn:microsoft.com/office/officeart/2005/8/layout/hList1"/>
    <dgm:cxn modelId="{3CE3F5AB-BD4E-43FD-BD58-E96EDB946619}" type="presParOf" srcId="{7E83BE63-6D21-4A7C-A5BD-4BF68F4B2750}" destId="{7C88BD64-6D58-4EA1-91ED-FF503024D142}" srcOrd="1" destOrd="0" presId="urn:microsoft.com/office/officeart/2005/8/layout/hList1"/>
    <dgm:cxn modelId="{718B4DF8-5AA0-45B1-A10F-AB193973198F}" type="presParOf" srcId="{29C2B7C9-2003-4B97-ADCF-3D9933A6CD48}" destId="{3DAAA64D-20D7-4353-8A7F-216B274355B2}" srcOrd="3" destOrd="0" presId="urn:microsoft.com/office/officeart/2005/8/layout/hList1"/>
    <dgm:cxn modelId="{472CA548-7281-4895-A7EF-72E32045EFEF}" type="presParOf" srcId="{29C2B7C9-2003-4B97-ADCF-3D9933A6CD48}" destId="{2B432B96-B4DB-41FD-B9BD-D31388406A55}" srcOrd="4" destOrd="0" presId="urn:microsoft.com/office/officeart/2005/8/layout/hList1"/>
    <dgm:cxn modelId="{CCC9C1DE-7B0E-4FAD-ACBC-E4508ED49E06}" type="presParOf" srcId="{2B432B96-B4DB-41FD-B9BD-D31388406A55}" destId="{542B5E86-D304-4048-A121-F2574C48EA2D}" srcOrd="0" destOrd="0" presId="urn:microsoft.com/office/officeart/2005/8/layout/hList1"/>
    <dgm:cxn modelId="{58594324-E797-4A85-A697-0058467C82CD}" type="presParOf" srcId="{2B432B96-B4DB-41FD-B9BD-D31388406A55}" destId="{3DC80C27-386E-4E1D-BD4C-634BEDAC48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8894A-8F69-47D7-B2E6-C3C7D45EB3B8}">
      <dsp:nvSpPr>
        <dsp:cNvPr id="0" name=""/>
        <dsp:cNvSpPr/>
      </dsp:nvSpPr>
      <dsp:spPr>
        <a:xfrm>
          <a:off x="0" y="143014"/>
          <a:ext cx="2938860" cy="1763316"/>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Dr. Loralee Hill, Principal</a:t>
          </a:r>
        </a:p>
      </dsp:txBody>
      <dsp:txXfrm>
        <a:off x="0" y="143014"/>
        <a:ext cx="2938860" cy="1763316"/>
      </dsp:txXfrm>
    </dsp:sp>
    <dsp:sp modelId="{3C411D74-327A-44DA-AA3A-D06BF099613B}">
      <dsp:nvSpPr>
        <dsp:cNvPr id="0" name=""/>
        <dsp:cNvSpPr/>
      </dsp:nvSpPr>
      <dsp:spPr>
        <a:xfrm>
          <a:off x="3232745" y="117957"/>
          <a:ext cx="2938860" cy="1763316"/>
        </a:xfrm>
        <a:prstGeom prst="rect">
          <a:avLst/>
        </a:prstGeom>
        <a:solidFill>
          <a:schemeClr val="accent2">
            <a:hueOff val="22688"/>
            <a:satOff val="2608"/>
            <a:lumOff val="-20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Mrs. Lynzee Courtney,</a:t>
          </a:r>
        </a:p>
        <a:p>
          <a:pPr marL="0" lvl="0" indent="0" algn="ctr" defTabSz="889000">
            <a:lnSpc>
              <a:spcPct val="90000"/>
            </a:lnSpc>
            <a:spcBef>
              <a:spcPct val="0"/>
            </a:spcBef>
            <a:spcAft>
              <a:spcPct val="35000"/>
            </a:spcAft>
            <a:buNone/>
          </a:pPr>
          <a:r>
            <a:rPr lang="en-US" sz="2000" kern="1200" dirty="0"/>
            <a:t>6</a:t>
          </a:r>
          <a:r>
            <a:rPr lang="en-US" sz="2000" kern="1200" baseline="30000" dirty="0"/>
            <a:t>th</a:t>
          </a:r>
          <a:r>
            <a:rPr lang="en-US" sz="2000" kern="1200" dirty="0"/>
            <a:t> Grade AP</a:t>
          </a:r>
        </a:p>
      </dsp:txBody>
      <dsp:txXfrm>
        <a:off x="3232745" y="117957"/>
        <a:ext cx="2938860" cy="1763316"/>
      </dsp:txXfrm>
    </dsp:sp>
    <dsp:sp modelId="{3D500CF7-1ECD-4769-8DD5-2F654BB7EE68}">
      <dsp:nvSpPr>
        <dsp:cNvPr id="0" name=""/>
        <dsp:cNvSpPr/>
      </dsp:nvSpPr>
      <dsp:spPr>
        <a:xfrm>
          <a:off x="6465492" y="80381"/>
          <a:ext cx="2938860" cy="1763316"/>
        </a:xfrm>
        <a:prstGeom prst="rect">
          <a:avLst/>
        </a:prstGeom>
        <a:solidFill>
          <a:schemeClr val="accent2">
            <a:hueOff val="45376"/>
            <a:satOff val="5216"/>
            <a:lumOff val="-415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Mrs. Nneka Butler,</a:t>
          </a:r>
        </a:p>
        <a:p>
          <a:pPr marL="0" lvl="0" indent="0" algn="ctr" defTabSz="889000">
            <a:lnSpc>
              <a:spcPct val="90000"/>
            </a:lnSpc>
            <a:spcBef>
              <a:spcPct val="0"/>
            </a:spcBef>
            <a:spcAft>
              <a:spcPct val="35000"/>
            </a:spcAft>
            <a:buNone/>
          </a:pPr>
          <a:r>
            <a:rPr lang="en-US" sz="2000" kern="1200" dirty="0"/>
            <a:t> 7</a:t>
          </a:r>
          <a:r>
            <a:rPr lang="en-US" sz="2000" kern="1200" baseline="30000" dirty="0"/>
            <a:t>th</a:t>
          </a:r>
          <a:r>
            <a:rPr lang="en-US" sz="2000" kern="1200" dirty="0"/>
            <a:t> Grade AP</a:t>
          </a:r>
        </a:p>
      </dsp:txBody>
      <dsp:txXfrm>
        <a:off x="6465492" y="80381"/>
        <a:ext cx="2938860" cy="1763316"/>
      </dsp:txXfrm>
    </dsp:sp>
    <dsp:sp modelId="{FB819278-5049-43AC-999F-8C06FF6B4248}">
      <dsp:nvSpPr>
        <dsp:cNvPr id="0" name=""/>
        <dsp:cNvSpPr/>
      </dsp:nvSpPr>
      <dsp:spPr>
        <a:xfrm>
          <a:off x="0" y="2175159"/>
          <a:ext cx="2938860" cy="1763316"/>
        </a:xfrm>
        <a:prstGeom prst="rect">
          <a:avLst/>
        </a:prstGeom>
        <a:solidFill>
          <a:schemeClr val="accent2">
            <a:hueOff val="68064"/>
            <a:satOff val="7823"/>
            <a:lumOff val="-623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Mr. Donald Holmes </a:t>
          </a:r>
        </a:p>
        <a:p>
          <a:pPr marL="0" lvl="0" indent="0" algn="ctr" defTabSz="889000">
            <a:lnSpc>
              <a:spcPct val="90000"/>
            </a:lnSpc>
            <a:spcBef>
              <a:spcPct val="0"/>
            </a:spcBef>
            <a:spcAft>
              <a:spcPct val="35000"/>
            </a:spcAft>
            <a:buNone/>
          </a:pPr>
          <a:r>
            <a:rPr lang="en-US" sz="2000" kern="1200" dirty="0"/>
            <a:t>8</a:t>
          </a:r>
          <a:r>
            <a:rPr lang="en-US" sz="2000" kern="1200" baseline="30000" dirty="0"/>
            <a:t>th</a:t>
          </a:r>
          <a:r>
            <a:rPr lang="en-US" sz="2000" kern="1200" dirty="0"/>
            <a:t> Grade AP</a:t>
          </a:r>
        </a:p>
      </dsp:txBody>
      <dsp:txXfrm>
        <a:off x="0" y="2175159"/>
        <a:ext cx="2938860" cy="1763316"/>
      </dsp:txXfrm>
    </dsp:sp>
    <dsp:sp modelId="{7222B544-0B76-4CF3-A2C2-0D26460E3933}">
      <dsp:nvSpPr>
        <dsp:cNvPr id="0" name=""/>
        <dsp:cNvSpPr/>
      </dsp:nvSpPr>
      <dsp:spPr>
        <a:xfrm>
          <a:off x="3232746" y="2175160"/>
          <a:ext cx="2938860" cy="1763316"/>
        </a:xfrm>
        <a:prstGeom prst="rect">
          <a:avLst/>
        </a:prstGeom>
        <a:solidFill>
          <a:schemeClr val="accent2">
            <a:hueOff val="90751"/>
            <a:satOff val="10431"/>
            <a:lumOff val="-831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Dr. Roderick Langston, Scheduling AP</a:t>
          </a:r>
        </a:p>
      </dsp:txBody>
      <dsp:txXfrm>
        <a:off x="3232746" y="2175160"/>
        <a:ext cx="2938860" cy="1763316"/>
      </dsp:txXfrm>
    </dsp:sp>
    <dsp:sp modelId="{BFAB5C60-FB60-4AB4-84A9-4616F56BDF21}">
      <dsp:nvSpPr>
        <dsp:cNvPr id="0" name=""/>
        <dsp:cNvSpPr/>
      </dsp:nvSpPr>
      <dsp:spPr>
        <a:xfrm>
          <a:off x="6465492" y="2175160"/>
          <a:ext cx="2938860" cy="1763316"/>
        </a:xfrm>
        <a:prstGeom prst="rect">
          <a:avLst/>
        </a:prstGeom>
        <a:solidFill>
          <a:schemeClr val="accent2">
            <a:hueOff val="113439"/>
            <a:satOff val="13039"/>
            <a:lumOff val="-1039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Mr. Marcus Griffin, SSA</a:t>
          </a:r>
        </a:p>
        <a:p>
          <a:pPr marL="0" lvl="0" indent="0" algn="ctr" defTabSz="889000">
            <a:lnSpc>
              <a:spcPct val="90000"/>
            </a:lnSpc>
            <a:spcBef>
              <a:spcPct val="0"/>
            </a:spcBef>
            <a:spcAft>
              <a:spcPct val="35000"/>
            </a:spcAft>
            <a:buNone/>
          </a:pPr>
          <a:endParaRPr lang="en-US" sz="2000" kern="1200" dirty="0"/>
        </a:p>
        <a:p>
          <a:pPr marL="0" lvl="0" indent="0" algn="ctr" defTabSz="889000">
            <a:lnSpc>
              <a:spcPct val="90000"/>
            </a:lnSpc>
            <a:spcBef>
              <a:spcPct val="0"/>
            </a:spcBef>
            <a:spcAft>
              <a:spcPct val="35000"/>
            </a:spcAft>
            <a:buNone/>
          </a:pPr>
          <a:r>
            <a:rPr lang="en-US" sz="2000" kern="1200" dirty="0"/>
            <a:t>Mia Beasley, Instructional Coach</a:t>
          </a:r>
        </a:p>
        <a:p>
          <a:pPr marL="0" lvl="0" indent="0" algn="ctr" defTabSz="889000">
            <a:lnSpc>
              <a:spcPct val="90000"/>
            </a:lnSpc>
            <a:spcBef>
              <a:spcPct val="0"/>
            </a:spcBef>
            <a:spcAft>
              <a:spcPct val="35000"/>
            </a:spcAft>
            <a:buNone/>
          </a:pPr>
          <a:endParaRPr lang="en-US" sz="1500" kern="1200" dirty="0"/>
        </a:p>
      </dsp:txBody>
      <dsp:txXfrm>
        <a:off x="6465492" y="2175160"/>
        <a:ext cx="2938860" cy="17633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2F408-CDF8-4B56-9897-3CF55EDCE264}">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193F0B-47CF-4FC1-ABF8-25FDF7E472C7}">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Mission – One Team, One Goal, Student Success</a:t>
          </a:r>
        </a:p>
      </dsp:txBody>
      <dsp:txXfrm>
        <a:off x="681328" y="570834"/>
        <a:ext cx="4425508" cy="2747791"/>
      </dsp:txXfrm>
    </dsp:sp>
    <dsp:sp modelId="{2081B784-283C-4B85-900D-3DEB0C1A3CB0}">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E2A5F3-DBC8-401E-86B5-ABFC9922FF7B}">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Vision – To Advocate For And Empower The Learning Of ALL Students</a:t>
          </a:r>
        </a:p>
      </dsp:txBody>
      <dsp:txXfrm>
        <a:off x="6299253" y="570834"/>
        <a:ext cx="4425508" cy="27477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59914-D2A1-46D9-9DDB-3DB9009ABBA6}">
      <dsp:nvSpPr>
        <dsp:cNvPr id="0" name=""/>
        <dsp:cNvSpPr/>
      </dsp:nvSpPr>
      <dsp:spPr>
        <a:xfrm>
          <a:off x="0" y="1471953"/>
          <a:ext cx="2971317" cy="18867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2FE673-FC9C-4A65-97C5-D0367181AFFB}">
      <dsp:nvSpPr>
        <dsp:cNvPr id="0" name=""/>
        <dsp:cNvSpPr/>
      </dsp:nvSpPr>
      <dsp:spPr>
        <a:xfrm>
          <a:off x="330146" y="1785592"/>
          <a:ext cx="2971317" cy="18867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Established in 2014</a:t>
          </a:r>
        </a:p>
      </dsp:txBody>
      <dsp:txXfrm>
        <a:off x="385408" y="1840854"/>
        <a:ext cx="2860793" cy="1776262"/>
      </dsp:txXfrm>
    </dsp:sp>
    <dsp:sp modelId="{6B8327DC-61DA-4776-AB8D-7532CC25CE57}">
      <dsp:nvSpPr>
        <dsp:cNvPr id="0" name=""/>
        <dsp:cNvSpPr/>
      </dsp:nvSpPr>
      <dsp:spPr>
        <a:xfrm>
          <a:off x="3631610" y="1471953"/>
          <a:ext cx="2971317" cy="18867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44F971-0770-46D1-AB15-1627DB1B5D86}">
      <dsp:nvSpPr>
        <dsp:cNvPr id="0" name=""/>
        <dsp:cNvSpPr/>
      </dsp:nvSpPr>
      <dsp:spPr>
        <a:xfrm>
          <a:off x="3961756" y="1785592"/>
          <a:ext cx="2971317" cy="18867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Non-profit organization formed to raise funds beyond those currently provided by Cobb County School District and the PTSA </a:t>
          </a:r>
        </a:p>
      </dsp:txBody>
      <dsp:txXfrm>
        <a:off x="4017018" y="1840854"/>
        <a:ext cx="2860793" cy="1776262"/>
      </dsp:txXfrm>
    </dsp:sp>
    <dsp:sp modelId="{37FD2ED3-EF8E-4DC5-8A77-37E9675B3E8C}">
      <dsp:nvSpPr>
        <dsp:cNvPr id="0" name=""/>
        <dsp:cNvSpPr/>
      </dsp:nvSpPr>
      <dsp:spPr>
        <a:xfrm>
          <a:off x="7263220" y="1471953"/>
          <a:ext cx="2971317" cy="188678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5AC89F-29A9-43D4-9947-1CFB0739E30E}">
      <dsp:nvSpPr>
        <dsp:cNvPr id="0" name=""/>
        <dsp:cNvSpPr/>
      </dsp:nvSpPr>
      <dsp:spPr>
        <a:xfrm>
          <a:off x="7593366" y="1785592"/>
          <a:ext cx="2971317" cy="1886786"/>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Aims to financially support elements of education such as technology enhancements, supplemental enriched curriculum, student services, additional faculty, and capital improvements.</a:t>
          </a:r>
        </a:p>
      </dsp:txBody>
      <dsp:txXfrm>
        <a:off x="7648628" y="1840854"/>
        <a:ext cx="2860793" cy="1776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B5C5D3-3F60-41E6-8A32-523415C08E44}">
      <dsp:nvSpPr>
        <dsp:cNvPr id="0" name=""/>
        <dsp:cNvSpPr/>
      </dsp:nvSpPr>
      <dsp:spPr>
        <a:xfrm>
          <a:off x="2516" y="2395734"/>
          <a:ext cx="2454025" cy="98161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defRPr b="1"/>
          </a:pPr>
          <a:r>
            <a:rPr lang="en-US" sz="1800" b="0" i="0" kern="1200" dirty="0"/>
            <a:t>Give 2 Griffin Annual Capital Campaign</a:t>
          </a:r>
          <a:endParaRPr lang="en-US" sz="1800" kern="1200" dirty="0"/>
        </a:p>
      </dsp:txBody>
      <dsp:txXfrm>
        <a:off x="2516" y="2395734"/>
        <a:ext cx="2454025" cy="981610"/>
      </dsp:txXfrm>
    </dsp:sp>
    <dsp:sp modelId="{7D7AFD8D-5EB4-4B4D-BE76-BF6D7E14B5D9}">
      <dsp:nvSpPr>
        <dsp:cNvPr id="0" name=""/>
        <dsp:cNvSpPr/>
      </dsp:nvSpPr>
      <dsp:spPr>
        <a:xfrm>
          <a:off x="2516" y="3377344"/>
          <a:ext cx="2454025" cy="7905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2D45646-6F21-4512-B3F1-BBCA75EDDE9C}">
      <dsp:nvSpPr>
        <dsp:cNvPr id="0" name=""/>
        <dsp:cNvSpPr/>
      </dsp:nvSpPr>
      <dsp:spPr>
        <a:xfrm>
          <a:off x="2800105" y="2395734"/>
          <a:ext cx="2454025" cy="98161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defRPr b="1"/>
          </a:pPr>
          <a:r>
            <a:rPr lang="en-US" sz="1800" b="0" i="0" kern="1200" dirty="0"/>
            <a:t>Fundraising Events: </a:t>
          </a:r>
        </a:p>
        <a:p>
          <a:pPr marL="0" lvl="0" indent="0" algn="ctr" defTabSz="800100">
            <a:lnSpc>
              <a:spcPct val="100000"/>
            </a:lnSpc>
            <a:spcBef>
              <a:spcPct val="0"/>
            </a:spcBef>
            <a:spcAft>
              <a:spcPct val="35000"/>
            </a:spcAft>
            <a:buNone/>
            <a:defRPr b="1"/>
          </a:pPr>
          <a:r>
            <a:rPr lang="en-US" sz="1800" b="0" i="0" kern="1200" dirty="0"/>
            <a:t>Haunted House </a:t>
          </a:r>
          <a:endParaRPr lang="en-US" sz="1800" kern="1200" dirty="0"/>
        </a:p>
      </dsp:txBody>
      <dsp:txXfrm>
        <a:off x="2800105" y="2395734"/>
        <a:ext cx="2454025" cy="981610"/>
      </dsp:txXfrm>
    </dsp:sp>
    <dsp:sp modelId="{7C88BD64-6D58-4EA1-91ED-FF503024D142}">
      <dsp:nvSpPr>
        <dsp:cNvPr id="0" name=""/>
        <dsp:cNvSpPr/>
      </dsp:nvSpPr>
      <dsp:spPr>
        <a:xfrm>
          <a:off x="2800105" y="3377344"/>
          <a:ext cx="2454025" cy="7905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ct val="15000"/>
            </a:spcAft>
            <a:buChar char="•"/>
          </a:pPr>
          <a:endParaRPr lang="en-US" sz="1800" kern="1200" dirty="0"/>
        </a:p>
      </dsp:txBody>
      <dsp:txXfrm>
        <a:off x="2800105" y="3377344"/>
        <a:ext cx="2454025" cy="790560"/>
      </dsp:txXfrm>
    </dsp:sp>
    <dsp:sp modelId="{542B5E86-D304-4048-A121-F2574C48EA2D}">
      <dsp:nvSpPr>
        <dsp:cNvPr id="0" name=""/>
        <dsp:cNvSpPr/>
      </dsp:nvSpPr>
      <dsp:spPr>
        <a:xfrm>
          <a:off x="5597694" y="2395734"/>
          <a:ext cx="2454025" cy="98161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100000"/>
            </a:lnSpc>
            <a:spcBef>
              <a:spcPct val="0"/>
            </a:spcBef>
            <a:spcAft>
              <a:spcPct val="35000"/>
            </a:spcAft>
            <a:buNone/>
            <a:defRPr b="1"/>
          </a:pPr>
          <a:r>
            <a:rPr lang="en-US" sz="1800" b="0" i="0" kern="1200" dirty="0"/>
            <a:t>Sponsorships &amp; Spirit Nights </a:t>
          </a:r>
          <a:endParaRPr lang="en-US" sz="1800" kern="1200" dirty="0"/>
        </a:p>
      </dsp:txBody>
      <dsp:txXfrm>
        <a:off x="5597694" y="2395734"/>
        <a:ext cx="2454025" cy="981610"/>
      </dsp:txXfrm>
    </dsp:sp>
    <dsp:sp modelId="{3DC80C27-386E-4E1D-BD4C-634BEDAC48C9}">
      <dsp:nvSpPr>
        <dsp:cNvPr id="0" name=""/>
        <dsp:cNvSpPr/>
      </dsp:nvSpPr>
      <dsp:spPr>
        <a:xfrm>
          <a:off x="5597694" y="3377344"/>
          <a:ext cx="2454025" cy="790560"/>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9CC971A0-3097-4F22-89C6-9CEF4E015FAE}" type="datetimeFigureOut">
              <a:rPr lang="en-US" smtClean="0"/>
              <a:t>3/10/2023</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94D013DF-9068-4616-BF46-09AF7173EAD5}" type="slidenum">
              <a:rPr lang="en-US" smtClean="0"/>
              <a:t>‹#›</a:t>
            </a:fld>
            <a:endParaRPr lang="en-US"/>
          </a:p>
        </p:txBody>
      </p:sp>
    </p:spTree>
    <p:extLst>
      <p:ext uri="{BB962C8B-B14F-4D97-AF65-F5344CB8AC3E}">
        <p14:creationId xmlns:p14="http://schemas.microsoft.com/office/powerpoint/2010/main" val="100799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A0273F-4AF5-4101-B57C-973DFCD22A2F}" type="slidenum">
              <a:rPr lang="en-US" smtClean="0"/>
              <a:t>6</a:t>
            </a:fld>
            <a:endParaRPr lang="en-US"/>
          </a:p>
        </p:txBody>
      </p:sp>
    </p:spTree>
    <p:extLst>
      <p:ext uri="{BB962C8B-B14F-4D97-AF65-F5344CB8AC3E}">
        <p14:creationId xmlns:p14="http://schemas.microsoft.com/office/powerpoint/2010/main" val="877931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3af8de43ed70614_14: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3af8de43ed70614_14: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We’d love to ask you to join us in frequenting these awesome local businesses that support our school.  AND… if you know any businesses, or maybe even your own business, that might like to sponsor our school, please feel free to see any of us at the PTSA table tonight for more information!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013DF-9068-4616-BF46-09AF7173EAD5}" type="slidenum">
              <a:rPr lang="en-US" smtClean="0"/>
              <a:t>16</a:t>
            </a:fld>
            <a:endParaRPr lang="en-US"/>
          </a:p>
        </p:txBody>
      </p:sp>
    </p:spTree>
    <p:extLst>
      <p:ext uri="{BB962C8B-B14F-4D97-AF65-F5344CB8AC3E}">
        <p14:creationId xmlns:p14="http://schemas.microsoft.com/office/powerpoint/2010/main" val="91107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013DF-9068-4616-BF46-09AF7173EAD5}" type="slidenum">
              <a:rPr lang="en-US" smtClean="0"/>
              <a:t>19</a:t>
            </a:fld>
            <a:endParaRPr lang="en-US"/>
          </a:p>
        </p:txBody>
      </p:sp>
    </p:spTree>
    <p:extLst>
      <p:ext uri="{BB962C8B-B14F-4D97-AF65-F5344CB8AC3E}">
        <p14:creationId xmlns:p14="http://schemas.microsoft.com/office/powerpoint/2010/main" val="900692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013DF-9068-4616-BF46-09AF7173EAD5}" type="slidenum">
              <a:rPr lang="en-US" smtClean="0"/>
              <a:t>26</a:t>
            </a:fld>
            <a:endParaRPr lang="en-US"/>
          </a:p>
        </p:txBody>
      </p:sp>
    </p:spTree>
    <p:extLst>
      <p:ext uri="{BB962C8B-B14F-4D97-AF65-F5344CB8AC3E}">
        <p14:creationId xmlns:p14="http://schemas.microsoft.com/office/powerpoint/2010/main" val="1788291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Hill</a:t>
            </a:r>
          </a:p>
        </p:txBody>
      </p:sp>
      <p:sp>
        <p:nvSpPr>
          <p:cNvPr id="4" name="Slide Number Placeholder 3"/>
          <p:cNvSpPr>
            <a:spLocks noGrp="1"/>
          </p:cNvSpPr>
          <p:nvPr>
            <p:ph type="sldNum" sz="quarter" idx="5"/>
          </p:nvPr>
        </p:nvSpPr>
        <p:spPr/>
        <p:txBody>
          <a:bodyPr/>
          <a:lstStyle/>
          <a:p>
            <a:fld id="{94D013DF-9068-4616-BF46-09AF7173EAD5}" type="slidenum">
              <a:rPr lang="en-US" smtClean="0"/>
              <a:t>27</a:t>
            </a:fld>
            <a:endParaRPr lang="en-US"/>
          </a:p>
        </p:txBody>
      </p:sp>
    </p:spTree>
    <p:extLst>
      <p:ext uri="{BB962C8B-B14F-4D97-AF65-F5344CB8AC3E}">
        <p14:creationId xmlns:p14="http://schemas.microsoft.com/office/powerpoint/2010/main" val="16459543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Hill</a:t>
            </a:r>
          </a:p>
        </p:txBody>
      </p:sp>
      <p:sp>
        <p:nvSpPr>
          <p:cNvPr id="4" name="Slide Number Placeholder 3"/>
          <p:cNvSpPr>
            <a:spLocks noGrp="1"/>
          </p:cNvSpPr>
          <p:nvPr>
            <p:ph type="sldNum" sz="quarter" idx="5"/>
          </p:nvPr>
        </p:nvSpPr>
        <p:spPr/>
        <p:txBody>
          <a:bodyPr/>
          <a:lstStyle/>
          <a:p>
            <a:fld id="{94D013DF-9068-4616-BF46-09AF7173EAD5}" type="slidenum">
              <a:rPr lang="en-US" smtClean="0"/>
              <a:t>28</a:t>
            </a:fld>
            <a:endParaRPr lang="en-US"/>
          </a:p>
        </p:txBody>
      </p:sp>
    </p:spTree>
    <p:extLst>
      <p:ext uri="{BB962C8B-B14F-4D97-AF65-F5344CB8AC3E}">
        <p14:creationId xmlns:p14="http://schemas.microsoft.com/office/powerpoint/2010/main" val="378522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013DF-9068-4616-BF46-09AF7173EAD5}" type="slidenum">
              <a:rPr lang="en-US" smtClean="0"/>
              <a:t>7</a:t>
            </a:fld>
            <a:endParaRPr lang="en-US"/>
          </a:p>
        </p:txBody>
      </p:sp>
    </p:spTree>
    <p:extLst>
      <p:ext uri="{BB962C8B-B14F-4D97-AF65-F5344CB8AC3E}">
        <p14:creationId xmlns:p14="http://schemas.microsoft.com/office/powerpoint/2010/main" val="3538206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D013DF-9068-4616-BF46-09AF7173EAD5}" type="slidenum">
              <a:rPr lang="en-US" smtClean="0"/>
              <a:t>8</a:t>
            </a:fld>
            <a:endParaRPr lang="en-US"/>
          </a:p>
        </p:txBody>
      </p:sp>
    </p:spTree>
    <p:extLst>
      <p:ext uri="{BB962C8B-B14F-4D97-AF65-F5344CB8AC3E}">
        <p14:creationId xmlns:p14="http://schemas.microsoft.com/office/powerpoint/2010/main" val="3554237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3af8de43ed70614_23: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13af8de43ed70614_23: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It’s wonderful to see so many familiar faces in the room!  My name is Amy Stafford and I have two boys here at Griffin, one in 6th and one in 8th.  So, I was just where you are last year with my youngest, and this year we had the fun of applying for all the incredible Magnet High School Programs available to us through Cobb County Schools.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1732fe1a87_0_5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1732fe1a87_0_52: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We want to welcome you to Griffin, on behalf of our school’s PTSA. You may be wondering… why is there an S in the PTA?  It’s for our STUDENTS!  </a:t>
            </a:r>
            <a:r>
              <a:rPr lang="en"/>
              <a:t>Middle school is different than elementary school, and our students get to be a part of what happens here at Griffin.  They get to weigh in on things like what they’d like to have at their grade level socials, put in DJ song requests.  One thing that is NOT different than elementary school is that our school still needs US…the parents!  </a:t>
            </a:r>
            <a:endParaRPr>
              <a:solidFill>
                <a:schemeClr val="dk1"/>
              </a:solidFill>
            </a:endParaRPr>
          </a:p>
          <a:p>
            <a:pPr marL="0" lvl="0" indent="0" algn="l" rtl="0">
              <a:spcBef>
                <a:spcPts val="0"/>
              </a:spcBef>
              <a:spcAft>
                <a:spcPts val="0"/>
              </a:spcAft>
              <a:buNone/>
            </a:pPr>
            <a:r>
              <a:rPr lang="en"/>
              <a:t>At Griffin, the PTSA is asking family to “Go In for Ten.” You’ll hear more about that when we start our next school year.  But, I can tell you that our goal for last year was to have more parent involvement than ever before and we were </a:t>
            </a:r>
            <a:r>
              <a:rPr lang="en" u="sng"/>
              <a:t>thrilled</a:t>
            </a:r>
            <a:r>
              <a:rPr lang="en"/>
              <a:t> to meet that goal!  </a:t>
            </a:r>
            <a:r>
              <a:rPr lang="en">
                <a:solidFill>
                  <a:schemeClr val="dk1"/>
                </a:solidFill>
              </a:rPr>
              <a:t>Our kids can feel it, our teachers can definitely feel it, and we are really excited to keep this momentum going next year.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1732fe1a87_0_6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1732fe1a87_0_6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Hopefully, you’ve already got one of these flyers in your hand.  As a Parent, one of the most important things for me is to feel like I know what’s going on here at Griffin.  Communication is VITAL.  And, not sure about you, but I’m not getting a whole lot of information from my teen boys.  So… the PTSA made that our other major goal last year… to increase the communication as much as we could to help every member of the Griffin Community feel up-to-date on what’s going on.  I just want to highlight a few ways we did that:  1st, we started partnering with the School to put out an incredibly thorough and informative weekly newsletter that comes out each Friday night via CTLS.  Our communications chair, Liz Li spends hours each week making sure that newsletter has everything you need to know!  So, be sure to watch for that.  2nd, we started FB groups for each grade level.  Many of you have already found our Rising 6th Grade FB page, but if you haven’t… just scan the QR code on that flyer.  3rd, we wanted to make sure that EVERYONE here is invited and encouraged to get involved.  And, to make it even easier for you to get involved in the kind of things you enjoy… we’ve given you six categories of ways to help.  Simply scan the QR code, fill out the contact information on the page it takes you to, and we’ll get back to you about how you can help with that area!  Specifically, a big call for DADS!!!  I see Many Dad’s Club Dads that were instrumental in Dad’s Club at the elementary level… and we’re hoping you’ll step up and get involved BIG TIME here at Griffin.  You won’t need to go to classrooms to read stories anymore, but we think we have some ideas for how you can make a HUGE impact here.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d132c5aa91_0_7: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d132c5aa91_0_7: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Think back to your middle school years.  It was a time when you grew in your independence, started to figure out your own interests, and develop deeper friendships.  Here at Griffin, there are a ton of opportunities for kids to get involved in activities </a:t>
            </a:r>
            <a:r>
              <a:rPr lang="en" u="sng"/>
              <a:t>they</a:t>
            </a:r>
            <a:r>
              <a:rPr lang="en"/>
              <a:t> enjoy. Griffin has dozens of clubs that meet in the mornings before school, or in the afternoon after dismissal. School-sponsored clubs are open to all students. Most of them are free, but some clubs ask members to pay a small amount for dues.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d132c5aa91_0_19: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d132c5aa91_0_19: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also have Enrichment Clubs. These are new this year and sponsored by the PTSA, and students need to register to attend. Since this was our first semester adding these enrichment clubs, we started with two.  But, our plan is to add more beginning in the Fall.  And, then there are the Junior Spartans Sports Teams. These are tied to the Campbell High School varsity teams, and they are open to kids at Griffin, Campbell, and Pearson middle schools.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1732fe1a87_0_58: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1732fe1a87_0_58:notes"/>
          <p:cNvSpPr txBox="1">
            <a:spLocks noGrp="1"/>
          </p:cNvSpPr>
          <p:nvPr>
            <p:ph type="body" idx="1"/>
          </p:nvPr>
        </p:nvSpPr>
        <p:spPr>
          <a:xfrm>
            <a:off x="685800" y="4415790"/>
            <a:ext cx="5486400" cy="418338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Finally, the PTSA and Foundation host a ton of events throughout the year. PTSA has socials for each grade level, plus the Talent Show and Musical. And Foundation hosts their annual Haunted House. So How can you keep up with all of these events? Here you go!</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4080049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9113A-30FC-4C60-882C-F10E860DBB8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1184179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103498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6961881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2374464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38248645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1093257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1129303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2213042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5715002" y="0"/>
            <a:ext cx="964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5811300" y="0"/>
            <a:ext cx="5137600" cy="68580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txBox="1">
            <a:spLocks noGrp="1"/>
          </p:cNvSpPr>
          <p:nvPr>
            <p:ph type="ctrTitle"/>
          </p:nvPr>
        </p:nvSpPr>
        <p:spPr>
          <a:xfrm>
            <a:off x="459002" y="1871800"/>
            <a:ext cx="11274000" cy="28624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3" name="Google Shape;13;p2"/>
          <p:cNvSpPr txBox="1">
            <a:spLocks noGrp="1"/>
          </p:cNvSpPr>
          <p:nvPr>
            <p:ph type="subTitle" idx="1"/>
          </p:nvPr>
        </p:nvSpPr>
        <p:spPr>
          <a:xfrm>
            <a:off x="459002" y="4734200"/>
            <a:ext cx="6546800" cy="770400"/>
          </a:xfrm>
          <a:prstGeom prst="rect">
            <a:avLst/>
          </a:prstGeom>
          <a:solidFill>
            <a:schemeClr val="dk2"/>
          </a:solidFill>
        </p:spPr>
        <p:txBody>
          <a:bodyPr spcFirstLastPara="1" wrap="square" lIns="91425" tIns="91425" rIns="91425" bIns="91425" anchor="ctr" anchorCtr="0">
            <a:normAutofit/>
          </a:bodyPr>
          <a:lstStyle>
            <a:lvl1pPr lv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4" name="Google Shape;14;p2"/>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65321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4"/>
        </a:solidFill>
        <a:effectLst/>
      </p:bgPr>
    </p:bg>
    <p:spTree>
      <p:nvGrpSpPr>
        <p:cNvPr id="1" name="Shape 15"/>
        <p:cNvGrpSpPr/>
        <p:nvPr/>
      </p:nvGrpSpPr>
      <p:grpSpPr>
        <a:xfrm>
          <a:off x="0" y="0"/>
          <a:ext cx="0" cy="0"/>
          <a:chOff x="0" y="0"/>
          <a:chExt cx="0" cy="0"/>
        </a:xfrm>
      </p:grpSpPr>
      <p:sp>
        <p:nvSpPr>
          <p:cNvPr id="16" name="Google Shape;16;p3"/>
          <p:cNvSpPr/>
          <p:nvPr/>
        </p:nvSpPr>
        <p:spPr>
          <a:xfrm rot="5400000">
            <a:off x="6067600" y="-664800"/>
            <a:ext cx="56800" cy="11274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3"/>
          <p:cNvSpPr txBox="1">
            <a:spLocks noGrp="1"/>
          </p:cNvSpPr>
          <p:nvPr>
            <p:ph type="title"/>
          </p:nvPr>
        </p:nvSpPr>
        <p:spPr>
          <a:xfrm>
            <a:off x="459002" y="1871800"/>
            <a:ext cx="11274000" cy="2862400"/>
          </a:xfrm>
          <a:prstGeom prst="rect">
            <a:avLst/>
          </a:prstGeom>
          <a:solidFill>
            <a:srgbClr val="FFFFFF"/>
          </a:solidFill>
        </p:spPr>
        <p:txBody>
          <a:bodyPr spcFirstLastPara="1" wrap="square" lIns="91425" tIns="91425" rIns="91425" bIns="91425" anchor="ctr" anchorCtr="0">
            <a:normAutofit/>
          </a:bodyPr>
          <a:lstStyle>
            <a:lvl1pPr lvl="0" algn="ctr">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8" name="Google Shape;18;p3"/>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02207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24387324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5"/>
          <p:cNvSpPr txBox="1">
            <a:spLocks noGrp="1"/>
          </p:cNvSpPr>
          <p:nvPr>
            <p:ph type="body" idx="1"/>
          </p:nvPr>
        </p:nvSpPr>
        <p:spPr>
          <a:xfrm>
            <a:off x="415601" y="1645400"/>
            <a:ext cx="5333200" cy="444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6443201" y="1645400"/>
            <a:ext cx="5333200" cy="4446400"/>
          </a:xfrm>
          <a:prstGeom prst="rect">
            <a:avLst/>
          </a:prstGeom>
        </p:spPr>
        <p:txBody>
          <a:bodyPr spcFirstLastPara="1" wrap="square" lIns="91425" tIns="91425" rIns="91425" bIns="91425" anchor="t" anchorCtr="0">
            <a:normAutofit/>
          </a:bodyPr>
          <a:lstStyle>
            <a:lvl1pPr marL="457189" lvl="0" indent="-317492">
              <a:spcBef>
                <a:spcPts val="0"/>
              </a:spcBef>
              <a:spcAft>
                <a:spcPts val="0"/>
              </a:spcAft>
              <a:buSzPts val="1400"/>
              <a:buChar char="●"/>
              <a:defRPr sz="14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4373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47776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457189" lvl="0" indent="-304792">
              <a:spcBef>
                <a:spcPts val="0"/>
              </a:spcBef>
              <a:spcAft>
                <a:spcPts val="0"/>
              </a:spcAft>
              <a:buSzPts val="1200"/>
              <a:buChar char="●"/>
              <a:defRPr sz="1200"/>
            </a:lvl1pPr>
            <a:lvl2pPr marL="914377" lvl="1" indent="-304792">
              <a:spcBef>
                <a:spcPts val="0"/>
              </a:spcBef>
              <a:spcAft>
                <a:spcPts val="0"/>
              </a:spcAft>
              <a:buSzPts val="1200"/>
              <a:buChar char="○"/>
              <a:defRPr sz="1200"/>
            </a:lvl2pPr>
            <a:lvl3pPr marL="1371566" lvl="2" indent="-304792">
              <a:spcBef>
                <a:spcPts val="0"/>
              </a:spcBef>
              <a:spcAft>
                <a:spcPts val="0"/>
              </a:spcAft>
              <a:buSzPts val="1200"/>
              <a:buChar char="■"/>
              <a:defRPr sz="1200"/>
            </a:lvl3pPr>
            <a:lvl4pPr marL="1828754" lvl="3" indent="-304792">
              <a:spcBef>
                <a:spcPts val="0"/>
              </a:spcBef>
              <a:spcAft>
                <a:spcPts val="0"/>
              </a:spcAft>
              <a:buSzPts val="1200"/>
              <a:buChar char="●"/>
              <a:defRPr sz="1200"/>
            </a:lvl4pPr>
            <a:lvl5pPr marL="2285943" lvl="4" indent="-304792">
              <a:spcBef>
                <a:spcPts val="0"/>
              </a:spcBef>
              <a:spcAft>
                <a:spcPts val="0"/>
              </a:spcAft>
              <a:buSzPts val="1200"/>
              <a:buChar char="○"/>
              <a:defRPr sz="1200"/>
            </a:lvl5pPr>
            <a:lvl6pPr marL="2743131" lvl="5" indent="-304792">
              <a:spcBef>
                <a:spcPts val="0"/>
              </a:spcBef>
              <a:spcAft>
                <a:spcPts val="0"/>
              </a:spcAft>
              <a:buSzPts val="1200"/>
              <a:buChar char="■"/>
              <a:defRPr sz="1200"/>
            </a:lvl6pPr>
            <a:lvl7pPr marL="3200320" lvl="6" indent="-304792">
              <a:spcBef>
                <a:spcPts val="0"/>
              </a:spcBef>
              <a:spcAft>
                <a:spcPts val="0"/>
              </a:spcAft>
              <a:buSzPts val="1200"/>
              <a:buChar char="●"/>
              <a:defRPr sz="1200"/>
            </a:lvl7pPr>
            <a:lvl8pPr marL="3657509" lvl="7" indent="-304792">
              <a:spcBef>
                <a:spcPts val="0"/>
              </a:spcBef>
              <a:spcAft>
                <a:spcPts val="0"/>
              </a:spcAft>
              <a:buSzPts val="1200"/>
              <a:buChar char="○"/>
              <a:defRPr sz="1200"/>
            </a:lvl8pPr>
            <a:lvl9pPr marL="4114697" lvl="8" indent="-304792">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82630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653668" y="701800"/>
            <a:ext cx="74916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37" name="Google Shape;37;p8"/>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4264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
        <p:cNvGrpSpPr/>
        <p:nvPr/>
      </p:nvGrpSpPr>
      <p:grpSpPr>
        <a:xfrm>
          <a:off x="0" y="0"/>
          <a:ext cx="0" cy="0"/>
          <a:chOff x="0" y="0"/>
          <a:chExt cx="0" cy="0"/>
        </a:xfrm>
      </p:grpSpPr>
      <p:sp>
        <p:nvSpPr>
          <p:cNvPr id="39" name="Google Shape;39;p9"/>
          <p:cNvSpPr/>
          <p:nvPr/>
        </p:nvSpPr>
        <p:spPr>
          <a:xfrm>
            <a:off x="6096000" y="-100"/>
            <a:ext cx="6096000" cy="6858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cxnSp>
        <p:nvCxnSpPr>
          <p:cNvPr id="40" name="Google Shape;40;p9"/>
          <p:cNvCxnSpPr/>
          <p:nvPr/>
        </p:nvCxnSpPr>
        <p:spPr>
          <a:xfrm>
            <a:off x="6706234" y="5994000"/>
            <a:ext cx="624400" cy="0"/>
          </a:xfrm>
          <a:prstGeom prst="straightConnector1">
            <a:avLst/>
          </a:prstGeom>
          <a:noFill/>
          <a:ln w="19050" cap="flat" cmpd="sng">
            <a:solidFill>
              <a:schemeClr val="dk2"/>
            </a:solidFill>
            <a:prstDash val="solid"/>
            <a:round/>
            <a:headEnd type="none" w="sm" len="sm"/>
            <a:tailEnd type="none" w="sm" len="sm"/>
          </a:ln>
        </p:spPr>
      </p:cxnSp>
      <p:sp>
        <p:nvSpPr>
          <p:cNvPr id="41" name="Google Shape;41;p9"/>
          <p:cNvSpPr txBox="1">
            <a:spLocks noGrp="1"/>
          </p:cNvSpPr>
          <p:nvPr>
            <p:ph type="title"/>
          </p:nvPr>
        </p:nvSpPr>
        <p:spPr>
          <a:xfrm>
            <a:off x="354000" y="1442233"/>
            <a:ext cx="5393600" cy="2381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354000" y="38952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457189" lvl="0" indent="-342891">
              <a:spcBef>
                <a:spcPts val="0"/>
              </a:spcBef>
              <a:spcAft>
                <a:spcPts val="0"/>
              </a:spcAft>
              <a:buSzPts val="1800"/>
              <a:buChar char="●"/>
              <a:defRPr>
                <a:highlight>
                  <a:schemeClr val="lt1"/>
                </a:highlight>
              </a:defRPr>
            </a:lvl1pPr>
            <a:lvl2pPr marL="914377" lvl="1" indent="-317492">
              <a:spcBef>
                <a:spcPts val="0"/>
              </a:spcBef>
              <a:spcAft>
                <a:spcPts val="0"/>
              </a:spcAft>
              <a:buSzPts val="1400"/>
              <a:buChar char="○"/>
              <a:defRPr>
                <a:highlight>
                  <a:schemeClr val="lt1"/>
                </a:highlight>
              </a:defRPr>
            </a:lvl2pPr>
            <a:lvl3pPr marL="1371566" lvl="2" indent="-317492">
              <a:spcBef>
                <a:spcPts val="0"/>
              </a:spcBef>
              <a:spcAft>
                <a:spcPts val="0"/>
              </a:spcAft>
              <a:buSzPts val="1400"/>
              <a:buChar char="■"/>
              <a:defRPr>
                <a:highlight>
                  <a:schemeClr val="lt1"/>
                </a:highlight>
              </a:defRPr>
            </a:lvl3pPr>
            <a:lvl4pPr marL="1828754" lvl="3" indent="-317492">
              <a:spcBef>
                <a:spcPts val="0"/>
              </a:spcBef>
              <a:spcAft>
                <a:spcPts val="0"/>
              </a:spcAft>
              <a:buSzPts val="1400"/>
              <a:buChar char="●"/>
              <a:defRPr>
                <a:highlight>
                  <a:schemeClr val="lt1"/>
                </a:highlight>
              </a:defRPr>
            </a:lvl4pPr>
            <a:lvl5pPr marL="2285943" lvl="4" indent="-317492">
              <a:spcBef>
                <a:spcPts val="0"/>
              </a:spcBef>
              <a:spcAft>
                <a:spcPts val="0"/>
              </a:spcAft>
              <a:buSzPts val="1400"/>
              <a:buChar char="○"/>
              <a:defRPr>
                <a:highlight>
                  <a:schemeClr val="lt1"/>
                </a:highlight>
              </a:defRPr>
            </a:lvl5pPr>
            <a:lvl6pPr marL="2743131" lvl="5" indent="-317492">
              <a:spcBef>
                <a:spcPts val="0"/>
              </a:spcBef>
              <a:spcAft>
                <a:spcPts val="0"/>
              </a:spcAft>
              <a:buSzPts val="1400"/>
              <a:buChar char="■"/>
              <a:defRPr>
                <a:highlight>
                  <a:schemeClr val="lt1"/>
                </a:highlight>
              </a:defRPr>
            </a:lvl6pPr>
            <a:lvl7pPr marL="3200320" lvl="6" indent="-317492">
              <a:spcBef>
                <a:spcPts val="0"/>
              </a:spcBef>
              <a:spcAft>
                <a:spcPts val="0"/>
              </a:spcAft>
              <a:buSzPts val="1400"/>
              <a:buChar char="●"/>
              <a:defRPr>
                <a:highlight>
                  <a:schemeClr val="lt1"/>
                </a:highlight>
              </a:defRPr>
            </a:lvl7pPr>
            <a:lvl8pPr marL="3657509" lvl="7" indent="-317492">
              <a:spcBef>
                <a:spcPts val="0"/>
              </a:spcBef>
              <a:spcAft>
                <a:spcPts val="0"/>
              </a:spcAft>
              <a:buSzPts val="1400"/>
              <a:buChar char="○"/>
              <a:defRPr>
                <a:highlight>
                  <a:schemeClr val="lt1"/>
                </a:highlight>
              </a:defRPr>
            </a:lvl8pPr>
            <a:lvl9pPr marL="4114697" lvl="8" indent="-317492">
              <a:spcBef>
                <a:spcPts val="0"/>
              </a:spcBef>
              <a:spcAft>
                <a:spcPts val="0"/>
              </a:spcAft>
              <a:buSzPts val="1400"/>
              <a:buChar char="■"/>
              <a:defRPr>
                <a:highlight>
                  <a:schemeClr val="lt1"/>
                </a:highlight>
              </a:defRPr>
            </a:lvl9pPr>
          </a:lstStyle>
          <a:p>
            <a:endParaRPr/>
          </a:p>
        </p:txBody>
      </p:sp>
      <p:sp>
        <p:nvSpPr>
          <p:cNvPr id="44" name="Google Shape;44;p9"/>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47993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457189" lvl="0" indent="-228594">
              <a:lnSpc>
                <a:spcPct val="100000"/>
              </a:lnSpc>
              <a:spcBef>
                <a:spcPts val="0"/>
              </a:spcBef>
              <a:spcAft>
                <a:spcPts val="0"/>
              </a:spcAft>
              <a:buSzPts val="1800"/>
              <a:buNone/>
              <a:defRPr>
                <a:highlight>
                  <a:schemeClr val="dk1"/>
                </a:highlight>
              </a:defRPr>
            </a:lvl1pPr>
          </a:lstStyle>
          <a:p>
            <a:endParaRPr/>
          </a:p>
        </p:txBody>
      </p:sp>
      <p:sp>
        <p:nvSpPr>
          <p:cNvPr id="47" name="Google Shape;47;p10"/>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14618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415600" y="1333233"/>
            <a:ext cx="11360800" cy="2861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457189" lvl="0" indent="-342891" algn="ctr">
              <a:spcBef>
                <a:spcPts val="0"/>
              </a:spcBef>
              <a:spcAft>
                <a:spcPts val="0"/>
              </a:spcAft>
              <a:buSzPts val="1800"/>
              <a:buChar char="●"/>
              <a:defRPr>
                <a:highlight>
                  <a:schemeClr val="dk1"/>
                </a:highlight>
              </a:defRPr>
            </a:lvl1pPr>
            <a:lvl2pPr marL="914377" lvl="1" indent="-317492" algn="ctr">
              <a:spcBef>
                <a:spcPts val="0"/>
              </a:spcBef>
              <a:spcAft>
                <a:spcPts val="0"/>
              </a:spcAft>
              <a:buSzPts val="1400"/>
              <a:buChar char="○"/>
              <a:defRPr>
                <a:highlight>
                  <a:schemeClr val="dk1"/>
                </a:highlight>
              </a:defRPr>
            </a:lvl2pPr>
            <a:lvl3pPr marL="1371566" lvl="2" indent="-317492" algn="ctr">
              <a:spcBef>
                <a:spcPts val="0"/>
              </a:spcBef>
              <a:spcAft>
                <a:spcPts val="0"/>
              </a:spcAft>
              <a:buSzPts val="1400"/>
              <a:buChar char="■"/>
              <a:defRPr>
                <a:highlight>
                  <a:schemeClr val="dk1"/>
                </a:highlight>
              </a:defRPr>
            </a:lvl3pPr>
            <a:lvl4pPr marL="1828754" lvl="3" indent="-317492" algn="ctr">
              <a:spcBef>
                <a:spcPts val="0"/>
              </a:spcBef>
              <a:spcAft>
                <a:spcPts val="0"/>
              </a:spcAft>
              <a:buSzPts val="1400"/>
              <a:buChar char="●"/>
              <a:defRPr>
                <a:highlight>
                  <a:schemeClr val="dk1"/>
                </a:highlight>
              </a:defRPr>
            </a:lvl4pPr>
            <a:lvl5pPr marL="2285943" lvl="4" indent="-317492" algn="ctr">
              <a:spcBef>
                <a:spcPts val="0"/>
              </a:spcBef>
              <a:spcAft>
                <a:spcPts val="0"/>
              </a:spcAft>
              <a:buSzPts val="1400"/>
              <a:buChar char="○"/>
              <a:defRPr>
                <a:highlight>
                  <a:schemeClr val="dk1"/>
                </a:highlight>
              </a:defRPr>
            </a:lvl5pPr>
            <a:lvl6pPr marL="2743131" lvl="5" indent="-317492" algn="ctr">
              <a:spcBef>
                <a:spcPts val="0"/>
              </a:spcBef>
              <a:spcAft>
                <a:spcPts val="0"/>
              </a:spcAft>
              <a:buSzPts val="1400"/>
              <a:buChar char="■"/>
              <a:defRPr>
                <a:highlight>
                  <a:schemeClr val="dk1"/>
                </a:highlight>
              </a:defRPr>
            </a:lvl6pPr>
            <a:lvl7pPr marL="3200320" lvl="6" indent="-317492" algn="ctr">
              <a:spcBef>
                <a:spcPts val="0"/>
              </a:spcBef>
              <a:spcAft>
                <a:spcPts val="0"/>
              </a:spcAft>
              <a:buSzPts val="1400"/>
              <a:buChar char="●"/>
              <a:defRPr>
                <a:highlight>
                  <a:schemeClr val="dk1"/>
                </a:highlight>
              </a:defRPr>
            </a:lvl7pPr>
            <a:lvl8pPr marL="3657509" lvl="7" indent="-317492" algn="ctr">
              <a:spcBef>
                <a:spcPts val="0"/>
              </a:spcBef>
              <a:spcAft>
                <a:spcPts val="0"/>
              </a:spcAft>
              <a:buSzPts val="1400"/>
              <a:buChar char="○"/>
              <a:defRPr>
                <a:highlight>
                  <a:schemeClr val="dk1"/>
                </a:highlight>
              </a:defRPr>
            </a:lvl8pPr>
            <a:lvl9pPr marL="4114697" lvl="8" indent="-317492" algn="ctr">
              <a:spcBef>
                <a:spcPts val="0"/>
              </a:spcBef>
              <a:spcAft>
                <a:spcPts val="0"/>
              </a:spcAft>
              <a:buSzPts val="1400"/>
              <a:buChar char="■"/>
              <a:defRPr>
                <a:highlight>
                  <a:schemeClr val="dk1"/>
                </a:highlight>
              </a:defRPr>
            </a:lvl9pPr>
          </a:lstStyle>
          <a:p>
            <a:endParaRPr/>
          </a:p>
        </p:txBody>
      </p:sp>
      <p:sp>
        <p:nvSpPr>
          <p:cNvPr id="51" name="Google Shape;51;p11"/>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12286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11330666" y="6251679"/>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2335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422079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D9113A-30FC-4C60-882C-F10E860DBB8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911248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D9113A-30FC-4C60-882C-F10E860DBB87}" type="datetimeFigureOut">
              <a:rPr lang="en-US" smtClean="0"/>
              <a:t>3/10/2023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403437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2194539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3250385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3D9113A-30FC-4C60-882C-F10E860DBB87}" type="datetimeFigureOut">
              <a:rPr lang="en-US" smtClean="0"/>
              <a:t>3/10/2023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4043168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9113A-30FC-4C60-882C-F10E860DBB87}" type="datetimeFigureOut">
              <a:rPr lang="en-US" smtClean="0"/>
              <a:t>3/10/2023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69310-F122-413A-BBF5-06BF45D1B7AF}" type="slidenum">
              <a:rPr lang="en-US" smtClean="0"/>
              <a:t>‹#›</a:t>
            </a:fld>
            <a:endParaRPr lang="en-US"/>
          </a:p>
        </p:txBody>
      </p:sp>
    </p:spTree>
    <p:extLst>
      <p:ext uri="{BB962C8B-B14F-4D97-AF65-F5344CB8AC3E}">
        <p14:creationId xmlns:p14="http://schemas.microsoft.com/office/powerpoint/2010/main" val="2861613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3/10/2023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707394099"/>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7" name="Google Shape;7;p1"/>
          <p:cNvSpPr txBox="1">
            <a:spLocks noGrp="1"/>
          </p:cNvSpPr>
          <p:nvPr>
            <p:ph type="body" idx="1"/>
          </p:nvPr>
        </p:nvSpPr>
        <p:spPr>
          <a:xfrm>
            <a:off x="415600" y="1645433"/>
            <a:ext cx="11360800" cy="444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8" name="Google Shape;8;p1"/>
          <p:cNvSpPr txBox="1">
            <a:spLocks noGrp="1"/>
          </p:cNvSpPr>
          <p:nvPr>
            <p:ph type="sldNum" idx="12"/>
          </p:nvPr>
        </p:nvSpPr>
        <p:spPr>
          <a:xfrm>
            <a:off x="11330666" y="6251679"/>
            <a:ext cx="731600" cy="5248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70790981"/>
      </p:ext>
    </p:extLst>
  </p:cSld>
  <p:clrMap bg1="lt1" tx1="dk1" bg2="dk2" tx2="lt2" accent1="accent1" accent2="accent2" accent3="accent3" accent4="accent4" accent5="accent5" accent6="accent6" hlink="hlink" folHlink="folHlink"/>
  <p:sldLayoutIdLst>
    <p:sldLayoutId id="2147483837" r:id="rId1"/>
    <p:sldLayoutId id="2147483838"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chrisbamidele.wordpress.com/2014/12/22/turning-potential-into-real-success/"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27497" y="698643"/>
            <a:ext cx="5517022" cy="5511655"/>
          </a:xfrm>
        </p:spPr>
        <p:txBody>
          <a:bodyPr>
            <a:normAutofit/>
          </a:bodyPr>
          <a:lstStyle/>
          <a:p>
            <a:pPr algn="ctr">
              <a:lnSpc>
                <a:spcPct val="90000"/>
              </a:lnSpc>
            </a:pPr>
            <a:endParaRPr lang="en-US" sz="3600" b="1" dirty="0">
              <a:solidFill>
                <a:schemeClr val="tx2">
                  <a:lumMod val="40000"/>
                  <a:lumOff val="60000"/>
                </a:schemeClr>
              </a:solidFill>
            </a:endParaRPr>
          </a:p>
          <a:p>
            <a:pPr algn="ctr">
              <a:lnSpc>
                <a:spcPct val="90000"/>
              </a:lnSpc>
            </a:pPr>
            <a:r>
              <a:rPr lang="en-US" sz="4800" b="1" dirty="0">
                <a:solidFill>
                  <a:schemeClr val="tx2">
                    <a:lumMod val="40000"/>
                    <a:lumOff val="60000"/>
                  </a:schemeClr>
                </a:solidFill>
              </a:rPr>
              <a:t>Welcome to </a:t>
            </a:r>
            <a:r>
              <a:rPr lang="en-US" sz="4800" b="1" dirty="0" err="1">
                <a:solidFill>
                  <a:schemeClr val="tx2">
                    <a:lumMod val="40000"/>
                    <a:lumOff val="60000"/>
                  </a:schemeClr>
                </a:solidFill>
              </a:rPr>
              <a:t>GrifFin's</a:t>
            </a:r>
            <a:r>
              <a:rPr lang="en-US" sz="4800" b="1" dirty="0">
                <a:solidFill>
                  <a:schemeClr val="tx2">
                    <a:lumMod val="40000"/>
                    <a:lumOff val="60000"/>
                  </a:schemeClr>
                </a:solidFill>
              </a:rPr>
              <a:t> Rising 6th grade Parent Night…</a:t>
            </a:r>
          </a:p>
          <a:p>
            <a:pPr algn="ctr">
              <a:lnSpc>
                <a:spcPct val="90000"/>
              </a:lnSpc>
            </a:pPr>
            <a:r>
              <a:rPr lang="en-US" sz="4800" b="1" dirty="0">
                <a:solidFill>
                  <a:schemeClr val="tx2">
                    <a:lumMod val="40000"/>
                    <a:lumOff val="60000"/>
                  </a:schemeClr>
                </a:solidFill>
              </a:rPr>
              <a:t>   we’re SO glad you’re here!</a:t>
            </a:r>
          </a:p>
          <a:p>
            <a:pPr algn="ctr">
              <a:lnSpc>
                <a:spcPct val="90000"/>
              </a:lnSpc>
            </a:pPr>
            <a:endParaRPr lang="en-US" sz="3600" b="1" dirty="0">
              <a:solidFill>
                <a:schemeClr val="tx2">
                  <a:lumMod val="40000"/>
                  <a:lumOff val="60000"/>
                </a:schemeClr>
              </a:solidFill>
            </a:endParaRPr>
          </a:p>
          <a:p>
            <a:pPr algn="ctr">
              <a:lnSpc>
                <a:spcPct val="90000"/>
              </a:lnSpc>
            </a:pPr>
            <a:endParaRPr lang="en-US" sz="3600" b="1" dirty="0">
              <a:solidFill>
                <a:schemeClr val="tx2">
                  <a:lumMod val="40000"/>
                  <a:lumOff val="60000"/>
                </a:schemeClr>
              </a:solidFill>
            </a:endParaRPr>
          </a:p>
        </p:txBody>
      </p:sp>
      <p:pic>
        <p:nvPicPr>
          <p:cNvPr id="5" name="Picture 4" descr="Logo, company name&#10;&#10;Description automatically generated">
            <a:extLst>
              <a:ext uri="{FF2B5EF4-FFF2-40B4-BE49-F238E27FC236}">
                <a16:creationId xmlns:a16="http://schemas.microsoft.com/office/drawing/2014/main" id="{12C3F797-6071-40D7-869A-E8F3312CC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690" y="770562"/>
            <a:ext cx="3783608" cy="3046975"/>
          </a:xfrm>
          <a:prstGeom prst="rect">
            <a:avLst/>
          </a:prstGeom>
        </p:spPr>
      </p:pic>
    </p:spTree>
    <p:extLst>
      <p:ext uri="{BB962C8B-B14F-4D97-AF65-F5344CB8AC3E}">
        <p14:creationId xmlns:p14="http://schemas.microsoft.com/office/powerpoint/2010/main" val="406187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14"/>
          <p:cNvSpPr txBox="1">
            <a:spLocks noGrp="1"/>
          </p:cNvSpPr>
          <p:nvPr>
            <p:ph type="title"/>
          </p:nvPr>
        </p:nvSpPr>
        <p:spPr>
          <a:xfrm>
            <a:off x="2014251" y="2603701"/>
            <a:ext cx="4838100" cy="2870700"/>
          </a:xfrm>
          <a:prstGeom prst="rect">
            <a:avLst/>
          </a:prstGeom>
          <a:solidFill>
            <a:schemeClr val="lt1"/>
          </a:solidFill>
        </p:spPr>
        <p:txBody>
          <a:bodyPr spcFirstLastPara="1" wrap="square" lIns="91425" tIns="91425" rIns="91425" bIns="91425" anchor="ctr" anchorCtr="0">
            <a:normAutofit/>
          </a:bodyPr>
          <a:lstStyle/>
          <a:p>
            <a:pPr algn="ctr"/>
            <a:r>
              <a:rPr lang="en" b="1">
                <a:solidFill>
                  <a:srgbClr val="1C4587"/>
                </a:solidFill>
                <a:latin typeface="Boogaloo"/>
                <a:ea typeface="Boogaloo"/>
                <a:cs typeface="Boogaloo"/>
                <a:sym typeface="Boogaloo"/>
              </a:rPr>
              <a:t>Our school will THRIVE with your help!</a:t>
            </a:r>
            <a:endParaRPr b="1">
              <a:solidFill>
                <a:srgbClr val="1C4587"/>
              </a:solidFill>
              <a:latin typeface="Boogaloo"/>
              <a:ea typeface="Boogaloo"/>
              <a:cs typeface="Boogaloo"/>
              <a:sym typeface="Boogaloo"/>
            </a:endParaRPr>
          </a:p>
        </p:txBody>
      </p:sp>
      <p:pic>
        <p:nvPicPr>
          <p:cNvPr id="64" name="Google Shape;64;p14"/>
          <p:cNvPicPr preferRelativeResize="0"/>
          <p:nvPr/>
        </p:nvPicPr>
        <p:blipFill rotWithShape="1">
          <a:blip r:embed="rId3">
            <a:alphaModFix/>
          </a:blip>
          <a:srcRect l="12951" r="12958"/>
          <a:stretch/>
        </p:blipFill>
        <p:spPr>
          <a:xfrm>
            <a:off x="7243500" y="2491739"/>
            <a:ext cx="2815000" cy="3094624"/>
          </a:xfrm>
          <a:prstGeom prst="rect">
            <a:avLst/>
          </a:prstGeom>
          <a:noFill/>
          <a:ln>
            <a:noFill/>
          </a:ln>
        </p:spPr>
      </p:pic>
      <p:sp>
        <p:nvSpPr>
          <p:cNvPr id="65" name="Google Shape;65;p14"/>
          <p:cNvSpPr/>
          <p:nvPr/>
        </p:nvSpPr>
        <p:spPr>
          <a:xfrm>
            <a:off x="1525951" y="863126"/>
            <a:ext cx="9144000" cy="1564500"/>
          </a:xfrm>
          <a:prstGeom prst="rect">
            <a:avLst/>
          </a:prstGeom>
          <a:solidFill>
            <a:srgbClr val="233E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66" name="Google Shape;66;p14"/>
          <p:cNvSpPr txBox="1"/>
          <p:nvPr/>
        </p:nvSpPr>
        <p:spPr>
          <a:xfrm>
            <a:off x="2145451" y="1000026"/>
            <a:ext cx="7901100" cy="1441133"/>
          </a:xfrm>
          <a:prstGeom prst="rect">
            <a:avLst/>
          </a:prstGeom>
          <a:noFill/>
          <a:ln>
            <a:noFill/>
          </a:ln>
        </p:spPr>
        <p:txBody>
          <a:bodyPr spcFirstLastPara="1" wrap="square" lIns="91425" tIns="91425" rIns="91425" bIns="91425" anchor="t" anchorCtr="0">
            <a:spAutoFit/>
          </a:bodyPr>
          <a:lstStyle/>
          <a:p>
            <a:pPr algn="ctr" defTabSz="1219170">
              <a:lnSpc>
                <a:spcPct val="115000"/>
              </a:lnSpc>
              <a:buClr>
                <a:srgbClr val="000000"/>
              </a:buClr>
            </a:pPr>
            <a:r>
              <a:rPr lang="en" sz="7100" b="1" kern="0">
                <a:solidFill>
                  <a:srgbClr val="FFFFFF"/>
                </a:solidFill>
                <a:latin typeface="Holtwood One SC"/>
                <a:ea typeface="Holtwood One SC"/>
                <a:cs typeface="Holtwood One SC"/>
                <a:sym typeface="Holtwood One SC"/>
              </a:rPr>
              <a:t>Griffin PTSA</a:t>
            </a:r>
            <a:endParaRPr sz="7100" b="1" kern="0">
              <a:solidFill>
                <a:srgbClr val="FFFFFF"/>
              </a:solidFill>
              <a:latin typeface="Holtwood One SC"/>
              <a:ea typeface="Holtwood One SC"/>
              <a:cs typeface="Holtwood One SC"/>
              <a:sym typeface="Holtwood One SC"/>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33E95"/>
        </a:solid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763569" y="1234651"/>
            <a:ext cx="5023200" cy="1495800"/>
          </a:xfrm>
          <a:prstGeom prst="rect">
            <a:avLst/>
          </a:prstGeom>
        </p:spPr>
        <p:txBody>
          <a:bodyPr spcFirstLastPara="1" wrap="square" lIns="91425" tIns="91425" rIns="91425" bIns="91425" anchor="ctr" anchorCtr="0">
            <a:normAutofit/>
          </a:bodyPr>
          <a:lstStyle/>
          <a:p>
            <a:pPr algn="ctr"/>
            <a:r>
              <a:rPr lang="en" sz="7100" b="1" dirty="0">
                <a:latin typeface="Passion One"/>
                <a:ea typeface="Passion One"/>
                <a:cs typeface="Passion One"/>
                <a:sym typeface="Passion One"/>
              </a:rPr>
              <a:t>Grab a flyer!</a:t>
            </a:r>
            <a:endParaRPr sz="7100" b="1" dirty="0">
              <a:latin typeface="Passion One"/>
              <a:ea typeface="Passion One"/>
              <a:cs typeface="Passion One"/>
              <a:sym typeface="Passion One"/>
            </a:endParaRPr>
          </a:p>
        </p:txBody>
      </p:sp>
      <p:pic>
        <p:nvPicPr>
          <p:cNvPr id="72" name="Google Shape;72;p15"/>
          <p:cNvPicPr preferRelativeResize="0"/>
          <p:nvPr/>
        </p:nvPicPr>
        <p:blipFill>
          <a:blip r:embed="rId3">
            <a:alphaModFix/>
          </a:blip>
          <a:stretch>
            <a:fillRect/>
          </a:stretch>
        </p:blipFill>
        <p:spPr>
          <a:xfrm>
            <a:off x="7584076" y="1807877"/>
            <a:ext cx="2730251" cy="3534305"/>
          </a:xfrm>
          <a:prstGeom prst="rect">
            <a:avLst/>
          </a:prstGeom>
          <a:noFill/>
          <a:ln>
            <a:noFill/>
          </a:ln>
        </p:spPr>
      </p:pic>
      <p:sp>
        <p:nvSpPr>
          <p:cNvPr id="73" name="Google Shape;73;p15"/>
          <p:cNvSpPr txBox="1"/>
          <p:nvPr/>
        </p:nvSpPr>
        <p:spPr>
          <a:xfrm>
            <a:off x="2026575" y="2838377"/>
            <a:ext cx="4146000" cy="3554789"/>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3000" kern="0">
                <a:solidFill>
                  <a:srgbClr val="FFFFFF"/>
                </a:solidFill>
                <a:latin typeface="Boogaloo"/>
                <a:ea typeface="Boogaloo"/>
                <a:cs typeface="Boogaloo"/>
                <a:sym typeface="Boogaloo"/>
              </a:rPr>
              <a:t>What to expect between now &amp; the first day of school.</a:t>
            </a:r>
            <a:endParaRPr sz="3000" kern="0">
              <a:solidFill>
                <a:srgbClr val="FFFFFF"/>
              </a:solidFill>
              <a:latin typeface="Boogaloo"/>
              <a:ea typeface="Boogaloo"/>
              <a:cs typeface="Boogaloo"/>
              <a:sym typeface="Boogaloo"/>
            </a:endParaRPr>
          </a:p>
          <a:p>
            <a:pPr algn="ctr" defTabSz="1219170">
              <a:spcBef>
                <a:spcPts val="1000"/>
              </a:spcBef>
              <a:buClr>
                <a:srgbClr val="000000"/>
              </a:buClr>
            </a:pPr>
            <a:endParaRPr sz="1400" kern="0">
              <a:solidFill>
                <a:srgbClr val="FFFFFF"/>
              </a:solidFill>
              <a:latin typeface="Boogaloo"/>
              <a:ea typeface="Boogaloo"/>
              <a:cs typeface="Boogaloo"/>
              <a:sym typeface="Boogaloo"/>
            </a:endParaRPr>
          </a:p>
          <a:p>
            <a:pPr algn="ctr" defTabSz="1219170">
              <a:spcBef>
                <a:spcPts val="1000"/>
              </a:spcBef>
              <a:spcAft>
                <a:spcPts val="1000"/>
              </a:spcAft>
              <a:buClr>
                <a:srgbClr val="000000"/>
              </a:buClr>
            </a:pPr>
            <a:r>
              <a:rPr lang="en" sz="3000" kern="0">
                <a:solidFill>
                  <a:srgbClr val="FFFFFF"/>
                </a:solidFill>
                <a:latin typeface="Boogaloo"/>
                <a:ea typeface="Boogaloo"/>
                <a:cs typeface="Boogaloo"/>
                <a:sym typeface="Boogaloo"/>
              </a:rPr>
              <a:t>Links to sign up to volunteer for PTSA &amp; Foundation.</a:t>
            </a:r>
            <a:endParaRPr sz="3000" kern="0">
              <a:solidFill>
                <a:srgbClr val="FFFFFF"/>
              </a:solidFill>
              <a:latin typeface="Boogaloo"/>
              <a:ea typeface="Boogaloo"/>
              <a:cs typeface="Boogaloo"/>
              <a:sym typeface="Boogaloo"/>
            </a:endParaRPr>
          </a:p>
        </p:txBody>
      </p:sp>
      <p:sp>
        <p:nvSpPr>
          <p:cNvPr id="74" name="Google Shape;74;p15"/>
          <p:cNvSpPr/>
          <p:nvPr/>
        </p:nvSpPr>
        <p:spPr>
          <a:xfrm rot="-773687">
            <a:off x="5954623" y="4422284"/>
            <a:ext cx="1548655" cy="694637"/>
          </a:xfrm>
          <a:prstGeom prst="rightArrow">
            <a:avLst>
              <a:gd name="adj1" fmla="val 50000"/>
              <a:gd name="adj2" fmla="val 50000"/>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75" name="Google Shape;75;p15"/>
          <p:cNvSpPr/>
          <p:nvPr/>
        </p:nvSpPr>
        <p:spPr>
          <a:xfrm rot="-773687">
            <a:off x="5954623" y="3147034"/>
            <a:ext cx="1548655" cy="694637"/>
          </a:xfrm>
          <a:prstGeom prst="rightArrow">
            <a:avLst>
              <a:gd name="adj1" fmla="val 50000"/>
              <a:gd name="adj2" fmla="val 50000"/>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9"/>
        <p:cNvGrpSpPr/>
        <p:nvPr/>
      </p:nvGrpSpPr>
      <p:grpSpPr>
        <a:xfrm>
          <a:off x="0" y="0"/>
          <a:ext cx="0" cy="0"/>
          <a:chOff x="0" y="0"/>
          <a:chExt cx="0" cy="0"/>
        </a:xfrm>
      </p:grpSpPr>
      <p:sp>
        <p:nvSpPr>
          <p:cNvPr id="80" name="Google Shape;80;p16"/>
          <p:cNvSpPr/>
          <p:nvPr/>
        </p:nvSpPr>
        <p:spPr>
          <a:xfrm>
            <a:off x="1525951" y="863126"/>
            <a:ext cx="9144000" cy="1564500"/>
          </a:xfrm>
          <a:prstGeom prst="rect">
            <a:avLst/>
          </a:prstGeom>
          <a:solidFill>
            <a:srgbClr val="233E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81" name="Google Shape;81;p16"/>
          <p:cNvSpPr txBox="1"/>
          <p:nvPr/>
        </p:nvSpPr>
        <p:spPr>
          <a:xfrm>
            <a:off x="2145451" y="1000026"/>
            <a:ext cx="7901100" cy="1441133"/>
          </a:xfrm>
          <a:prstGeom prst="rect">
            <a:avLst/>
          </a:prstGeom>
          <a:noFill/>
          <a:ln>
            <a:noFill/>
          </a:ln>
        </p:spPr>
        <p:txBody>
          <a:bodyPr spcFirstLastPara="1" wrap="square" lIns="91425" tIns="91425" rIns="91425" bIns="91425" anchor="t" anchorCtr="0">
            <a:spAutoFit/>
          </a:bodyPr>
          <a:lstStyle/>
          <a:p>
            <a:pPr algn="ctr" defTabSz="1219170">
              <a:lnSpc>
                <a:spcPct val="115000"/>
              </a:lnSpc>
              <a:buClr>
                <a:srgbClr val="000000"/>
              </a:buClr>
            </a:pPr>
            <a:r>
              <a:rPr lang="en" sz="7100" b="1" kern="0">
                <a:solidFill>
                  <a:srgbClr val="FFFFFF"/>
                </a:solidFill>
                <a:latin typeface="Holtwood One SC"/>
                <a:ea typeface="Holtwood One SC"/>
                <a:cs typeface="Holtwood One SC"/>
                <a:sym typeface="Holtwood One SC"/>
              </a:rPr>
              <a:t>activities!</a:t>
            </a:r>
            <a:endParaRPr sz="7100" b="1" kern="0">
              <a:solidFill>
                <a:srgbClr val="FFFFFF"/>
              </a:solidFill>
              <a:latin typeface="Holtwood One SC"/>
              <a:ea typeface="Holtwood One SC"/>
              <a:cs typeface="Holtwood One SC"/>
              <a:sym typeface="Holtwood One SC"/>
            </a:endParaRPr>
          </a:p>
        </p:txBody>
      </p:sp>
      <p:sp>
        <p:nvSpPr>
          <p:cNvPr id="82" name="Google Shape;82;p16"/>
          <p:cNvSpPr txBox="1"/>
          <p:nvPr/>
        </p:nvSpPr>
        <p:spPr>
          <a:xfrm>
            <a:off x="4091875" y="2594326"/>
            <a:ext cx="2328300" cy="3647122"/>
          </a:xfrm>
          <a:prstGeom prst="rect">
            <a:avLst/>
          </a:prstGeom>
          <a:noFill/>
          <a:ln>
            <a:noFill/>
          </a:ln>
        </p:spPr>
        <p:txBody>
          <a:bodyPr spcFirstLastPara="1" wrap="square" lIns="91425" tIns="91425" rIns="91425" bIns="91425" anchor="t" anchorCtr="0">
            <a:spAutoFit/>
          </a:bodyPr>
          <a:lstStyle/>
          <a:p>
            <a:pPr defTabSz="1219170">
              <a:buClr>
                <a:srgbClr val="000000"/>
              </a:buClr>
            </a:pPr>
            <a:r>
              <a:rPr lang="en" sz="2500" kern="0">
                <a:solidFill>
                  <a:srgbClr val="233E95"/>
                </a:solidFill>
                <a:latin typeface="Boogaloo"/>
                <a:ea typeface="Boogaloo"/>
                <a:cs typeface="Boogaloo"/>
                <a:sym typeface="Boogaloo"/>
              </a:rPr>
              <a:t>Soccer</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Art</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Yearbook</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STEAM</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Beta Club</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Girls Empowerment</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Peer Helpers</a:t>
            </a:r>
            <a:endParaRPr sz="2500" kern="0">
              <a:solidFill>
                <a:srgbClr val="233E95"/>
              </a:solidFill>
              <a:latin typeface="Boogaloo"/>
              <a:ea typeface="Boogaloo"/>
              <a:cs typeface="Boogaloo"/>
              <a:sym typeface="Boogaloo"/>
            </a:endParaRPr>
          </a:p>
          <a:p>
            <a:pPr defTabSz="1219170">
              <a:buClr>
                <a:srgbClr val="000000"/>
              </a:buClr>
            </a:pPr>
            <a:endParaRPr sz="2500" kern="0">
              <a:solidFill>
                <a:srgbClr val="233E95"/>
              </a:solidFill>
              <a:latin typeface="Boogaloo"/>
              <a:ea typeface="Boogaloo"/>
              <a:cs typeface="Boogaloo"/>
              <a:sym typeface="Boogaloo"/>
            </a:endParaRPr>
          </a:p>
        </p:txBody>
      </p:sp>
      <p:sp>
        <p:nvSpPr>
          <p:cNvPr id="83" name="Google Shape;83;p16"/>
          <p:cNvSpPr txBox="1"/>
          <p:nvPr/>
        </p:nvSpPr>
        <p:spPr>
          <a:xfrm>
            <a:off x="6443551" y="2594326"/>
            <a:ext cx="4226400" cy="4031843"/>
          </a:xfrm>
          <a:prstGeom prst="rect">
            <a:avLst/>
          </a:prstGeom>
          <a:noFill/>
          <a:ln>
            <a:noFill/>
          </a:ln>
        </p:spPr>
        <p:txBody>
          <a:bodyPr spcFirstLastPara="1" wrap="square" lIns="91425" tIns="91425" rIns="91425" bIns="91425" anchor="t" anchorCtr="0">
            <a:spAutoFit/>
          </a:bodyPr>
          <a:lstStyle/>
          <a:p>
            <a:pPr defTabSz="1219170">
              <a:buClr>
                <a:srgbClr val="000000"/>
              </a:buClr>
            </a:pPr>
            <a:r>
              <a:rPr lang="en" sz="2500" kern="0">
                <a:solidFill>
                  <a:srgbClr val="233E95"/>
                </a:solidFill>
                <a:latin typeface="Boogaloo"/>
                <a:ea typeface="Boogaloo"/>
                <a:cs typeface="Boogaloo"/>
                <a:sym typeface="Boogaloo"/>
              </a:rPr>
              <a:t>Unified Club</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Inclusivity Club</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Disc Golf</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Comic Book &amp; Manga</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Reading Bowl</a:t>
            </a:r>
            <a:endParaRPr sz="2500" kern="0">
              <a:solidFill>
                <a:srgbClr val="233E95"/>
              </a:solidFill>
              <a:latin typeface="Boogaloo"/>
              <a:ea typeface="Boogaloo"/>
              <a:cs typeface="Boogaloo"/>
              <a:sym typeface="Boogaloo"/>
            </a:endParaRPr>
          </a:p>
          <a:p>
            <a:pPr defTabSz="1219170">
              <a:buClr>
                <a:srgbClr val="000000"/>
              </a:buClr>
            </a:pPr>
            <a:r>
              <a:rPr lang="en" sz="2500" kern="0">
                <a:solidFill>
                  <a:srgbClr val="233E95"/>
                </a:solidFill>
                <a:latin typeface="Boogaloo"/>
                <a:ea typeface="Boogaloo"/>
                <a:cs typeface="Boogaloo"/>
                <a:sym typeface="Boogaloo"/>
              </a:rPr>
              <a:t>Future Business Leaders</a:t>
            </a:r>
            <a:br>
              <a:rPr lang="en" sz="2500" kern="0">
                <a:solidFill>
                  <a:srgbClr val="233E95"/>
                </a:solidFill>
                <a:latin typeface="Boogaloo"/>
                <a:ea typeface="Boogaloo"/>
                <a:cs typeface="Boogaloo"/>
                <a:sym typeface="Boogaloo"/>
              </a:rPr>
            </a:br>
            <a:r>
              <a:rPr lang="en" sz="2500" kern="0">
                <a:solidFill>
                  <a:srgbClr val="233E95"/>
                </a:solidFill>
                <a:latin typeface="Boogaloo"/>
                <a:ea typeface="Boogaloo"/>
                <a:cs typeface="Boogaloo"/>
                <a:sym typeface="Boogaloo"/>
              </a:rPr>
              <a:t>Family, Career &amp; Community Leaders</a:t>
            </a:r>
            <a:endParaRPr sz="2500" kern="0">
              <a:solidFill>
                <a:srgbClr val="233E95"/>
              </a:solidFill>
              <a:latin typeface="Boogaloo"/>
              <a:ea typeface="Boogaloo"/>
              <a:cs typeface="Boogaloo"/>
              <a:sym typeface="Boogaloo"/>
            </a:endParaRPr>
          </a:p>
          <a:p>
            <a:pPr defTabSz="1219170">
              <a:buClr>
                <a:srgbClr val="000000"/>
              </a:buClr>
              <a:buSzPts val="1100"/>
            </a:pPr>
            <a:r>
              <a:rPr lang="en" sz="2500" kern="0">
                <a:solidFill>
                  <a:srgbClr val="233E95"/>
                </a:solidFill>
                <a:latin typeface="Boogaloo"/>
                <a:ea typeface="Boogaloo"/>
                <a:cs typeface="Boogaloo"/>
                <a:sym typeface="Boogaloo"/>
              </a:rPr>
              <a:t>Cobb Student Leadership Academy</a:t>
            </a:r>
            <a:endParaRPr sz="1400" kern="0">
              <a:solidFill>
                <a:srgbClr val="000000"/>
              </a:solidFill>
              <a:latin typeface="Playfair Display"/>
              <a:ea typeface="Playfair Display"/>
              <a:cs typeface="Playfair Display"/>
              <a:sym typeface="Playfair Display"/>
            </a:endParaRPr>
          </a:p>
        </p:txBody>
      </p:sp>
      <p:sp>
        <p:nvSpPr>
          <p:cNvPr id="84" name="Google Shape;84;p16"/>
          <p:cNvSpPr/>
          <p:nvPr/>
        </p:nvSpPr>
        <p:spPr>
          <a:xfrm>
            <a:off x="1618801" y="2777800"/>
            <a:ext cx="2328319" cy="2263032"/>
          </a:xfrm>
          <a:prstGeom prst="irregularSeal1">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85" name="Google Shape;85;p16"/>
          <p:cNvSpPr txBox="1"/>
          <p:nvPr/>
        </p:nvSpPr>
        <p:spPr>
          <a:xfrm rot="-1461666">
            <a:off x="1692746" y="3413741"/>
            <a:ext cx="2180439" cy="830966"/>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2800" kern="0">
                <a:solidFill>
                  <a:srgbClr val="233E95"/>
                </a:solidFill>
                <a:latin typeface="Boogaloo"/>
                <a:ea typeface="Boogaloo"/>
                <a:cs typeface="Boogaloo"/>
                <a:sym typeface="Boogaloo"/>
              </a:rPr>
              <a:t>School</a:t>
            </a:r>
            <a:endParaRPr sz="2800" kern="0">
              <a:solidFill>
                <a:srgbClr val="233E95"/>
              </a:solidFill>
              <a:latin typeface="Boogaloo"/>
              <a:ea typeface="Boogaloo"/>
              <a:cs typeface="Boogaloo"/>
              <a:sym typeface="Boogaloo"/>
            </a:endParaRPr>
          </a:p>
          <a:p>
            <a:pPr algn="ctr" defTabSz="1219170">
              <a:lnSpc>
                <a:spcPct val="50000"/>
              </a:lnSpc>
              <a:buClr>
                <a:srgbClr val="000000"/>
              </a:buClr>
            </a:pPr>
            <a:r>
              <a:rPr lang="en" sz="2800" kern="0">
                <a:solidFill>
                  <a:srgbClr val="233E95"/>
                </a:solidFill>
                <a:latin typeface="Boogaloo"/>
                <a:ea typeface="Boogaloo"/>
                <a:cs typeface="Boogaloo"/>
                <a:sym typeface="Boogaloo"/>
              </a:rPr>
              <a:t>Sponsored</a:t>
            </a:r>
            <a:endParaRPr sz="2800" kern="0">
              <a:solidFill>
                <a:srgbClr val="233E95"/>
              </a:solidFill>
              <a:latin typeface="Boogaloo"/>
              <a:ea typeface="Boogaloo"/>
              <a:cs typeface="Boogaloo"/>
              <a:sym typeface="Boogalo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7"/>
          <p:cNvSpPr/>
          <p:nvPr/>
        </p:nvSpPr>
        <p:spPr>
          <a:xfrm>
            <a:off x="6355501" y="2509526"/>
            <a:ext cx="4222500" cy="1647900"/>
          </a:xfrm>
          <a:prstGeom prst="wave">
            <a:avLst>
              <a:gd name="adj1" fmla="val 8017"/>
              <a:gd name="adj2" fmla="val -3043"/>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91" name="Google Shape;91;p17"/>
          <p:cNvSpPr/>
          <p:nvPr/>
        </p:nvSpPr>
        <p:spPr>
          <a:xfrm>
            <a:off x="1525951" y="863126"/>
            <a:ext cx="9144000" cy="1564500"/>
          </a:xfrm>
          <a:prstGeom prst="rect">
            <a:avLst/>
          </a:prstGeom>
          <a:solidFill>
            <a:srgbClr val="233E9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92" name="Google Shape;92;p17"/>
          <p:cNvSpPr/>
          <p:nvPr/>
        </p:nvSpPr>
        <p:spPr>
          <a:xfrm>
            <a:off x="1602151" y="2468575"/>
            <a:ext cx="4222500" cy="1647900"/>
          </a:xfrm>
          <a:prstGeom prst="wave">
            <a:avLst>
              <a:gd name="adj1" fmla="val 8017"/>
              <a:gd name="adj2" fmla="val -3043"/>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defTabSz="1219170">
              <a:buClr>
                <a:srgbClr val="000000"/>
              </a:buClr>
            </a:pPr>
            <a:endParaRPr sz="1400" kern="0">
              <a:solidFill>
                <a:srgbClr val="000000"/>
              </a:solidFill>
              <a:latin typeface="Arial"/>
              <a:cs typeface="Arial"/>
              <a:sym typeface="Arial"/>
            </a:endParaRPr>
          </a:p>
        </p:txBody>
      </p:sp>
      <p:sp>
        <p:nvSpPr>
          <p:cNvPr id="93" name="Google Shape;93;p17"/>
          <p:cNvSpPr txBox="1"/>
          <p:nvPr/>
        </p:nvSpPr>
        <p:spPr>
          <a:xfrm>
            <a:off x="2145451" y="1000026"/>
            <a:ext cx="7901100" cy="1441133"/>
          </a:xfrm>
          <a:prstGeom prst="rect">
            <a:avLst/>
          </a:prstGeom>
          <a:noFill/>
          <a:ln>
            <a:noFill/>
          </a:ln>
        </p:spPr>
        <p:txBody>
          <a:bodyPr spcFirstLastPara="1" wrap="square" lIns="91425" tIns="91425" rIns="91425" bIns="91425" anchor="t" anchorCtr="0">
            <a:spAutoFit/>
          </a:bodyPr>
          <a:lstStyle/>
          <a:p>
            <a:pPr algn="ctr" defTabSz="1219170">
              <a:lnSpc>
                <a:spcPct val="115000"/>
              </a:lnSpc>
              <a:buClr>
                <a:srgbClr val="000000"/>
              </a:buClr>
            </a:pPr>
            <a:r>
              <a:rPr lang="en" sz="7100" b="1" kern="0">
                <a:solidFill>
                  <a:srgbClr val="FFFFFF"/>
                </a:solidFill>
                <a:latin typeface="Holtwood One SC"/>
                <a:ea typeface="Holtwood One SC"/>
                <a:cs typeface="Holtwood One SC"/>
                <a:sym typeface="Holtwood One SC"/>
              </a:rPr>
              <a:t>activities!</a:t>
            </a:r>
            <a:endParaRPr sz="7100" b="1" kern="0">
              <a:solidFill>
                <a:srgbClr val="FFFFFF"/>
              </a:solidFill>
              <a:latin typeface="Holtwood One SC"/>
              <a:ea typeface="Holtwood One SC"/>
              <a:cs typeface="Holtwood One SC"/>
              <a:sym typeface="Holtwood One SC"/>
            </a:endParaRPr>
          </a:p>
        </p:txBody>
      </p:sp>
      <p:sp>
        <p:nvSpPr>
          <p:cNvPr id="94" name="Google Shape;94;p17"/>
          <p:cNvSpPr txBox="1"/>
          <p:nvPr/>
        </p:nvSpPr>
        <p:spPr>
          <a:xfrm rot="-3798">
            <a:off x="2083950" y="2392295"/>
            <a:ext cx="3258903" cy="1800463"/>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3500" kern="0">
                <a:solidFill>
                  <a:srgbClr val="FFFFFF"/>
                </a:solidFill>
                <a:latin typeface="Boogaloo"/>
                <a:ea typeface="Boogaloo"/>
                <a:cs typeface="Boogaloo"/>
                <a:sym typeface="Boogaloo"/>
              </a:rPr>
              <a:t>PTSA Sponsored</a:t>
            </a:r>
            <a:br>
              <a:rPr lang="en" sz="3500" kern="0">
                <a:solidFill>
                  <a:srgbClr val="FFFFFF"/>
                </a:solidFill>
                <a:latin typeface="Boogaloo"/>
                <a:ea typeface="Boogaloo"/>
                <a:cs typeface="Boogaloo"/>
                <a:sym typeface="Boogaloo"/>
              </a:rPr>
            </a:br>
            <a:r>
              <a:rPr lang="en" sz="3500" kern="0">
                <a:solidFill>
                  <a:srgbClr val="FFFFFF"/>
                </a:solidFill>
                <a:latin typeface="Boogaloo"/>
                <a:ea typeface="Boogaloo"/>
                <a:cs typeface="Boogaloo"/>
                <a:sym typeface="Boogaloo"/>
              </a:rPr>
              <a:t>Enrichment Clubs</a:t>
            </a:r>
            <a:endParaRPr sz="3500" kern="0">
              <a:solidFill>
                <a:srgbClr val="FFFFFF"/>
              </a:solidFill>
              <a:latin typeface="Boogaloo"/>
              <a:ea typeface="Boogaloo"/>
              <a:cs typeface="Boogaloo"/>
              <a:sym typeface="Boogaloo"/>
            </a:endParaRPr>
          </a:p>
        </p:txBody>
      </p:sp>
      <p:sp>
        <p:nvSpPr>
          <p:cNvPr id="95" name="Google Shape;95;p17"/>
          <p:cNvSpPr txBox="1"/>
          <p:nvPr/>
        </p:nvSpPr>
        <p:spPr>
          <a:xfrm>
            <a:off x="2187751" y="4157426"/>
            <a:ext cx="3051300" cy="1723518"/>
          </a:xfrm>
          <a:prstGeom prst="rect">
            <a:avLst/>
          </a:prstGeom>
          <a:noFill/>
          <a:ln>
            <a:noFill/>
          </a:ln>
        </p:spPr>
        <p:txBody>
          <a:bodyPr spcFirstLastPara="1" wrap="square" lIns="91425" tIns="91425" rIns="91425" bIns="91425" anchor="t" anchorCtr="0">
            <a:spAutoFit/>
          </a:bodyPr>
          <a:lstStyle/>
          <a:p>
            <a:pPr defTabSz="1219170">
              <a:buClr>
                <a:srgbClr val="000000"/>
              </a:buClr>
            </a:pPr>
            <a:r>
              <a:rPr lang="en" sz="2500" kern="0">
                <a:solidFill>
                  <a:srgbClr val="0F9D58"/>
                </a:solidFill>
                <a:latin typeface="Boogaloo"/>
                <a:ea typeface="Boogaloo"/>
                <a:cs typeface="Boogaloo"/>
                <a:sym typeface="Boogaloo"/>
              </a:rPr>
              <a:t>Chess</a:t>
            </a:r>
            <a:endParaRPr sz="2500" kern="0">
              <a:solidFill>
                <a:srgbClr val="0F9D58"/>
              </a:solidFill>
              <a:latin typeface="Boogaloo"/>
              <a:ea typeface="Boogaloo"/>
              <a:cs typeface="Boogaloo"/>
              <a:sym typeface="Boogaloo"/>
            </a:endParaRPr>
          </a:p>
          <a:p>
            <a:pPr defTabSz="1219170">
              <a:buClr>
                <a:srgbClr val="000000"/>
              </a:buClr>
            </a:pPr>
            <a:r>
              <a:rPr lang="en" sz="2500" kern="0">
                <a:solidFill>
                  <a:srgbClr val="0F9D58"/>
                </a:solidFill>
                <a:latin typeface="Boogaloo"/>
                <a:ea typeface="Boogaloo"/>
                <a:cs typeface="Boogaloo"/>
                <a:sym typeface="Boogaloo"/>
              </a:rPr>
              <a:t>Robotics &amp; Coding</a:t>
            </a:r>
            <a:endParaRPr sz="2500" kern="0">
              <a:solidFill>
                <a:srgbClr val="0F9D58"/>
              </a:solidFill>
              <a:latin typeface="Boogaloo"/>
              <a:ea typeface="Boogaloo"/>
              <a:cs typeface="Boogaloo"/>
              <a:sym typeface="Boogaloo"/>
            </a:endParaRPr>
          </a:p>
          <a:p>
            <a:pPr defTabSz="1219170">
              <a:buClr>
                <a:srgbClr val="000000"/>
              </a:buClr>
            </a:pPr>
            <a:r>
              <a:rPr lang="en" sz="2500" kern="0">
                <a:solidFill>
                  <a:srgbClr val="0F9D58"/>
                </a:solidFill>
                <a:latin typeface="Boogaloo"/>
                <a:ea typeface="Boogaloo"/>
                <a:cs typeface="Boogaloo"/>
                <a:sym typeface="Boogaloo"/>
              </a:rPr>
              <a:t>*More to come next year!</a:t>
            </a:r>
            <a:endParaRPr sz="2500" kern="0">
              <a:solidFill>
                <a:srgbClr val="0F9D58"/>
              </a:solidFill>
              <a:latin typeface="Boogaloo"/>
              <a:ea typeface="Boogaloo"/>
              <a:cs typeface="Boogaloo"/>
              <a:sym typeface="Boogaloo"/>
            </a:endParaRPr>
          </a:p>
        </p:txBody>
      </p:sp>
      <p:sp>
        <p:nvSpPr>
          <p:cNvPr id="96" name="Google Shape;96;p17"/>
          <p:cNvSpPr txBox="1"/>
          <p:nvPr/>
        </p:nvSpPr>
        <p:spPr>
          <a:xfrm>
            <a:off x="6608189" y="4157426"/>
            <a:ext cx="1766100" cy="1338798"/>
          </a:xfrm>
          <a:prstGeom prst="rect">
            <a:avLst/>
          </a:prstGeom>
          <a:noFill/>
          <a:ln>
            <a:noFill/>
          </a:ln>
        </p:spPr>
        <p:txBody>
          <a:bodyPr spcFirstLastPara="1" wrap="square" lIns="91425" tIns="91425" rIns="91425" bIns="91425" anchor="t" anchorCtr="0">
            <a:spAutoFit/>
          </a:bodyPr>
          <a:lstStyle/>
          <a:p>
            <a:pPr defTabSz="1219170">
              <a:buClr>
                <a:srgbClr val="000000"/>
              </a:buClr>
            </a:pPr>
            <a:r>
              <a:rPr lang="en" sz="2500" kern="0">
                <a:solidFill>
                  <a:srgbClr val="9C27B0"/>
                </a:solidFill>
                <a:latin typeface="Boogaloo"/>
                <a:ea typeface="Boogaloo"/>
                <a:cs typeface="Boogaloo"/>
                <a:sym typeface="Boogaloo"/>
              </a:rPr>
              <a:t>Wrestling</a:t>
            </a:r>
            <a:endParaRPr sz="2500" kern="0">
              <a:solidFill>
                <a:srgbClr val="9C27B0"/>
              </a:solidFill>
              <a:latin typeface="Boogaloo"/>
              <a:ea typeface="Boogaloo"/>
              <a:cs typeface="Boogaloo"/>
              <a:sym typeface="Boogaloo"/>
            </a:endParaRPr>
          </a:p>
          <a:p>
            <a:pPr defTabSz="1219170">
              <a:buClr>
                <a:srgbClr val="000000"/>
              </a:buClr>
            </a:pPr>
            <a:r>
              <a:rPr lang="en" sz="2500" kern="0">
                <a:solidFill>
                  <a:srgbClr val="9C27B0"/>
                </a:solidFill>
                <a:latin typeface="Boogaloo"/>
                <a:ea typeface="Boogaloo"/>
                <a:cs typeface="Boogaloo"/>
                <a:sym typeface="Boogaloo"/>
              </a:rPr>
              <a:t>Basketball</a:t>
            </a:r>
            <a:endParaRPr sz="2500" kern="0">
              <a:solidFill>
                <a:srgbClr val="9C27B0"/>
              </a:solidFill>
              <a:latin typeface="Boogaloo"/>
              <a:ea typeface="Boogaloo"/>
              <a:cs typeface="Boogaloo"/>
              <a:sym typeface="Boogaloo"/>
            </a:endParaRPr>
          </a:p>
          <a:p>
            <a:pPr defTabSz="1219170">
              <a:buClr>
                <a:srgbClr val="000000"/>
              </a:buClr>
            </a:pPr>
            <a:r>
              <a:rPr lang="en" sz="2500" kern="0">
                <a:solidFill>
                  <a:srgbClr val="9C27B0"/>
                </a:solidFill>
                <a:latin typeface="Boogaloo"/>
                <a:ea typeface="Boogaloo"/>
                <a:cs typeface="Boogaloo"/>
                <a:sym typeface="Boogaloo"/>
              </a:rPr>
              <a:t>Cheer</a:t>
            </a:r>
            <a:endParaRPr sz="2500" kern="0">
              <a:solidFill>
                <a:srgbClr val="9C27B0"/>
              </a:solidFill>
              <a:latin typeface="Boogaloo"/>
              <a:ea typeface="Boogaloo"/>
              <a:cs typeface="Boogaloo"/>
              <a:sym typeface="Boogaloo"/>
            </a:endParaRPr>
          </a:p>
        </p:txBody>
      </p:sp>
      <p:sp>
        <p:nvSpPr>
          <p:cNvPr id="97" name="Google Shape;97;p17"/>
          <p:cNvSpPr txBox="1"/>
          <p:nvPr/>
        </p:nvSpPr>
        <p:spPr>
          <a:xfrm>
            <a:off x="8667463" y="4157425"/>
            <a:ext cx="1766100" cy="1723518"/>
          </a:xfrm>
          <a:prstGeom prst="rect">
            <a:avLst/>
          </a:prstGeom>
          <a:noFill/>
          <a:ln>
            <a:noFill/>
          </a:ln>
        </p:spPr>
        <p:txBody>
          <a:bodyPr spcFirstLastPara="1" wrap="square" lIns="91425" tIns="91425" rIns="91425" bIns="91425" anchor="t" anchorCtr="0">
            <a:spAutoFit/>
          </a:bodyPr>
          <a:lstStyle/>
          <a:p>
            <a:pPr defTabSz="1219170">
              <a:buClr>
                <a:srgbClr val="000000"/>
              </a:buClr>
              <a:buSzPts val="1100"/>
            </a:pPr>
            <a:r>
              <a:rPr lang="en" sz="2500" kern="0">
                <a:solidFill>
                  <a:srgbClr val="9C27B0"/>
                </a:solidFill>
                <a:latin typeface="Boogaloo"/>
                <a:ea typeface="Boogaloo"/>
                <a:cs typeface="Boogaloo"/>
                <a:sym typeface="Boogaloo"/>
              </a:rPr>
              <a:t>Football</a:t>
            </a:r>
            <a:endParaRPr sz="2500" kern="0">
              <a:solidFill>
                <a:srgbClr val="9C27B0"/>
              </a:solidFill>
              <a:latin typeface="Boogaloo"/>
              <a:ea typeface="Boogaloo"/>
              <a:cs typeface="Boogaloo"/>
              <a:sym typeface="Boogaloo"/>
            </a:endParaRPr>
          </a:p>
          <a:p>
            <a:pPr defTabSz="1219170">
              <a:buClr>
                <a:srgbClr val="000000"/>
              </a:buClr>
              <a:buSzPts val="1100"/>
            </a:pPr>
            <a:r>
              <a:rPr lang="en" sz="2500" kern="0">
                <a:solidFill>
                  <a:srgbClr val="9C27B0"/>
                </a:solidFill>
                <a:latin typeface="Boogaloo"/>
                <a:ea typeface="Boogaloo"/>
                <a:cs typeface="Boogaloo"/>
                <a:sym typeface="Boogaloo"/>
              </a:rPr>
              <a:t>Swim &amp; Dive</a:t>
            </a:r>
            <a:endParaRPr sz="2500" kern="0">
              <a:solidFill>
                <a:srgbClr val="9C27B0"/>
              </a:solidFill>
              <a:latin typeface="Boogaloo"/>
              <a:ea typeface="Boogaloo"/>
              <a:cs typeface="Boogaloo"/>
              <a:sym typeface="Boogaloo"/>
            </a:endParaRPr>
          </a:p>
          <a:p>
            <a:pPr defTabSz="1219170">
              <a:buClr>
                <a:srgbClr val="000000"/>
              </a:buClr>
              <a:buSzPts val="1100"/>
            </a:pPr>
            <a:r>
              <a:rPr lang="en" sz="2500" kern="0">
                <a:solidFill>
                  <a:srgbClr val="9C27B0"/>
                </a:solidFill>
                <a:latin typeface="Boogaloo"/>
                <a:ea typeface="Boogaloo"/>
                <a:cs typeface="Boogaloo"/>
                <a:sym typeface="Boogaloo"/>
              </a:rPr>
              <a:t>Baseball</a:t>
            </a:r>
            <a:endParaRPr sz="1400" kern="0">
              <a:solidFill>
                <a:srgbClr val="9C27B0"/>
              </a:solidFill>
              <a:latin typeface="Playfair Display"/>
              <a:ea typeface="Playfair Display"/>
              <a:cs typeface="Playfair Display"/>
              <a:sym typeface="Playfair Display"/>
            </a:endParaRPr>
          </a:p>
        </p:txBody>
      </p:sp>
      <p:sp>
        <p:nvSpPr>
          <p:cNvPr id="98" name="Google Shape;98;p17"/>
          <p:cNvSpPr txBox="1"/>
          <p:nvPr/>
        </p:nvSpPr>
        <p:spPr>
          <a:xfrm>
            <a:off x="6235951" y="2727175"/>
            <a:ext cx="4461600" cy="723245"/>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3500" kern="0">
                <a:solidFill>
                  <a:srgbClr val="FFFFFF"/>
                </a:solidFill>
                <a:latin typeface="Boogaloo"/>
                <a:ea typeface="Boogaloo"/>
                <a:cs typeface="Boogaloo"/>
                <a:sym typeface="Boogaloo"/>
              </a:rPr>
              <a:t>Jr. Spartan Sports</a:t>
            </a:r>
            <a:endParaRPr sz="3500" kern="0">
              <a:solidFill>
                <a:srgbClr val="FFFFFF"/>
              </a:solidFill>
              <a:latin typeface="Boogaloo"/>
              <a:ea typeface="Boogaloo"/>
              <a:cs typeface="Boogaloo"/>
              <a:sym typeface="Boogaloo"/>
            </a:endParaRPr>
          </a:p>
        </p:txBody>
      </p:sp>
      <p:sp>
        <p:nvSpPr>
          <p:cNvPr id="99" name="Google Shape;99;p17"/>
          <p:cNvSpPr txBox="1"/>
          <p:nvPr/>
        </p:nvSpPr>
        <p:spPr>
          <a:xfrm>
            <a:off x="6242101" y="3233926"/>
            <a:ext cx="4449300" cy="477023"/>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1900" kern="0">
                <a:solidFill>
                  <a:srgbClr val="FFFFFF"/>
                </a:solidFill>
                <a:latin typeface="Boogaloo"/>
                <a:ea typeface="Boogaloo"/>
                <a:cs typeface="Boogaloo"/>
                <a:sym typeface="Boogaloo"/>
              </a:rPr>
              <a:t>Griffin, Campbell &amp; Pearson MS</a:t>
            </a:r>
            <a:endParaRPr sz="1900" kern="0">
              <a:solidFill>
                <a:srgbClr val="FFFFFF"/>
              </a:solidFill>
              <a:latin typeface="Boogaloo"/>
              <a:ea typeface="Boogaloo"/>
              <a:cs typeface="Boogaloo"/>
              <a:sym typeface="Boogalo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18"/>
          <p:cNvSpPr txBox="1">
            <a:spLocks noGrp="1"/>
          </p:cNvSpPr>
          <p:nvPr>
            <p:ph type="body" idx="1"/>
          </p:nvPr>
        </p:nvSpPr>
        <p:spPr>
          <a:xfrm>
            <a:off x="5936051" y="2168600"/>
            <a:ext cx="4204800" cy="3179400"/>
          </a:xfrm>
          <a:prstGeom prst="rect">
            <a:avLst/>
          </a:prstGeom>
        </p:spPr>
        <p:txBody>
          <a:bodyPr spcFirstLastPara="1" wrap="square" lIns="91425" tIns="91425" rIns="91425" bIns="91425" anchor="t" anchorCtr="0">
            <a:noAutofit/>
          </a:bodyPr>
          <a:lstStyle/>
          <a:p>
            <a:pPr marL="228594" indent="-266693">
              <a:lnSpc>
                <a:spcPct val="100000"/>
              </a:lnSpc>
              <a:buClr>
                <a:srgbClr val="233E95"/>
              </a:buClr>
              <a:buSzPts val="2400"/>
              <a:buFont typeface="Boogaloo"/>
              <a:buChar char="-"/>
            </a:pPr>
            <a:r>
              <a:rPr lang="en" sz="2400" b="1">
                <a:solidFill>
                  <a:srgbClr val="233E95"/>
                </a:solidFill>
                <a:latin typeface="Boogaloo"/>
                <a:ea typeface="Boogaloo"/>
                <a:cs typeface="Boogaloo"/>
                <a:sym typeface="Boogaloo"/>
              </a:rPr>
              <a:t>Posts on Facebook &amp; Instagram</a:t>
            </a:r>
            <a:endParaRPr sz="2400" b="1">
              <a:solidFill>
                <a:srgbClr val="233E95"/>
              </a:solidFill>
              <a:latin typeface="Boogaloo"/>
              <a:ea typeface="Boogaloo"/>
              <a:cs typeface="Boogaloo"/>
              <a:sym typeface="Boogaloo"/>
            </a:endParaRPr>
          </a:p>
          <a:p>
            <a:pPr marL="228594" indent="-266693">
              <a:lnSpc>
                <a:spcPct val="100000"/>
              </a:lnSpc>
              <a:spcBef>
                <a:spcPts val="2000"/>
              </a:spcBef>
              <a:buClr>
                <a:srgbClr val="233E95"/>
              </a:buClr>
              <a:buSzPts val="2400"/>
              <a:buFont typeface="Boogaloo"/>
              <a:buChar char="-"/>
            </a:pPr>
            <a:r>
              <a:rPr lang="en" sz="2400" b="1">
                <a:solidFill>
                  <a:srgbClr val="233E95"/>
                </a:solidFill>
                <a:latin typeface="Boogaloo"/>
                <a:ea typeface="Boogaloo"/>
                <a:cs typeface="Boogaloo"/>
                <a:sym typeface="Boogaloo"/>
              </a:rPr>
              <a:t>Facebook groups for each grade - join now! (QR code on flyer)</a:t>
            </a:r>
            <a:endParaRPr sz="2400" b="1">
              <a:solidFill>
                <a:srgbClr val="233E95"/>
              </a:solidFill>
              <a:latin typeface="Boogaloo"/>
              <a:ea typeface="Boogaloo"/>
              <a:cs typeface="Boogaloo"/>
              <a:sym typeface="Boogaloo"/>
            </a:endParaRPr>
          </a:p>
          <a:p>
            <a:pPr marL="228594" indent="-266693">
              <a:lnSpc>
                <a:spcPct val="100000"/>
              </a:lnSpc>
              <a:spcBef>
                <a:spcPts val="2000"/>
              </a:spcBef>
              <a:buClr>
                <a:srgbClr val="233E95"/>
              </a:buClr>
              <a:buSzPts val="2400"/>
              <a:buFont typeface="Boogaloo"/>
              <a:buChar char="-"/>
            </a:pPr>
            <a:r>
              <a:rPr lang="en" sz="2400" b="1">
                <a:solidFill>
                  <a:srgbClr val="233E95"/>
                </a:solidFill>
                <a:latin typeface="Boogaloo"/>
                <a:ea typeface="Boogaloo"/>
                <a:cs typeface="Boogaloo"/>
                <a:sym typeface="Boogaloo"/>
              </a:rPr>
              <a:t>Weekly Newsletter sent by CTLS</a:t>
            </a:r>
            <a:endParaRPr sz="2400" b="1">
              <a:solidFill>
                <a:srgbClr val="233E95"/>
              </a:solidFill>
              <a:latin typeface="Boogaloo"/>
              <a:ea typeface="Boogaloo"/>
              <a:cs typeface="Boogaloo"/>
              <a:sym typeface="Boogaloo"/>
            </a:endParaRPr>
          </a:p>
          <a:p>
            <a:pPr marL="228594" indent="-266693">
              <a:lnSpc>
                <a:spcPct val="100000"/>
              </a:lnSpc>
              <a:spcBef>
                <a:spcPts val="2000"/>
              </a:spcBef>
              <a:buClr>
                <a:srgbClr val="233E95"/>
              </a:buClr>
              <a:buSzPts val="2400"/>
              <a:buFont typeface="Boogaloo"/>
              <a:buChar char="-"/>
            </a:pPr>
            <a:r>
              <a:rPr lang="en" sz="2400" b="1">
                <a:solidFill>
                  <a:srgbClr val="233E95"/>
                </a:solidFill>
                <a:latin typeface="Boogaloo"/>
                <a:ea typeface="Boogaloo"/>
                <a:cs typeface="Boogaloo"/>
                <a:sym typeface="Boogaloo"/>
              </a:rPr>
              <a:t>Online calendar – subscribe now!</a:t>
            </a:r>
            <a:endParaRPr sz="2400" b="1">
              <a:solidFill>
                <a:srgbClr val="233E95"/>
              </a:solidFill>
              <a:latin typeface="Boogaloo"/>
              <a:ea typeface="Boogaloo"/>
              <a:cs typeface="Boogaloo"/>
              <a:sym typeface="Boogaloo"/>
            </a:endParaRPr>
          </a:p>
          <a:p>
            <a:pPr marL="228594" indent="-266693">
              <a:lnSpc>
                <a:spcPct val="100000"/>
              </a:lnSpc>
              <a:spcBef>
                <a:spcPts val="2000"/>
              </a:spcBef>
              <a:spcAft>
                <a:spcPts val="2000"/>
              </a:spcAft>
              <a:buClr>
                <a:srgbClr val="233E95"/>
              </a:buClr>
              <a:buSzPts val="2400"/>
              <a:buFont typeface="Boogaloo"/>
              <a:buChar char="-"/>
            </a:pPr>
            <a:r>
              <a:rPr lang="en" sz="2400" b="1">
                <a:solidFill>
                  <a:srgbClr val="233E95"/>
                </a:solidFill>
                <a:latin typeface="Boogaloo"/>
                <a:ea typeface="Boogaloo"/>
                <a:cs typeface="Boogaloo"/>
                <a:sym typeface="Boogaloo"/>
              </a:rPr>
              <a:t>PTSA website (QR code on flyer)</a:t>
            </a:r>
            <a:endParaRPr sz="2400" b="1">
              <a:solidFill>
                <a:srgbClr val="233E95"/>
              </a:solidFill>
              <a:latin typeface="Boogaloo"/>
              <a:ea typeface="Boogaloo"/>
              <a:cs typeface="Boogaloo"/>
              <a:sym typeface="Boogaloo"/>
            </a:endParaRPr>
          </a:p>
        </p:txBody>
      </p:sp>
      <p:pic>
        <p:nvPicPr>
          <p:cNvPr id="105" name="Google Shape;105;p18"/>
          <p:cNvPicPr preferRelativeResize="0"/>
          <p:nvPr/>
        </p:nvPicPr>
        <p:blipFill>
          <a:blip r:embed="rId3">
            <a:alphaModFix/>
          </a:blip>
          <a:stretch>
            <a:fillRect/>
          </a:stretch>
        </p:blipFill>
        <p:spPr>
          <a:xfrm>
            <a:off x="1676400" y="1009651"/>
            <a:ext cx="3737896" cy="4838700"/>
          </a:xfrm>
          <a:prstGeom prst="rect">
            <a:avLst/>
          </a:prstGeom>
          <a:noFill/>
          <a:ln>
            <a:noFill/>
          </a:ln>
        </p:spPr>
      </p:pic>
      <p:sp>
        <p:nvSpPr>
          <p:cNvPr id="106" name="Google Shape;106;p18"/>
          <p:cNvSpPr txBox="1"/>
          <p:nvPr/>
        </p:nvSpPr>
        <p:spPr>
          <a:xfrm>
            <a:off x="5564501" y="1254250"/>
            <a:ext cx="4947900" cy="969466"/>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5100" b="1" kern="0">
                <a:solidFill>
                  <a:srgbClr val="233E95"/>
                </a:solidFill>
                <a:latin typeface="Passion One"/>
                <a:ea typeface="Passion One"/>
                <a:cs typeface="Passion One"/>
                <a:sym typeface="Passion One"/>
              </a:rPr>
              <a:t>How to Keep Up?</a:t>
            </a:r>
            <a:endParaRPr sz="5100" b="1" kern="0">
              <a:solidFill>
                <a:srgbClr val="233E95"/>
              </a:solidFill>
              <a:latin typeface="Passion One"/>
              <a:ea typeface="Passion One"/>
              <a:cs typeface="Passion One"/>
              <a:sym typeface="Passion One"/>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33E95"/>
        </a:solidFill>
        <a:effectLst/>
      </p:bgPr>
    </p:bg>
    <p:spTree>
      <p:nvGrpSpPr>
        <p:cNvPr id="1" name="Shape 110"/>
        <p:cNvGrpSpPr/>
        <p:nvPr/>
      </p:nvGrpSpPr>
      <p:grpSpPr>
        <a:xfrm>
          <a:off x="0" y="0"/>
          <a:ext cx="0" cy="0"/>
          <a:chOff x="0" y="0"/>
          <a:chExt cx="0" cy="0"/>
        </a:xfrm>
      </p:grpSpPr>
      <p:sp>
        <p:nvSpPr>
          <p:cNvPr id="111" name="Google Shape;111;p19"/>
          <p:cNvSpPr txBox="1"/>
          <p:nvPr/>
        </p:nvSpPr>
        <p:spPr>
          <a:xfrm>
            <a:off x="1789451" y="4527151"/>
            <a:ext cx="8726100" cy="1779944"/>
          </a:xfrm>
          <a:prstGeom prst="rect">
            <a:avLst/>
          </a:prstGeom>
          <a:noFill/>
          <a:ln>
            <a:noFill/>
          </a:ln>
        </p:spPr>
        <p:txBody>
          <a:bodyPr spcFirstLastPara="1" wrap="square" lIns="91425" tIns="91425" rIns="91425" bIns="91425" anchor="t" anchorCtr="0">
            <a:spAutoFit/>
          </a:bodyPr>
          <a:lstStyle/>
          <a:p>
            <a:pPr algn="ctr" defTabSz="1219170">
              <a:buClr>
                <a:srgbClr val="000000"/>
              </a:buClr>
            </a:pPr>
            <a:r>
              <a:rPr lang="en" sz="2900" kern="0">
                <a:solidFill>
                  <a:srgbClr val="FFFFFF"/>
                </a:solidFill>
                <a:latin typeface="Boogaloo"/>
                <a:ea typeface="Boogaloo"/>
                <a:cs typeface="Boogaloo"/>
                <a:sym typeface="Boogaloo"/>
              </a:rPr>
              <a:t>We are a neighborhood school that is supported by local businesses!</a:t>
            </a:r>
            <a:endParaRPr sz="2900" kern="0">
              <a:solidFill>
                <a:srgbClr val="FFFFFF"/>
              </a:solidFill>
              <a:latin typeface="Boogaloo"/>
              <a:ea typeface="Boogaloo"/>
              <a:cs typeface="Boogaloo"/>
              <a:sym typeface="Boogaloo"/>
            </a:endParaRPr>
          </a:p>
          <a:p>
            <a:pPr algn="ctr" defTabSz="1219170">
              <a:spcBef>
                <a:spcPts val="1000"/>
              </a:spcBef>
              <a:spcAft>
                <a:spcPts val="1000"/>
              </a:spcAft>
              <a:buClr>
                <a:srgbClr val="000000"/>
              </a:buClr>
            </a:pPr>
            <a:r>
              <a:rPr lang="en" sz="2900" kern="0">
                <a:solidFill>
                  <a:srgbClr val="FFFFFF"/>
                </a:solidFill>
                <a:latin typeface="Boogaloo"/>
                <a:ea typeface="Boogaloo"/>
                <a:cs typeface="Boogaloo"/>
                <a:sym typeface="Boogaloo"/>
              </a:rPr>
              <a:t>New sponsors are always welcome.</a:t>
            </a:r>
            <a:endParaRPr sz="2900" kern="0">
              <a:solidFill>
                <a:srgbClr val="FFFFFF"/>
              </a:solidFill>
              <a:latin typeface="Boogaloo"/>
              <a:ea typeface="Boogaloo"/>
              <a:cs typeface="Boogaloo"/>
              <a:sym typeface="Boogaloo"/>
            </a:endParaRPr>
          </a:p>
        </p:txBody>
      </p:sp>
      <p:pic>
        <p:nvPicPr>
          <p:cNvPr id="112" name="Google Shape;112;p19"/>
          <p:cNvPicPr preferRelativeResize="0"/>
          <p:nvPr/>
        </p:nvPicPr>
        <p:blipFill>
          <a:blip r:embed="rId3">
            <a:alphaModFix/>
          </a:blip>
          <a:stretch>
            <a:fillRect/>
          </a:stretch>
        </p:blipFill>
        <p:spPr>
          <a:xfrm>
            <a:off x="3526600" y="1384922"/>
            <a:ext cx="5251792" cy="29225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ACB984B1-4D8D-E84D-8651-B2A55C7F02F3}"/>
              </a:ext>
            </a:extLst>
          </p:cNvPr>
          <p:cNvSpPr>
            <a:spLocks noGrp="1"/>
          </p:cNvSpPr>
          <p:nvPr>
            <p:ph type="subTitle" idx="1"/>
          </p:nvPr>
        </p:nvSpPr>
        <p:spPr>
          <a:xfrm>
            <a:off x="7665929" y="1102290"/>
            <a:ext cx="4246322" cy="5498926"/>
          </a:xfrm>
        </p:spPr>
        <p:txBody>
          <a:bodyPr>
            <a:normAutofit/>
          </a:bodyPr>
          <a:lstStyle/>
          <a:p>
            <a:pPr rtl="0">
              <a:spcBef>
                <a:spcPts val="0"/>
              </a:spcBef>
              <a:spcAft>
                <a:spcPts val="0"/>
              </a:spcAft>
            </a:pPr>
            <a:r>
              <a:rPr lang="en-US" sz="2400" b="1" i="0" u="none" strike="noStrike" dirty="0">
                <a:solidFill>
                  <a:schemeClr val="tx1"/>
                </a:solidFill>
                <a:effectLst/>
                <a:latin typeface="Century Gothic" panose="020B0502020202020204" pitchFamily="34" charset="0"/>
              </a:rPr>
              <a:t>2023-24 executive Board Members</a:t>
            </a:r>
            <a:r>
              <a:rPr lang="en-US" sz="1800" b="1" i="0" u="none" strike="noStrike" dirty="0">
                <a:solidFill>
                  <a:schemeClr val="tx1"/>
                </a:solidFill>
                <a:effectLst/>
                <a:latin typeface="Century Gothic" panose="020B0502020202020204" pitchFamily="34" charset="0"/>
              </a:rPr>
              <a:t>:</a:t>
            </a:r>
          </a:p>
          <a:p>
            <a:pPr rtl="0">
              <a:spcBef>
                <a:spcPts val="0"/>
              </a:spcBef>
              <a:spcAft>
                <a:spcPts val="0"/>
              </a:spcAft>
            </a:pPr>
            <a:r>
              <a:rPr lang="en-US" sz="1800" b="1" i="0" u="none" strike="noStrike" dirty="0">
                <a:solidFill>
                  <a:schemeClr val="tx1"/>
                </a:solidFill>
                <a:effectLst/>
                <a:latin typeface="Century Gothic" panose="020B0502020202020204" pitchFamily="34" charset="0"/>
              </a:rPr>
              <a:t>President</a:t>
            </a:r>
            <a:r>
              <a:rPr lang="en-US" sz="1800" b="0" i="0" u="none" strike="noStrike" dirty="0">
                <a:solidFill>
                  <a:schemeClr val="tx1"/>
                </a:solidFill>
                <a:effectLst/>
                <a:latin typeface="Century Gothic" panose="020B0502020202020204" pitchFamily="34" charset="0"/>
              </a:rPr>
              <a:t> - Trudi </a:t>
            </a:r>
            <a:r>
              <a:rPr lang="en-US" sz="1800" b="0" i="0" u="none" strike="noStrike" dirty="0" err="1">
                <a:solidFill>
                  <a:schemeClr val="tx1"/>
                </a:solidFill>
                <a:effectLst/>
                <a:latin typeface="Century Gothic" panose="020B0502020202020204" pitchFamily="34" charset="0"/>
              </a:rPr>
              <a:t>Salowitz</a:t>
            </a:r>
            <a:endParaRPr lang="en-US" sz="1800" b="0" i="0" u="none" strike="noStrike" dirty="0">
              <a:solidFill>
                <a:schemeClr val="tx1"/>
              </a:solidFill>
              <a:effectLst/>
              <a:latin typeface="Century Gothic" panose="020B0502020202020204" pitchFamily="34" charset="0"/>
            </a:endParaRPr>
          </a:p>
          <a:p>
            <a:pPr rtl="0">
              <a:spcBef>
                <a:spcPts val="0"/>
              </a:spcBef>
              <a:spcAft>
                <a:spcPts val="0"/>
              </a:spcAft>
            </a:pP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Vice President </a:t>
            </a:r>
            <a:r>
              <a:rPr lang="en-US" sz="1800" b="0" i="0" u="none" strike="noStrike" dirty="0">
                <a:solidFill>
                  <a:schemeClr val="tx1"/>
                </a:solidFill>
                <a:effectLst/>
                <a:latin typeface="Century Gothic" panose="020B0502020202020204" pitchFamily="34" charset="0"/>
              </a:rPr>
              <a:t>- Nicole Adams</a:t>
            </a:r>
          </a:p>
          <a:p>
            <a:pPr rtl="0">
              <a:spcBef>
                <a:spcPts val="0"/>
              </a:spcBef>
              <a:spcAft>
                <a:spcPts val="0"/>
              </a:spcAft>
            </a:pP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Treasure</a:t>
            </a:r>
            <a:r>
              <a:rPr lang="en-US" sz="1800" b="0" i="0" u="none" strike="noStrike" dirty="0">
                <a:solidFill>
                  <a:schemeClr val="tx1"/>
                </a:solidFill>
                <a:effectLst/>
                <a:latin typeface="Century Gothic" panose="020B0502020202020204" pitchFamily="34" charset="0"/>
              </a:rPr>
              <a:t> -Eboni Lewis</a:t>
            </a:r>
          </a:p>
          <a:p>
            <a:pPr rtl="0">
              <a:spcBef>
                <a:spcPts val="0"/>
              </a:spcBef>
              <a:spcAft>
                <a:spcPts val="0"/>
              </a:spcAft>
            </a:pP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Secretary</a:t>
            </a:r>
            <a:r>
              <a:rPr lang="en-US" sz="1800" b="0" i="0" u="none" strike="noStrike" dirty="0">
                <a:solidFill>
                  <a:schemeClr val="tx1"/>
                </a:solidFill>
                <a:effectLst/>
                <a:latin typeface="Century Gothic" panose="020B0502020202020204" pitchFamily="34" charset="0"/>
              </a:rPr>
              <a:t> - </a:t>
            </a:r>
            <a:r>
              <a:rPr lang="en-US" sz="1800" b="0" i="0" u="none" strike="noStrike" dirty="0" err="1">
                <a:solidFill>
                  <a:schemeClr val="tx1"/>
                </a:solidFill>
                <a:effectLst/>
                <a:latin typeface="Century Gothic" panose="020B0502020202020204" pitchFamily="34" charset="0"/>
              </a:rPr>
              <a:t>Ashaki</a:t>
            </a:r>
            <a:r>
              <a:rPr lang="en-US" sz="1800" b="0" i="0" u="none" strike="noStrike" dirty="0">
                <a:solidFill>
                  <a:schemeClr val="tx1"/>
                </a:solidFill>
                <a:effectLst/>
                <a:latin typeface="Century Gothic" panose="020B0502020202020204" pitchFamily="34" charset="0"/>
              </a:rPr>
              <a:t> Whatley</a:t>
            </a:r>
          </a:p>
          <a:p>
            <a:pPr rtl="0">
              <a:spcBef>
                <a:spcPts val="0"/>
              </a:spcBef>
              <a:spcAft>
                <a:spcPts val="0"/>
              </a:spcAft>
            </a:pP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Haunted House Producer </a:t>
            </a:r>
            <a:r>
              <a:rPr lang="en-US" sz="1800" b="0" i="0" u="none" strike="noStrike" dirty="0">
                <a:solidFill>
                  <a:schemeClr val="tx1"/>
                </a:solidFill>
                <a:effectLst/>
                <a:latin typeface="Century Gothic" panose="020B0502020202020204" pitchFamily="34" charset="0"/>
              </a:rPr>
              <a:t>- </a:t>
            </a: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Member at Large</a:t>
            </a:r>
            <a:r>
              <a:rPr lang="en-US" sz="1800" b="0" i="0" u="none" strike="noStrike" dirty="0">
                <a:solidFill>
                  <a:schemeClr val="tx1"/>
                </a:solidFill>
                <a:effectLst/>
                <a:latin typeface="Century Gothic" panose="020B0502020202020204" pitchFamily="34" charset="0"/>
              </a:rPr>
              <a:t>:</a:t>
            </a:r>
            <a:endParaRPr lang="en-US" sz="1600" b="0" dirty="0">
              <a:solidFill>
                <a:schemeClr val="tx1"/>
              </a:solidFill>
              <a:effectLst/>
            </a:endParaRPr>
          </a:p>
          <a:p>
            <a:pPr rtl="0">
              <a:spcBef>
                <a:spcPts val="0"/>
              </a:spcBef>
              <a:spcAft>
                <a:spcPts val="0"/>
              </a:spcAft>
            </a:pPr>
            <a:r>
              <a:rPr lang="en-US" sz="1800" b="0" i="0" u="none" strike="noStrike" dirty="0">
                <a:solidFill>
                  <a:schemeClr val="tx1"/>
                </a:solidFill>
                <a:effectLst/>
                <a:latin typeface="Century Gothic" panose="020B0502020202020204" pitchFamily="34" charset="0"/>
              </a:rPr>
              <a:t>Christina Million</a:t>
            </a:r>
          </a:p>
          <a:p>
            <a:pPr rtl="0">
              <a:spcBef>
                <a:spcPts val="0"/>
              </a:spcBef>
              <a:spcAft>
                <a:spcPts val="0"/>
              </a:spcAft>
            </a:pPr>
            <a:endParaRPr lang="en-US" sz="1600" b="0" dirty="0">
              <a:solidFill>
                <a:schemeClr val="tx1"/>
              </a:solidFill>
              <a:effectLst/>
            </a:endParaRPr>
          </a:p>
          <a:p>
            <a:pPr rtl="0">
              <a:spcBef>
                <a:spcPts val="0"/>
              </a:spcBef>
              <a:spcAft>
                <a:spcPts val="0"/>
              </a:spcAft>
            </a:pPr>
            <a:r>
              <a:rPr lang="en-US" sz="1800" b="1" i="0" u="none" strike="noStrike" dirty="0">
                <a:solidFill>
                  <a:schemeClr val="tx1"/>
                </a:solidFill>
                <a:effectLst/>
                <a:latin typeface="Century Gothic" panose="020B0502020202020204" pitchFamily="34" charset="0"/>
              </a:rPr>
              <a:t>Social Media</a:t>
            </a:r>
            <a:r>
              <a:rPr lang="en-US" sz="1800" b="0" i="0" u="none" strike="noStrike" dirty="0">
                <a:solidFill>
                  <a:schemeClr val="tx1"/>
                </a:solidFill>
                <a:effectLst/>
                <a:latin typeface="Century Gothic" panose="020B0502020202020204" pitchFamily="34" charset="0"/>
              </a:rPr>
              <a:t> - </a:t>
            </a:r>
            <a:endParaRPr lang="en-US" sz="1600" b="0" dirty="0">
              <a:solidFill>
                <a:schemeClr val="tx1"/>
              </a:solidFill>
              <a:effectLst/>
            </a:endParaRPr>
          </a:p>
          <a:p>
            <a:r>
              <a:rPr lang="en-US" sz="1800" b="1" i="0" u="none" strike="noStrike" dirty="0">
                <a:solidFill>
                  <a:schemeClr val="tx1"/>
                </a:solidFill>
                <a:effectLst/>
                <a:latin typeface="Century Gothic" panose="020B0502020202020204" pitchFamily="34" charset="0"/>
              </a:rPr>
              <a:t>Sponsorship</a:t>
            </a:r>
            <a:r>
              <a:rPr lang="en-US" sz="1800" b="0" i="0" u="none" strike="noStrike" dirty="0">
                <a:solidFill>
                  <a:schemeClr val="tx1"/>
                </a:solidFill>
                <a:effectLst/>
                <a:latin typeface="Century Gothic" panose="020B0502020202020204" pitchFamily="34" charset="0"/>
              </a:rPr>
              <a:t> </a:t>
            </a:r>
            <a:endParaRPr lang="en-US" sz="1800" dirty="0">
              <a:solidFill>
                <a:schemeClr val="tx1"/>
              </a:solidFill>
            </a:endParaRPr>
          </a:p>
        </p:txBody>
      </p:sp>
      <p:pic>
        <p:nvPicPr>
          <p:cNvPr id="6" name="Picture 5">
            <a:extLst>
              <a:ext uri="{FF2B5EF4-FFF2-40B4-BE49-F238E27FC236}">
                <a16:creationId xmlns:a16="http://schemas.microsoft.com/office/drawing/2014/main" id="{907B448A-8073-B647-9F87-0FB83B452CDE}"/>
              </a:ext>
            </a:extLst>
          </p:cNvPr>
          <p:cNvPicPr>
            <a:picLocks noChangeAspect="1"/>
          </p:cNvPicPr>
          <p:nvPr/>
        </p:nvPicPr>
        <p:blipFill>
          <a:blip r:embed="rId3"/>
          <a:stretch>
            <a:fillRect/>
          </a:stretch>
        </p:blipFill>
        <p:spPr>
          <a:xfrm>
            <a:off x="955392" y="1337120"/>
            <a:ext cx="6275584" cy="4188952"/>
          </a:xfrm>
          <a:prstGeom prst="rect">
            <a:avLst/>
          </a:prstGeom>
          <a:effectLst/>
        </p:spPr>
      </p:pic>
    </p:spTree>
    <p:extLst>
      <p:ext uri="{BB962C8B-B14F-4D97-AF65-F5344CB8AC3E}">
        <p14:creationId xmlns:p14="http://schemas.microsoft.com/office/powerpoint/2010/main" val="1148354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002A4722-23F3-6F42-866F-67710BB3C5DF}"/>
              </a:ext>
            </a:extLst>
          </p:cNvPr>
          <p:cNvSpPr>
            <a:spLocks noGrp="1"/>
          </p:cNvSpPr>
          <p:nvPr>
            <p:ph type="title"/>
          </p:nvPr>
        </p:nvSpPr>
        <p:spPr/>
        <p:txBody>
          <a:bodyPr>
            <a:normAutofit/>
          </a:bodyPr>
          <a:lstStyle/>
          <a:p>
            <a:r>
              <a:rPr lang="en-US" b="1"/>
              <a:t>Mission &amp; Purpose</a:t>
            </a:r>
          </a:p>
        </p:txBody>
      </p:sp>
      <p:graphicFrame>
        <p:nvGraphicFramePr>
          <p:cNvPr id="17" name="Content Placeholder 3">
            <a:extLst>
              <a:ext uri="{FF2B5EF4-FFF2-40B4-BE49-F238E27FC236}">
                <a16:creationId xmlns:a16="http://schemas.microsoft.com/office/drawing/2014/main" id="{ABA39E27-6537-4E38-B706-BB7A86716D4B}"/>
              </a:ext>
            </a:extLst>
          </p:cNvPr>
          <p:cNvGraphicFramePr>
            <a:graphicFrameLocks noGrp="1"/>
          </p:cNvGraphicFramePr>
          <p:nvPr>
            <p:ph idx="1"/>
            <p:extLst>
              <p:ext uri="{D42A27DB-BD31-4B8C-83A1-F6EECF244321}">
                <p14:modId xmlns:p14="http://schemas.microsoft.com/office/powerpoint/2010/main" val="584969912"/>
              </p:ext>
            </p:extLst>
          </p:nvPr>
        </p:nvGraphicFramePr>
        <p:xfrm>
          <a:off x="646111" y="1052186"/>
          <a:ext cx="10564684" cy="5144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0101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2022 – 2023 Accomplishments	</a:t>
            </a:r>
          </a:p>
        </p:txBody>
      </p:sp>
      <p:sp>
        <p:nvSpPr>
          <p:cNvPr id="3" name="Content Placeholder 2">
            <a:extLst>
              <a:ext uri="{FF2B5EF4-FFF2-40B4-BE49-F238E27FC236}">
                <a16:creationId xmlns:a16="http://schemas.microsoft.com/office/drawing/2014/main" id="{6A73CA25-CB6E-0147-9491-B4064B10D2CF}"/>
              </a:ext>
            </a:extLst>
          </p:cNvPr>
          <p:cNvSpPr>
            <a:spLocks noGrp="1"/>
          </p:cNvSpPr>
          <p:nvPr>
            <p:ph sz="half" idx="1"/>
          </p:nvPr>
        </p:nvSpPr>
        <p:spPr>
          <a:xfrm>
            <a:off x="826719" y="1265129"/>
            <a:ext cx="10284626" cy="5140153"/>
          </a:xfrm>
        </p:spPr>
        <p:txBody>
          <a:bodyPr>
            <a:normAutofit/>
          </a:bodyPr>
          <a:lstStyle/>
          <a:p>
            <a:pPr marL="0" indent="0">
              <a:buNone/>
            </a:pPr>
            <a:r>
              <a:rPr lang="en-US" sz="2400" b="1" dirty="0"/>
              <a:t>  Give 2 Griffin Annual Fund Campaign</a:t>
            </a:r>
          </a:p>
          <a:p>
            <a:pPr marL="0" indent="0">
              <a:buNone/>
            </a:pPr>
            <a:r>
              <a:rPr lang="en-US" sz="2400" b="1" dirty="0"/>
              <a:t>  </a:t>
            </a:r>
          </a:p>
          <a:p>
            <a:pPr marL="0" indent="0">
              <a:buNone/>
            </a:pPr>
            <a:r>
              <a:rPr lang="en-US" sz="2400" b="1" dirty="0"/>
              <a:t>  Monthly Spirit Nights</a:t>
            </a: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a:p>
            <a:endParaRPr lang="en-US" sz="2400" b="1" dirty="0"/>
          </a:p>
        </p:txBody>
      </p:sp>
      <p:sp>
        <p:nvSpPr>
          <p:cNvPr id="4" name="Content Placeholder 3">
            <a:extLst>
              <a:ext uri="{FF2B5EF4-FFF2-40B4-BE49-F238E27FC236}">
                <a16:creationId xmlns:a16="http://schemas.microsoft.com/office/drawing/2014/main" id="{E04A7498-FAD3-9044-A5E8-7C2809002F4D}"/>
              </a:ext>
            </a:extLst>
          </p:cNvPr>
          <p:cNvSpPr>
            <a:spLocks noGrp="1"/>
          </p:cNvSpPr>
          <p:nvPr>
            <p:ph sz="half" idx="2"/>
          </p:nvPr>
        </p:nvSpPr>
        <p:spPr>
          <a:xfrm>
            <a:off x="1080655" y="3181611"/>
            <a:ext cx="10196945" cy="1302707"/>
          </a:xfrm>
        </p:spPr>
        <p:txBody>
          <a:bodyPr>
            <a:normAutofit/>
          </a:bodyPr>
          <a:lstStyle/>
          <a:p>
            <a:pPr marL="0" indent="0">
              <a:buNone/>
            </a:pPr>
            <a:r>
              <a:rPr lang="en-US" sz="2400" b="1" dirty="0">
                <a:sym typeface="Wingdings" pitchFamily="2" charset="2"/>
              </a:rPr>
              <a:t>Purchased many items requested by teachers via classroom grants which benefit ALL students as well as campus enhancements</a:t>
            </a:r>
            <a:endParaRPr lang="en-US" sz="2400" b="1" dirty="0"/>
          </a:p>
          <a:p>
            <a:endParaRPr lang="en-US" sz="2400" dirty="0"/>
          </a:p>
        </p:txBody>
      </p:sp>
      <p:sp>
        <p:nvSpPr>
          <p:cNvPr id="5" name="Rectangle 4">
            <a:extLst>
              <a:ext uri="{FF2B5EF4-FFF2-40B4-BE49-F238E27FC236}">
                <a16:creationId xmlns:a16="http://schemas.microsoft.com/office/drawing/2014/main" id="{96FEEDD9-A8FE-9144-A704-5697F083C9C5}"/>
              </a:ext>
            </a:extLst>
          </p:cNvPr>
          <p:cNvSpPr/>
          <p:nvPr/>
        </p:nvSpPr>
        <p:spPr>
          <a:xfrm>
            <a:off x="1080655" y="4484318"/>
            <a:ext cx="10030690" cy="156966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Gill Sans MT" panose="020B0502020104020203"/>
                <a:ea typeface="+mn-ea"/>
                <a:cs typeface="+mn-cs"/>
              </a:rPr>
              <a:t>Will award Barbara Quarles STEAM Scholarship to GMS alumni</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effectLst/>
                <a:uLnTx/>
                <a:uFillTx/>
                <a:latin typeface="Gill Sans MT" panose="020B0502020104020203"/>
                <a:ea typeface="+mn-ea"/>
                <a:cs typeface="+mn-cs"/>
              </a:rPr>
              <a:t>Present the Legacy Award (</a:t>
            </a:r>
            <a:r>
              <a:rPr kumimoji="0" lang="en-US" sz="2400" b="1" i="0" u="none" strike="noStrike" kern="1200" cap="none" spc="0" normalizeH="0" baseline="0" noProof="0" dirty="0" err="1">
                <a:ln>
                  <a:noFill/>
                </a:ln>
                <a:effectLst/>
                <a:uLnTx/>
                <a:uFillTx/>
                <a:latin typeface="Gill Sans MT" panose="020B0502020104020203"/>
                <a:ea typeface="+mn-ea"/>
                <a:cs typeface="+mn-cs"/>
              </a:rPr>
              <a:t>chromebook</a:t>
            </a:r>
            <a:r>
              <a:rPr kumimoji="0" lang="en-US" sz="2400" b="1" i="0" u="none" strike="noStrike" kern="1200" cap="none" spc="0" normalizeH="0" baseline="0" noProof="0" dirty="0">
                <a:ln>
                  <a:noFill/>
                </a:ln>
                <a:effectLst/>
                <a:uLnTx/>
                <a:uFillTx/>
                <a:latin typeface="Gill Sans MT" panose="020B0502020104020203"/>
                <a:ea typeface="+mn-ea"/>
                <a:cs typeface="+mn-cs"/>
              </a:rPr>
              <a:t>) to 2 8</a:t>
            </a:r>
            <a:r>
              <a:rPr kumimoji="0" lang="en-US" sz="2400" b="1" i="0" u="none" strike="noStrike" kern="1200" cap="none" spc="0" normalizeH="0" baseline="30000" noProof="0" dirty="0">
                <a:ln>
                  <a:noFill/>
                </a:ln>
                <a:effectLst/>
                <a:uLnTx/>
                <a:uFillTx/>
                <a:latin typeface="Gill Sans MT" panose="020B0502020104020203"/>
                <a:ea typeface="+mn-ea"/>
                <a:cs typeface="+mn-cs"/>
              </a:rPr>
              <a:t>th</a:t>
            </a:r>
            <a:r>
              <a:rPr kumimoji="0" lang="en-US" sz="2400" b="1" i="0" u="none" strike="noStrike" kern="1200" cap="none" spc="0" normalizeH="0" baseline="0" noProof="0" dirty="0">
                <a:ln>
                  <a:noFill/>
                </a:ln>
                <a:effectLst/>
                <a:uLnTx/>
                <a:uFillTx/>
                <a:latin typeface="Gill Sans MT" panose="020B0502020104020203"/>
                <a:ea typeface="+mn-ea"/>
                <a:cs typeface="+mn-cs"/>
              </a:rPr>
              <a:t> grade students annually</a:t>
            </a:r>
          </a:p>
        </p:txBody>
      </p:sp>
    </p:spTree>
    <p:extLst>
      <p:ext uri="{BB962C8B-B14F-4D97-AF65-F5344CB8AC3E}">
        <p14:creationId xmlns:p14="http://schemas.microsoft.com/office/powerpoint/2010/main" val="395527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E8EAA-A600-7D48-84B0-5774D1FD6CE2}"/>
              </a:ext>
            </a:extLst>
          </p:cNvPr>
          <p:cNvSpPr>
            <a:spLocks noGrp="1"/>
          </p:cNvSpPr>
          <p:nvPr>
            <p:ph type="title"/>
          </p:nvPr>
        </p:nvSpPr>
        <p:spPr/>
        <p:txBody>
          <a:bodyPr/>
          <a:lstStyle/>
          <a:p>
            <a:r>
              <a:rPr lang="en-US" dirty="0"/>
              <a:t>2022-23 Fundraising </a:t>
            </a:r>
          </a:p>
        </p:txBody>
      </p:sp>
      <p:graphicFrame>
        <p:nvGraphicFramePr>
          <p:cNvPr id="12" name="Content Placeholder 2">
            <a:extLst>
              <a:ext uri="{FF2B5EF4-FFF2-40B4-BE49-F238E27FC236}">
                <a16:creationId xmlns:a16="http://schemas.microsoft.com/office/drawing/2014/main" id="{AA2B3C06-FDFD-4338-BB65-7EB24C157F38}"/>
              </a:ext>
            </a:extLst>
          </p:cNvPr>
          <p:cNvGraphicFramePr>
            <a:graphicFrameLocks noGrp="1"/>
          </p:cNvGraphicFramePr>
          <p:nvPr>
            <p:ph sz="half" idx="1"/>
            <p:extLst>
              <p:ext uri="{D42A27DB-BD31-4B8C-83A1-F6EECF244321}">
                <p14:modId xmlns:p14="http://schemas.microsoft.com/office/powerpoint/2010/main" val="2111398918"/>
              </p:ext>
            </p:extLst>
          </p:nvPr>
        </p:nvGraphicFramePr>
        <p:xfrm>
          <a:off x="1841326" y="1002082"/>
          <a:ext cx="8054236" cy="6563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E0F8FE1B-D52C-904D-A4AA-CA371F9EC265}"/>
              </a:ext>
            </a:extLst>
          </p:cNvPr>
          <p:cNvSpPr txBox="1"/>
          <p:nvPr/>
        </p:nvSpPr>
        <p:spPr>
          <a:xfrm>
            <a:off x="1126987" y="1401844"/>
            <a:ext cx="10303013"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effectLst/>
                <a:uLnTx/>
                <a:uFillTx/>
                <a:latin typeface="Gill Sans MT" panose="020B0502020104020203"/>
                <a:ea typeface="+mn-ea"/>
                <a:cs typeface="+mn-cs"/>
              </a:rPr>
              <a:t>The Foundation executes its mission to raise funds for the school in four ways:</a:t>
            </a:r>
          </a:p>
        </p:txBody>
      </p:sp>
      <p:sp>
        <p:nvSpPr>
          <p:cNvPr id="8" name="Content Placeholder 2">
            <a:extLst>
              <a:ext uri="{FF2B5EF4-FFF2-40B4-BE49-F238E27FC236}">
                <a16:creationId xmlns:a16="http://schemas.microsoft.com/office/drawing/2014/main" id="{2DDBE345-EDB6-2F4C-AEC0-3CD90ACB8A84}"/>
              </a:ext>
            </a:extLst>
          </p:cNvPr>
          <p:cNvSpPr txBox="1">
            <a:spLocks/>
          </p:cNvSpPr>
          <p:nvPr/>
        </p:nvSpPr>
        <p:spPr>
          <a:xfrm>
            <a:off x="9482203" y="4233797"/>
            <a:ext cx="2404996" cy="2223293"/>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pPr marL="0" marR="0" lvl="0" indent="0" algn="l" defTabSz="914400" rtl="0" eaLnBrk="1" fontAlgn="auto" latinLnBrk="0" hangingPunct="1">
              <a:lnSpc>
                <a:spcPct val="110000"/>
              </a:lnSpc>
              <a:spcBef>
                <a:spcPts val="700"/>
              </a:spcBef>
              <a:spcAft>
                <a:spcPts val="0"/>
              </a:spcAft>
              <a:buClr>
                <a:srgbClr val="2A1A00"/>
              </a:buClr>
              <a:buSzTx/>
              <a:buNone/>
              <a:tabLst/>
              <a:defRPr/>
            </a:pPr>
            <a:endParaRPr kumimoji="0" lang="en-US" sz="2400" b="0" i="0" u="none" strike="noStrike" kern="1200" cap="none" spc="0" normalizeH="0" baseline="0" noProof="0" dirty="0">
              <a:ln>
                <a:noFill/>
              </a:ln>
              <a:solidFill>
                <a:schemeClr val="tx1"/>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723353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400530"/>
          </a:xfrm>
        </p:spPr>
        <p:txBody>
          <a:bodyPr>
            <a:normAutofit/>
          </a:bodyPr>
          <a:lstStyle/>
          <a:p>
            <a:r>
              <a:rPr lang="en-US"/>
              <a:t>Griffin Middle School</a:t>
            </a:r>
            <a:br>
              <a:rPr lang="en-US"/>
            </a:br>
            <a:r>
              <a:rPr lang="en-US"/>
              <a:t>Administrative Team</a:t>
            </a:r>
          </a:p>
        </p:txBody>
      </p:sp>
      <p:graphicFrame>
        <p:nvGraphicFramePr>
          <p:cNvPr id="5" name="Content Placeholder 2">
            <a:extLst>
              <a:ext uri="{FF2B5EF4-FFF2-40B4-BE49-F238E27FC236}">
                <a16:creationId xmlns:a16="http://schemas.microsoft.com/office/drawing/2014/main" id="{4335D64E-F3D8-4B5D-A1B7-87927C4C4B56}"/>
              </a:ext>
            </a:extLst>
          </p:cNvPr>
          <p:cNvGraphicFramePr>
            <a:graphicFrameLocks noGrp="1"/>
          </p:cNvGraphicFramePr>
          <p:nvPr>
            <p:ph idx="1"/>
            <p:extLst>
              <p:ext uri="{D42A27DB-BD31-4B8C-83A1-F6EECF244321}">
                <p14:modId xmlns:p14="http://schemas.microsoft.com/office/powerpoint/2010/main" val="1057741891"/>
              </p:ext>
            </p:extLst>
          </p:nvPr>
        </p:nvGraphicFramePr>
        <p:xfrm>
          <a:off x="646111" y="2140085"/>
          <a:ext cx="9404352" cy="40564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698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0218A-49FA-4BD9-B6A6-66079815ACFB}"/>
              </a:ext>
            </a:extLst>
          </p:cNvPr>
          <p:cNvSpPr>
            <a:spLocks noGrp="1"/>
          </p:cNvSpPr>
          <p:nvPr>
            <p:ph type="title"/>
          </p:nvPr>
        </p:nvSpPr>
        <p:spPr/>
        <p:txBody>
          <a:bodyPr/>
          <a:lstStyle/>
          <a:p>
            <a:r>
              <a:rPr lang="en-US" dirty="0"/>
              <a:t>Lots of opportunities to be involved in the Foundation</a:t>
            </a:r>
          </a:p>
        </p:txBody>
      </p:sp>
      <p:sp>
        <p:nvSpPr>
          <p:cNvPr id="3" name="Content Placeholder 2">
            <a:extLst>
              <a:ext uri="{FF2B5EF4-FFF2-40B4-BE49-F238E27FC236}">
                <a16:creationId xmlns:a16="http://schemas.microsoft.com/office/drawing/2014/main" id="{C6971195-F335-4EE2-8F97-44F7282E99BF}"/>
              </a:ext>
            </a:extLst>
          </p:cNvPr>
          <p:cNvSpPr>
            <a:spLocks noGrp="1"/>
          </p:cNvSpPr>
          <p:nvPr>
            <p:ph idx="1"/>
          </p:nvPr>
        </p:nvSpPr>
        <p:spPr>
          <a:xfrm>
            <a:off x="1103312" y="2052919"/>
            <a:ext cx="8946541" cy="4623454"/>
          </a:xfrm>
        </p:spPr>
        <p:txBody>
          <a:bodyPr>
            <a:normAutofit/>
          </a:bodyPr>
          <a:lstStyle/>
          <a:p>
            <a:r>
              <a:rPr lang="en-US" sz="3200" dirty="0"/>
              <a:t>We </a:t>
            </a:r>
            <a:r>
              <a:rPr lang="en-US" sz="3200"/>
              <a:t>have some </a:t>
            </a:r>
            <a:r>
              <a:rPr lang="en-US" sz="3200" dirty="0"/>
              <a:t>spots open for the 2023-24 school year on our Foundation Executive Board.</a:t>
            </a:r>
          </a:p>
          <a:p>
            <a:endParaRPr lang="en-US" sz="3200" dirty="0"/>
          </a:p>
          <a:p>
            <a:r>
              <a:rPr lang="en-US" sz="3200" dirty="0"/>
              <a:t>Please pick up a brochure at the Foundation table and let us know if you are interested in being involved in the Foundation. </a:t>
            </a:r>
          </a:p>
        </p:txBody>
      </p:sp>
    </p:spTree>
    <p:extLst>
      <p:ext uri="{BB962C8B-B14F-4D97-AF65-F5344CB8AC3E}">
        <p14:creationId xmlns:p14="http://schemas.microsoft.com/office/powerpoint/2010/main" val="4197994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CE1E3-DA3D-41DC-AA3F-2E13EC4DB2A2}"/>
              </a:ext>
            </a:extLst>
          </p:cNvPr>
          <p:cNvSpPr>
            <a:spLocks noGrp="1"/>
          </p:cNvSpPr>
          <p:nvPr>
            <p:ph type="title"/>
          </p:nvPr>
        </p:nvSpPr>
        <p:spPr>
          <a:xfrm>
            <a:off x="3502834" y="4864950"/>
            <a:ext cx="4269566" cy="1278834"/>
          </a:xfrm>
          <a:solidFill>
            <a:schemeClr val="tx1"/>
          </a:solidFill>
        </p:spPr>
        <p:txBody>
          <a:bodyPr>
            <a:normAutofit fontScale="90000"/>
          </a:bodyPr>
          <a:lstStyle/>
          <a:p>
            <a:pPr algn="ctr"/>
            <a:r>
              <a:rPr lang="en-US">
                <a:solidFill>
                  <a:schemeClr val="bg1"/>
                </a:solidFill>
              </a:rPr>
              <a:t> Nothing Bundt Cakes</a:t>
            </a:r>
          </a:p>
        </p:txBody>
      </p:sp>
      <p:sp>
        <p:nvSpPr>
          <p:cNvPr id="4" name="Content Placeholder 3">
            <a:extLst>
              <a:ext uri="{FF2B5EF4-FFF2-40B4-BE49-F238E27FC236}">
                <a16:creationId xmlns:a16="http://schemas.microsoft.com/office/drawing/2014/main" id="{C65123BB-5D4F-4DD3-B597-0EE1B708E9D1}"/>
              </a:ext>
            </a:extLst>
          </p:cNvPr>
          <p:cNvSpPr>
            <a:spLocks noGrp="1"/>
          </p:cNvSpPr>
          <p:nvPr>
            <p:ph sz="half" idx="1"/>
          </p:nvPr>
        </p:nvSpPr>
        <p:spPr>
          <a:xfrm>
            <a:off x="1103312" y="2060575"/>
            <a:ext cx="1853731" cy="4195763"/>
          </a:xfrm>
        </p:spPr>
        <p:txBody>
          <a:bodyPr/>
          <a:lstStyle/>
          <a:p>
            <a:pPr marL="0" indent="0">
              <a:buNone/>
            </a:pPr>
            <a:endParaRPr lang="en-US"/>
          </a:p>
          <a:p>
            <a:pPr marL="0" indent="0">
              <a:buNone/>
            </a:pPr>
            <a:endParaRPr lang="en-US"/>
          </a:p>
        </p:txBody>
      </p:sp>
      <p:pic>
        <p:nvPicPr>
          <p:cNvPr id="7" name="Content Placeholder 6">
            <a:extLst>
              <a:ext uri="{FF2B5EF4-FFF2-40B4-BE49-F238E27FC236}">
                <a16:creationId xmlns:a16="http://schemas.microsoft.com/office/drawing/2014/main" id="{5F6E37E3-5493-4EFC-BC5F-2820FDA339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01832" y="968006"/>
            <a:ext cx="1691315" cy="3614738"/>
          </a:xfrm>
        </p:spPr>
      </p:pic>
      <p:pic>
        <p:nvPicPr>
          <p:cNvPr id="9" name="Picture 8">
            <a:extLst>
              <a:ext uri="{FF2B5EF4-FFF2-40B4-BE49-F238E27FC236}">
                <a16:creationId xmlns:a16="http://schemas.microsoft.com/office/drawing/2014/main" id="{3B8B17C9-B644-4237-B06B-22C542148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4196" y="499535"/>
            <a:ext cx="2275840" cy="2275840"/>
          </a:xfrm>
          <a:prstGeom prst="rect">
            <a:avLst/>
          </a:prstGeom>
        </p:spPr>
      </p:pic>
      <p:pic>
        <p:nvPicPr>
          <p:cNvPr id="11" name="Picture 10">
            <a:extLst>
              <a:ext uri="{FF2B5EF4-FFF2-40B4-BE49-F238E27FC236}">
                <a16:creationId xmlns:a16="http://schemas.microsoft.com/office/drawing/2014/main" id="{4E14CB46-1964-493C-B08B-C4D71783FC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4971" y="2852102"/>
            <a:ext cx="2724150" cy="2047875"/>
          </a:xfrm>
          <a:prstGeom prst="rect">
            <a:avLst/>
          </a:prstGeom>
        </p:spPr>
      </p:pic>
      <p:pic>
        <p:nvPicPr>
          <p:cNvPr id="13" name="Picture 12">
            <a:extLst>
              <a:ext uri="{FF2B5EF4-FFF2-40B4-BE49-F238E27FC236}">
                <a16:creationId xmlns:a16="http://schemas.microsoft.com/office/drawing/2014/main" id="{7DC679A3-CD99-4A67-95AB-4BBD113DCA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20328" y="4060296"/>
            <a:ext cx="2961779" cy="1578503"/>
          </a:xfrm>
          <a:prstGeom prst="rect">
            <a:avLst/>
          </a:prstGeom>
        </p:spPr>
      </p:pic>
      <p:pic>
        <p:nvPicPr>
          <p:cNvPr id="15" name="Picture 14">
            <a:extLst>
              <a:ext uri="{FF2B5EF4-FFF2-40B4-BE49-F238E27FC236}">
                <a16:creationId xmlns:a16="http://schemas.microsoft.com/office/drawing/2014/main" id="{A8B3FC38-1249-4A86-A8BB-12A8CD7B84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8327" y="232517"/>
            <a:ext cx="2433320" cy="2433320"/>
          </a:xfrm>
          <a:prstGeom prst="rect">
            <a:avLst/>
          </a:prstGeom>
        </p:spPr>
      </p:pic>
      <p:pic>
        <p:nvPicPr>
          <p:cNvPr id="17" name="Picture 16">
            <a:extLst>
              <a:ext uri="{FF2B5EF4-FFF2-40B4-BE49-F238E27FC236}">
                <a16:creationId xmlns:a16="http://schemas.microsoft.com/office/drawing/2014/main" id="{201B121C-3526-4715-A4C1-DB9B612FDEE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54854" y="603939"/>
            <a:ext cx="2285714" cy="2285714"/>
          </a:xfrm>
          <a:prstGeom prst="rect">
            <a:avLst/>
          </a:prstGeom>
        </p:spPr>
      </p:pic>
      <p:pic>
        <p:nvPicPr>
          <p:cNvPr id="19" name="Picture 18">
            <a:extLst>
              <a:ext uri="{FF2B5EF4-FFF2-40B4-BE49-F238E27FC236}">
                <a16:creationId xmlns:a16="http://schemas.microsoft.com/office/drawing/2014/main" id="{38623267-0BBE-488E-9DDF-0A1426E1F6B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7521" y="2775375"/>
            <a:ext cx="2433320" cy="2433320"/>
          </a:xfrm>
          <a:prstGeom prst="rect">
            <a:avLst/>
          </a:prstGeom>
        </p:spPr>
      </p:pic>
      <p:sp>
        <p:nvSpPr>
          <p:cNvPr id="20" name="TextBox 19">
            <a:extLst>
              <a:ext uri="{FF2B5EF4-FFF2-40B4-BE49-F238E27FC236}">
                <a16:creationId xmlns:a16="http://schemas.microsoft.com/office/drawing/2014/main" id="{BC0795AC-DE21-4787-A224-063DE9A94AD4}"/>
              </a:ext>
            </a:extLst>
          </p:cNvPr>
          <p:cNvSpPr txBox="1"/>
          <p:nvPr/>
        </p:nvSpPr>
        <p:spPr>
          <a:xfrm flipH="1">
            <a:off x="7865858" y="2973863"/>
            <a:ext cx="3868942" cy="1077218"/>
          </a:xfrm>
          <a:prstGeom prst="rect">
            <a:avLst/>
          </a:prstGeom>
          <a:noFill/>
        </p:spPr>
        <p:txBody>
          <a:bodyPr wrap="square" rtlCol="0">
            <a:spAutoFit/>
          </a:bodyPr>
          <a:lstStyle/>
          <a:p>
            <a:r>
              <a:rPr lang="en-US" sz="3200"/>
              <a:t>KING SPRINGS BAPTIST CHURC</a:t>
            </a:r>
            <a:r>
              <a:rPr lang="en-US" sz="2800"/>
              <a:t>H</a:t>
            </a:r>
          </a:p>
        </p:txBody>
      </p:sp>
    </p:spTree>
    <p:extLst>
      <p:ext uri="{BB962C8B-B14F-4D97-AF65-F5344CB8AC3E}">
        <p14:creationId xmlns:p14="http://schemas.microsoft.com/office/powerpoint/2010/main" val="4108130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2A7E7-2053-4DA1-B84D-610844CF5F65}"/>
              </a:ext>
            </a:extLst>
          </p:cNvPr>
          <p:cNvSpPr>
            <a:spLocks noGrp="1"/>
          </p:cNvSpPr>
          <p:nvPr>
            <p:ph type="ctrTitle"/>
          </p:nvPr>
        </p:nvSpPr>
        <p:spPr>
          <a:xfrm>
            <a:off x="1524000" y="187890"/>
            <a:ext cx="9144000" cy="1252603"/>
          </a:xfrm>
        </p:spPr>
        <p:txBody>
          <a:bodyPr/>
          <a:lstStyle/>
          <a:p>
            <a:r>
              <a:rPr lang="en-US" dirty="0"/>
              <a:t>Highlights of Griffin</a:t>
            </a:r>
          </a:p>
        </p:txBody>
      </p:sp>
      <p:sp>
        <p:nvSpPr>
          <p:cNvPr id="3" name="Subtitle 2">
            <a:extLst>
              <a:ext uri="{FF2B5EF4-FFF2-40B4-BE49-F238E27FC236}">
                <a16:creationId xmlns:a16="http://schemas.microsoft.com/office/drawing/2014/main" id="{54E3B7F0-176A-403F-87A2-9E7C777887FF}"/>
              </a:ext>
            </a:extLst>
          </p:cNvPr>
          <p:cNvSpPr>
            <a:spLocks noGrp="1"/>
          </p:cNvSpPr>
          <p:nvPr>
            <p:ph type="subTitle" idx="1"/>
          </p:nvPr>
        </p:nvSpPr>
        <p:spPr>
          <a:xfrm>
            <a:off x="250522" y="1553227"/>
            <a:ext cx="10847538" cy="4922729"/>
          </a:xfrm>
        </p:spPr>
        <p:txBody>
          <a:bodyPr>
            <a:normAutofit/>
          </a:bodyPr>
          <a:lstStyle/>
          <a:p>
            <a:r>
              <a:rPr lang="en-US" dirty="0">
                <a:solidFill>
                  <a:schemeClr val="tx1"/>
                </a:solidFill>
                <a:latin typeface="+mn-lt"/>
              </a:rPr>
              <a:t>Lots of ways for your student and you to be involved</a:t>
            </a:r>
          </a:p>
          <a:p>
            <a:endParaRPr lang="en-US" dirty="0">
              <a:solidFill>
                <a:schemeClr val="tx1"/>
              </a:solidFill>
              <a:latin typeface="+mn-lt"/>
            </a:endParaRPr>
          </a:p>
          <a:p>
            <a:r>
              <a:rPr lang="en-US" dirty="0">
                <a:solidFill>
                  <a:schemeClr val="tx1"/>
                </a:solidFill>
                <a:latin typeface="+mn-lt"/>
              </a:rPr>
              <a:t>Performing Arts/Visual Arts/ Talent Shows, Musical, A Night of the arts</a:t>
            </a:r>
          </a:p>
          <a:p>
            <a:endParaRPr lang="en-US" dirty="0">
              <a:solidFill>
                <a:schemeClr val="tx1"/>
              </a:solidFill>
              <a:latin typeface="+mn-lt"/>
            </a:endParaRPr>
          </a:p>
          <a:p>
            <a:r>
              <a:rPr lang="en-US" dirty="0">
                <a:solidFill>
                  <a:schemeClr val="tx1"/>
                </a:solidFill>
                <a:latin typeface="+mn-lt"/>
              </a:rPr>
              <a:t>Academically – we have many students who are accepted into CCSD Magnet schools and Cobb Informational Technology Academy (CITA)</a:t>
            </a:r>
          </a:p>
          <a:p>
            <a:endParaRPr lang="en-US" dirty="0">
              <a:solidFill>
                <a:schemeClr val="tx1"/>
              </a:solidFill>
              <a:latin typeface="+mn-lt"/>
            </a:endParaRPr>
          </a:p>
          <a:p>
            <a:r>
              <a:rPr lang="en-US" dirty="0">
                <a:solidFill>
                  <a:schemeClr val="tx1"/>
                </a:solidFill>
                <a:latin typeface="+mn-lt"/>
              </a:rPr>
              <a:t>Literacy Week, Hispanic Heritage Month, Black History Month</a:t>
            </a:r>
          </a:p>
          <a:p>
            <a:endParaRPr lang="en-US" dirty="0">
              <a:solidFill>
                <a:schemeClr val="tx1"/>
              </a:solidFill>
              <a:latin typeface="+mn-lt"/>
            </a:endParaRPr>
          </a:p>
          <a:p>
            <a:r>
              <a:rPr lang="en-US" dirty="0">
                <a:solidFill>
                  <a:schemeClr val="tx1"/>
                </a:solidFill>
                <a:latin typeface="+mn-lt"/>
              </a:rPr>
              <a:t>Many spirit weeks throughout the year, academic field trips, and We were awarded one of the healthiest middle schools in the state and nation</a:t>
            </a:r>
          </a:p>
        </p:txBody>
      </p:sp>
    </p:spTree>
    <p:extLst>
      <p:ext uri="{BB962C8B-B14F-4D97-AF65-F5344CB8AC3E}">
        <p14:creationId xmlns:p14="http://schemas.microsoft.com/office/powerpoint/2010/main" val="4021206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D857-7A67-4528-8D40-4269B5A86722}"/>
              </a:ext>
            </a:extLst>
          </p:cNvPr>
          <p:cNvSpPr>
            <a:spLocks noGrp="1"/>
          </p:cNvSpPr>
          <p:nvPr>
            <p:ph type="title"/>
          </p:nvPr>
        </p:nvSpPr>
        <p:spPr>
          <a:xfrm>
            <a:off x="634423" y="768350"/>
            <a:ext cx="10515600" cy="1064635"/>
          </a:xfrm>
        </p:spPr>
        <p:txBody>
          <a:bodyPr>
            <a:normAutofit fontScale="90000"/>
          </a:bodyPr>
          <a:lstStyle/>
          <a:p>
            <a:r>
              <a:rPr lang="en-US" dirty="0"/>
              <a:t>Supports Available To Students – school counseling</a:t>
            </a:r>
          </a:p>
        </p:txBody>
      </p:sp>
      <p:sp>
        <p:nvSpPr>
          <p:cNvPr id="3" name="Text Placeholder 2">
            <a:extLst>
              <a:ext uri="{FF2B5EF4-FFF2-40B4-BE49-F238E27FC236}">
                <a16:creationId xmlns:a16="http://schemas.microsoft.com/office/drawing/2014/main" id="{F7ADD2FB-01D7-469D-ABC8-32EE238F4549}"/>
              </a:ext>
            </a:extLst>
          </p:cNvPr>
          <p:cNvSpPr>
            <a:spLocks noGrp="1"/>
          </p:cNvSpPr>
          <p:nvPr>
            <p:ph type="body" idx="1"/>
          </p:nvPr>
        </p:nvSpPr>
        <p:spPr>
          <a:xfrm>
            <a:off x="814192" y="2078630"/>
            <a:ext cx="9682619" cy="4779370"/>
          </a:xfrm>
        </p:spPr>
        <p:txBody>
          <a:bodyPr>
            <a:normAutofit/>
          </a:bodyPr>
          <a:lstStyle/>
          <a:p>
            <a:r>
              <a:rPr lang="en-US" sz="2400" dirty="0"/>
              <a:t>3</a:t>
            </a:r>
            <a:r>
              <a:rPr lang="en-US" sz="2400" cap="all" dirty="0">
                <a:solidFill>
                  <a:srgbClr val="8AD0D6"/>
                </a:solidFill>
              </a:rPr>
              <a:t> grade level and 1 special </a:t>
            </a:r>
            <a:r>
              <a:rPr lang="en-US" sz="2400" dirty="0">
                <a:solidFill>
                  <a:srgbClr val="8AD0D6"/>
                </a:solidFill>
              </a:rPr>
              <a:t>projects</a:t>
            </a:r>
          </a:p>
          <a:p>
            <a:pPr marL="800100" lvl="1" indent="-342900">
              <a:buFont typeface="Arial" charset="2"/>
              <a:buChar char="•"/>
            </a:pPr>
            <a:r>
              <a:rPr lang="en-US" sz="2400" cap="all" dirty="0">
                <a:solidFill>
                  <a:srgbClr val="8AD0D6"/>
                </a:solidFill>
              </a:rPr>
              <a:t>Academic, college/career, social/emotional</a:t>
            </a:r>
          </a:p>
          <a:p>
            <a:pPr marL="800100" lvl="1" indent="-342900">
              <a:buFont typeface="Arial" charset="2"/>
              <a:buChar char="•"/>
            </a:pPr>
            <a:r>
              <a:rPr lang="en-US" sz="2400" cap="all" dirty="0">
                <a:solidFill>
                  <a:srgbClr val="8AD0D6"/>
                </a:solidFill>
              </a:rPr>
              <a:t>3 delivery methods</a:t>
            </a:r>
            <a:endParaRPr lang="en-US" sz="2400" dirty="0">
              <a:solidFill>
                <a:srgbClr val="8AD0D6"/>
              </a:solidFill>
            </a:endParaRPr>
          </a:p>
          <a:p>
            <a:pPr marL="1257300" lvl="2" indent="-342900">
              <a:buFont typeface="Arial" charset="2"/>
              <a:buChar char="•"/>
            </a:pPr>
            <a:r>
              <a:rPr lang="en-US" sz="2400" cap="all" dirty="0">
                <a:solidFill>
                  <a:srgbClr val="8AD0D6"/>
                </a:solidFill>
              </a:rPr>
              <a:t>Classroom, small groups, individual </a:t>
            </a:r>
            <a:endParaRPr lang="en-US" sz="2400" dirty="0">
              <a:solidFill>
                <a:srgbClr val="8AD0D6"/>
              </a:solidFill>
            </a:endParaRPr>
          </a:p>
          <a:p>
            <a:r>
              <a:rPr lang="en-US" sz="2400" dirty="0">
                <a:solidFill>
                  <a:srgbClr val="8AD0D6"/>
                </a:solidFill>
              </a:rPr>
              <a:t>6th</a:t>
            </a:r>
            <a:r>
              <a:rPr lang="en-US" sz="2400" cap="all" dirty="0">
                <a:solidFill>
                  <a:srgbClr val="8AD0D6"/>
                </a:solidFill>
              </a:rPr>
              <a:t> </a:t>
            </a:r>
            <a:r>
              <a:rPr lang="en-US" sz="2400" dirty="0">
                <a:solidFill>
                  <a:srgbClr val="8AD0D6"/>
                </a:solidFill>
              </a:rPr>
              <a:t>Grade</a:t>
            </a:r>
          </a:p>
          <a:p>
            <a:pPr marL="1257300" lvl="2" indent="-342900">
              <a:buFont typeface="Arial" charset="2"/>
              <a:buChar char="•"/>
            </a:pPr>
            <a:r>
              <a:rPr lang="en-US" sz="2400" cap="all" dirty="0">
                <a:solidFill>
                  <a:srgbClr val="8AD0D6"/>
                </a:solidFill>
              </a:rPr>
              <a:t>Peer relationships, self-regulation, interest inventory </a:t>
            </a:r>
            <a:endParaRPr lang="en-US" sz="2400" dirty="0">
              <a:solidFill>
                <a:srgbClr val="FFFFFF"/>
              </a:solidFill>
            </a:endParaRPr>
          </a:p>
          <a:p>
            <a:pPr marL="1257300" lvl="2" indent="-342900">
              <a:buFont typeface="Arial" charset="2"/>
              <a:buChar char="•"/>
            </a:pPr>
            <a:r>
              <a:rPr lang="en-US" sz="2400" cap="all" dirty="0">
                <a:solidFill>
                  <a:srgbClr val="8AD0D6"/>
                </a:solidFill>
              </a:rPr>
              <a:t>Introduce to Naviance </a:t>
            </a:r>
            <a:endParaRPr lang="en-US" sz="2400" dirty="0">
              <a:solidFill>
                <a:srgbClr val="FFFFFF"/>
              </a:solidFill>
            </a:endParaRPr>
          </a:p>
          <a:p>
            <a:pPr marL="1257300" lvl="2" indent="-342900">
              <a:buFont typeface="Arial" charset="2"/>
              <a:buChar char="•"/>
            </a:pPr>
            <a:r>
              <a:rPr lang="en-US" sz="2400" cap="all" dirty="0">
                <a:solidFill>
                  <a:srgbClr val="8AD0D6"/>
                </a:solidFill>
              </a:rPr>
              <a:t>Academics- 7 different teachers, class and homework expectations </a:t>
            </a:r>
            <a:endParaRPr lang="en-US" sz="2400" dirty="0">
              <a:solidFill>
                <a:srgbClr val="FFFFFF"/>
              </a:solidFill>
            </a:endParaRPr>
          </a:p>
          <a:p>
            <a:pPr marL="1771650" lvl="2" indent="-285750">
              <a:buFont typeface="Arial" charset="2"/>
              <a:buChar char="•"/>
            </a:pPr>
            <a:endParaRPr lang="en-US" cap="all" dirty="0">
              <a:solidFill>
                <a:srgbClr val="8AD0D6"/>
              </a:solidFill>
            </a:endParaRPr>
          </a:p>
          <a:p>
            <a:pPr marL="1771650" lvl="2" indent="-285750">
              <a:buFont typeface="Arial" charset="2"/>
              <a:buChar char="•"/>
            </a:pPr>
            <a:endParaRPr lang="en-US" cap="all" dirty="0">
              <a:solidFill>
                <a:srgbClr val="8AD0D6"/>
              </a:solidFill>
            </a:endParaRPr>
          </a:p>
          <a:p>
            <a:pPr marL="1314450" lvl="1" indent="-857250">
              <a:buFont typeface="Arial" charset="2"/>
              <a:buChar char="•"/>
            </a:pPr>
            <a:endParaRPr lang="en-US" cap="all" dirty="0">
              <a:solidFill>
                <a:srgbClr val="8AD0D6"/>
              </a:solidFill>
            </a:endParaRPr>
          </a:p>
          <a:p>
            <a:pPr lvl="1"/>
            <a:endParaRPr lang="en-US" cap="all" dirty="0">
              <a:solidFill>
                <a:srgbClr val="8AD0D6"/>
              </a:solidFill>
            </a:endParaRPr>
          </a:p>
        </p:txBody>
      </p:sp>
    </p:spTree>
    <p:extLst>
      <p:ext uri="{BB962C8B-B14F-4D97-AF65-F5344CB8AC3E}">
        <p14:creationId xmlns:p14="http://schemas.microsoft.com/office/powerpoint/2010/main" val="30840434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281E-F13F-4653-BFDB-AC6DDC9330DA}"/>
              </a:ext>
            </a:extLst>
          </p:cNvPr>
          <p:cNvSpPr>
            <a:spLocks noGrp="1"/>
          </p:cNvSpPr>
          <p:nvPr>
            <p:ph type="title"/>
          </p:nvPr>
        </p:nvSpPr>
        <p:spPr/>
        <p:txBody>
          <a:bodyPr/>
          <a:lstStyle/>
          <a:p>
            <a:r>
              <a:rPr lang="en-US"/>
              <a:t>How To Prepare For Middle School </a:t>
            </a:r>
          </a:p>
        </p:txBody>
      </p:sp>
      <p:sp>
        <p:nvSpPr>
          <p:cNvPr id="3" name="Content Placeholder 2">
            <a:extLst>
              <a:ext uri="{FF2B5EF4-FFF2-40B4-BE49-F238E27FC236}">
                <a16:creationId xmlns:a16="http://schemas.microsoft.com/office/drawing/2014/main" id="{30C31780-2438-476F-9B1A-389BE9A534CC}"/>
              </a:ext>
            </a:extLst>
          </p:cNvPr>
          <p:cNvSpPr>
            <a:spLocks noGrp="1"/>
          </p:cNvSpPr>
          <p:nvPr>
            <p:ph idx="1"/>
          </p:nvPr>
        </p:nvSpPr>
        <p:spPr>
          <a:xfrm>
            <a:off x="645130" y="1240078"/>
            <a:ext cx="9701369" cy="5361138"/>
          </a:xfrm>
        </p:spPr>
        <p:txBody>
          <a:bodyPr vert="horz" lIns="91440" tIns="45720" rIns="91440" bIns="45720" rtlCol="0" anchor="t">
            <a:normAutofit lnSpcReduction="10000"/>
          </a:bodyPr>
          <a:lstStyle/>
          <a:p>
            <a:r>
              <a:rPr lang="en-US" sz="2400" cap="all" dirty="0">
                <a:solidFill>
                  <a:srgbClr val="8AD0D6"/>
                </a:solidFill>
                <a:ea typeface="+mj-lt"/>
                <a:cs typeface="+mj-lt"/>
              </a:rPr>
              <a:t>Academics: 7 different teachers, class and homework expectations, Organization, time management </a:t>
            </a:r>
          </a:p>
          <a:p>
            <a:endParaRPr lang="en-US" sz="2400" cap="all" dirty="0">
              <a:solidFill>
                <a:srgbClr val="8AD0D6"/>
              </a:solidFill>
              <a:ea typeface="+mj-lt"/>
              <a:cs typeface="+mj-lt"/>
            </a:endParaRPr>
          </a:p>
          <a:p>
            <a:r>
              <a:rPr lang="en-US" sz="2400" cap="all" dirty="0">
                <a:solidFill>
                  <a:srgbClr val="8AD0D6"/>
                </a:solidFill>
                <a:ea typeface="+mj-lt"/>
                <a:cs typeface="+mj-lt"/>
              </a:rPr>
              <a:t>Personal:  social media, peer relationships, dress code. </a:t>
            </a:r>
          </a:p>
          <a:p>
            <a:endParaRPr lang="en-US" sz="2400" cap="all" dirty="0">
              <a:solidFill>
                <a:srgbClr val="8AD0D6"/>
              </a:solidFill>
              <a:ea typeface="+mj-lt"/>
              <a:cs typeface="+mj-lt"/>
            </a:endParaRPr>
          </a:p>
          <a:p>
            <a:r>
              <a:rPr lang="en-US" sz="2400" cap="all" dirty="0">
                <a:solidFill>
                  <a:srgbClr val="8AD0D6"/>
                </a:solidFill>
                <a:ea typeface="+mj-lt"/>
                <a:cs typeface="+mj-lt"/>
              </a:rPr>
              <a:t>Additional tips: stay involved (</a:t>
            </a:r>
            <a:r>
              <a:rPr lang="en-US" sz="2400" cap="all" dirty="0" err="1">
                <a:solidFill>
                  <a:srgbClr val="8AD0D6"/>
                </a:solidFill>
                <a:ea typeface="+mj-lt"/>
                <a:cs typeface="+mj-lt"/>
              </a:rPr>
              <a:t>parentvue</a:t>
            </a:r>
            <a:r>
              <a:rPr lang="en-US" sz="2400" cap="all" dirty="0">
                <a:solidFill>
                  <a:srgbClr val="8AD0D6"/>
                </a:solidFill>
                <a:ea typeface="+mj-lt"/>
                <a:cs typeface="+mj-lt"/>
              </a:rPr>
              <a:t>), Hygiene, Teachers extra help sessions, student laptops</a:t>
            </a:r>
          </a:p>
          <a:p>
            <a:endParaRPr lang="en-US" sz="2400" cap="all" dirty="0">
              <a:solidFill>
                <a:srgbClr val="8AD0D6"/>
              </a:solidFill>
              <a:ea typeface="+mj-lt"/>
              <a:cs typeface="+mj-lt"/>
            </a:endParaRPr>
          </a:p>
          <a:p>
            <a:r>
              <a:rPr lang="en-US" sz="2400" cap="all" dirty="0">
                <a:solidFill>
                  <a:srgbClr val="8AD0D6"/>
                </a:solidFill>
                <a:ea typeface="+mj-lt"/>
                <a:cs typeface="+mj-lt"/>
              </a:rPr>
              <a:t>Weekly Lessons: school wide delivery in homeroom</a:t>
            </a:r>
          </a:p>
          <a:p>
            <a:endParaRPr lang="en-US" sz="2400" cap="all" dirty="0">
              <a:solidFill>
                <a:srgbClr val="8AD0D6"/>
              </a:solidFill>
              <a:ea typeface="+mj-lt"/>
              <a:cs typeface="+mj-lt"/>
            </a:endParaRPr>
          </a:p>
          <a:p>
            <a:r>
              <a:rPr lang="en-US" sz="2400" cap="all" dirty="0">
                <a:solidFill>
                  <a:srgbClr val="8AD0D6"/>
                </a:solidFill>
                <a:ea typeface="+mj-lt"/>
                <a:cs typeface="+mj-lt"/>
              </a:rPr>
              <a:t>Homeroom meets every day</a:t>
            </a:r>
          </a:p>
        </p:txBody>
      </p:sp>
    </p:spTree>
    <p:extLst>
      <p:ext uri="{BB962C8B-B14F-4D97-AF65-F5344CB8AC3E}">
        <p14:creationId xmlns:p14="http://schemas.microsoft.com/office/powerpoint/2010/main" val="442698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7A45-0E90-484B-AF15-985418736AB9}"/>
              </a:ext>
            </a:extLst>
          </p:cNvPr>
          <p:cNvSpPr>
            <a:spLocks noGrp="1"/>
          </p:cNvSpPr>
          <p:nvPr>
            <p:ph type="title"/>
          </p:nvPr>
        </p:nvSpPr>
        <p:spPr/>
        <p:txBody>
          <a:bodyPr/>
          <a:lstStyle/>
          <a:p>
            <a:r>
              <a:rPr lang="en-US" dirty="0"/>
              <a:t>Connections Classes</a:t>
            </a:r>
          </a:p>
        </p:txBody>
      </p:sp>
      <p:sp>
        <p:nvSpPr>
          <p:cNvPr id="3" name="Content Placeholder 2">
            <a:extLst>
              <a:ext uri="{FF2B5EF4-FFF2-40B4-BE49-F238E27FC236}">
                <a16:creationId xmlns:a16="http://schemas.microsoft.com/office/drawing/2014/main" id="{6FB5163F-D107-4903-B557-DF4CEDFA5C6C}"/>
              </a:ext>
            </a:extLst>
          </p:cNvPr>
          <p:cNvSpPr>
            <a:spLocks noGrp="1"/>
          </p:cNvSpPr>
          <p:nvPr>
            <p:ph idx="1"/>
          </p:nvPr>
        </p:nvSpPr>
        <p:spPr/>
        <p:txBody>
          <a:bodyPr numCol="2">
            <a:normAutofit/>
          </a:bodyPr>
          <a:lstStyle/>
          <a:p>
            <a:r>
              <a:rPr lang="en-US" sz="3200" dirty="0"/>
              <a:t>Band</a:t>
            </a:r>
          </a:p>
          <a:p>
            <a:r>
              <a:rPr lang="en-US" sz="3200" dirty="0"/>
              <a:t>Chorus</a:t>
            </a:r>
          </a:p>
          <a:p>
            <a:r>
              <a:rPr lang="en-US" sz="3200" dirty="0"/>
              <a:t>Orchestra</a:t>
            </a:r>
          </a:p>
          <a:p>
            <a:r>
              <a:rPr lang="en-US" sz="3200" dirty="0"/>
              <a:t>Technology</a:t>
            </a:r>
          </a:p>
          <a:p>
            <a:r>
              <a:rPr lang="en-US" sz="3200" dirty="0"/>
              <a:t>Business</a:t>
            </a:r>
          </a:p>
          <a:p>
            <a:r>
              <a:rPr lang="en-US" sz="3200" dirty="0"/>
              <a:t>Art </a:t>
            </a:r>
          </a:p>
          <a:p>
            <a:r>
              <a:rPr lang="en-US" sz="3200" dirty="0"/>
              <a:t>Family &amp; Consumer Science (FACS)</a:t>
            </a:r>
          </a:p>
          <a:p>
            <a:r>
              <a:rPr lang="en-US" sz="3200" dirty="0"/>
              <a:t>Physical Education </a:t>
            </a:r>
          </a:p>
          <a:p>
            <a:r>
              <a:rPr lang="en-US" sz="3200" dirty="0"/>
              <a:t>Health</a:t>
            </a:r>
          </a:p>
          <a:p>
            <a:r>
              <a:rPr lang="en-US" sz="3200" dirty="0"/>
              <a:t>Reading Connections</a:t>
            </a:r>
          </a:p>
          <a:p>
            <a:r>
              <a:rPr lang="en-US" sz="3200" dirty="0"/>
              <a:t>Math Connections</a:t>
            </a:r>
          </a:p>
        </p:txBody>
      </p:sp>
    </p:spTree>
    <p:extLst>
      <p:ext uri="{BB962C8B-B14F-4D97-AF65-F5344CB8AC3E}">
        <p14:creationId xmlns:p14="http://schemas.microsoft.com/office/powerpoint/2010/main" val="2948963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81CE-7944-40AD-B977-D795EE38005C}"/>
              </a:ext>
            </a:extLst>
          </p:cNvPr>
          <p:cNvSpPr>
            <a:spLocks noGrp="1"/>
          </p:cNvSpPr>
          <p:nvPr>
            <p:ph type="title"/>
          </p:nvPr>
        </p:nvSpPr>
        <p:spPr/>
        <p:txBody>
          <a:bodyPr/>
          <a:lstStyle/>
          <a:p>
            <a:pPr algn="ctr"/>
            <a:r>
              <a:rPr lang="en-US"/>
              <a:t>Advanced Content in Middle School</a:t>
            </a:r>
          </a:p>
        </p:txBody>
      </p:sp>
      <p:sp>
        <p:nvSpPr>
          <p:cNvPr id="3" name="Content Placeholder 2">
            <a:extLst>
              <a:ext uri="{FF2B5EF4-FFF2-40B4-BE49-F238E27FC236}">
                <a16:creationId xmlns:a16="http://schemas.microsoft.com/office/drawing/2014/main" id="{87FBA485-046E-49FA-8A40-E1E3FF33EB78}"/>
              </a:ext>
            </a:extLst>
          </p:cNvPr>
          <p:cNvSpPr>
            <a:spLocks noGrp="1"/>
          </p:cNvSpPr>
          <p:nvPr>
            <p:ph idx="1"/>
          </p:nvPr>
        </p:nvSpPr>
        <p:spPr/>
        <p:txBody>
          <a:bodyPr>
            <a:normAutofit fontScale="92500"/>
          </a:bodyPr>
          <a:lstStyle/>
          <a:p>
            <a:r>
              <a:rPr lang="en-US" sz="3200" dirty="0"/>
              <a:t>For 6</a:t>
            </a:r>
            <a:r>
              <a:rPr lang="en-US" sz="3200" baseline="30000" dirty="0"/>
              <a:t>th</a:t>
            </a:r>
            <a:r>
              <a:rPr lang="en-US" sz="3200" dirty="0"/>
              <a:t> grade, offered in Reading, Social Studies, Science, Math, and Language Arts</a:t>
            </a:r>
          </a:p>
          <a:p>
            <a:r>
              <a:rPr lang="en-US" sz="3200" dirty="0"/>
              <a:t>Placement is determined by a placement matrix (found on the website)</a:t>
            </a:r>
          </a:p>
          <a:p>
            <a:r>
              <a:rPr lang="en-US" sz="3200" dirty="0"/>
              <a:t>5</a:t>
            </a:r>
            <a:r>
              <a:rPr lang="en-US" sz="3200" baseline="30000" dirty="0"/>
              <a:t>th</a:t>
            </a:r>
            <a:r>
              <a:rPr lang="en-US" sz="3200" dirty="0"/>
              <a:t> grade IOWA, Milestones, RI/MI, academic grades, and prior AC placement are components of the matrix</a:t>
            </a:r>
          </a:p>
          <a:p>
            <a:r>
              <a:rPr lang="en-US" sz="3200" dirty="0"/>
              <a:t>Continuation criteria to remain in AC</a:t>
            </a:r>
          </a:p>
          <a:p>
            <a:pPr marL="0" indent="0">
              <a:buNone/>
            </a:pPr>
            <a:endParaRPr lang="en-US" dirty="0"/>
          </a:p>
        </p:txBody>
      </p:sp>
    </p:spTree>
    <p:extLst>
      <p:ext uri="{BB962C8B-B14F-4D97-AF65-F5344CB8AC3E}">
        <p14:creationId xmlns:p14="http://schemas.microsoft.com/office/powerpoint/2010/main" val="3275480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a:extLst>
              <a:ext uri="{FF2B5EF4-FFF2-40B4-BE49-F238E27FC236}">
                <a16:creationId xmlns:a16="http://schemas.microsoft.com/office/drawing/2014/main" id="{9E6E8EEA-5BF3-425E-9839-4EAA14A227EF}"/>
              </a:ext>
            </a:extLst>
          </p:cNvPr>
          <p:cNvSpPr>
            <a:spLocks noGrp="1"/>
          </p:cNvSpPr>
          <p:nvPr>
            <p:ph idx="1"/>
          </p:nvPr>
        </p:nvSpPr>
        <p:spPr>
          <a:xfrm>
            <a:off x="136596" y="-250361"/>
            <a:ext cx="11732958" cy="6874073"/>
          </a:xfrm>
        </p:spPr>
        <p:txBody>
          <a:bodyPr vert="horz" lIns="91440" tIns="45720" rIns="91440" bIns="45720" rtlCol="0" anchor="t">
            <a:noAutofit/>
          </a:bodyPr>
          <a:lstStyle/>
          <a:p>
            <a:pPr>
              <a:lnSpc>
                <a:spcPct val="90000"/>
              </a:lnSpc>
            </a:pPr>
            <a:endParaRPr lang="en-US" sz="1900" dirty="0"/>
          </a:p>
          <a:p>
            <a:pPr marL="0" indent="0">
              <a:lnSpc>
                <a:spcPct val="90000"/>
              </a:lnSpc>
              <a:buNone/>
            </a:pPr>
            <a:endParaRPr lang="en-US" sz="4800" dirty="0"/>
          </a:p>
          <a:p>
            <a:pPr marL="0" indent="0" algn="ctr">
              <a:lnSpc>
                <a:spcPct val="90000"/>
              </a:lnSpc>
              <a:buNone/>
            </a:pPr>
            <a:r>
              <a:rPr lang="en-US" sz="4800" u="sng" cap="all" dirty="0">
                <a:ln w="3175" cmpd="sng">
                  <a:noFill/>
                </a:ln>
                <a:ea typeface="+mj-ea"/>
                <a:cs typeface="+mj-cs"/>
              </a:rPr>
              <a:t>Our Weekly Griffin Wildcat Newsletter</a:t>
            </a:r>
            <a:endParaRPr lang="en-US" sz="4800" u="sng" cap="all" dirty="0">
              <a:ln w="3175" cmpd="sng">
                <a:noFill/>
              </a:ln>
            </a:endParaRPr>
          </a:p>
          <a:p>
            <a:pPr>
              <a:lnSpc>
                <a:spcPct val="90000"/>
              </a:lnSpc>
            </a:pPr>
            <a:r>
              <a:rPr lang="en-US" sz="3200" dirty="0"/>
              <a:t>Sent out Friday at 5 PM</a:t>
            </a:r>
          </a:p>
          <a:p>
            <a:pPr>
              <a:lnSpc>
                <a:spcPct val="90000"/>
              </a:lnSpc>
            </a:pPr>
            <a:r>
              <a:rPr lang="en-US" sz="3200" dirty="0"/>
              <a:t>Main way for us to communicate</a:t>
            </a:r>
          </a:p>
          <a:p>
            <a:pPr>
              <a:lnSpc>
                <a:spcPct val="90000"/>
              </a:lnSpc>
            </a:pPr>
            <a:r>
              <a:rPr lang="en-US" sz="3200" dirty="0"/>
              <a:t>Griffin Website</a:t>
            </a:r>
          </a:p>
          <a:p>
            <a:pPr>
              <a:lnSpc>
                <a:spcPct val="90000"/>
              </a:lnSpc>
            </a:pPr>
            <a:r>
              <a:rPr lang="en-US" sz="3200" dirty="0"/>
              <a:t>CTLS Parent</a:t>
            </a:r>
          </a:p>
          <a:p>
            <a:pPr marL="0" indent="0">
              <a:lnSpc>
                <a:spcPct val="90000"/>
              </a:lnSpc>
              <a:buNone/>
            </a:pPr>
            <a:r>
              <a:rPr lang="en-US" sz="3200" u="sng" dirty="0"/>
              <a:t>Also check us out on twitter </a:t>
            </a:r>
          </a:p>
          <a:p>
            <a:pPr marL="0" indent="0">
              <a:lnSpc>
                <a:spcPct val="90000"/>
              </a:lnSpc>
              <a:buNone/>
            </a:pPr>
            <a:r>
              <a:rPr lang="en-US" sz="3200" dirty="0"/>
              <a:t>@GMS_ Wildcats</a:t>
            </a:r>
          </a:p>
          <a:p>
            <a:pPr marL="0" indent="0">
              <a:lnSpc>
                <a:spcPct val="90000"/>
              </a:lnSpc>
              <a:buNone/>
            </a:pPr>
            <a:r>
              <a:rPr lang="en-US" sz="3200" dirty="0"/>
              <a:t>@DrLoraleeHill</a:t>
            </a:r>
          </a:p>
        </p:txBody>
      </p:sp>
    </p:spTree>
    <p:extLst>
      <p:ext uri="{BB962C8B-B14F-4D97-AF65-F5344CB8AC3E}">
        <p14:creationId xmlns:p14="http://schemas.microsoft.com/office/powerpoint/2010/main" val="3366586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AC55AB-F87C-4316-9192-3B29426CA7C4}"/>
              </a:ext>
            </a:extLst>
          </p:cNvPr>
          <p:cNvSpPr>
            <a:spLocks noGrp="1"/>
          </p:cNvSpPr>
          <p:nvPr>
            <p:ph type="title"/>
          </p:nvPr>
        </p:nvSpPr>
        <p:spPr>
          <a:xfrm>
            <a:off x="6847840" y="487680"/>
            <a:ext cx="4659948" cy="2480988"/>
          </a:xfrm>
        </p:spPr>
        <p:txBody>
          <a:bodyPr>
            <a:noAutofit/>
          </a:bodyPr>
          <a:lstStyle/>
          <a:p>
            <a:r>
              <a:rPr lang="en-US" sz="3600" dirty="0">
                <a:solidFill>
                  <a:schemeClr val="tx1"/>
                </a:solidFill>
              </a:rPr>
              <a:t>WE Want you to feel welcome and be involved…</a:t>
            </a:r>
          </a:p>
        </p:txBody>
      </p:sp>
      <p:sp>
        <p:nvSpPr>
          <p:cNvPr id="6" name="Content Placeholder 5">
            <a:extLst>
              <a:ext uri="{FF2B5EF4-FFF2-40B4-BE49-F238E27FC236}">
                <a16:creationId xmlns:a16="http://schemas.microsoft.com/office/drawing/2014/main" id="{005BC603-63B6-4538-9450-35C0140C7011}"/>
              </a:ext>
            </a:extLst>
          </p:cNvPr>
          <p:cNvSpPr>
            <a:spLocks noGrp="1"/>
          </p:cNvSpPr>
          <p:nvPr>
            <p:ph idx="1"/>
          </p:nvPr>
        </p:nvSpPr>
        <p:spPr>
          <a:xfrm>
            <a:off x="361806" y="1506970"/>
            <a:ext cx="6172200" cy="4873625"/>
          </a:xfrm>
        </p:spPr>
        <p:txBody>
          <a:bodyPr>
            <a:normAutofit/>
          </a:bodyPr>
          <a:lstStyle/>
          <a:p>
            <a:r>
              <a:rPr lang="en-US" sz="3200" dirty="0"/>
              <a:t>Open Door Policy</a:t>
            </a:r>
          </a:p>
          <a:p>
            <a:r>
              <a:rPr lang="en-US" sz="3200" dirty="0"/>
              <a:t>GSPN Live (Virtual)  once a month on Mondays (8:00 – 8:45 AM OR 5:00 – 5:45 PM)</a:t>
            </a:r>
          </a:p>
          <a:p>
            <a:r>
              <a:rPr lang="en-US" sz="3200" dirty="0"/>
              <a:t>School Tours with the Principal –  offered once a month on Mondays 10:00 – 11:00 AM</a:t>
            </a:r>
          </a:p>
          <a:p>
            <a:pPr marL="0" indent="0">
              <a:buNone/>
            </a:pPr>
            <a:endParaRPr lang="en-US" sz="3200" dirty="0"/>
          </a:p>
        </p:txBody>
      </p:sp>
      <p:sp>
        <p:nvSpPr>
          <p:cNvPr id="7" name="Text Placeholder 6">
            <a:extLst>
              <a:ext uri="{FF2B5EF4-FFF2-40B4-BE49-F238E27FC236}">
                <a16:creationId xmlns:a16="http://schemas.microsoft.com/office/drawing/2014/main" id="{92A93DBA-0CE8-40DF-BEAA-0C8FACC4D120}"/>
              </a:ext>
            </a:extLst>
          </p:cNvPr>
          <p:cNvSpPr>
            <a:spLocks noGrp="1"/>
          </p:cNvSpPr>
          <p:nvPr>
            <p:ph type="body" sz="half" idx="2"/>
          </p:nvPr>
        </p:nvSpPr>
        <p:spPr>
          <a:xfrm>
            <a:off x="6918960" y="2209799"/>
            <a:ext cx="4588828" cy="4160521"/>
          </a:xfrm>
        </p:spPr>
        <p:txBody>
          <a:bodyPr>
            <a:normAutofit fontScale="77500" lnSpcReduction="20000"/>
          </a:bodyPr>
          <a:lstStyle/>
          <a:p>
            <a:endParaRPr lang="en-US" dirty="0"/>
          </a:p>
          <a:p>
            <a:endParaRPr lang="en-US" dirty="0"/>
          </a:p>
          <a:p>
            <a:endParaRPr lang="en-US" dirty="0"/>
          </a:p>
          <a:p>
            <a:endParaRPr lang="en-US" sz="4000" dirty="0">
              <a:solidFill>
                <a:schemeClr val="tx1"/>
              </a:solidFill>
            </a:endParaRPr>
          </a:p>
          <a:p>
            <a:r>
              <a:rPr lang="en-US" sz="4000" dirty="0"/>
              <a:t>We know middle school is a big transition for all, so we want you to be informed and be able to keep up with what is going on at Griffin!</a:t>
            </a:r>
          </a:p>
        </p:txBody>
      </p:sp>
    </p:spTree>
    <p:extLst>
      <p:ext uri="{BB962C8B-B14F-4D97-AF65-F5344CB8AC3E}">
        <p14:creationId xmlns:p14="http://schemas.microsoft.com/office/powerpoint/2010/main" val="375384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1872F-C1DA-460F-8BFF-19E56B8A4AD8}"/>
              </a:ext>
            </a:extLst>
          </p:cNvPr>
          <p:cNvSpPr>
            <a:spLocks noGrp="1"/>
          </p:cNvSpPr>
          <p:nvPr>
            <p:ph type="title"/>
          </p:nvPr>
        </p:nvSpPr>
        <p:spPr/>
        <p:txBody>
          <a:bodyPr/>
          <a:lstStyle/>
          <a:p>
            <a:r>
              <a:rPr lang="en-US" dirty="0"/>
              <a:t>Building Maps</a:t>
            </a:r>
          </a:p>
        </p:txBody>
      </p:sp>
      <p:sp>
        <p:nvSpPr>
          <p:cNvPr id="3" name="Content Placeholder 2">
            <a:extLst>
              <a:ext uri="{FF2B5EF4-FFF2-40B4-BE49-F238E27FC236}">
                <a16:creationId xmlns:a16="http://schemas.microsoft.com/office/drawing/2014/main" id="{DC73BA54-F8C4-46AE-9806-36EDEC0598EE}"/>
              </a:ext>
            </a:extLst>
          </p:cNvPr>
          <p:cNvSpPr>
            <a:spLocks noGrp="1"/>
          </p:cNvSpPr>
          <p:nvPr>
            <p:ph idx="1"/>
          </p:nvPr>
        </p:nvSpPr>
        <p:spPr/>
        <p:txBody>
          <a:bodyPr>
            <a:noAutofit/>
          </a:bodyPr>
          <a:lstStyle/>
          <a:p>
            <a:r>
              <a:rPr lang="en-US" sz="3200" dirty="0"/>
              <a:t>Yes, we know our building is a MAZE!!!!</a:t>
            </a:r>
          </a:p>
          <a:p>
            <a:endParaRPr lang="en-US" sz="3200" dirty="0"/>
          </a:p>
          <a:p>
            <a:r>
              <a:rPr lang="en-US" sz="3200" dirty="0"/>
              <a:t>We have lots of people here to assist you so you can find your way to specific locations.</a:t>
            </a:r>
          </a:p>
          <a:p>
            <a:endParaRPr lang="en-US" sz="3200" dirty="0"/>
          </a:p>
          <a:p>
            <a:r>
              <a:rPr lang="en-US" sz="3200" dirty="0"/>
              <a:t>If you have questions, just ASK. We are here for you!!!</a:t>
            </a:r>
          </a:p>
        </p:txBody>
      </p:sp>
    </p:spTree>
    <p:extLst>
      <p:ext uri="{BB962C8B-B14F-4D97-AF65-F5344CB8AC3E}">
        <p14:creationId xmlns:p14="http://schemas.microsoft.com/office/powerpoint/2010/main" val="877122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21728-B5A4-412C-9BDE-F4BF2FE3C711}"/>
              </a:ext>
            </a:extLst>
          </p:cNvPr>
          <p:cNvSpPr>
            <a:spLocks noGrp="1"/>
          </p:cNvSpPr>
          <p:nvPr>
            <p:ph type="title"/>
          </p:nvPr>
        </p:nvSpPr>
        <p:spPr>
          <a:xfrm>
            <a:off x="731075" y="1715191"/>
            <a:ext cx="3046629" cy="1951027"/>
          </a:xfrm>
        </p:spPr>
        <p:txBody>
          <a:bodyPr>
            <a:normAutofit fontScale="90000"/>
          </a:bodyPr>
          <a:lstStyle/>
          <a:p>
            <a:pPr algn="ctr"/>
            <a:r>
              <a:rPr lang="en-US" dirty="0">
                <a:solidFill>
                  <a:srgbClr val="FFFFFF"/>
                </a:solidFill>
              </a:rPr>
              <a:t>Key Support Team Members</a:t>
            </a:r>
            <a:endParaRPr lang="en-US" dirty="0"/>
          </a:p>
        </p:txBody>
      </p:sp>
      <p:sp>
        <p:nvSpPr>
          <p:cNvPr id="3" name="Content Placeholder 2">
            <a:extLst>
              <a:ext uri="{FF2B5EF4-FFF2-40B4-BE49-F238E27FC236}">
                <a16:creationId xmlns:a16="http://schemas.microsoft.com/office/drawing/2014/main" id="{B6CC2D36-928B-4A90-9C83-BA9E4920FD97}"/>
              </a:ext>
            </a:extLst>
          </p:cNvPr>
          <p:cNvSpPr>
            <a:spLocks noGrp="1"/>
          </p:cNvSpPr>
          <p:nvPr>
            <p:ph idx="1"/>
          </p:nvPr>
        </p:nvSpPr>
        <p:spPr>
          <a:xfrm>
            <a:off x="3777705" y="513568"/>
            <a:ext cx="7345908" cy="5611659"/>
          </a:xfrm>
        </p:spPr>
        <p:txBody>
          <a:bodyPr>
            <a:normAutofit/>
          </a:bodyPr>
          <a:lstStyle/>
          <a:p>
            <a:pPr marL="0" lvl="0" indent="0">
              <a:buClr>
                <a:prstClr val="white"/>
              </a:buClr>
              <a:buNone/>
            </a:pPr>
            <a:r>
              <a:rPr lang="en-US" dirty="0"/>
              <a:t>      </a:t>
            </a:r>
            <a:r>
              <a:rPr lang="en-US" sz="2400" u="sng" dirty="0"/>
              <a:t>Counselors:</a:t>
            </a:r>
          </a:p>
          <a:p>
            <a:pPr lvl="1">
              <a:buClr>
                <a:prstClr val="white"/>
              </a:buClr>
            </a:pPr>
            <a:r>
              <a:rPr lang="en-US" sz="2400" dirty="0"/>
              <a:t>Ms. Stella Mejia, 6</a:t>
            </a:r>
            <a:r>
              <a:rPr lang="en-US" sz="2400" baseline="30000" dirty="0"/>
              <a:t>th</a:t>
            </a:r>
            <a:r>
              <a:rPr lang="en-US" sz="2400" dirty="0"/>
              <a:t> Grade         </a:t>
            </a:r>
          </a:p>
          <a:p>
            <a:pPr lvl="1">
              <a:buClr>
                <a:prstClr val="white"/>
              </a:buClr>
            </a:pPr>
            <a:r>
              <a:rPr lang="en-US" sz="2400" dirty="0"/>
              <a:t>Ms. Cheryl McFadden, 7</a:t>
            </a:r>
            <a:r>
              <a:rPr lang="en-US" sz="2400" baseline="30000" dirty="0"/>
              <a:t>th</a:t>
            </a:r>
            <a:r>
              <a:rPr lang="en-US" sz="2400" dirty="0"/>
              <a:t> Grade </a:t>
            </a:r>
          </a:p>
          <a:p>
            <a:pPr lvl="1">
              <a:buClr>
                <a:prstClr val="white"/>
              </a:buClr>
            </a:pPr>
            <a:r>
              <a:rPr lang="en-US" sz="2400" dirty="0"/>
              <a:t>Dr. Julia Richardson, 8</a:t>
            </a:r>
            <a:r>
              <a:rPr lang="en-US" sz="2400" baseline="30000" dirty="0"/>
              <a:t>th</a:t>
            </a:r>
            <a:r>
              <a:rPr lang="en-US" sz="2400" dirty="0"/>
              <a:t> Grade	</a:t>
            </a:r>
          </a:p>
          <a:p>
            <a:pPr lvl="1">
              <a:buClr>
                <a:prstClr val="white"/>
              </a:buClr>
            </a:pPr>
            <a:r>
              <a:rPr lang="en-US" sz="2400" dirty="0"/>
              <a:t>Mr. William “Brady” McCaffrey – all students</a:t>
            </a:r>
          </a:p>
          <a:p>
            <a:pPr lvl="1">
              <a:buClr>
                <a:prstClr val="white"/>
              </a:buClr>
            </a:pPr>
            <a:endParaRPr lang="en-US" sz="2400" dirty="0"/>
          </a:p>
          <a:p>
            <a:pPr marL="457200" lvl="1" indent="0">
              <a:buClr>
                <a:prstClr val="white"/>
              </a:buClr>
              <a:buNone/>
            </a:pPr>
            <a:r>
              <a:rPr lang="en-US" sz="2400" u="sng" dirty="0"/>
              <a:t>Support Personnel:</a:t>
            </a:r>
          </a:p>
          <a:p>
            <a:pPr marL="457200" lvl="1" indent="0">
              <a:buClr>
                <a:prstClr val="white"/>
              </a:buClr>
              <a:buNone/>
            </a:pPr>
            <a:r>
              <a:rPr lang="en-US" sz="2400" dirty="0"/>
              <a:t>School Secretary</a:t>
            </a:r>
            <a:r>
              <a:rPr lang="en-US" sz="2400" u="sng" dirty="0"/>
              <a:t> </a:t>
            </a:r>
            <a:r>
              <a:rPr lang="en-US" sz="2400" dirty="0"/>
              <a:t>– Mrs. Shannon Campbell</a:t>
            </a:r>
          </a:p>
          <a:p>
            <a:pPr marL="457200" lvl="1" indent="0">
              <a:buClr>
                <a:prstClr val="white"/>
              </a:buClr>
              <a:buNone/>
            </a:pPr>
            <a:r>
              <a:rPr lang="en-US" sz="2400" dirty="0"/>
              <a:t>Attendance Clerk – Maria Galvez-Munoz</a:t>
            </a:r>
          </a:p>
          <a:p>
            <a:pPr marL="457200" lvl="1" indent="0">
              <a:buClr>
                <a:prstClr val="white"/>
              </a:buClr>
              <a:buNone/>
            </a:pPr>
            <a:r>
              <a:rPr lang="en-US" sz="2400" dirty="0"/>
              <a:t>Registrar – Mrs. Tomeca </a:t>
            </a:r>
            <a:r>
              <a:rPr lang="en-US" sz="2400" dirty="0" err="1"/>
              <a:t>Secrease</a:t>
            </a:r>
            <a:r>
              <a:rPr lang="en-US" sz="2400" dirty="0"/>
              <a:t>-Brown</a:t>
            </a:r>
          </a:p>
          <a:p>
            <a:pPr marL="457200" lvl="1" indent="0">
              <a:buClr>
                <a:prstClr val="white"/>
              </a:buClr>
              <a:buNone/>
            </a:pPr>
            <a:endParaRPr lang="en-US" sz="2000" dirty="0"/>
          </a:p>
        </p:txBody>
      </p:sp>
    </p:spTree>
    <p:extLst>
      <p:ext uri="{BB962C8B-B14F-4D97-AF65-F5344CB8AC3E}">
        <p14:creationId xmlns:p14="http://schemas.microsoft.com/office/powerpoint/2010/main" val="1114513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404DE-005C-44B2-8004-F68ACE5834ED}"/>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6200" b="0" i="0" kern="1200">
                <a:latin typeface="+mj-lt"/>
                <a:ea typeface="+mj-ea"/>
                <a:cs typeface="+mj-cs"/>
              </a:rPr>
              <a:t>THANKS FOR JOINING US GRIFFIN FAMILIES… we’re so glad you’re here</a:t>
            </a:r>
            <a:r>
              <a:rPr lang="en-US" sz="6200"/>
              <a:t>!</a:t>
            </a:r>
            <a:endParaRPr lang="en-US" sz="6200" b="0" i="0" kern="1200">
              <a:solidFill>
                <a:schemeClr val="tx2"/>
              </a:solidFill>
              <a:latin typeface="+mj-lt"/>
              <a:ea typeface="+mj-ea"/>
              <a:cs typeface="+mj-cs"/>
            </a:endParaRPr>
          </a:p>
        </p:txBody>
      </p:sp>
    </p:spTree>
    <p:extLst>
      <p:ext uri="{BB962C8B-B14F-4D97-AF65-F5344CB8AC3E}">
        <p14:creationId xmlns:p14="http://schemas.microsoft.com/office/powerpoint/2010/main" val="919467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06CF-A04B-4475-AB74-A876FC811DB7}"/>
              </a:ext>
            </a:extLst>
          </p:cNvPr>
          <p:cNvSpPr>
            <a:spLocks noGrp="1"/>
          </p:cNvSpPr>
          <p:nvPr>
            <p:ph type="title"/>
          </p:nvPr>
        </p:nvSpPr>
        <p:spPr/>
        <p:txBody>
          <a:bodyPr/>
          <a:lstStyle/>
          <a:p>
            <a:r>
              <a:rPr lang="en-US" dirty="0"/>
              <a:t>AND OUR FABULOUS TEACHERS and support personnel here tonight.</a:t>
            </a:r>
          </a:p>
        </p:txBody>
      </p:sp>
      <p:sp>
        <p:nvSpPr>
          <p:cNvPr id="3" name="Content Placeholder 2">
            <a:extLst>
              <a:ext uri="{FF2B5EF4-FFF2-40B4-BE49-F238E27FC236}">
                <a16:creationId xmlns:a16="http://schemas.microsoft.com/office/drawing/2014/main" id="{5BF51B0F-45BC-42B8-A75D-AAFBEC3E5EA1}"/>
              </a:ext>
            </a:extLst>
          </p:cNvPr>
          <p:cNvSpPr>
            <a:spLocks noGrp="1"/>
          </p:cNvSpPr>
          <p:nvPr>
            <p:ph idx="1"/>
          </p:nvPr>
        </p:nvSpPr>
        <p:spPr/>
        <p:txBody>
          <a:bodyPr>
            <a:normAutofit/>
          </a:bodyPr>
          <a:lstStyle/>
          <a:p>
            <a:r>
              <a:rPr lang="en-US" sz="3600" dirty="0"/>
              <a:t>We choose the very best 6</a:t>
            </a:r>
            <a:r>
              <a:rPr lang="en-US" sz="3600" baseline="30000" dirty="0"/>
              <a:t>th</a:t>
            </a:r>
            <a:r>
              <a:rPr lang="en-US" sz="3600" dirty="0"/>
              <a:t> teachers to help our students transition to Middle School, and we can’t wait for you to meet them tonight!!!!</a:t>
            </a:r>
          </a:p>
          <a:p>
            <a:pPr marL="0" indent="0">
              <a:buNone/>
            </a:pPr>
            <a:endParaRPr lang="en-US" sz="3600" dirty="0"/>
          </a:p>
          <a:p>
            <a:r>
              <a:rPr lang="en-US" sz="3600" dirty="0"/>
              <a:t>We hope you feel a big, warm welcome to Griffin. </a:t>
            </a:r>
            <a:r>
              <a:rPr lang="en-US" sz="3600" dirty="0">
                <a:sym typeface="Wingdings" panose="05000000000000000000" pitchFamily="2" charset="2"/>
              </a:rPr>
              <a:t></a:t>
            </a:r>
            <a:endParaRPr lang="en-US" sz="3600" dirty="0"/>
          </a:p>
        </p:txBody>
      </p:sp>
    </p:spTree>
    <p:extLst>
      <p:ext uri="{BB962C8B-B14F-4D97-AF65-F5344CB8AC3E}">
        <p14:creationId xmlns:p14="http://schemas.microsoft.com/office/powerpoint/2010/main" val="3028109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91BBC-4E85-4E8F-998B-CC845C748314}"/>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6200"/>
              <a:t>THANKS</a:t>
            </a:r>
            <a:r>
              <a:rPr lang="en-US" sz="6200" b="0" i="0" kern="1200">
                <a:latin typeface="+mj-lt"/>
                <a:ea typeface="+mj-ea"/>
                <a:cs typeface="+mj-cs"/>
              </a:rPr>
              <a:t> for all you do to support our district, our community, and our school</a:t>
            </a:r>
            <a:r>
              <a:rPr lang="en-US" sz="6200"/>
              <a:t>!</a:t>
            </a:r>
            <a:endParaRPr lang="en-US" sz="6200" b="0" i="0" kern="1200">
              <a:latin typeface="+mj-lt"/>
              <a:ea typeface="+mj-ea"/>
              <a:cs typeface="+mj-cs"/>
            </a:endParaRPr>
          </a:p>
        </p:txBody>
      </p:sp>
      <p:sp>
        <p:nvSpPr>
          <p:cNvPr id="3" name="Content Placeholder 2">
            <a:extLst>
              <a:ext uri="{FF2B5EF4-FFF2-40B4-BE49-F238E27FC236}">
                <a16:creationId xmlns:a16="http://schemas.microsoft.com/office/drawing/2014/main" id="{56854A78-5B68-422B-8A2B-A584B9846E4F}"/>
              </a:ext>
            </a:extLst>
          </p:cNvPr>
          <p:cNvSpPr>
            <a:spLocks noGrp="1"/>
          </p:cNvSpPr>
          <p:nvPr>
            <p:ph idx="1"/>
          </p:nvPr>
        </p:nvSpPr>
        <p:spPr>
          <a:xfrm>
            <a:off x="965505" y="4777380"/>
            <a:ext cx="10260990" cy="1209763"/>
          </a:xfrm>
        </p:spPr>
        <p:txBody>
          <a:bodyPr vert="horz" lIns="91440" tIns="45720" rIns="91440" bIns="45720" rtlCol="0" anchor="t">
            <a:normAutofit/>
          </a:bodyPr>
          <a:lstStyle/>
          <a:p>
            <a:pPr marL="0" indent="0" algn="ctr">
              <a:buNone/>
            </a:pPr>
            <a:r>
              <a:rPr lang="en-US" sz="3600" b="0" i="0" kern="1200" cap="all" dirty="0">
                <a:latin typeface="+mj-lt"/>
              </a:rPr>
              <a:t>We are excited about the Class of 2030 of Griffin Wildcats</a:t>
            </a:r>
          </a:p>
        </p:txBody>
      </p:sp>
    </p:spTree>
    <p:extLst>
      <p:ext uri="{BB962C8B-B14F-4D97-AF65-F5344CB8AC3E}">
        <p14:creationId xmlns:p14="http://schemas.microsoft.com/office/powerpoint/2010/main" val="2274171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895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3C9C0A-47AD-49A5-838A-A43281BDCD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79507746-2C84-4EB6-B021-47E5289106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p:cNvSpPr>
            <a:spLocks noGrp="1"/>
          </p:cNvSpPr>
          <p:nvPr>
            <p:ph type="title"/>
          </p:nvPr>
        </p:nvSpPr>
        <p:spPr>
          <a:xfrm>
            <a:off x="648930" y="629267"/>
            <a:ext cx="9252154" cy="1016654"/>
          </a:xfrm>
        </p:spPr>
        <p:txBody>
          <a:bodyPr>
            <a:normAutofit fontScale="90000"/>
          </a:bodyPr>
          <a:lstStyle/>
          <a:p>
            <a:pPr>
              <a:lnSpc>
                <a:spcPct val="90000"/>
              </a:lnSpc>
            </a:pPr>
            <a:br>
              <a:rPr lang="en-US" sz="3300" dirty="0">
                <a:solidFill>
                  <a:srgbClr val="EBEBEB"/>
                </a:solidFill>
                <a:latin typeface="+mn-lt"/>
              </a:rPr>
            </a:br>
            <a:r>
              <a:rPr lang="en-US" sz="6000" dirty="0">
                <a:solidFill>
                  <a:srgbClr val="EBEBEB"/>
                </a:solidFill>
                <a:latin typeface="+mn-lt"/>
              </a:rPr>
              <a:t>Griffin’s  Mission and Vision  </a:t>
            </a:r>
          </a:p>
        </p:txBody>
      </p:sp>
      <p:sp>
        <p:nvSpPr>
          <p:cNvPr id="14" name="Rectangle 13">
            <a:extLst>
              <a:ext uri="{FF2B5EF4-FFF2-40B4-BE49-F238E27FC236}">
                <a16:creationId xmlns:a16="http://schemas.microsoft.com/office/drawing/2014/main" id="{7B0D28F5-B926-4D9B-9413-91E73A4C62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2B3D24C5-CE61-47C8-A0D0-C767528D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7EFD1944-050D-4AAC-8531-40C8C983B8B8}"/>
              </a:ext>
            </a:extLst>
          </p:cNvPr>
          <p:cNvGraphicFramePr>
            <a:graphicFrameLocks noGrp="1"/>
          </p:cNvGraphicFramePr>
          <p:nvPr>
            <p:ph idx="1"/>
            <p:extLst>
              <p:ext uri="{D42A27DB-BD31-4B8C-83A1-F6EECF244321}">
                <p14:modId xmlns:p14="http://schemas.microsoft.com/office/powerpoint/2010/main" val="2839075243"/>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754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99758" y="3269294"/>
            <a:ext cx="5576303" cy="3140688"/>
          </a:xfrm>
        </p:spPr>
        <p:txBody>
          <a:bodyPr>
            <a:normAutofit fontScale="90000"/>
          </a:bodyPr>
          <a:lstStyle/>
          <a:p>
            <a:pPr>
              <a:lnSpc>
                <a:spcPct val="90000"/>
              </a:lnSpc>
              <a:spcBef>
                <a:spcPts val="1000"/>
              </a:spcBef>
              <a:buClr>
                <a:srgbClr val="ACD433"/>
              </a:buClr>
              <a:buSzPct val="80000"/>
            </a:pPr>
            <a:r>
              <a:rPr lang="en-US" sz="3600" dirty="0"/>
              <a:t>BE GREAT…BE GRIFFIN…</a:t>
            </a:r>
            <a:br>
              <a:rPr lang="en-US" sz="3600" dirty="0"/>
            </a:br>
            <a:br>
              <a:rPr lang="en-US" sz="3600" dirty="0"/>
            </a:br>
            <a:r>
              <a:rPr lang="en-US" sz="3600" u="sng" dirty="0"/>
              <a:t>PBIS </a:t>
            </a:r>
            <a:r>
              <a:rPr lang="en-US" sz="3600" u="sng" cap="none" dirty="0">
                <a:ln>
                  <a:noFill/>
                </a:ln>
              </a:rPr>
              <a:t>SCHOOL-WIDE</a:t>
            </a:r>
            <a:br>
              <a:rPr lang="en-US" sz="3600" u="sng" dirty="0"/>
            </a:br>
            <a:br>
              <a:rPr lang="en-US" sz="3600" u="sng" dirty="0"/>
            </a:br>
            <a:r>
              <a:rPr lang="en-US" sz="3600" u="sng" dirty="0"/>
              <a:t>EXPECTATIONS</a:t>
            </a:r>
            <a:r>
              <a:rPr lang="en-US" sz="3600" u="sng" cap="none" dirty="0">
                <a:ln>
                  <a:noFill/>
                </a:ln>
              </a:rPr>
              <a:t>:</a:t>
            </a:r>
            <a:br>
              <a:rPr lang="en-US" sz="3600" u="sng" cap="none" dirty="0">
                <a:ln>
                  <a:noFill/>
                </a:ln>
              </a:rPr>
            </a:br>
            <a:br>
              <a:rPr lang="en-US" sz="3600" u="sng" cap="none" dirty="0">
                <a:ln>
                  <a:noFill/>
                </a:ln>
              </a:rPr>
            </a:br>
            <a:r>
              <a:rPr lang="en-US" sz="3600" cap="none" dirty="0">
                <a:ln>
                  <a:noFill/>
                </a:ln>
              </a:rPr>
              <a:t>BE HERE</a:t>
            </a:r>
            <a:br>
              <a:rPr lang="en-US" sz="3600" cap="none" dirty="0">
                <a:ln>
                  <a:noFill/>
                </a:ln>
              </a:rPr>
            </a:br>
            <a:r>
              <a:rPr lang="en-US" sz="3600" cap="none" dirty="0">
                <a:ln>
                  <a:noFill/>
                </a:ln>
              </a:rPr>
              <a:t>BE READY</a:t>
            </a:r>
            <a:br>
              <a:rPr lang="en-US" sz="3600" cap="none" dirty="0">
                <a:ln>
                  <a:noFill/>
                </a:ln>
              </a:rPr>
            </a:br>
            <a:r>
              <a:rPr lang="en-US" sz="3600" cap="none" dirty="0">
                <a:ln>
                  <a:noFill/>
                </a:ln>
              </a:rPr>
              <a:t>BE RESPECTFUL</a:t>
            </a:r>
            <a:br>
              <a:rPr lang="en-US" sz="1700" cap="none" dirty="0">
                <a:ln>
                  <a:noFill/>
                </a:ln>
              </a:rPr>
            </a:br>
            <a:br>
              <a:rPr lang="en-US" sz="1700" dirty="0"/>
            </a:br>
            <a:br>
              <a:rPr lang="en-US" sz="1700" dirty="0"/>
            </a:br>
            <a:br>
              <a:rPr lang="en-US" sz="1700" dirty="0"/>
            </a:br>
            <a:br>
              <a:rPr lang="en-US" sz="1700" dirty="0"/>
            </a:br>
            <a:r>
              <a:rPr lang="en-US" sz="1700" dirty="0"/>
              <a:t>                              </a:t>
            </a:r>
          </a:p>
        </p:txBody>
      </p:sp>
      <p:pic>
        <p:nvPicPr>
          <p:cNvPr id="3" name="Picture 4" descr="A picture containing drawing&#10;&#10;Description generated with very high confidence">
            <a:extLst>
              <a:ext uri="{FF2B5EF4-FFF2-40B4-BE49-F238E27FC236}">
                <a16:creationId xmlns:a16="http://schemas.microsoft.com/office/drawing/2014/main" id="{49477F71-E43A-40BF-9693-477E5628733A}"/>
              </a:ext>
            </a:extLst>
          </p:cNvPr>
          <p:cNvPicPr>
            <a:picLocks noChangeAspect="1"/>
          </p:cNvPicPr>
          <p:nvPr/>
        </p:nvPicPr>
        <p:blipFill>
          <a:blip r:embed="rId3"/>
          <a:stretch>
            <a:fillRect/>
          </a:stretch>
        </p:blipFill>
        <p:spPr>
          <a:xfrm>
            <a:off x="1267736" y="647698"/>
            <a:ext cx="2745883" cy="2123483"/>
          </a:xfrm>
          <a:prstGeom prst="rect">
            <a:avLst/>
          </a:prstGeom>
          <a:effectLst/>
        </p:spPr>
      </p:pic>
      <p:pic>
        <p:nvPicPr>
          <p:cNvPr id="4" name="Picture 3">
            <a:extLst>
              <a:ext uri="{FF2B5EF4-FFF2-40B4-BE49-F238E27FC236}">
                <a16:creationId xmlns:a16="http://schemas.microsoft.com/office/drawing/2014/main" id="{EC31D6D8-B645-4A2C-92C2-F1E3D3B10671}"/>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854" r="2" b="4480"/>
          <a:stretch/>
        </p:blipFill>
        <p:spPr>
          <a:xfrm>
            <a:off x="643854" y="2924248"/>
            <a:ext cx="3990829" cy="3239665"/>
          </a:xfrm>
          <a:prstGeom prst="rect">
            <a:avLst/>
          </a:prstGeom>
          <a:effectLst/>
        </p:spPr>
      </p:pic>
    </p:spTree>
    <p:extLst>
      <p:ext uri="{BB962C8B-B14F-4D97-AF65-F5344CB8AC3E}">
        <p14:creationId xmlns:p14="http://schemas.microsoft.com/office/powerpoint/2010/main" val="2190879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58" name="Google Shape;58;p13"/>
          <p:cNvPicPr preferRelativeResize="0"/>
          <p:nvPr/>
        </p:nvPicPr>
        <p:blipFill>
          <a:blip r:embed="rId3">
            <a:alphaModFix/>
          </a:blip>
          <a:stretch>
            <a:fillRect/>
          </a:stretch>
        </p:blipFill>
        <p:spPr>
          <a:xfrm>
            <a:off x="1676400" y="1830514"/>
            <a:ext cx="8839200" cy="319696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F7655F4420D24C9B9F446E1B5E3BC1" ma:contentTypeVersion="23" ma:contentTypeDescription="Create a new document." ma:contentTypeScope="" ma:versionID="f4a22b4ebd223e0dc5d7957548ca1d1a">
  <xsd:schema xmlns:xsd="http://www.w3.org/2001/XMLSchema" xmlns:xs="http://www.w3.org/2001/XMLSchema" xmlns:p="http://schemas.microsoft.com/office/2006/metadata/properties" xmlns:ns3="e98143ef-1c87-450f-9e65-75001a6d2334" xmlns:ns4="64c8e3db-ebf5-4e82-85e7-2bcc9da3fe5d" targetNamespace="http://schemas.microsoft.com/office/2006/metadata/properties" ma:root="true" ma:fieldsID="7af092927a36f691b35a73ead1e1701a" ns3:_="" ns4:_="">
    <xsd:import namespace="e98143ef-1c87-450f-9e65-75001a6d2334"/>
    <xsd:import namespace="64c8e3db-ebf5-4e82-85e7-2bcc9da3fe5d"/>
    <xsd:element name="properties">
      <xsd:complexType>
        <xsd:sequence>
          <xsd:element name="documentManagement">
            <xsd:complexType>
              <xsd:all>
                <xsd:element ref="ns3:NotebookType" minOccurs="0"/>
                <xsd:element ref="ns3:FolderType" minOccurs="0"/>
                <xsd:element ref="ns3:Owner" minOccurs="0"/>
                <xsd:element ref="ns3:DefaultSectionNames" minOccurs="0"/>
                <xsd:element ref="ns3:AppVersion" minOccurs="0"/>
                <xsd:element ref="ns3:Teachers" minOccurs="0"/>
                <xsd:element ref="ns3:Students" minOccurs="0"/>
                <xsd:element ref="ns3:Student_Groups" minOccurs="0"/>
                <xsd:element ref="ns4:SharedWithUsers" minOccurs="0"/>
                <xsd:element ref="ns4:SharedWithDetails" minOccurs="0"/>
                <xsd:element ref="ns4:SharingHintHash" minOccurs="0"/>
                <xsd:element ref="ns3:Invited_Teachers" minOccurs="0"/>
                <xsd:element ref="ns3:Invited_Students" minOccurs="0"/>
                <xsd:element ref="ns3:Self_Registration_Enabled" minOccurs="0"/>
                <xsd:element ref="ns4:LastSharedByUser" minOccurs="0"/>
                <xsd:element ref="ns4:LastSharedBy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8143ef-1c87-450f-9e65-75001a6d2334" elementFormDefault="qualified">
    <xsd:import namespace="http://schemas.microsoft.com/office/2006/documentManagement/types"/>
    <xsd:import namespace="http://schemas.microsoft.com/office/infopath/2007/PartnerControls"/>
    <xsd:element name="NotebookType" ma:index="8" nillable="true" ma:displayName="Notebook Type" ma:indexed="true" ma:internalName="NotebookType">
      <xsd:simpleType>
        <xsd:restriction base="dms:Text"/>
      </xsd:simpleType>
    </xsd:element>
    <xsd:element name="FolderType" ma:index="9" nillable="true" ma:displayName="Folder Type" ma:internalName="FolderType">
      <xsd:simpleType>
        <xsd:restriction base="dms:Text"/>
      </xsd:simpleType>
    </xsd:element>
    <xsd:element name="Owner" ma:index="10"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1" nillable="true" ma:displayName="Default Section Names" ma:internalName="DefaultSectionNames">
      <xsd:simpleType>
        <xsd:restriction base="dms:Note">
          <xsd:maxLength value="255"/>
        </xsd:restriction>
      </xsd:simpleType>
    </xsd:element>
    <xsd:element name="AppVersion" ma:index="12" nillable="true" ma:displayName="App Version" ma:internalName="AppVersion">
      <xsd:simpleType>
        <xsd:restriction base="dms:Text"/>
      </xsd:simpleType>
    </xsd:element>
    <xsd:element name="Teachers" ma:index="13"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4"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5"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19" nillable="true" ma:displayName="Invited Teachers" ma:internalName="Invited_Teachers">
      <xsd:simpleType>
        <xsd:restriction base="dms:Note">
          <xsd:maxLength value="255"/>
        </xsd:restriction>
      </xsd:simpleType>
    </xsd:element>
    <xsd:element name="Invited_Students" ma:index="20" nillable="true" ma:displayName="Invited Students" ma:internalName="Invited_Students">
      <xsd:simpleType>
        <xsd:restriction base="dms:Note">
          <xsd:maxLength value="255"/>
        </xsd:restriction>
      </xsd:simpleType>
    </xsd:element>
    <xsd:element name="Self_Registration_Enabled" ma:index="21" nillable="true" ma:displayName="Self_Registration_Enabled" ma:internalName="Self_Registration_Enabled">
      <xsd:simpleType>
        <xsd:restriction base="dms:Boolean"/>
      </xsd:simpleType>
    </xsd:element>
    <xsd:element name="MediaServiceMetadata" ma:index="24" nillable="true" ma:displayName="MediaServiceMetadata" ma:description="" ma:hidden="true" ma:internalName="MediaServiceMetadata" ma:readOnly="true">
      <xsd:simpleType>
        <xsd:restriction base="dms:Note"/>
      </xsd:simpleType>
    </xsd:element>
    <xsd:element name="MediaServiceFastMetadata" ma:index="25" nillable="true" ma:displayName="MediaServiceFastMetadata" ma:description="" ma:hidden="true" ma:internalName="MediaServiceFastMetadata" ma:readOnly="true">
      <xsd:simpleType>
        <xsd:restriction base="dms:Note"/>
      </xsd:simpleType>
    </xsd:element>
    <xsd:element name="MediaServiceDateTaken" ma:index="26" nillable="true" ma:displayName="MediaServiceDateTaken" ma:hidden="true" ma:internalName="MediaServiceDateTaken" ma:readOnly="true">
      <xsd:simpleType>
        <xsd:restriction base="dms:Text"/>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c8e3db-ebf5-4e82-85e7-2bcc9da3fe5d" elementFormDefault="qualified">
    <xsd:import namespace="http://schemas.microsoft.com/office/2006/documentManagement/types"/>
    <xsd:import namespace="http://schemas.microsoft.com/office/infopath/2007/PartnerControls"/>
    <xsd:element name="SharedWithUsers" ma:index="16"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element name="SharingHintHash" ma:index="18" nillable="true" ma:displayName="Sharing Hint Hash" ma:description="" ma:hidden="true" ma:internalName="SharingHintHash" ma:readOnly="true">
      <xsd:simpleType>
        <xsd:restriction base="dms:Text"/>
      </xsd:simpleType>
    </xsd:element>
    <xsd:element name="LastSharedByUser" ma:index="22" nillable="true" ma:displayName="Last Shared By User" ma:description="" ma:internalName="LastSharedByUser" ma:readOnly="true">
      <xsd:simpleType>
        <xsd:restriction base="dms:Note">
          <xsd:maxLength value="255"/>
        </xsd:restriction>
      </xsd:simpleType>
    </xsd:element>
    <xsd:element name="LastSharedByTime" ma:index="23"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NotebookType xmlns="e98143ef-1c87-450f-9e65-75001a6d2334" xsi:nil="true"/>
    <Owner xmlns="e98143ef-1c87-450f-9e65-75001a6d2334">
      <UserInfo>
        <DisplayName/>
        <AccountId xsi:nil="true"/>
        <AccountType/>
      </UserInfo>
    </Owner>
    <Students xmlns="e98143ef-1c87-450f-9e65-75001a6d2334">
      <UserInfo>
        <DisplayName/>
        <AccountId xsi:nil="true"/>
        <AccountType/>
      </UserInfo>
    </Students>
    <Student_Groups xmlns="e98143ef-1c87-450f-9e65-75001a6d2334">
      <UserInfo>
        <DisplayName/>
        <AccountId xsi:nil="true"/>
        <AccountType/>
      </UserInfo>
    </Student_Groups>
    <DefaultSectionNames xmlns="e98143ef-1c87-450f-9e65-75001a6d2334" xsi:nil="true"/>
    <AppVersion xmlns="e98143ef-1c87-450f-9e65-75001a6d2334" xsi:nil="true"/>
    <Invited_Teachers xmlns="e98143ef-1c87-450f-9e65-75001a6d2334" xsi:nil="true"/>
    <FolderType xmlns="e98143ef-1c87-450f-9e65-75001a6d2334" xsi:nil="true"/>
    <Self_Registration_Enabled xmlns="e98143ef-1c87-450f-9e65-75001a6d2334" xsi:nil="true"/>
    <Invited_Students xmlns="e98143ef-1c87-450f-9e65-75001a6d2334" xsi:nil="true"/>
    <Teachers xmlns="e98143ef-1c87-450f-9e65-75001a6d2334">
      <UserInfo>
        <DisplayName/>
        <AccountId xsi:nil="true"/>
        <AccountType/>
      </UserInfo>
    </Teachers>
  </documentManagement>
</p:properties>
</file>

<file path=customXml/itemProps1.xml><?xml version="1.0" encoding="utf-8"?>
<ds:datastoreItem xmlns:ds="http://schemas.openxmlformats.org/officeDocument/2006/customXml" ds:itemID="{C00F469C-594D-4193-A492-834B27A02898}">
  <ds:schemaRefs>
    <ds:schemaRef ds:uri="http://schemas.microsoft.com/sharepoint/v3/contenttype/forms"/>
  </ds:schemaRefs>
</ds:datastoreItem>
</file>

<file path=customXml/itemProps2.xml><?xml version="1.0" encoding="utf-8"?>
<ds:datastoreItem xmlns:ds="http://schemas.openxmlformats.org/officeDocument/2006/customXml" ds:itemID="{8D943417-1BE2-4F23-8942-7DA5B7B43334}">
  <ds:schemaRefs>
    <ds:schemaRef ds:uri="64c8e3db-ebf5-4e82-85e7-2bcc9da3fe5d"/>
    <ds:schemaRef ds:uri="e98143ef-1c87-450f-9e65-75001a6d233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6A8B341-B151-4B6C-9219-DF55E076DA38}">
  <ds:schemaRefs>
    <ds:schemaRef ds:uri="e98143ef-1c87-450f-9e65-75001a6d2334"/>
    <ds:schemaRef ds:uri="http://schemas.microsoft.com/office/2006/documentManagement/types"/>
    <ds:schemaRef ds:uri="http://purl.org/dc/dcmitype/"/>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64c8e3db-ebf5-4e82-85e7-2bcc9da3fe5d"/>
    <ds:schemaRef ds:uri="http://purl.org/dc/terms/"/>
  </ds:schemaRefs>
</ds:datastoreItem>
</file>

<file path=docProps/app.xml><?xml version="1.0" encoding="utf-8"?>
<Properties xmlns="http://schemas.openxmlformats.org/officeDocument/2006/extended-properties" xmlns:vt="http://schemas.openxmlformats.org/officeDocument/2006/docPropsVTypes">
  <Template>Ion</Template>
  <TotalTime>1551</TotalTime>
  <Words>2065</Words>
  <Application>Microsoft Office PowerPoint</Application>
  <PresentationFormat>Widescreen</PresentationFormat>
  <Paragraphs>215</Paragraphs>
  <Slides>30</Slides>
  <Notes>15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Boogaloo</vt:lpstr>
      <vt:lpstr>Calibri</vt:lpstr>
      <vt:lpstr>Century Gothic</vt:lpstr>
      <vt:lpstr>Gill Sans MT</vt:lpstr>
      <vt:lpstr>Holtwood One SC</vt:lpstr>
      <vt:lpstr>Montserrat</vt:lpstr>
      <vt:lpstr>Oswald</vt:lpstr>
      <vt:lpstr>Passion One</vt:lpstr>
      <vt:lpstr>Playfair Display</vt:lpstr>
      <vt:lpstr>Wingdings 3</vt:lpstr>
      <vt:lpstr>Ion</vt:lpstr>
      <vt:lpstr>Pop</vt:lpstr>
      <vt:lpstr>PowerPoint Presentation</vt:lpstr>
      <vt:lpstr>Griffin Middle School Administrative Team</vt:lpstr>
      <vt:lpstr>Key Support Team Members</vt:lpstr>
      <vt:lpstr>AND OUR FABULOUS TEACHERS and support personnel here tonight.</vt:lpstr>
      <vt:lpstr>THANKS for all you do to support our district, our community, and our school!</vt:lpstr>
      <vt:lpstr>PowerPoint Presentation</vt:lpstr>
      <vt:lpstr> Griffin’s  Mission and Vision  </vt:lpstr>
      <vt:lpstr>BE GREAT…BE GRIFFIN…  PBIS SCHOOL-WIDE  EXPECTATIONS:  BE HERE BE READY BE RESPECTFUL                                   </vt:lpstr>
      <vt:lpstr>PowerPoint Presentation</vt:lpstr>
      <vt:lpstr>Our school will THRIVE with your help!</vt:lpstr>
      <vt:lpstr>Grab a flyer!</vt:lpstr>
      <vt:lpstr>PowerPoint Presentation</vt:lpstr>
      <vt:lpstr>PowerPoint Presentation</vt:lpstr>
      <vt:lpstr>PowerPoint Presentation</vt:lpstr>
      <vt:lpstr>PowerPoint Presentation</vt:lpstr>
      <vt:lpstr>PowerPoint Presentation</vt:lpstr>
      <vt:lpstr>Mission &amp; Purpose</vt:lpstr>
      <vt:lpstr>2022 – 2023 Accomplishments </vt:lpstr>
      <vt:lpstr>2022-23 Fundraising </vt:lpstr>
      <vt:lpstr>Lots of opportunities to be involved in the Foundation</vt:lpstr>
      <vt:lpstr> Nothing Bundt Cakes</vt:lpstr>
      <vt:lpstr>Highlights of Griffin</vt:lpstr>
      <vt:lpstr>Supports Available To Students – school counseling</vt:lpstr>
      <vt:lpstr>How To Prepare For Middle School </vt:lpstr>
      <vt:lpstr>Connections Classes</vt:lpstr>
      <vt:lpstr>Advanced Content in Middle School</vt:lpstr>
      <vt:lpstr>PowerPoint Presentation</vt:lpstr>
      <vt:lpstr>WE Want you to feel welcome and be involved…</vt:lpstr>
      <vt:lpstr>Building Maps</vt:lpstr>
      <vt:lpstr>THANKS FOR JOINING US GRIFFIN FAMILIES… we’re so glad you’re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Kacie Phipps</dc:creator>
  <cp:lastModifiedBy>Lindsay Anderson</cp:lastModifiedBy>
  <cp:revision>12</cp:revision>
  <dcterms:created xsi:type="dcterms:W3CDTF">2020-03-12T03:17:32Z</dcterms:created>
  <dcterms:modified xsi:type="dcterms:W3CDTF">2023-03-10T18:37:14Z</dcterms:modified>
</cp:coreProperties>
</file>