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1" r:id="rId2"/>
    <p:sldId id="303" r:id="rId3"/>
    <p:sldId id="389" r:id="rId4"/>
    <p:sldId id="319" r:id="rId5"/>
    <p:sldId id="270" r:id="rId6"/>
    <p:sldId id="390" r:id="rId7"/>
    <p:sldId id="391" r:id="rId8"/>
    <p:sldId id="331" r:id="rId9"/>
    <p:sldId id="256" r:id="rId10"/>
    <p:sldId id="332" r:id="rId11"/>
    <p:sldId id="257" r:id="rId12"/>
    <p:sldId id="307" r:id="rId13"/>
    <p:sldId id="329" r:id="rId14"/>
    <p:sldId id="330" r:id="rId15"/>
    <p:sldId id="258" r:id="rId16"/>
    <p:sldId id="259" r:id="rId17"/>
    <p:sldId id="260" r:id="rId18"/>
    <p:sldId id="261" r:id="rId19"/>
    <p:sldId id="262" r:id="rId20"/>
    <p:sldId id="264" r:id="rId21"/>
    <p:sldId id="326" r:id="rId22"/>
    <p:sldId id="328" r:id="rId23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37EA74-C7E5-466C-8F7B-6FAB756F17BC}" v="24" dt="2023-01-26T18:40:39.703"/>
    <p1510:client id="{BFF80208-34B2-4E9E-A7A6-CDB855CE577D}" v="1" dt="2023-01-26T21:01:02.9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essa Watkins" userId="37f9ba0c-f556-46d5-a246-a1fca6b49b65" providerId="ADAL" clId="{BFF80208-34B2-4E9E-A7A6-CDB855CE577D}"/>
    <pc:docChg chg="modSld modNotesMaster">
      <pc:chgData name="Vanessa Watkins" userId="37f9ba0c-f556-46d5-a246-a1fca6b49b65" providerId="ADAL" clId="{BFF80208-34B2-4E9E-A7A6-CDB855CE577D}" dt="2023-01-26T21:01:02.997" v="0"/>
      <pc:docMkLst>
        <pc:docMk/>
      </pc:docMkLst>
      <pc:sldChg chg="modNotes">
        <pc:chgData name="Vanessa Watkins" userId="37f9ba0c-f556-46d5-a246-a1fca6b49b65" providerId="ADAL" clId="{BFF80208-34B2-4E9E-A7A6-CDB855CE577D}" dt="2023-01-26T21:01:02.997" v="0"/>
        <pc:sldMkLst>
          <pc:docMk/>
          <pc:sldMk cId="0" sldId="258"/>
        </pc:sldMkLst>
      </pc:sldChg>
      <pc:sldChg chg="modNotes">
        <pc:chgData name="Vanessa Watkins" userId="37f9ba0c-f556-46d5-a246-a1fca6b49b65" providerId="ADAL" clId="{BFF80208-34B2-4E9E-A7A6-CDB855CE577D}" dt="2023-01-26T21:01:02.997" v="0"/>
        <pc:sldMkLst>
          <pc:docMk/>
          <pc:sldMk cId="0" sldId="259"/>
        </pc:sldMkLst>
      </pc:sldChg>
      <pc:sldChg chg="modNotes">
        <pc:chgData name="Vanessa Watkins" userId="37f9ba0c-f556-46d5-a246-a1fca6b49b65" providerId="ADAL" clId="{BFF80208-34B2-4E9E-A7A6-CDB855CE577D}" dt="2023-01-26T21:01:02.997" v="0"/>
        <pc:sldMkLst>
          <pc:docMk/>
          <pc:sldMk cId="0" sldId="260"/>
        </pc:sldMkLst>
      </pc:sldChg>
      <pc:sldChg chg="modNotes">
        <pc:chgData name="Vanessa Watkins" userId="37f9ba0c-f556-46d5-a246-a1fca6b49b65" providerId="ADAL" clId="{BFF80208-34B2-4E9E-A7A6-CDB855CE577D}" dt="2023-01-26T21:01:02.997" v="0"/>
        <pc:sldMkLst>
          <pc:docMk/>
          <pc:sldMk cId="0" sldId="261"/>
        </pc:sldMkLst>
      </pc:sldChg>
      <pc:sldChg chg="modNotes">
        <pc:chgData name="Vanessa Watkins" userId="37f9ba0c-f556-46d5-a246-a1fca6b49b65" providerId="ADAL" clId="{BFF80208-34B2-4E9E-A7A6-CDB855CE577D}" dt="2023-01-26T21:01:02.997" v="0"/>
        <pc:sldMkLst>
          <pc:docMk/>
          <pc:sldMk cId="0" sldId="262"/>
        </pc:sldMkLst>
      </pc:sldChg>
      <pc:sldChg chg="modNotes">
        <pc:chgData name="Vanessa Watkins" userId="37f9ba0c-f556-46d5-a246-a1fca6b49b65" providerId="ADAL" clId="{BFF80208-34B2-4E9E-A7A6-CDB855CE577D}" dt="2023-01-26T21:01:02.997" v="0"/>
        <pc:sldMkLst>
          <pc:docMk/>
          <pc:sldMk cId="0" sldId="264"/>
        </pc:sldMkLst>
      </pc:sldChg>
      <pc:sldChg chg="modNotes">
        <pc:chgData name="Vanessa Watkins" userId="37f9ba0c-f556-46d5-a246-a1fca6b49b65" providerId="ADAL" clId="{BFF80208-34B2-4E9E-A7A6-CDB855CE577D}" dt="2023-01-26T21:01:02.997" v="0"/>
        <pc:sldMkLst>
          <pc:docMk/>
          <pc:sldMk cId="0" sldId="329"/>
        </pc:sldMkLst>
      </pc:sldChg>
      <pc:sldChg chg="modNotes">
        <pc:chgData name="Vanessa Watkins" userId="37f9ba0c-f556-46d5-a246-a1fca6b49b65" providerId="ADAL" clId="{BFF80208-34B2-4E9E-A7A6-CDB855CE577D}" dt="2023-01-26T21:01:02.997" v="0"/>
        <pc:sldMkLst>
          <pc:docMk/>
          <pc:sldMk cId="0" sldId="330"/>
        </pc:sldMkLst>
      </pc:sldChg>
      <pc:sldChg chg="modNotes">
        <pc:chgData name="Vanessa Watkins" userId="37f9ba0c-f556-46d5-a246-a1fca6b49b65" providerId="ADAL" clId="{BFF80208-34B2-4E9E-A7A6-CDB855CE577D}" dt="2023-01-26T21:01:02.997" v="0"/>
        <pc:sldMkLst>
          <pc:docMk/>
          <pc:sldMk cId="1687011676" sldId="391"/>
        </pc:sldMkLst>
      </pc:sldChg>
    </pc:docChg>
  </pc:docChgLst>
  <pc:docChgLst>
    <pc:chgData name="Lisa Moore Sparks" userId="b128ba28-e856-4f8d-970a-1532f0e4f51b" providerId="ADAL" clId="{1437EA74-C7E5-466C-8F7B-6FAB756F17BC}"/>
    <pc:docChg chg="undo custSel addSld delSld modSld">
      <pc:chgData name="Lisa Moore Sparks" userId="b128ba28-e856-4f8d-970a-1532f0e4f51b" providerId="ADAL" clId="{1437EA74-C7E5-466C-8F7B-6FAB756F17BC}" dt="2023-01-26T18:40:39.703" v="85"/>
      <pc:docMkLst>
        <pc:docMk/>
      </pc:docMkLst>
      <pc:sldChg chg="modTransition">
        <pc:chgData name="Lisa Moore Sparks" userId="b128ba28-e856-4f8d-970a-1532f0e4f51b" providerId="ADAL" clId="{1437EA74-C7E5-466C-8F7B-6FAB756F17BC}" dt="2023-01-26T18:20:40.010" v="61"/>
        <pc:sldMkLst>
          <pc:docMk/>
          <pc:sldMk cId="1601843016" sldId="256"/>
        </pc:sldMkLst>
      </pc:sldChg>
      <pc:sldChg chg="modTransition">
        <pc:chgData name="Lisa Moore Sparks" userId="b128ba28-e856-4f8d-970a-1532f0e4f51b" providerId="ADAL" clId="{1437EA74-C7E5-466C-8F7B-6FAB756F17BC}" dt="2023-01-26T18:20:40.010" v="61"/>
        <pc:sldMkLst>
          <pc:docMk/>
          <pc:sldMk cId="564005670" sldId="257"/>
        </pc:sldMkLst>
      </pc:sldChg>
      <pc:sldChg chg="modTransition">
        <pc:chgData name="Lisa Moore Sparks" userId="b128ba28-e856-4f8d-970a-1532f0e4f51b" providerId="ADAL" clId="{1437EA74-C7E5-466C-8F7B-6FAB756F17BC}" dt="2023-01-26T18:20:56.516" v="62"/>
        <pc:sldMkLst>
          <pc:docMk/>
          <pc:sldMk cId="0" sldId="258"/>
        </pc:sldMkLst>
      </pc:sldChg>
      <pc:sldChg chg="modTransition">
        <pc:chgData name="Lisa Moore Sparks" userId="b128ba28-e856-4f8d-970a-1532f0e4f51b" providerId="ADAL" clId="{1437EA74-C7E5-466C-8F7B-6FAB756F17BC}" dt="2023-01-26T18:20:56.516" v="62"/>
        <pc:sldMkLst>
          <pc:docMk/>
          <pc:sldMk cId="0" sldId="259"/>
        </pc:sldMkLst>
      </pc:sldChg>
      <pc:sldChg chg="modTransition">
        <pc:chgData name="Lisa Moore Sparks" userId="b128ba28-e856-4f8d-970a-1532f0e4f51b" providerId="ADAL" clId="{1437EA74-C7E5-466C-8F7B-6FAB756F17BC}" dt="2023-01-26T18:20:56.516" v="62"/>
        <pc:sldMkLst>
          <pc:docMk/>
          <pc:sldMk cId="0" sldId="260"/>
        </pc:sldMkLst>
      </pc:sldChg>
      <pc:sldChg chg="modSp mod modTransition">
        <pc:chgData name="Lisa Moore Sparks" userId="b128ba28-e856-4f8d-970a-1532f0e4f51b" providerId="ADAL" clId="{1437EA74-C7E5-466C-8F7B-6FAB756F17BC}" dt="2023-01-26T18:35:09.178" v="77" actId="20577"/>
        <pc:sldMkLst>
          <pc:docMk/>
          <pc:sldMk cId="0" sldId="261"/>
        </pc:sldMkLst>
        <pc:spChg chg="mod">
          <ac:chgData name="Lisa Moore Sparks" userId="b128ba28-e856-4f8d-970a-1532f0e4f51b" providerId="ADAL" clId="{1437EA74-C7E5-466C-8F7B-6FAB756F17BC}" dt="2023-01-26T18:35:09.178" v="77" actId="20577"/>
          <ac:spMkLst>
            <pc:docMk/>
            <pc:sldMk cId="0" sldId="261"/>
            <ac:spMk id="91" creationId="{00000000-0000-0000-0000-000000000000}"/>
          </ac:spMkLst>
        </pc:spChg>
      </pc:sldChg>
      <pc:sldChg chg="modTransition">
        <pc:chgData name="Lisa Moore Sparks" userId="b128ba28-e856-4f8d-970a-1532f0e4f51b" providerId="ADAL" clId="{1437EA74-C7E5-466C-8F7B-6FAB756F17BC}" dt="2023-01-26T18:20:56.516" v="62"/>
        <pc:sldMkLst>
          <pc:docMk/>
          <pc:sldMk cId="0" sldId="262"/>
        </pc:sldMkLst>
      </pc:sldChg>
      <pc:sldChg chg="modTransition">
        <pc:chgData name="Lisa Moore Sparks" userId="b128ba28-e856-4f8d-970a-1532f0e4f51b" providerId="ADAL" clId="{1437EA74-C7E5-466C-8F7B-6FAB756F17BC}" dt="2023-01-26T18:20:56.516" v="62"/>
        <pc:sldMkLst>
          <pc:docMk/>
          <pc:sldMk cId="0" sldId="264"/>
        </pc:sldMkLst>
      </pc:sldChg>
      <pc:sldChg chg="modTransition">
        <pc:chgData name="Lisa Moore Sparks" userId="b128ba28-e856-4f8d-970a-1532f0e4f51b" providerId="ADAL" clId="{1437EA74-C7E5-466C-8F7B-6FAB756F17BC}" dt="2023-01-26T18:19:50.602" v="57"/>
        <pc:sldMkLst>
          <pc:docMk/>
          <pc:sldMk cId="1580960962" sldId="270"/>
        </pc:sldMkLst>
      </pc:sldChg>
      <pc:sldChg chg="modTransition">
        <pc:chgData name="Lisa Moore Sparks" userId="b128ba28-e856-4f8d-970a-1532f0e4f51b" providerId="ADAL" clId="{1437EA74-C7E5-466C-8F7B-6FAB756F17BC}" dt="2023-01-26T18:19:27.780" v="54"/>
        <pc:sldMkLst>
          <pc:docMk/>
          <pc:sldMk cId="372016452" sldId="301"/>
        </pc:sldMkLst>
      </pc:sldChg>
      <pc:sldChg chg="modTransition">
        <pc:chgData name="Lisa Moore Sparks" userId="b128ba28-e856-4f8d-970a-1532f0e4f51b" providerId="ADAL" clId="{1437EA74-C7E5-466C-8F7B-6FAB756F17BC}" dt="2023-01-26T18:19:21.451" v="53"/>
        <pc:sldMkLst>
          <pc:docMk/>
          <pc:sldMk cId="729134565" sldId="303"/>
        </pc:sldMkLst>
      </pc:sldChg>
      <pc:sldChg chg="modTransition">
        <pc:chgData name="Lisa Moore Sparks" userId="b128ba28-e856-4f8d-970a-1532f0e4f51b" providerId="ADAL" clId="{1437EA74-C7E5-466C-8F7B-6FAB756F17BC}" dt="2023-01-26T18:20:40.010" v="61"/>
        <pc:sldMkLst>
          <pc:docMk/>
          <pc:sldMk cId="794290360" sldId="307"/>
        </pc:sldMkLst>
      </pc:sldChg>
      <pc:sldChg chg="modTransition">
        <pc:chgData name="Lisa Moore Sparks" userId="b128ba28-e856-4f8d-970a-1532f0e4f51b" providerId="ADAL" clId="{1437EA74-C7E5-466C-8F7B-6FAB756F17BC}" dt="2023-01-26T18:19:47.819" v="56"/>
        <pc:sldMkLst>
          <pc:docMk/>
          <pc:sldMk cId="295077517" sldId="319"/>
        </pc:sldMkLst>
      </pc:sldChg>
      <pc:sldChg chg="modTransition">
        <pc:chgData name="Lisa Moore Sparks" userId="b128ba28-e856-4f8d-970a-1532f0e4f51b" providerId="ADAL" clId="{1437EA74-C7E5-466C-8F7B-6FAB756F17BC}" dt="2023-01-26T18:20:56.516" v="62"/>
        <pc:sldMkLst>
          <pc:docMk/>
          <pc:sldMk cId="2057591803" sldId="326"/>
        </pc:sldMkLst>
      </pc:sldChg>
      <pc:sldChg chg="modSp mod modTransition modAnim">
        <pc:chgData name="Lisa Moore Sparks" userId="b128ba28-e856-4f8d-970a-1532f0e4f51b" providerId="ADAL" clId="{1437EA74-C7E5-466C-8F7B-6FAB756F17BC}" dt="2023-01-26T18:40:39.703" v="85"/>
        <pc:sldMkLst>
          <pc:docMk/>
          <pc:sldMk cId="3109048487" sldId="328"/>
        </pc:sldMkLst>
        <pc:spChg chg="mod">
          <ac:chgData name="Lisa Moore Sparks" userId="b128ba28-e856-4f8d-970a-1532f0e4f51b" providerId="ADAL" clId="{1437EA74-C7E5-466C-8F7B-6FAB756F17BC}" dt="2023-01-26T18:24:01.138" v="63" actId="14100"/>
          <ac:spMkLst>
            <pc:docMk/>
            <pc:sldMk cId="3109048487" sldId="328"/>
            <ac:spMk id="2" creationId="{D07C92DB-A1D2-49A2-B37A-420178A064C0}"/>
          </ac:spMkLst>
        </pc:spChg>
      </pc:sldChg>
      <pc:sldChg chg="modTransition">
        <pc:chgData name="Lisa Moore Sparks" userId="b128ba28-e856-4f8d-970a-1532f0e4f51b" providerId="ADAL" clId="{1437EA74-C7E5-466C-8F7B-6FAB756F17BC}" dt="2023-01-26T18:20:40.010" v="61"/>
        <pc:sldMkLst>
          <pc:docMk/>
          <pc:sldMk cId="0" sldId="329"/>
        </pc:sldMkLst>
      </pc:sldChg>
      <pc:sldChg chg="modTransition">
        <pc:chgData name="Lisa Moore Sparks" userId="b128ba28-e856-4f8d-970a-1532f0e4f51b" providerId="ADAL" clId="{1437EA74-C7E5-466C-8F7B-6FAB756F17BC}" dt="2023-01-26T18:20:40.010" v="61"/>
        <pc:sldMkLst>
          <pc:docMk/>
          <pc:sldMk cId="0" sldId="330"/>
        </pc:sldMkLst>
      </pc:sldChg>
      <pc:sldChg chg="modSp mod modTransition">
        <pc:chgData name="Lisa Moore Sparks" userId="b128ba28-e856-4f8d-970a-1532f0e4f51b" providerId="ADAL" clId="{1437EA74-C7E5-466C-8F7B-6FAB756F17BC}" dt="2023-01-26T18:24:48.454" v="67" actId="122"/>
        <pc:sldMkLst>
          <pc:docMk/>
          <pc:sldMk cId="998942399" sldId="331"/>
        </pc:sldMkLst>
        <pc:spChg chg="mod">
          <ac:chgData name="Lisa Moore Sparks" userId="b128ba28-e856-4f8d-970a-1532f0e4f51b" providerId="ADAL" clId="{1437EA74-C7E5-466C-8F7B-6FAB756F17BC}" dt="2023-01-26T18:24:48.454" v="67" actId="122"/>
          <ac:spMkLst>
            <pc:docMk/>
            <pc:sldMk cId="998942399" sldId="331"/>
            <ac:spMk id="2" creationId="{B7FA3C82-1751-430E-B3E1-757FA96F5126}"/>
          </ac:spMkLst>
        </pc:spChg>
      </pc:sldChg>
      <pc:sldChg chg="modTransition">
        <pc:chgData name="Lisa Moore Sparks" userId="b128ba28-e856-4f8d-970a-1532f0e4f51b" providerId="ADAL" clId="{1437EA74-C7E5-466C-8F7B-6FAB756F17BC}" dt="2023-01-26T18:20:40.010" v="61"/>
        <pc:sldMkLst>
          <pc:docMk/>
          <pc:sldMk cId="2945970455" sldId="332"/>
        </pc:sldMkLst>
      </pc:sldChg>
      <pc:sldChg chg="modSp mod modTransition">
        <pc:chgData name="Lisa Moore Sparks" userId="b128ba28-e856-4f8d-970a-1532f0e4f51b" providerId="ADAL" clId="{1437EA74-C7E5-466C-8F7B-6FAB756F17BC}" dt="2023-01-26T18:19:41.950" v="55"/>
        <pc:sldMkLst>
          <pc:docMk/>
          <pc:sldMk cId="4129131960" sldId="389"/>
        </pc:sldMkLst>
        <pc:picChg chg="mod">
          <ac:chgData name="Lisa Moore Sparks" userId="b128ba28-e856-4f8d-970a-1532f0e4f51b" providerId="ADAL" clId="{1437EA74-C7E5-466C-8F7B-6FAB756F17BC}" dt="2023-01-26T17:32:29.698" v="46" actId="1076"/>
          <ac:picMkLst>
            <pc:docMk/>
            <pc:sldMk cId="4129131960" sldId="389"/>
            <ac:picMk id="21" creationId="{1E4F9774-48C5-4E9E-80CD-58FB34734A9B}"/>
          </ac:picMkLst>
        </pc:picChg>
      </pc:sldChg>
      <pc:sldChg chg="modSp mod modTransition">
        <pc:chgData name="Lisa Moore Sparks" userId="b128ba28-e856-4f8d-970a-1532f0e4f51b" providerId="ADAL" clId="{1437EA74-C7E5-466C-8F7B-6FAB756F17BC}" dt="2023-01-26T18:36:02.091" v="80" actId="20577"/>
        <pc:sldMkLst>
          <pc:docMk/>
          <pc:sldMk cId="2069445285" sldId="390"/>
        </pc:sldMkLst>
        <pc:spChg chg="mod">
          <ac:chgData name="Lisa Moore Sparks" userId="b128ba28-e856-4f8d-970a-1532f0e4f51b" providerId="ADAL" clId="{1437EA74-C7E5-466C-8F7B-6FAB756F17BC}" dt="2023-01-26T18:36:02.091" v="80" actId="20577"/>
          <ac:spMkLst>
            <pc:docMk/>
            <pc:sldMk cId="2069445285" sldId="390"/>
            <ac:spMk id="7" creationId="{E12CAF02-E553-4182-A80D-CBCDB961BDC8}"/>
          </ac:spMkLst>
        </pc:spChg>
      </pc:sldChg>
      <pc:sldChg chg="modSp add mod modTransition modNotes">
        <pc:chgData name="Lisa Moore Sparks" userId="b128ba28-e856-4f8d-970a-1532f0e4f51b" providerId="ADAL" clId="{1437EA74-C7E5-466C-8F7B-6FAB756F17BC}" dt="2023-01-26T18:19:59.721" v="59"/>
        <pc:sldMkLst>
          <pc:docMk/>
          <pc:sldMk cId="1687011676" sldId="391"/>
        </pc:sldMkLst>
        <pc:spChg chg="mod">
          <ac:chgData name="Lisa Moore Sparks" userId="b128ba28-e856-4f8d-970a-1532f0e4f51b" providerId="ADAL" clId="{1437EA74-C7E5-466C-8F7B-6FAB756F17BC}" dt="2023-01-26T17:27:35.023" v="45" actId="20577"/>
          <ac:spMkLst>
            <pc:docMk/>
            <pc:sldMk cId="1687011676" sldId="391"/>
            <ac:spMk id="9" creationId="{6C3BA34A-694B-4AF9-811E-A505F02588B7}"/>
          </ac:spMkLst>
        </pc:spChg>
        <pc:spChg chg="mod">
          <ac:chgData name="Lisa Moore Sparks" userId="b128ba28-e856-4f8d-970a-1532f0e4f51b" providerId="ADAL" clId="{1437EA74-C7E5-466C-8F7B-6FAB756F17BC}" dt="2023-01-26T15:36:03.619" v="40" actId="20577"/>
          <ac:spMkLst>
            <pc:docMk/>
            <pc:sldMk cId="1687011676" sldId="391"/>
            <ac:spMk id="11" creationId="{DACABC8D-3A99-448C-82FD-A22F71953A87}"/>
          </ac:spMkLst>
        </pc:spChg>
        <pc:spChg chg="mod">
          <ac:chgData name="Lisa Moore Sparks" userId="b128ba28-e856-4f8d-970a-1532f0e4f51b" providerId="ADAL" clId="{1437EA74-C7E5-466C-8F7B-6FAB756F17BC}" dt="2023-01-26T15:34:02.337" v="1" actId="20578"/>
          <ac:spMkLst>
            <pc:docMk/>
            <pc:sldMk cId="1687011676" sldId="391"/>
            <ac:spMk id="16" creationId="{1E8D8714-D613-4CC3-9C0B-296D86A5BF5D}"/>
          </ac:spMkLst>
        </pc:spChg>
      </pc:sldChg>
      <pc:sldChg chg="new del">
        <pc:chgData name="Lisa Moore Sparks" userId="b128ba28-e856-4f8d-970a-1532f0e4f51b" providerId="ADAL" clId="{1437EA74-C7E5-466C-8F7B-6FAB756F17BC}" dt="2023-01-26T18:40:11.075" v="84" actId="680"/>
        <pc:sldMkLst>
          <pc:docMk/>
          <pc:sldMk cId="1340378551" sldId="392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C96249-7BEE-4D40-AF67-5699C380D49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490070-42E5-41B7-92EE-24A8AAA2B92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CHSEF is a non-profit, tax- deductible organization formed in 1995 by concerned parents who saw a need to bring the school and community together for the benefit of our students. </a:t>
          </a:r>
        </a:p>
      </dgm:t>
    </dgm:pt>
    <dgm:pt modelId="{A5159831-9352-4562-B333-0ACD341349CB}" type="parTrans" cxnId="{A940DF85-4B36-4941-BA45-61043211CCF3}">
      <dgm:prSet/>
      <dgm:spPr/>
      <dgm:t>
        <a:bodyPr/>
        <a:lstStyle/>
        <a:p>
          <a:endParaRPr lang="en-US"/>
        </a:p>
      </dgm:t>
    </dgm:pt>
    <dgm:pt modelId="{71E6C6DD-9D69-4C2F-AEB4-78AB2824F2CB}" type="sibTrans" cxnId="{A940DF85-4B36-4941-BA45-61043211CCF3}">
      <dgm:prSet/>
      <dgm:spPr/>
      <dgm:t>
        <a:bodyPr/>
        <a:lstStyle/>
        <a:p>
          <a:endParaRPr lang="en-US"/>
        </a:p>
      </dgm:t>
    </dgm:pt>
    <dgm:pt modelId="{D96EF61A-4B0A-4402-AE48-93FD4D814AA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purpose of the Foundation is to provide supplemental funds to enhance the educational programs and student academic experience at Campbell. A major initiative is funding the College &amp; Career Center programs and staff.</a:t>
          </a:r>
        </a:p>
      </dgm:t>
    </dgm:pt>
    <dgm:pt modelId="{2B7F496C-1323-4C3A-9E5C-08946B311516}" type="parTrans" cxnId="{B51C5179-6DE5-4D4B-A394-994F7EE408AD}">
      <dgm:prSet/>
      <dgm:spPr/>
      <dgm:t>
        <a:bodyPr/>
        <a:lstStyle/>
        <a:p>
          <a:endParaRPr lang="en-US"/>
        </a:p>
      </dgm:t>
    </dgm:pt>
    <dgm:pt modelId="{34AFDBBB-4F7C-441A-AFAE-87844E641502}" type="sibTrans" cxnId="{B51C5179-6DE5-4D4B-A394-994F7EE408AD}">
      <dgm:prSet/>
      <dgm:spPr/>
      <dgm:t>
        <a:bodyPr/>
        <a:lstStyle/>
        <a:p>
          <a:endParaRPr lang="en-US"/>
        </a:p>
      </dgm:t>
    </dgm:pt>
    <dgm:pt modelId="{85A8C21E-EBCD-4241-AA8D-25556FF871F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Foundation’s budget is funded through the annual Susan T. Pearson Memorial Golf Tournament, the Jonquil City Jog, board member contributions, and contributions by CHS parents and alumni. </a:t>
          </a:r>
        </a:p>
      </dgm:t>
    </dgm:pt>
    <dgm:pt modelId="{2B79F156-5AD9-49FE-99FF-D1F16F76CECC}" type="parTrans" cxnId="{61E14786-3A01-4CAD-8CB9-1F1FA7FF8946}">
      <dgm:prSet/>
      <dgm:spPr/>
      <dgm:t>
        <a:bodyPr/>
        <a:lstStyle/>
        <a:p>
          <a:endParaRPr lang="en-US"/>
        </a:p>
      </dgm:t>
    </dgm:pt>
    <dgm:pt modelId="{3E6D8DCA-E110-4981-916C-68EFE2356450}" type="sibTrans" cxnId="{61E14786-3A01-4CAD-8CB9-1F1FA7FF8946}">
      <dgm:prSet/>
      <dgm:spPr/>
      <dgm:t>
        <a:bodyPr/>
        <a:lstStyle/>
        <a:p>
          <a:endParaRPr lang="en-US"/>
        </a:p>
      </dgm:t>
    </dgm:pt>
    <dgm:pt modelId="{4C6BF049-8FE3-44BF-9084-81F64F153AFB}" type="pres">
      <dgm:prSet presAssocID="{3CC96249-7BEE-4D40-AF67-5699C380D495}" presName="root" presStyleCnt="0">
        <dgm:presLayoutVars>
          <dgm:dir/>
          <dgm:resizeHandles val="exact"/>
        </dgm:presLayoutVars>
      </dgm:prSet>
      <dgm:spPr/>
    </dgm:pt>
    <dgm:pt modelId="{DAEF57A3-5DB0-4F8E-A6C7-F986F1236B36}" type="pres">
      <dgm:prSet presAssocID="{48490070-42E5-41B7-92EE-24A8AAA2B924}" presName="compNode" presStyleCnt="0"/>
      <dgm:spPr/>
    </dgm:pt>
    <dgm:pt modelId="{58924FFD-7247-4D9D-B6AD-79234073EE8D}" type="pres">
      <dgm:prSet presAssocID="{48490070-42E5-41B7-92EE-24A8AAA2B924}" presName="bgRect" presStyleLbl="bgShp" presStyleIdx="0" presStyleCnt="3"/>
      <dgm:spPr/>
    </dgm:pt>
    <dgm:pt modelId="{B17B550A-CA28-4057-A50E-F6E41C3278CE}" type="pres">
      <dgm:prSet presAssocID="{48490070-42E5-41B7-92EE-24A8AAA2B92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A50CA66B-7A68-4933-81A0-F24BC26BBD2F}" type="pres">
      <dgm:prSet presAssocID="{48490070-42E5-41B7-92EE-24A8AAA2B924}" presName="spaceRect" presStyleCnt="0"/>
      <dgm:spPr/>
    </dgm:pt>
    <dgm:pt modelId="{1A419045-7F3C-4C09-961A-713F4518F39D}" type="pres">
      <dgm:prSet presAssocID="{48490070-42E5-41B7-92EE-24A8AAA2B924}" presName="parTx" presStyleLbl="revTx" presStyleIdx="0" presStyleCnt="3">
        <dgm:presLayoutVars>
          <dgm:chMax val="0"/>
          <dgm:chPref val="0"/>
        </dgm:presLayoutVars>
      </dgm:prSet>
      <dgm:spPr/>
    </dgm:pt>
    <dgm:pt modelId="{BC3AB6E6-50CE-423C-A58F-E19CE6F045EC}" type="pres">
      <dgm:prSet presAssocID="{71E6C6DD-9D69-4C2F-AEB4-78AB2824F2CB}" presName="sibTrans" presStyleCnt="0"/>
      <dgm:spPr/>
    </dgm:pt>
    <dgm:pt modelId="{278F3C35-23C5-4CF4-883B-739AFCD16B69}" type="pres">
      <dgm:prSet presAssocID="{D96EF61A-4B0A-4402-AE48-93FD4D814AA6}" presName="compNode" presStyleCnt="0"/>
      <dgm:spPr/>
    </dgm:pt>
    <dgm:pt modelId="{A65EDD1D-3B2E-42C9-9013-D9656E9A1598}" type="pres">
      <dgm:prSet presAssocID="{D96EF61A-4B0A-4402-AE48-93FD4D814AA6}" presName="bgRect" presStyleLbl="bgShp" presStyleIdx="1" presStyleCnt="3"/>
      <dgm:spPr/>
    </dgm:pt>
    <dgm:pt modelId="{95C9732F-8DFB-475F-A861-2165C77B2BD8}" type="pres">
      <dgm:prSet presAssocID="{D96EF61A-4B0A-4402-AE48-93FD4D814AA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4C14F330-0A87-4C8C-9C78-A8CA194D1619}" type="pres">
      <dgm:prSet presAssocID="{D96EF61A-4B0A-4402-AE48-93FD4D814AA6}" presName="spaceRect" presStyleCnt="0"/>
      <dgm:spPr/>
    </dgm:pt>
    <dgm:pt modelId="{6048B9A7-E10B-498F-BAA6-133056548AE9}" type="pres">
      <dgm:prSet presAssocID="{D96EF61A-4B0A-4402-AE48-93FD4D814AA6}" presName="parTx" presStyleLbl="revTx" presStyleIdx="1" presStyleCnt="3">
        <dgm:presLayoutVars>
          <dgm:chMax val="0"/>
          <dgm:chPref val="0"/>
        </dgm:presLayoutVars>
      </dgm:prSet>
      <dgm:spPr/>
    </dgm:pt>
    <dgm:pt modelId="{71EC4218-900C-46A9-9CEE-A03FF1EF40BD}" type="pres">
      <dgm:prSet presAssocID="{34AFDBBB-4F7C-441A-AFAE-87844E641502}" presName="sibTrans" presStyleCnt="0"/>
      <dgm:spPr/>
    </dgm:pt>
    <dgm:pt modelId="{63C8E3F5-36DD-4596-B023-A8E1B3E05DD9}" type="pres">
      <dgm:prSet presAssocID="{85A8C21E-EBCD-4241-AA8D-25556FF871FA}" presName="compNode" presStyleCnt="0"/>
      <dgm:spPr/>
    </dgm:pt>
    <dgm:pt modelId="{83CA0C95-CEED-4B54-B35E-E06F10DFFFFE}" type="pres">
      <dgm:prSet presAssocID="{85A8C21E-EBCD-4241-AA8D-25556FF871FA}" presName="bgRect" presStyleLbl="bgShp" presStyleIdx="2" presStyleCnt="3"/>
      <dgm:spPr/>
    </dgm:pt>
    <dgm:pt modelId="{0709BCB2-1E5F-483B-A3C2-0252E3CDFB76}" type="pres">
      <dgm:prSet presAssocID="{85A8C21E-EBCD-4241-AA8D-25556FF871F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olf"/>
        </a:ext>
      </dgm:extLst>
    </dgm:pt>
    <dgm:pt modelId="{7039F852-413A-4415-9EA7-727AD0F43255}" type="pres">
      <dgm:prSet presAssocID="{85A8C21E-EBCD-4241-AA8D-25556FF871FA}" presName="spaceRect" presStyleCnt="0"/>
      <dgm:spPr/>
    </dgm:pt>
    <dgm:pt modelId="{83C91BD6-15DD-4D3B-9E2C-4E1A55CC8367}" type="pres">
      <dgm:prSet presAssocID="{85A8C21E-EBCD-4241-AA8D-25556FF871F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B676107-D897-44A9-B08C-3813A59E8B23}" type="presOf" srcId="{48490070-42E5-41B7-92EE-24A8AAA2B924}" destId="{1A419045-7F3C-4C09-961A-713F4518F39D}" srcOrd="0" destOrd="0" presId="urn:microsoft.com/office/officeart/2018/2/layout/IconVerticalSolidList"/>
    <dgm:cxn modelId="{DFDAF662-661E-4B98-88F7-2D568245AFFE}" type="presOf" srcId="{3CC96249-7BEE-4D40-AF67-5699C380D495}" destId="{4C6BF049-8FE3-44BF-9084-81F64F153AFB}" srcOrd="0" destOrd="0" presId="urn:microsoft.com/office/officeart/2018/2/layout/IconVerticalSolidList"/>
    <dgm:cxn modelId="{C0120748-521D-4C3A-8D7D-0C949CF5E902}" type="presOf" srcId="{D96EF61A-4B0A-4402-AE48-93FD4D814AA6}" destId="{6048B9A7-E10B-498F-BAA6-133056548AE9}" srcOrd="0" destOrd="0" presId="urn:microsoft.com/office/officeart/2018/2/layout/IconVerticalSolidList"/>
    <dgm:cxn modelId="{B51C5179-6DE5-4D4B-A394-994F7EE408AD}" srcId="{3CC96249-7BEE-4D40-AF67-5699C380D495}" destId="{D96EF61A-4B0A-4402-AE48-93FD4D814AA6}" srcOrd="1" destOrd="0" parTransId="{2B7F496C-1323-4C3A-9E5C-08946B311516}" sibTransId="{34AFDBBB-4F7C-441A-AFAE-87844E641502}"/>
    <dgm:cxn modelId="{A7077084-9586-4CA5-9BCA-70BA70E131A8}" type="presOf" srcId="{85A8C21E-EBCD-4241-AA8D-25556FF871FA}" destId="{83C91BD6-15DD-4D3B-9E2C-4E1A55CC8367}" srcOrd="0" destOrd="0" presId="urn:microsoft.com/office/officeart/2018/2/layout/IconVerticalSolidList"/>
    <dgm:cxn modelId="{A940DF85-4B36-4941-BA45-61043211CCF3}" srcId="{3CC96249-7BEE-4D40-AF67-5699C380D495}" destId="{48490070-42E5-41B7-92EE-24A8AAA2B924}" srcOrd="0" destOrd="0" parTransId="{A5159831-9352-4562-B333-0ACD341349CB}" sibTransId="{71E6C6DD-9D69-4C2F-AEB4-78AB2824F2CB}"/>
    <dgm:cxn modelId="{61E14786-3A01-4CAD-8CB9-1F1FA7FF8946}" srcId="{3CC96249-7BEE-4D40-AF67-5699C380D495}" destId="{85A8C21E-EBCD-4241-AA8D-25556FF871FA}" srcOrd="2" destOrd="0" parTransId="{2B79F156-5AD9-49FE-99FF-D1F16F76CECC}" sibTransId="{3E6D8DCA-E110-4981-916C-68EFE2356450}"/>
    <dgm:cxn modelId="{45BBA86B-FDEE-4EA6-BBE6-81AB6092AA3C}" type="presParOf" srcId="{4C6BF049-8FE3-44BF-9084-81F64F153AFB}" destId="{DAEF57A3-5DB0-4F8E-A6C7-F986F1236B36}" srcOrd="0" destOrd="0" presId="urn:microsoft.com/office/officeart/2018/2/layout/IconVerticalSolidList"/>
    <dgm:cxn modelId="{E6D62080-7F81-448B-BCB6-4494AB32F9BC}" type="presParOf" srcId="{DAEF57A3-5DB0-4F8E-A6C7-F986F1236B36}" destId="{58924FFD-7247-4D9D-B6AD-79234073EE8D}" srcOrd="0" destOrd="0" presId="urn:microsoft.com/office/officeart/2018/2/layout/IconVerticalSolidList"/>
    <dgm:cxn modelId="{40C65B29-34A3-4DBB-AF36-57FAF5C3D61D}" type="presParOf" srcId="{DAEF57A3-5DB0-4F8E-A6C7-F986F1236B36}" destId="{B17B550A-CA28-4057-A50E-F6E41C3278CE}" srcOrd="1" destOrd="0" presId="urn:microsoft.com/office/officeart/2018/2/layout/IconVerticalSolidList"/>
    <dgm:cxn modelId="{848C870E-F83F-4E34-9A14-7CB1253ACB12}" type="presParOf" srcId="{DAEF57A3-5DB0-4F8E-A6C7-F986F1236B36}" destId="{A50CA66B-7A68-4933-81A0-F24BC26BBD2F}" srcOrd="2" destOrd="0" presId="urn:microsoft.com/office/officeart/2018/2/layout/IconVerticalSolidList"/>
    <dgm:cxn modelId="{2D3F0C61-A1FA-4A54-8DEF-EDCE2AADC9EB}" type="presParOf" srcId="{DAEF57A3-5DB0-4F8E-A6C7-F986F1236B36}" destId="{1A419045-7F3C-4C09-961A-713F4518F39D}" srcOrd="3" destOrd="0" presId="urn:microsoft.com/office/officeart/2018/2/layout/IconVerticalSolidList"/>
    <dgm:cxn modelId="{90CA84E0-0E1B-493C-A1EC-31B66549F4A1}" type="presParOf" srcId="{4C6BF049-8FE3-44BF-9084-81F64F153AFB}" destId="{BC3AB6E6-50CE-423C-A58F-E19CE6F045EC}" srcOrd="1" destOrd="0" presId="urn:microsoft.com/office/officeart/2018/2/layout/IconVerticalSolidList"/>
    <dgm:cxn modelId="{BC265685-97E4-49ED-899E-806F5D4634E4}" type="presParOf" srcId="{4C6BF049-8FE3-44BF-9084-81F64F153AFB}" destId="{278F3C35-23C5-4CF4-883B-739AFCD16B69}" srcOrd="2" destOrd="0" presId="urn:microsoft.com/office/officeart/2018/2/layout/IconVerticalSolidList"/>
    <dgm:cxn modelId="{8DB48DFC-4879-45FE-B164-BED431295AC1}" type="presParOf" srcId="{278F3C35-23C5-4CF4-883B-739AFCD16B69}" destId="{A65EDD1D-3B2E-42C9-9013-D9656E9A1598}" srcOrd="0" destOrd="0" presId="urn:microsoft.com/office/officeart/2018/2/layout/IconVerticalSolidList"/>
    <dgm:cxn modelId="{45870F97-A1D5-4D01-BFD8-F404B9F4D61C}" type="presParOf" srcId="{278F3C35-23C5-4CF4-883B-739AFCD16B69}" destId="{95C9732F-8DFB-475F-A861-2165C77B2BD8}" srcOrd="1" destOrd="0" presId="urn:microsoft.com/office/officeart/2018/2/layout/IconVerticalSolidList"/>
    <dgm:cxn modelId="{E94930A9-EB07-4C27-9903-0F2822DE9211}" type="presParOf" srcId="{278F3C35-23C5-4CF4-883B-739AFCD16B69}" destId="{4C14F330-0A87-4C8C-9C78-A8CA194D1619}" srcOrd="2" destOrd="0" presId="urn:microsoft.com/office/officeart/2018/2/layout/IconVerticalSolidList"/>
    <dgm:cxn modelId="{1C60EE3F-75AE-4CC1-834F-879279594042}" type="presParOf" srcId="{278F3C35-23C5-4CF4-883B-739AFCD16B69}" destId="{6048B9A7-E10B-498F-BAA6-133056548AE9}" srcOrd="3" destOrd="0" presId="urn:microsoft.com/office/officeart/2018/2/layout/IconVerticalSolidList"/>
    <dgm:cxn modelId="{222EE24B-9169-4869-B94B-695B1413ECA8}" type="presParOf" srcId="{4C6BF049-8FE3-44BF-9084-81F64F153AFB}" destId="{71EC4218-900C-46A9-9CEE-A03FF1EF40BD}" srcOrd="3" destOrd="0" presId="urn:microsoft.com/office/officeart/2018/2/layout/IconVerticalSolidList"/>
    <dgm:cxn modelId="{6916A62D-DDA5-4749-B772-4238E601CF41}" type="presParOf" srcId="{4C6BF049-8FE3-44BF-9084-81F64F153AFB}" destId="{63C8E3F5-36DD-4596-B023-A8E1B3E05DD9}" srcOrd="4" destOrd="0" presId="urn:microsoft.com/office/officeart/2018/2/layout/IconVerticalSolidList"/>
    <dgm:cxn modelId="{A9645E7C-F08B-4F98-ACA2-DE80D2215731}" type="presParOf" srcId="{63C8E3F5-36DD-4596-B023-A8E1B3E05DD9}" destId="{83CA0C95-CEED-4B54-B35E-E06F10DFFFFE}" srcOrd="0" destOrd="0" presId="urn:microsoft.com/office/officeart/2018/2/layout/IconVerticalSolidList"/>
    <dgm:cxn modelId="{AA35D40F-AB0E-43BE-B740-67B10F281BFA}" type="presParOf" srcId="{63C8E3F5-36DD-4596-B023-A8E1B3E05DD9}" destId="{0709BCB2-1E5F-483B-A3C2-0252E3CDFB76}" srcOrd="1" destOrd="0" presId="urn:microsoft.com/office/officeart/2018/2/layout/IconVerticalSolidList"/>
    <dgm:cxn modelId="{19988A98-2D2F-4F78-A6E2-8D0956C4F265}" type="presParOf" srcId="{63C8E3F5-36DD-4596-B023-A8E1B3E05DD9}" destId="{7039F852-413A-4415-9EA7-727AD0F43255}" srcOrd="2" destOrd="0" presId="urn:microsoft.com/office/officeart/2018/2/layout/IconVerticalSolidList"/>
    <dgm:cxn modelId="{D23DB53C-6926-4A24-8D65-3C0C356251FB}" type="presParOf" srcId="{63C8E3F5-36DD-4596-B023-A8E1B3E05DD9}" destId="{83C91BD6-15DD-4D3B-9E2C-4E1A55CC836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924FFD-7247-4D9D-B6AD-79234073EE8D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7B550A-CA28-4057-A50E-F6E41C3278CE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419045-7F3C-4C09-961A-713F4518F39D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CHSEF is a non-profit, tax- deductible organization formed in 1995 by concerned parents who saw a need to bring the school and community together for the benefit of our students. </a:t>
          </a:r>
        </a:p>
      </dsp:txBody>
      <dsp:txXfrm>
        <a:off x="1435590" y="531"/>
        <a:ext cx="9080009" cy="1242935"/>
      </dsp:txXfrm>
    </dsp:sp>
    <dsp:sp modelId="{A65EDD1D-3B2E-42C9-9013-D9656E9A1598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C9732F-8DFB-475F-A861-2165C77B2BD8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48B9A7-E10B-498F-BAA6-133056548AE9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The purpose of the Foundation is to provide supplemental funds to enhance the educational programs and student academic experience at Campbell. A major initiative is funding the College &amp; Career Center programs and staff.</a:t>
          </a:r>
        </a:p>
      </dsp:txBody>
      <dsp:txXfrm>
        <a:off x="1435590" y="1554201"/>
        <a:ext cx="9080009" cy="1242935"/>
      </dsp:txXfrm>
    </dsp:sp>
    <dsp:sp modelId="{83CA0C95-CEED-4B54-B35E-E06F10DFFFFE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09BCB2-1E5F-483B-A3C2-0252E3CDFB76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C91BD6-15DD-4D3B-9E2C-4E1A55CC8367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The Foundation’s budget is funded through the annual Susan T. Pearson Memorial Golf Tournament, the Jonquil City Jog, board member contributions, and contributions by CHS parents and alumni. </a:t>
          </a:r>
        </a:p>
      </dsp:txBody>
      <dsp:txXfrm>
        <a:off x="1435590" y="3107870"/>
        <a:ext cx="9080009" cy="1242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57294-78D5-4F9E-8DFA-4C6FD375CFC9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1B459-5DA2-44DB-9DE5-0E226A4CC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604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a reminder to the presenter to push the “start recording” button. See slide 5 for directions.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ADA76-D744-4E75-A501-DFFE2DD6CB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77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fe44f74f35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fe44f74f35_0_277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a reminder to the presenter to push the “start recording” button. See slide 5 for directions.</a:t>
            </a:r>
          </a:p>
          <a:p>
            <a:r>
              <a:rPr lang="en-US">
                <a:cs typeface="Calibri"/>
              </a:rPr>
              <a:t>Note: Potential to earn a cord and diploma seal at graduation for successfully completing the CTAE pathway and passing the EOPA.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ADA76-D744-4E75-A501-DFFE2DD6CB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35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fe40c2080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fe40c20806_0_0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473e787017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473e787017_0_13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473e7870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473e787017_0_0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473e787017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473e787017_0_22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fe40c2080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fe40c20806_0_8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45a4fabf0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45a4fabf0e_0_5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e44f74f35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e44f74f35_0_263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D2527-3B15-420C-9224-AEBA0E493A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56127E-D059-4BC1-8D42-4FDA5FA028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5BA4C-AAF1-47FB-8C29-CA55DF1B9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ABAB-4E71-4CEC-9DB2-7168E0CCFF94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D851D-243C-4CD6-9F73-6888CE845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983EF-A905-4B7B-8E32-588E6D0C9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71A3C-DAE4-4333-BA78-C15E48155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40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5C1DE-E8F4-43D1-B461-33CFBBD52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A525EF-410F-438A-A69F-13DFEE6038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5D19B-B766-4B7D-826D-D58009C6E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ABAB-4E71-4CEC-9DB2-7168E0CCFF94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F3DA6-B0CC-4437-AE37-3FE5282A5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AEC84-18EB-46CA-9BD0-865C75C77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71A3C-DAE4-4333-BA78-C15E48155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92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60C79F-85A4-46BD-80A3-E4913C718C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FF61CC-FA5F-4D5A-89F8-DD9961B508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51F2C-F52E-474E-941C-BFFD91FAB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ABAB-4E71-4CEC-9DB2-7168E0CCFF94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9F3E8-134A-4838-8AF1-80459CE0C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FF5DF-C432-4DE3-93DF-F3411FDD1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71A3C-DAE4-4333-BA78-C15E48155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21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21797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610310" y="1455742"/>
            <a:ext cx="10972239" cy="4149725"/>
          </a:xfrm>
          <a:prstGeom prst="rect">
            <a:avLst/>
          </a:prstGeom>
        </p:spPr>
        <p:txBody>
          <a:bodyPr vert="horz"/>
          <a:lstStyle>
            <a:lvl1pPr>
              <a:defRPr sz="1125" baseline="0"/>
            </a:lvl1pPr>
            <a:lvl2pPr>
              <a:defRPr sz="1013"/>
            </a:lvl2pPr>
            <a:lvl3pPr>
              <a:defRPr sz="900"/>
            </a:lvl3pPr>
            <a:lvl4pPr>
              <a:defRPr sz="900"/>
            </a:lvl4pPr>
            <a:lvl5pPr>
              <a:defRPr sz="788"/>
            </a:lvl5pPr>
          </a:lstStyle>
          <a:p>
            <a:pPr lvl="0"/>
            <a:r>
              <a:rPr lang="en-US"/>
              <a:t>Click to add text, an image or chart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09604" y="274638"/>
            <a:ext cx="10973089" cy="1143000"/>
          </a:xfrm>
          <a:prstGeom prst="rect">
            <a:avLst/>
          </a:prstGeom>
        </p:spPr>
        <p:txBody>
          <a:bodyPr vert="horz"/>
          <a:lstStyle>
            <a:lvl1pPr algn="l">
              <a:defRPr sz="15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9144016" y="631402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3">
                <a:solidFill>
                  <a:schemeClr val="bg1"/>
                </a:solidFill>
              </a:defRPr>
            </a:lvl1pPr>
          </a:lstStyle>
          <a:p>
            <a:fld id="{13E0D7D9-F651-DA44-8B67-9B806BE3D879}" type="slidenum">
              <a:rPr lang="en-US" smtClean="0">
                <a:solidFill>
                  <a:srgbClr val="141313"/>
                </a:solidFill>
              </a:rPr>
              <a:pPr/>
              <a:t>‹#›</a:t>
            </a:fld>
            <a:endParaRPr lang="en-US">
              <a:solidFill>
                <a:srgbClr val="1413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39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F577E-9E95-41D4-8127-F145E920C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47D3A-ACAB-4F42-8C66-CBD94CD5C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A41CD-2328-4F8B-8903-B3C89AFF4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ABAB-4E71-4CEC-9DB2-7168E0CCFF94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842C5-7659-4FD1-8C5B-0DA96B71C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D5E41-A21A-484E-89AD-29E98B66B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71A3C-DAE4-4333-BA78-C15E48155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55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86439-1376-4AD2-8E5D-8157BF73A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E7E472-CAE2-40AF-A83A-BDB1658DC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62DF1-6042-4F4E-8398-A37B39EBF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ABAB-4E71-4CEC-9DB2-7168E0CCFF94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08D4F-BFA8-439D-A5E4-4BF4157F6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96657-B7F5-40B0-8CE3-6D6BC117F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71A3C-DAE4-4333-BA78-C15E48155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03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51A9D-0905-4AF3-B875-51EBD6A79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347D9-AF93-47A0-BB65-E1827F30A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9B9922-CB16-48B5-953D-C54B3D371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1732F7-F246-4726-9773-78E6810D0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ABAB-4E71-4CEC-9DB2-7168E0CCFF94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3A8DDB-EB9F-47C8-9337-746553644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1513F7-79A9-42B4-BCA7-48598AD4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71A3C-DAE4-4333-BA78-C15E48155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08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78F7D-5917-432E-80D7-BD239E5A1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018183-2AC2-41EF-9D1E-277B9CF03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7157EB-2850-47D7-A219-E7A00EB77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89B9E-8B58-4937-BBBE-1C05F03B9A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3D8EDE-95C9-4963-9BD8-B4D24DFD0D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947213-5CFC-4CD0-AA93-A6F3E65FC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ABAB-4E71-4CEC-9DB2-7168E0CCFF94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4936CE-04E0-491A-8FF3-E77A9C973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DC413C-BA7E-4201-9B76-82D100635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71A3C-DAE4-4333-BA78-C15E48155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4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02E85-89F4-496F-BE3C-16B8CDFD9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E48508-CC74-4F04-AE7D-34A03310D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ABAB-4E71-4CEC-9DB2-7168E0CCFF94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124662-AF4F-4BAB-9286-F2929C42E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BF6007-1926-4A38-836A-C0537BE8D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71A3C-DAE4-4333-BA78-C15E48155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58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3D24AB-28CF-4678-A6A7-F04121B3B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ABAB-4E71-4CEC-9DB2-7168E0CCFF94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ACBD9F-6589-484E-AC28-44B6BD60E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21BEF-981C-44D4-BBE4-6BA229938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71A3C-DAE4-4333-BA78-C15E48155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74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B17B2-C701-428A-8F8E-7C677D9F3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4243F-8B8D-4EB1-89ED-2D14321A2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8AEE62-4193-4754-9773-D4F3C1CFB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898E42-6164-4AC8-B8D7-6E0CD67DC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ABAB-4E71-4CEC-9DB2-7168E0CCFF94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069FC4-51B2-41C5-8A97-FAC7F04BE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866006-FCD3-4621-87BF-32E46E44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71A3C-DAE4-4333-BA78-C15E48155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54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73A09-FECB-450D-BBFF-C9BDC8903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EE05E7-C794-47CC-A2BE-B48FA25EAD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6A4B4-2F04-4235-AE71-33AA0ED6F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4774AD-0F2E-434D-8906-410A9C163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ABAB-4E71-4CEC-9DB2-7168E0CCFF94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0199AA-0CF3-4745-85DB-3A53383E5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7127D-DC4A-4965-8D4B-F8E94266A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71A3C-DAE4-4333-BA78-C15E48155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62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F5AE37-BFCD-4463-91BB-6F5AA8C6C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80969C-6DC4-4D1E-BBCE-17EBB8D4A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0FD43-ADA9-43A5-8CFA-7BA82650DA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4ABAB-4E71-4CEC-9DB2-7168E0CCFF94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43A32-1C62-47A4-9EF9-A4A76D933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0C88-AB4B-4E2A-80F6-A1585BEC2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71A3C-DAE4-4333-BA78-C15E48155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85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hirley.diazbrown@cobbk12.org" TargetMode="External"/><Relationship Id="rId2" Type="http://schemas.openxmlformats.org/officeDocument/2006/relationships/hyperlink" Target="mailto:kathy.young@cobbk12.or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mpbellptsa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hyperlink" Target="http://www.campbellhscounseling.com/" TargetMode="External"/><Relationship Id="rId5" Type="http://schemas.openxmlformats.org/officeDocument/2006/relationships/image" Target="../media/image6.jpeg"/><Relationship Id="rId10" Type="http://schemas.openxmlformats.org/officeDocument/2006/relationships/image" Target="../media/image10.jpeg"/><Relationship Id="rId4" Type="http://schemas.openxmlformats.org/officeDocument/2006/relationships/image" Target="../media/image5.jpe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goal-setting-goal-setting-success-976853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7C92DB-A1D2-49A2-B37A-420178A06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PTSA</a:t>
            </a:r>
            <a:b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SPRING </a:t>
            </a:r>
            <a:b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2022-2023</a:t>
            </a:r>
            <a:b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OPEN HOUSE</a:t>
            </a:r>
            <a:b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3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WELCOME</a:t>
            </a:r>
          </a:p>
        </p:txBody>
      </p:sp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5D823569-4A04-4A97-A175-EE210FF0C7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9" r="-1" b="-1"/>
          <a:stretch/>
        </p:blipFill>
        <p:spPr>
          <a:xfrm>
            <a:off x="5190526" y="423993"/>
            <a:ext cx="6480137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1645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8E8F55-8EF8-4746-ADFD-C41D84F240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9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7045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4848F2-B867-4E91-95F0-4BC78699C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/>
              <a:t>CHS College &amp; Career Center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ED377-779A-43C4-BFE6-ED9265508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878"/>
            <a:ext cx="10515600" cy="4585085"/>
          </a:xfrm>
        </p:spPr>
        <p:txBody>
          <a:bodyPr>
            <a:normAutofit fontScale="92500" lnSpcReduction="20000"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Students can make individual advisement appointment to discuss their Post-HS plan.</a:t>
            </a:r>
            <a:endParaRPr lang="en-US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Students can also drop in during lunch without an appointment for time-sensitive questions. </a:t>
            </a:r>
            <a:endParaRPr lang="en-US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have two big events coming up:</a:t>
            </a:r>
            <a:endParaRPr lang="en-US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Career Coaching Week – February 13 – 17</a:t>
            </a:r>
            <a:endParaRPr lang="en-US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College &amp; Career Fair – March 10 (all Juniors will attend; other students can request passes).</a:t>
            </a:r>
            <a:endParaRPr lang="en-US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Encourage your student to </a:t>
            </a:r>
            <a:r>
              <a:rPr lang="en-US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 UP 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 drop by the College &amp; Career Center.</a:t>
            </a:r>
            <a:endParaRPr lang="en-US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We’re down the hall from the cafeteria, across from the main Counseling office.</a:t>
            </a:r>
            <a:endParaRPr lang="en-US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Questions? </a:t>
            </a:r>
            <a:endParaRPr lang="en-US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Email </a:t>
            </a:r>
            <a:r>
              <a:rPr lang="en-US" sz="2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kathy.young@cobbk12.org</a:t>
            </a:r>
            <a:r>
              <a:rPr lang="en-US" sz="2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2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shirley.diazbrown@cobbk12.org</a:t>
            </a:r>
            <a:endParaRPr lang="en-US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Check the Counseling website: campbellhscounseling.com</a:t>
            </a:r>
            <a:endParaRPr lang="en-US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Follow us online @campbellhscounseling (Instagram &amp; Facebook)</a:t>
            </a:r>
            <a:endParaRPr lang="en-US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56400567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6C0AB5-1954-4AE5-938E-57462C322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68" y="1204707"/>
            <a:ext cx="4831923" cy="346560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PTSA</a:t>
            </a:r>
            <a:b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2022-2023</a:t>
            </a:r>
            <a:b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b="1"/>
              <a:t>SPRING</a:t>
            </a:r>
            <a:b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BUSINESS MEETING</a:t>
            </a:r>
          </a:p>
        </p:txBody>
      </p:sp>
      <p:pic>
        <p:nvPicPr>
          <p:cNvPr id="4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B670FE40-6533-4300-B462-195A0FD34F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9" r="-1" b="-1"/>
          <a:stretch/>
        </p:blipFill>
        <p:spPr>
          <a:xfrm>
            <a:off x="5895751" y="823682"/>
            <a:ext cx="5708649" cy="51806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0C096E-5A07-48C8-BD98-B3EA3F764689}"/>
              </a:ext>
            </a:extLst>
          </p:cNvPr>
          <p:cNvSpPr txBox="1"/>
          <p:nvPr/>
        </p:nvSpPr>
        <p:spPr>
          <a:xfrm>
            <a:off x="3048953" y="3244334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>
                <a:effectLst/>
              </a:rPr>
              <a:t> 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D3B7AB-E98F-4696-9A58-A3B3E82B428F}"/>
              </a:ext>
            </a:extLst>
          </p:cNvPr>
          <p:cNvSpPr txBox="1"/>
          <p:nvPr/>
        </p:nvSpPr>
        <p:spPr>
          <a:xfrm>
            <a:off x="3048953" y="3244334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>
                <a:effectLst/>
              </a:rPr>
              <a:t> 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0528CC-ADD9-406C-9D76-7A2BB4F250CC}"/>
              </a:ext>
            </a:extLst>
          </p:cNvPr>
          <p:cNvSpPr txBox="1"/>
          <p:nvPr/>
        </p:nvSpPr>
        <p:spPr>
          <a:xfrm>
            <a:off x="3048953" y="3244334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>
                <a:effectLst/>
              </a:rPr>
              <a:t>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29036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80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4467" y="1"/>
            <a:ext cx="6982131" cy="5236633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/>
        </p:nvSpPr>
        <p:spPr>
          <a:xfrm>
            <a:off x="4225367" y="5567668"/>
            <a:ext cx="88176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800" b="1">
                <a:latin typeface="Montserrat"/>
                <a:ea typeface="Montserrat"/>
                <a:cs typeface="Montserrat"/>
                <a:sym typeface="Montserrat"/>
              </a:rPr>
              <a:t>Senior Celebrations</a:t>
            </a:r>
            <a:r>
              <a:rPr lang="en" sz="4800"/>
              <a:t> </a:t>
            </a:r>
            <a:endParaRPr sz="4800"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" y="1"/>
            <a:ext cx="3857625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49692">
            <a:off x="-662218" y="-462606"/>
            <a:ext cx="4324201" cy="5765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84837">
            <a:off x="7911461" y="270265"/>
            <a:ext cx="4738104" cy="6317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0567" y="904909"/>
            <a:ext cx="6330171" cy="4747628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474900" y="5695701"/>
            <a:ext cx="88176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800" b="1">
                <a:latin typeface="Montserrat"/>
                <a:ea typeface="Montserrat"/>
                <a:cs typeface="Montserrat"/>
                <a:sym typeface="Montserrat"/>
              </a:rPr>
              <a:t>Campus Beautification</a:t>
            </a:r>
            <a:endParaRPr sz="480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090149">
            <a:off x="4979800" y="-209033"/>
            <a:ext cx="3154201" cy="4205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73832">
            <a:off x="7391801" y="2024453"/>
            <a:ext cx="5578395" cy="4183827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/>
        </p:nvSpPr>
        <p:spPr>
          <a:xfrm>
            <a:off x="3253033" y="5872801"/>
            <a:ext cx="88176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4800" b="1">
                <a:latin typeface="Montserrat"/>
                <a:ea typeface="Montserrat"/>
                <a:cs typeface="Montserrat"/>
                <a:sym typeface="Montserrat"/>
              </a:rPr>
              <a:t>Comfort Closet</a:t>
            </a:r>
            <a:endParaRPr sz="48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73116" y="1"/>
            <a:ext cx="5143501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41704">
            <a:off x="-925431" y="-444684"/>
            <a:ext cx="5446336" cy="5269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26001">
            <a:off x="3404314" y="-1129557"/>
            <a:ext cx="4136668" cy="5515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48483" y="1"/>
            <a:ext cx="5143501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" y="2760933"/>
            <a:ext cx="7138935" cy="4179667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474900" y="5695701"/>
            <a:ext cx="88176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4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Staff Recognition</a:t>
            </a:r>
            <a:endParaRPr sz="4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375767" y="886178"/>
            <a:ext cx="8594266" cy="350011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sz="4000" b="1">
                <a:latin typeface="Montserrat"/>
                <a:ea typeface="Montserrat"/>
                <a:cs typeface="Montserrat"/>
                <a:sym typeface="Montserrat"/>
              </a:rPr>
              <a:t>Email:</a:t>
            </a:r>
            <a:endParaRPr sz="4000" b="1">
              <a:latin typeface="Montserrat"/>
              <a:ea typeface="Montserrat"/>
              <a:cs typeface="Montserrat"/>
              <a:sym typeface="Montserrat"/>
            </a:endParaRPr>
          </a:p>
          <a:p>
            <a:r>
              <a:rPr lang="en" sz="3800">
                <a:latin typeface="Montserrat Medium"/>
                <a:ea typeface="Montserrat Medium"/>
                <a:cs typeface="Montserrat Medium"/>
                <a:sym typeface="Montserrat Medium"/>
              </a:rPr>
              <a:t>CampbellPTSAPresident@gmail.com</a:t>
            </a:r>
            <a:endParaRPr sz="38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r>
              <a:rPr lang="en" sz="40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  <a:p>
            <a:r>
              <a:rPr lang="en" sz="4000" b="1">
                <a:latin typeface="Montserrat"/>
                <a:ea typeface="Montserrat"/>
                <a:cs typeface="Montserrat"/>
                <a:sym typeface="Montserrat"/>
              </a:rPr>
              <a:t>Facebook: </a:t>
            </a:r>
            <a:br>
              <a:rPr lang="en" sz="40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4000">
                <a:latin typeface="Montserrat Medium"/>
                <a:ea typeface="Montserrat Medium"/>
                <a:cs typeface="Montserrat Medium"/>
                <a:sym typeface="Montserrat Medium"/>
              </a:rPr>
              <a:t>Campbell High School PTSA</a:t>
            </a:r>
            <a:endParaRPr sz="4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br>
              <a:rPr lang="en-US">
                <a:latin typeface="Montserrat"/>
                <a:ea typeface="Montserrat"/>
                <a:cs typeface="Montserrat"/>
                <a:sym typeface="Montserrat"/>
              </a:rPr>
            </a:b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Website:</a:t>
            </a:r>
            <a:br>
              <a:rPr lang="en" b="1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u="sng">
                <a:solidFill>
                  <a:schemeClr val="hlink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3"/>
              </a:rPr>
              <a:t>www.CampbellPTSA.com</a:t>
            </a: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000" y="3654168"/>
            <a:ext cx="3157728" cy="276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1967" y="276967"/>
            <a:ext cx="3153800" cy="3152036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/>
          <p:nvPr/>
        </p:nvSpPr>
        <p:spPr>
          <a:xfrm>
            <a:off x="1394533" y="2636233"/>
            <a:ext cx="821600" cy="687600"/>
          </a:xfrm>
          <a:prstGeom prst="rect">
            <a:avLst/>
          </a:prstGeom>
          <a:solidFill>
            <a:srgbClr val="539ED0"/>
          </a:solidFill>
          <a:ln w="9525" cap="flat" cmpd="sng">
            <a:solidFill>
              <a:srgbClr val="539ED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89933" y="371000"/>
            <a:ext cx="11360800" cy="611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We have Volunteer Openings for these </a:t>
            </a:r>
            <a:br>
              <a:rPr lang="en" b="1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Committee Chairs: 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endParaRPr sz="3467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" sz="3467">
                <a:latin typeface="Montserrat Medium"/>
                <a:ea typeface="Montserrat Medium"/>
                <a:cs typeface="Montserrat Medium"/>
                <a:sym typeface="Montserrat Medium"/>
              </a:rPr>
              <a:t>Hospitality</a:t>
            </a:r>
            <a:endParaRPr sz="3467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" sz="3467">
                <a:latin typeface="Montserrat Medium"/>
                <a:ea typeface="Montserrat Medium"/>
                <a:cs typeface="Montserrat Medium"/>
                <a:sym typeface="Montserrat Medium"/>
              </a:rPr>
              <a:t>Senior Recognition</a:t>
            </a:r>
            <a:endParaRPr sz="3467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r>
              <a:rPr lang="en" sz="3467">
                <a:latin typeface="Montserrat Medium"/>
                <a:ea typeface="Montserrat Medium"/>
                <a:cs typeface="Montserrat Medium"/>
                <a:sym typeface="Montserrat Medium"/>
              </a:rPr>
              <a:t>Spirit Wear</a:t>
            </a:r>
            <a:endParaRPr sz="3467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r>
              <a:rPr lang="en" sz="3467">
                <a:latin typeface="Montserrat Medium"/>
                <a:ea typeface="Montserrat Medium"/>
                <a:cs typeface="Montserrat Medium"/>
                <a:sym typeface="Montserrat Medium"/>
              </a:rPr>
              <a:t>Partners/Sponsorships</a:t>
            </a:r>
            <a:endParaRPr sz="3467"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5567" y="2940134"/>
            <a:ext cx="6035632" cy="3017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39901" y="371000"/>
            <a:ext cx="2061300" cy="1805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7567B-AFE8-4AC3-8B4B-ADB4883D5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chemeClr val="bg1"/>
                </a:solidFill>
                <a:latin typeface="+mn-lt"/>
              </a:rPr>
              <a:t>ADMINISTRATION</a:t>
            </a:r>
          </a:p>
        </p:txBody>
      </p:sp>
      <p:pic>
        <p:nvPicPr>
          <p:cNvPr id="4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C8A6CE25-ADC0-49CD-BE52-8A0121977B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9" r="-1" b="-1"/>
          <a:stretch/>
        </p:blipFill>
        <p:spPr>
          <a:xfrm>
            <a:off x="1202136" y="205105"/>
            <a:ext cx="2181144" cy="197941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58C65EA-6B1C-401D-A423-C567E1C2846C}"/>
              </a:ext>
            </a:extLst>
          </p:cNvPr>
          <p:cNvSpPr txBox="1">
            <a:spLocks/>
          </p:cNvSpPr>
          <p:nvPr/>
        </p:nvSpPr>
        <p:spPr>
          <a:xfrm>
            <a:off x="838200" y="1918810"/>
            <a:ext cx="10515600" cy="810895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>
                <a:solidFill>
                  <a:schemeClr val="bg1"/>
                </a:solidFill>
              </a:rPr>
              <a:t>Dr. Vanessa Watkins, Principal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C2387B2-6617-4B01-86F5-7B14060A153F}"/>
              </a:ext>
            </a:extLst>
          </p:cNvPr>
          <p:cNvSpPr txBox="1">
            <a:spLocks/>
          </p:cNvSpPr>
          <p:nvPr/>
        </p:nvSpPr>
        <p:spPr>
          <a:xfrm>
            <a:off x="482885" y="3860006"/>
            <a:ext cx="11476234" cy="2708910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>
                <a:solidFill>
                  <a:schemeClr val="bg1"/>
                </a:solidFill>
              </a:rPr>
              <a:t>Ms. Valencia Andrews</a:t>
            </a:r>
          </a:p>
          <a:p>
            <a:pPr marL="0" indent="0" algn="ctr">
              <a:buNone/>
            </a:pPr>
            <a:r>
              <a:rPr lang="en-US" b="1">
                <a:solidFill>
                  <a:schemeClr val="bg1"/>
                </a:solidFill>
              </a:rPr>
              <a:t>Dr. Jennifer Dorrough</a:t>
            </a:r>
          </a:p>
          <a:p>
            <a:pPr marL="0" indent="0" algn="ctr">
              <a:buNone/>
            </a:pPr>
            <a:r>
              <a:rPr lang="en-US" b="1">
                <a:solidFill>
                  <a:schemeClr val="bg1"/>
                </a:solidFill>
              </a:rPr>
              <a:t>Dr. Dannette Estes</a:t>
            </a:r>
          </a:p>
          <a:p>
            <a:pPr marL="0" indent="0" algn="ctr">
              <a:buNone/>
            </a:pPr>
            <a:r>
              <a:rPr lang="en-US" b="1">
                <a:solidFill>
                  <a:schemeClr val="bg1"/>
                </a:solidFill>
              </a:rPr>
              <a:t>Mr. Joshua Ford</a:t>
            </a:r>
          </a:p>
          <a:p>
            <a:pPr marL="0" indent="0" algn="ctr">
              <a:buNone/>
            </a:pPr>
            <a:r>
              <a:rPr lang="en-US" b="1">
                <a:solidFill>
                  <a:schemeClr val="bg1"/>
                </a:solidFill>
              </a:rPr>
              <a:t>Dr. Antwane Nelson</a:t>
            </a:r>
          </a:p>
          <a:p>
            <a:pPr marL="0" indent="0" algn="ctr">
              <a:buNone/>
            </a:pPr>
            <a:endParaRPr lang="en-US" b="1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b="1">
                <a:solidFill>
                  <a:schemeClr val="bg1"/>
                </a:solidFill>
              </a:rPr>
              <a:t>Dr. Lisa Moore Sparks</a:t>
            </a:r>
          </a:p>
          <a:p>
            <a:pPr marL="0" indent="0" algn="ctr">
              <a:buNone/>
            </a:pPr>
            <a:r>
              <a:rPr lang="en-US" b="1">
                <a:solidFill>
                  <a:schemeClr val="bg1"/>
                </a:solidFill>
              </a:rPr>
              <a:t>Mr. James Thigpen, AD</a:t>
            </a:r>
          </a:p>
          <a:p>
            <a:pPr marL="0" indent="0" algn="ctr">
              <a:buNone/>
            </a:pPr>
            <a:r>
              <a:rPr lang="en-US" b="1">
                <a:solidFill>
                  <a:schemeClr val="bg1"/>
                </a:solidFill>
              </a:rPr>
              <a:t>Ms. Jessica Tibbetts</a:t>
            </a:r>
          </a:p>
          <a:p>
            <a:pPr marL="0" indent="0" algn="ctr">
              <a:buNone/>
            </a:pPr>
            <a:r>
              <a:rPr lang="en-US" b="1">
                <a:solidFill>
                  <a:schemeClr val="bg1"/>
                </a:solidFill>
              </a:rPr>
              <a:t>Dr. Kristin Willis, SSA</a:t>
            </a:r>
          </a:p>
          <a:p>
            <a:pPr marL="0" indent="0" algn="ctr">
              <a:buNone/>
            </a:pPr>
            <a:r>
              <a:rPr lang="en-US" b="1">
                <a:solidFill>
                  <a:schemeClr val="bg1"/>
                </a:solidFill>
              </a:rPr>
              <a:t>Ms. Lisha Wood, IB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3E9B1A6-9ECC-4F75-AEDE-AAA965FCFAEF}"/>
              </a:ext>
            </a:extLst>
          </p:cNvPr>
          <p:cNvSpPr txBox="1">
            <a:spLocks/>
          </p:cNvSpPr>
          <p:nvPr/>
        </p:nvSpPr>
        <p:spPr>
          <a:xfrm>
            <a:off x="838200" y="3174840"/>
            <a:ext cx="10515600" cy="508319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>
                <a:solidFill>
                  <a:schemeClr val="bg1"/>
                </a:solidFill>
              </a:rPr>
              <a:t>Assistant Principals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134565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248367" y="2750833"/>
            <a:ext cx="7416800" cy="448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algn="ctr"/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Go to the PTSA Website to: 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buClr>
                <a:schemeClr val="dk1"/>
              </a:buClr>
              <a:buSzPts val="1100"/>
            </a:pP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Join PTSA!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algn="ctr"/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Buy Spirit Wear!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algn="ctr"/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Donate!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2567" y="2621534"/>
            <a:ext cx="3644268" cy="3644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-5"/>
            <a:ext cx="12191999" cy="2660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4E290C0-3C0D-4172-BDD4-9BF1D1FEB4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0635088"/>
              </p:ext>
            </p:extLst>
          </p:nvPr>
        </p:nvGraphicFramePr>
        <p:xfrm>
          <a:off x="4937760" y="444818"/>
          <a:ext cx="6473190" cy="55902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6075">
                  <a:extLst>
                    <a:ext uri="{9D8B030D-6E8A-4147-A177-3AD203B41FA5}">
                      <a16:colId xmlns:a16="http://schemas.microsoft.com/office/drawing/2014/main" val="1954125850"/>
                    </a:ext>
                  </a:extLst>
                </a:gridCol>
                <a:gridCol w="3237115">
                  <a:extLst>
                    <a:ext uri="{9D8B030D-6E8A-4147-A177-3AD203B41FA5}">
                      <a16:colId xmlns:a16="http://schemas.microsoft.com/office/drawing/2014/main" val="1962478073"/>
                    </a:ext>
                  </a:extLst>
                </a:gridCol>
              </a:tblGrid>
              <a:tr h="63794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SCHEDULE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358278"/>
                  </a:ext>
                </a:extLst>
              </a:tr>
              <a:tr h="4862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6:00-6:20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Opening Session in the PAC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13963546"/>
                  </a:ext>
                </a:extLst>
              </a:tr>
              <a:tr h="9949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Block 1     6:30-6:40 PM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Block 1 A Day    6:30-6:36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Block 1 B Day    6:39-6:45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078367"/>
                  </a:ext>
                </a:extLst>
              </a:tr>
              <a:tr h="9949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Block 2     6:48-6:58 PM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Block 2 A Day     6:48-6:54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Block 2 B Day     6:57-7:03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2993949"/>
                  </a:ext>
                </a:extLst>
              </a:tr>
              <a:tr h="9949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Block 3     7:06-7:16 PM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Block 3 A Day     7:06-7:12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Block 3 B Day     7:15-7:21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53604086"/>
                  </a:ext>
                </a:extLst>
              </a:tr>
              <a:tr h="9949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Block 4     7:24-7:34 PM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Block 4 A Day     7:24-7:30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Block 4 B Day     7:33-7:40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66966265"/>
                  </a:ext>
                </a:extLst>
              </a:tr>
              <a:tr h="48622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Bells will ring to change blocks only.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15657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8309A07F-1CA4-411D-BA4A-D59ABD1B5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3" y="296544"/>
            <a:ext cx="4407677" cy="267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591803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826B4A43-2A34-4B22-882C-D7552FA9C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429BAE5-B200-4FC0-BBC1-8D7C57D1D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71" y="0"/>
            <a:ext cx="456510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7C92DB-A1D2-49A2-B37A-420178A06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685" y="1152145"/>
            <a:ext cx="3794760" cy="29889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</a:t>
            </a:r>
            <a:br>
              <a:rPr lang="en-US" sz="5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 COMING!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9644633-5AE1-44D6-8F5F-6376DDA13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4FA74995-C5A7-4DBF-BFD1-C4831852D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009DC7CE-EC50-455B-AEF3-758096A62E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680D0724-2EE2-4A8E-B7FC-994977F2A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D7DD4A6B-2000-4A3E-BBCE-637ED6CDD2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694A6722-0FE9-4640-B93F-C2BAA8956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6">
              <a:extLst>
                <a:ext uri="{FF2B5EF4-FFF2-40B4-BE49-F238E27FC236}">
                  <a16:creationId xmlns:a16="http://schemas.microsoft.com/office/drawing/2014/main" id="{19F6A010-3765-4FAB-8CCA-7AC189141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2ED876B1-4DDC-4999-864F-EFF32EFF5C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2DD9B48A-E7DB-4540-8781-F434856A7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2BEF54FF-8FAE-4B7F-ACE8-52ED70B04E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16F687E9-D21B-46CB-8A13-9BFDA780F6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id="{49C0A7C4-BA67-480B-9F9A-E96535756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C27E413-D9C4-45A2-AB5A-A00612798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4">
              <a:extLst>
                <a:ext uri="{FF2B5EF4-FFF2-40B4-BE49-F238E27FC236}">
                  <a16:creationId xmlns:a16="http://schemas.microsoft.com/office/drawing/2014/main" id="{76F8DD1F-1A00-4D5A-B979-33A41277C9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6">
              <a:extLst>
                <a:ext uri="{FF2B5EF4-FFF2-40B4-BE49-F238E27FC236}">
                  <a16:creationId xmlns:a16="http://schemas.microsoft.com/office/drawing/2014/main" id="{D16F8034-114D-4513-A6BD-F05ABF9AF4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4">
              <a:extLst>
                <a:ext uri="{FF2B5EF4-FFF2-40B4-BE49-F238E27FC236}">
                  <a16:creationId xmlns:a16="http://schemas.microsoft.com/office/drawing/2014/main" id="{1DAD48F0-0B0E-40E2-9ED5-E0FBB99C4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66">
              <a:extLst>
                <a:ext uri="{FF2B5EF4-FFF2-40B4-BE49-F238E27FC236}">
                  <a16:creationId xmlns:a16="http://schemas.microsoft.com/office/drawing/2014/main" id="{A58F217F-BBAB-4ACB-91C0-B119DEFDC6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64">
              <a:extLst>
                <a:ext uri="{FF2B5EF4-FFF2-40B4-BE49-F238E27FC236}">
                  <a16:creationId xmlns:a16="http://schemas.microsoft.com/office/drawing/2014/main" id="{17D6638B-4C45-4C73-AFE3-8C41F939A9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66">
              <a:extLst>
                <a:ext uri="{FF2B5EF4-FFF2-40B4-BE49-F238E27FC236}">
                  <a16:creationId xmlns:a16="http://schemas.microsoft.com/office/drawing/2014/main" id="{31A3013F-24A0-486B-A892-92E42BD741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64">
              <a:extLst>
                <a:ext uri="{FF2B5EF4-FFF2-40B4-BE49-F238E27FC236}">
                  <a16:creationId xmlns:a16="http://schemas.microsoft.com/office/drawing/2014/main" id="{F4540C9F-BC47-470D-A9C2-4AB05FB4C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66">
              <a:extLst>
                <a:ext uri="{FF2B5EF4-FFF2-40B4-BE49-F238E27FC236}">
                  <a16:creationId xmlns:a16="http://schemas.microsoft.com/office/drawing/2014/main" id="{A38505B1-1AD2-47B0-8122-2EB533CBA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5D823569-4A04-4A97-A175-EE210FF0C7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>
          <a:xfrm>
            <a:off x="5656810" y="382384"/>
            <a:ext cx="6118169" cy="611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4848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7F5F2E-A145-426C-AF80-CB915051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8282" y="6382"/>
            <a:ext cx="7432495" cy="1193544"/>
          </a:xfrm>
        </p:spPr>
        <p:txBody>
          <a:bodyPr>
            <a:norm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+mn-lt"/>
              </a:rPr>
              <a:t>Campbell High School Counselors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6C8D2A-23F3-4CAA-A6EA-E107F2597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E0D7D9-F651-DA44-8B67-9B806BE3D879}" type="slidenum">
              <a:rPr lang="en-US" smtClean="0">
                <a:solidFill>
                  <a:srgbClr val="141313"/>
                </a:solidFill>
              </a:rPr>
              <a:pPr/>
              <a:t>3</a:t>
            </a:fld>
            <a:endParaRPr lang="en-US">
              <a:solidFill>
                <a:srgbClr val="141313"/>
              </a:solidFill>
            </a:endParaRPr>
          </a:p>
        </p:txBody>
      </p:sp>
      <p:pic>
        <p:nvPicPr>
          <p:cNvPr id="6" name="Picture 5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CED694EE-40B2-4F9D-9D9D-B352AD1D17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26223" y="1622480"/>
            <a:ext cx="1234139" cy="103784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AF2D8825-EE17-41AE-9BAF-65767F669D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46"/>
          <a:stretch/>
        </p:blipFill>
        <p:spPr>
          <a:xfrm>
            <a:off x="8508375" y="3840745"/>
            <a:ext cx="1246404" cy="138742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9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591E9FC9-4DDD-4B9D-ACB0-3E102C7A40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7" t="-757" r="8628" b="19711"/>
          <a:stretch/>
        </p:blipFill>
        <p:spPr>
          <a:xfrm>
            <a:off x="6494135" y="3817490"/>
            <a:ext cx="1150569" cy="135519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Picture 15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08CE7A1C-C732-4589-A9BF-A4CC6827D0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9" r="8540"/>
          <a:stretch/>
        </p:blipFill>
        <p:spPr>
          <a:xfrm>
            <a:off x="2793364" y="3840746"/>
            <a:ext cx="1065518" cy="129182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Picture 17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C3F8C7BE-1BE6-4D5C-A078-47AA85CA75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070" y="3798593"/>
            <a:ext cx="1095964" cy="136995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" name="Picture 19" descr="A picture containing person&#10;&#10;Description automatically generated">
            <a:extLst>
              <a:ext uri="{FF2B5EF4-FFF2-40B4-BE49-F238E27FC236}">
                <a16:creationId xmlns:a16="http://schemas.microsoft.com/office/drawing/2014/main" id="{3E498D5C-FB79-48B5-AC69-A0D7350F9A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719" y="1493075"/>
            <a:ext cx="1099952" cy="123413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2" name="Picture 21" descr="A person with curly hair&#10;&#10;Description automatically generated with low confidence">
            <a:extLst>
              <a:ext uri="{FF2B5EF4-FFF2-40B4-BE49-F238E27FC236}">
                <a16:creationId xmlns:a16="http://schemas.microsoft.com/office/drawing/2014/main" id="{0342660C-6669-4436-8947-887FA4CA04B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40" t="2607" r="3953" b="7932"/>
          <a:stretch/>
        </p:blipFill>
        <p:spPr>
          <a:xfrm>
            <a:off x="6353175" y="1509671"/>
            <a:ext cx="1199032" cy="127275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4" name="Picture 23" descr="A person with curly hair&#10;&#10;Description automatically generated with medium confidence">
            <a:extLst>
              <a:ext uri="{FF2B5EF4-FFF2-40B4-BE49-F238E27FC236}">
                <a16:creationId xmlns:a16="http://schemas.microsoft.com/office/drawing/2014/main" id="{29853B4A-49FF-4270-9FB7-07D28A34E91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0" t="9241" r="8095" b="2291"/>
          <a:stretch/>
        </p:blipFill>
        <p:spPr>
          <a:xfrm>
            <a:off x="8382012" y="1499416"/>
            <a:ext cx="1246404" cy="131090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0E43C09-B556-4E4C-8401-0064F3864FE9}"/>
              </a:ext>
            </a:extLst>
          </p:cNvPr>
          <p:cNvSpPr txBox="1"/>
          <p:nvPr/>
        </p:nvSpPr>
        <p:spPr>
          <a:xfrm>
            <a:off x="2839519" y="2861400"/>
            <a:ext cx="943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Mr. Cole</a:t>
            </a:r>
          </a:p>
          <a:p>
            <a:pPr algn="ctr"/>
            <a:r>
              <a:rPr lang="en-US" sz="1400" b="1"/>
              <a:t>A-Dan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7E24ACC-2AA3-4379-9856-B414EDE1DC92}"/>
              </a:ext>
            </a:extLst>
          </p:cNvPr>
          <p:cNvSpPr txBox="1"/>
          <p:nvPr/>
        </p:nvSpPr>
        <p:spPr>
          <a:xfrm>
            <a:off x="4251000" y="2846562"/>
            <a:ext cx="1753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Mrs. Burke-Collins</a:t>
            </a:r>
          </a:p>
          <a:p>
            <a:pPr algn="ctr"/>
            <a:r>
              <a:rPr lang="en-US" sz="1400" b="1"/>
              <a:t>Dar-Ga</a:t>
            </a:r>
            <a:r>
              <a:rPr lang="en-US" sz="1400"/>
              <a:t>	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5DF5FB-3721-4D45-BD13-B22A820CDDFE}"/>
              </a:ext>
            </a:extLst>
          </p:cNvPr>
          <p:cNvSpPr txBox="1"/>
          <p:nvPr/>
        </p:nvSpPr>
        <p:spPr>
          <a:xfrm>
            <a:off x="6494134" y="2948694"/>
            <a:ext cx="970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Dr. Amand</a:t>
            </a:r>
          </a:p>
          <a:p>
            <a:pPr algn="ctr"/>
            <a:r>
              <a:rPr lang="en-US" sz="1400" b="1"/>
              <a:t>Ge-Man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1A719A-47D2-4738-AD06-358B8BEA5F93}"/>
              </a:ext>
            </a:extLst>
          </p:cNvPr>
          <p:cNvSpPr txBox="1"/>
          <p:nvPr/>
        </p:nvSpPr>
        <p:spPr>
          <a:xfrm>
            <a:off x="8382013" y="2966240"/>
            <a:ext cx="1367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Mrs. Wright</a:t>
            </a:r>
          </a:p>
          <a:p>
            <a:pPr algn="ctr"/>
            <a:r>
              <a:rPr lang="en-US" sz="1400" b="1"/>
              <a:t>Mar-Rom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6AB6CF3-ED86-48E0-B08E-31FF060DEBFE}"/>
              </a:ext>
            </a:extLst>
          </p:cNvPr>
          <p:cNvSpPr txBox="1"/>
          <p:nvPr/>
        </p:nvSpPr>
        <p:spPr>
          <a:xfrm>
            <a:off x="2774995" y="5275594"/>
            <a:ext cx="1136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Mrs. Jackson</a:t>
            </a:r>
          </a:p>
          <a:p>
            <a:pPr algn="ctr"/>
            <a:r>
              <a:rPr lang="en-US" sz="1400" b="1"/>
              <a:t>Roo-Z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EED0A9C-E342-483F-B586-11762C5B19DF}"/>
              </a:ext>
            </a:extLst>
          </p:cNvPr>
          <p:cNvSpPr txBox="1"/>
          <p:nvPr/>
        </p:nvSpPr>
        <p:spPr>
          <a:xfrm>
            <a:off x="4620078" y="5330918"/>
            <a:ext cx="1276947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/>
              <a:t>Mr. Radecki</a:t>
            </a:r>
          </a:p>
          <a:p>
            <a:pPr algn="ctr"/>
            <a:r>
              <a:rPr lang="en-US" sz="1400" b="1"/>
              <a:t>AVID, STEM &amp; </a:t>
            </a:r>
          </a:p>
          <a:p>
            <a:pPr algn="ctr"/>
            <a:r>
              <a:rPr lang="en-US" sz="1400" b="1"/>
              <a:t>Active ESL/IEL</a:t>
            </a:r>
            <a:r>
              <a:rPr lang="en-US" sz="1400"/>
              <a:t>	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39A14FC-372E-4273-BDF4-1CF7E20CDCE8}"/>
              </a:ext>
            </a:extLst>
          </p:cNvPr>
          <p:cNvSpPr txBox="1"/>
          <p:nvPr/>
        </p:nvSpPr>
        <p:spPr>
          <a:xfrm>
            <a:off x="6482923" y="5330917"/>
            <a:ext cx="15456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Mrs. Loftin</a:t>
            </a:r>
          </a:p>
          <a:p>
            <a:pPr algn="ctr"/>
            <a:r>
              <a:rPr lang="en-US" sz="1400" b="1"/>
              <a:t>    Dual Enrollment	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40680E3-637C-42B2-8B4B-15B1618B2B5B}"/>
              </a:ext>
            </a:extLst>
          </p:cNvPr>
          <p:cNvSpPr txBox="1"/>
          <p:nvPr/>
        </p:nvSpPr>
        <p:spPr>
          <a:xfrm>
            <a:off x="8532034" y="5356851"/>
            <a:ext cx="1489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Mrs. Holmgren</a:t>
            </a:r>
          </a:p>
          <a:p>
            <a:pPr algn="ctr"/>
            <a:r>
              <a:rPr lang="en-US" sz="1400" b="1"/>
              <a:t>Department Chair</a:t>
            </a:r>
            <a:r>
              <a:rPr lang="en-US" sz="1400"/>
              <a:t>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36B243-41A4-4BC9-B492-407ED09BD45A}"/>
              </a:ext>
            </a:extLst>
          </p:cNvPr>
          <p:cNvSpPr txBox="1"/>
          <p:nvPr/>
        </p:nvSpPr>
        <p:spPr>
          <a:xfrm>
            <a:off x="4251000" y="5977210"/>
            <a:ext cx="4269823" cy="1038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hlinkClick r:id="rId11"/>
              </a:rPr>
              <a:t>www.campbellhscounseling.com</a:t>
            </a:r>
            <a:endParaRPr lang="en-US" sz="2400"/>
          </a:p>
          <a:p>
            <a:endParaRPr lang="en-US" sz="2400"/>
          </a:p>
          <a:p>
            <a:endParaRPr lang="en-US" sz="1350"/>
          </a:p>
        </p:txBody>
      </p:sp>
      <p:pic>
        <p:nvPicPr>
          <p:cNvPr id="21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1E4F9774-48C5-4E9E-80CD-58FB34734A9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9" r="-1" b="-1"/>
          <a:stretch/>
        </p:blipFill>
        <p:spPr>
          <a:xfrm>
            <a:off x="241850" y="252004"/>
            <a:ext cx="2246432" cy="203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3196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5133109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1807" y="-274320"/>
            <a:ext cx="6454753" cy="6858000"/>
          </a:xfrm>
        </p:spPr>
        <p:txBody>
          <a:bodyPr>
            <a:noAutofit/>
          </a:bodyPr>
          <a:lstStyle/>
          <a:p>
            <a:r>
              <a:rPr lang="en-US" sz="3700" b="1">
                <a:latin typeface="Century Gothic"/>
              </a:rPr>
              <a:t>Mission</a:t>
            </a:r>
            <a:br>
              <a:rPr lang="en-US" sz="3700">
                <a:latin typeface="Century Gothic"/>
              </a:rPr>
            </a:br>
            <a:r>
              <a:rPr lang="en-US" sz="3700">
                <a:latin typeface="Century Gothic"/>
              </a:rPr>
              <a:t>One School, One Team, One Goal Student Success</a:t>
            </a:r>
            <a:br>
              <a:rPr lang="en-US" sz="3700">
                <a:latin typeface="Century Gothic"/>
              </a:rPr>
            </a:br>
            <a:br>
              <a:rPr lang="en-US" sz="3700">
                <a:latin typeface="Century Gothic"/>
              </a:rPr>
            </a:br>
            <a:br>
              <a:rPr lang="en-US" sz="3700">
                <a:latin typeface="Century Gothic"/>
              </a:rPr>
            </a:br>
            <a:br>
              <a:rPr lang="en-US" sz="3700">
                <a:latin typeface="Century Gothic"/>
              </a:rPr>
            </a:br>
            <a:r>
              <a:rPr lang="en-US" sz="3700" b="1">
                <a:latin typeface="Century Gothic"/>
              </a:rPr>
              <a:t>Vision</a:t>
            </a:r>
            <a:br>
              <a:rPr lang="en-US" sz="3700" b="1">
                <a:latin typeface="Century Gothic" panose="020B0502020202020204" pitchFamily="34" charset="0"/>
              </a:rPr>
            </a:br>
            <a:r>
              <a:rPr lang="en-US" sz="3700" b="1" i="1">
                <a:solidFill>
                  <a:srgbClr val="000000"/>
                </a:solidFill>
                <a:latin typeface="Century Gothic"/>
              </a:rPr>
              <a:t>Every</a:t>
            </a:r>
            <a:r>
              <a:rPr lang="en-US" sz="3700" i="1">
                <a:latin typeface="Century Gothic"/>
              </a:rPr>
              <a:t> </a:t>
            </a:r>
            <a:r>
              <a:rPr lang="en-US" sz="3700">
                <a:latin typeface="Century Gothic"/>
              </a:rPr>
              <a:t>Student, </a:t>
            </a:r>
            <a:r>
              <a:rPr lang="en-US" sz="3700" b="1" i="1">
                <a:latin typeface="Century Gothic"/>
              </a:rPr>
              <a:t>Every</a:t>
            </a:r>
            <a:r>
              <a:rPr lang="en-US" sz="3700">
                <a:latin typeface="Century Gothic"/>
              </a:rPr>
              <a:t> Day</a:t>
            </a:r>
            <a:br>
              <a:rPr lang="en-US" sz="3700">
                <a:latin typeface="Century Gothic"/>
              </a:rPr>
            </a:br>
            <a:br>
              <a:rPr lang="en-US" sz="3700">
                <a:latin typeface="Century Gothic"/>
              </a:rPr>
            </a:br>
            <a:endParaRPr lang="en-US" sz="3700">
              <a:latin typeface="Century Gothic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63027E5A-F282-4E9C-B3F8-8AFF1C8470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5" y="275851"/>
            <a:ext cx="4907280" cy="609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7751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icon&#10;&#10;Description automatically generated">
            <a:extLst>
              <a:ext uri="{FF2B5EF4-FFF2-40B4-BE49-F238E27FC236}">
                <a16:creationId xmlns:a16="http://schemas.microsoft.com/office/drawing/2014/main" id="{756FBB96-6D31-4F28-B91E-6419D35B09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96958" y="692218"/>
            <a:ext cx="2472972" cy="2225675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34FA05-6B8E-4519-9F4D-1188F5F1D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n-lt"/>
                <a:ea typeface="+mj-ea"/>
                <a:cs typeface="+mj-cs"/>
              </a:rPr>
              <a:t>Goals for the Year</a:t>
            </a:r>
            <a:b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269820-2DE9-4962-9CEE-B50574420654}"/>
              </a:ext>
            </a:extLst>
          </p:cNvPr>
          <p:cNvSpPr txBox="1"/>
          <p:nvPr/>
        </p:nvSpPr>
        <p:spPr>
          <a:xfrm>
            <a:off x="838201" y="1589894"/>
            <a:ext cx="10031729" cy="4700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CCRPI Goal- 81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	Baseline year for CCRPI. Last CCRPI score 	2019-77.1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Graduation Rate- 90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	2019- 87.0, 2020- 88.6, 2021-87.3, 2022-86.9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Create a Consistent Reward and Recognition Program for CHS Students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Create a School Operations Team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400" b="1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Create CHS Core Values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2800" b="1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96096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C3A0E-B415-4D90-B18F-18FFFFF432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97" y="3047162"/>
            <a:ext cx="2258874" cy="763676"/>
          </a:xfrm>
        </p:spPr>
        <p:txBody>
          <a:bodyPr>
            <a:noAutofit/>
          </a:bodyPr>
          <a:lstStyle/>
          <a:p>
            <a:pPr algn="l"/>
            <a:r>
              <a:rPr lang="en-US" sz="2700" b="1"/>
              <a:t>Advanced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638701-08AD-4921-A37C-ED537FBECF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1004" y="242616"/>
            <a:ext cx="7236876" cy="1280159"/>
          </a:xfrm>
        </p:spPr>
        <p:txBody>
          <a:bodyPr>
            <a:noAutofit/>
          </a:bodyPr>
          <a:lstStyle/>
          <a:p>
            <a:pPr algn="l"/>
            <a:r>
              <a:rPr lang="en-US" sz="1600" b="1">
                <a:solidFill>
                  <a:srgbClr val="000000"/>
                </a:solidFill>
                <a:latin typeface="Montserrat" panose="00000500000000000000" pitchFamily="2" charset="0"/>
              </a:rPr>
              <a:t>Advanced Placement (AP®) </a:t>
            </a:r>
            <a:r>
              <a:rPr lang="en-US" sz="1600">
                <a:solidFill>
                  <a:srgbClr val="000000"/>
                </a:solidFill>
                <a:latin typeface="Montserrat" panose="00000500000000000000" pitchFamily="2" charset="0"/>
              </a:rPr>
              <a:t>courses provide high school students a college-level academic experience. The College Board partners with colleges and universities to develop an appropriately challenging curriculum, to create college-level assessments, and to train teachers to deliver instruction that meets college-level standards.</a:t>
            </a:r>
            <a:endParaRPr lang="en-US" sz="160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866DC58-FBBF-4AB5-A8E2-1644300F15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218"/>
          <a:stretch/>
        </p:blipFill>
        <p:spPr>
          <a:xfrm>
            <a:off x="6549" y="0"/>
            <a:ext cx="2692717" cy="302945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FEADCE57-4296-45A7-928E-593ECC7D6428}"/>
              </a:ext>
            </a:extLst>
          </p:cNvPr>
          <p:cNvSpPr txBox="1">
            <a:spLocks/>
          </p:cNvSpPr>
          <p:nvPr/>
        </p:nvSpPr>
        <p:spPr bwMode="auto">
          <a:xfrm>
            <a:off x="3020603" y="1471688"/>
            <a:ext cx="8989888" cy="15529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8580" tIns="34290" rIns="68580" bIns="34290" numCol="3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6FB867"/>
              </a:buClr>
              <a:buNone/>
              <a:defRPr/>
            </a:pPr>
            <a:r>
              <a:rPr lang="en-US" sz="1200" b="1" u="sng">
                <a:latin typeface="Montserrat" panose="00000500000000000000" pitchFamily="2" charset="0"/>
              </a:rPr>
              <a:t>AP Capstone: </a:t>
            </a:r>
          </a:p>
          <a:p>
            <a:pPr marL="0" lvl="1" indent="0">
              <a:spcBef>
                <a:spcPts val="0"/>
              </a:spcBef>
              <a:buClr>
                <a:srgbClr val="6FB867"/>
              </a:buClr>
              <a:buNone/>
              <a:defRPr/>
            </a:pPr>
            <a:r>
              <a:rPr lang="en-US" sz="1200">
                <a:latin typeface="Montserrat" panose="00000500000000000000" pitchFamily="2" charset="0"/>
              </a:rPr>
              <a:t>AP Seminar and AP Research</a:t>
            </a:r>
          </a:p>
          <a:p>
            <a:pPr marL="0" indent="0">
              <a:spcBef>
                <a:spcPts val="450"/>
              </a:spcBef>
              <a:buClr>
                <a:srgbClr val="6FB867"/>
              </a:buClr>
              <a:buNone/>
              <a:defRPr/>
            </a:pPr>
            <a:r>
              <a:rPr lang="en-US" sz="1200" b="1" u="sng">
                <a:latin typeface="Montserrat" panose="00000500000000000000" pitchFamily="2" charset="0"/>
              </a:rPr>
              <a:t>Arts:</a:t>
            </a:r>
            <a:r>
              <a:rPr lang="en-US" sz="1200" u="sng">
                <a:latin typeface="Montserrat" panose="00000500000000000000" pitchFamily="2" charset="0"/>
              </a:rPr>
              <a:t> </a:t>
            </a:r>
          </a:p>
          <a:p>
            <a:pPr marL="0" lvl="1" indent="0">
              <a:spcBef>
                <a:spcPts val="0"/>
              </a:spcBef>
              <a:buClr>
                <a:srgbClr val="6FB867"/>
              </a:buClr>
              <a:buNone/>
              <a:defRPr/>
            </a:pPr>
            <a:r>
              <a:rPr lang="en-US" sz="1200">
                <a:latin typeface="Montserrat" panose="00000500000000000000" pitchFamily="2" charset="0"/>
              </a:rPr>
              <a:t>Studio Art 2D/3D/Drawing</a:t>
            </a:r>
          </a:p>
          <a:p>
            <a:pPr marL="0" lvl="1" indent="0">
              <a:spcBef>
                <a:spcPts val="0"/>
              </a:spcBef>
              <a:buClr>
                <a:srgbClr val="6FB867"/>
              </a:buClr>
              <a:buNone/>
              <a:defRPr/>
            </a:pPr>
            <a:r>
              <a:rPr lang="en-US" sz="1200">
                <a:latin typeface="Montserrat" panose="00000500000000000000" pitchFamily="2" charset="0"/>
              </a:rPr>
              <a:t>Music Theory</a:t>
            </a:r>
          </a:p>
          <a:p>
            <a:pPr marL="0" lvl="1" indent="0">
              <a:spcBef>
                <a:spcPts val="0"/>
              </a:spcBef>
              <a:buClr>
                <a:srgbClr val="6FB867"/>
              </a:buClr>
              <a:buNone/>
              <a:defRPr/>
            </a:pPr>
            <a:endParaRPr lang="en-US" sz="1200">
              <a:latin typeface="Montserrat" panose="00000500000000000000" pitchFamily="2" charset="0"/>
            </a:endParaRPr>
          </a:p>
          <a:p>
            <a:pPr marL="0" lvl="1" indent="0">
              <a:spcBef>
                <a:spcPts val="0"/>
              </a:spcBef>
              <a:buClr>
                <a:srgbClr val="6FB867"/>
              </a:buClr>
              <a:buNone/>
              <a:defRPr/>
            </a:pPr>
            <a:r>
              <a:rPr lang="en-US" sz="1200" b="1" u="sng">
                <a:latin typeface="Montserrat" panose="00000500000000000000" pitchFamily="2" charset="0"/>
              </a:rPr>
              <a:t>English: </a:t>
            </a:r>
          </a:p>
          <a:p>
            <a:pPr marL="0" lvl="1" indent="0">
              <a:spcBef>
                <a:spcPts val="0"/>
              </a:spcBef>
              <a:buClr>
                <a:srgbClr val="6FB867"/>
              </a:buClr>
              <a:buNone/>
              <a:defRPr/>
            </a:pPr>
            <a:r>
              <a:rPr lang="en-US" sz="1200">
                <a:latin typeface="Montserrat" panose="00000500000000000000" pitchFamily="2" charset="0"/>
              </a:rPr>
              <a:t>English Language and English Literature</a:t>
            </a:r>
            <a:endParaRPr lang="en-US" sz="1200" b="1" u="sng">
              <a:latin typeface="Montserrat" panose="00000500000000000000" pitchFamily="2" charset="0"/>
            </a:endParaRPr>
          </a:p>
          <a:p>
            <a:pPr marL="0" lvl="1" indent="0">
              <a:spcBef>
                <a:spcPts val="0"/>
              </a:spcBef>
              <a:buClr>
                <a:srgbClr val="6FB867"/>
              </a:buClr>
              <a:buNone/>
              <a:defRPr/>
            </a:pPr>
            <a:r>
              <a:rPr lang="en-US" sz="1200" b="1" u="sng">
                <a:latin typeface="Montserrat" panose="00000500000000000000" pitchFamily="2" charset="0"/>
              </a:rPr>
              <a:t>World Languages:  </a:t>
            </a:r>
          </a:p>
          <a:p>
            <a:pPr marL="0" lvl="1" indent="0">
              <a:spcBef>
                <a:spcPts val="0"/>
              </a:spcBef>
              <a:buClr>
                <a:srgbClr val="6FB867"/>
              </a:buClr>
              <a:buNone/>
              <a:defRPr/>
            </a:pPr>
            <a:r>
              <a:rPr lang="en-US" sz="1200">
                <a:latin typeface="Montserrat" panose="00000500000000000000" pitchFamily="2" charset="0"/>
              </a:rPr>
              <a:t>French and Spanish Language, Spanish Literature and Japanese</a:t>
            </a:r>
            <a:endParaRPr lang="en-US" sz="1200" b="1" u="sng">
              <a:latin typeface="Montserrat" panose="00000500000000000000" pitchFamily="2" charset="0"/>
            </a:endParaRPr>
          </a:p>
          <a:p>
            <a:pPr marL="0" indent="0">
              <a:spcBef>
                <a:spcPts val="450"/>
              </a:spcBef>
              <a:buClr>
                <a:srgbClr val="6FB867"/>
              </a:buClr>
              <a:buNone/>
              <a:defRPr/>
            </a:pPr>
            <a:r>
              <a:rPr lang="en-US" sz="1200" b="1" u="sng">
                <a:latin typeface="Montserrat" panose="00000500000000000000" pitchFamily="2" charset="0"/>
              </a:rPr>
              <a:t>STEM Related Courses:</a:t>
            </a:r>
          </a:p>
          <a:p>
            <a:pPr marL="0" lvl="1" indent="0">
              <a:spcBef>
                <a:spcPts val="0"/>
              </a:spcBef>
              <a:buClr>
                <a:srgbClr val="6FB867"/>
              </a:buClr>
              <a:buNone/>
              <a:defRPr/>
            </a:pPr>
            <a:r>
              <a:rPr lang="en-US" sz="1200">
                <a:latin typeface="Montserrat" panose="00000500000000000000" pitchFamily="2" charset="0"/>
              </a:rPr>
              <a:t>Math: Calculus AB, Statistics and Computer Science</a:t>
            </a:r>
          </a:p>
          <a:p>
            <a:pPr marL="0" lvl="1" indent="0">
              <a:spcBef>
                <a:spcPts val="0"/>
              </a:spcBef>
              <a:buClr>
                <a:srgbClr val="6FB867"/>
              </a:buClr>
              <a:buNone/>
              <a:defRPr/>
            </a:pPr>
            <a:r>
              <a:rPr lang="en-US" sz="1200">
                <a:latin typeface="Montserrat" panose="00000500000000000000" pitchFamily="2" charset="0"/>
              </a:rPr>
              <a:t>Science:  Biology, Environmental Science and Physics</a:t>
            </a:r>
          </a:p>
          <a:p>
            <a:pPr marL="0" lvl="1" indent="0">
              <a:spcBef>
                <a:spcPts val="0"/>
              </a:spcBef>
              <a:buClr>
                <a:srgbClr val="6FB867"/>
              </a:buClr>
              <a:buNone/>
              <a:defRPr/>
            </a:pPr>
            <a:endParaRPr lang="en-US" sz="1200">
              <a:latin typeface="Montserrat" panose="00000500000000000000" pitchFamily="2" charset="0"/>
            </a:endParaRPr>
          </a:p>
          <a:p>
            <a:pPr marL="0" indent="0">
              <a:spcBef>
                <a:spcPts val="0"/>
              </a:spcBef>
              <a:buClr>
                <a:srgbClr val="6FB867"/>
              </a:buClr>
              <a:buNone/>
              <a:defRPr/>
            </a:pPr>
            <a:r>
              <a:rPr lang="en-US" sz="1200" b="1" u="sng">
                <a:latin typeface="Montserrat" panose="00000500000000000000" pitchFamily="2" charset="0"/>
              </a:rPr>
              <a:t>History and Social Sciences:</a:t>
            </a:r>
          </a:p>
          <a:p>
            <a:pPr marL="0" lvl="1" indent="0">
              <a:spcBef>
                <a:spcPts val="0"/>
              </a:spcBef>
              <a:buClr>
                <a:srgbClr val="6FB867"/>
              </a:buClr>
              <a:buNone/>
              <a:defRPr/>
            </a:pPr>
            <a:r>
              <a:rPr lang="en-US" sz="1200">
                <a:latin typeface="Montserrat" panose="00000500000000000000" pitchFamily="2" charset="0"/>
              </a:rPr>
              <a:t>US and Comparative Government and Politics </a:t>
            </a:r>
          </a:p>
          <a:p>
            <a:pPr marL="0" lvl="1" indent="0">
              <a:spcBef>
                <a:spcPts val="0"/>
              </a:spcBef>
              <a:buClr>
                <a:srgbClr val="6FB867"/>
              </a:buClr>
              <a:buNone/>
              <a:defRPr/>
            </a:pPr>
            <a:r>
              <a:rPr lang="en-US" sz="1200">
                <a:latin typeface="Montserrat" panose="00000500000000000000" pitchFamily="2" charset="0"/>
              </a:rPr>
              <a:t>World and European History </a:t>
            </a:r>
          </a:p>
          <a:p>
            <a:pPr marL="0" lvl="1" indent="0">
              <a:spcBef>
                <a:spcPts val="0"/>
              </a:spcBef>
              <a:buClr>
                <a:srgbClr val="6FB867"/>
              </a:buClr>
              <a:buNone/>
              <a:defRPr/>
            </a:pPr>
            <a:r>
              <a:rPr lang="en-US" sz="1200">
                <a:latin typeface="Montserrat" panose="00000500000000000000" pitchFamily="2" charset="0"/>
              </a:rPr>
              <a:t>Human Geography</a:t>
            </a:r>
          </a:p>
          <a:p>
            <a:pPr marL="0" lvl="1" indent="0">
              <a:spcBef>
                <a:spcPts val="0"/>
              </a:spcBef>
              <a:buClr>
                <a:srgbClr val="6FB867"/>
              </a:buClr>
              <a:buNone/>
              <a:defRPr/>
            </a:pPr>
            <a:r>
              <a:rPr lang="en-US" sz="1200">
                <a:latin typeface="Montserrat" panose="00000500000000000000" pitchFamily="2" charset="0"/>
              </a:rPr>
              <a:t>Microeconomics</a:t>
            </a:r>
          </a:p>
          <a:p>
            <a:pPr marL="0" lvl="1" indent="0">
              <a:spcBef>
                <a:spcPts val="0"/>
              </a:spcBef>
              <a:buClr>
                <a:srgbClr val="6FB867"/>
              </a:buClr>
              <a:buNone/>
              <a:defRPr/>
            </a:pPr>
            <a:r>
              <a:rPr lang="en-US" sz="1200">
                <a:latin typeface="Montserrat" panose="00000500000000000000" pitchFamily="2" charset="0"/>
              </a:rPr>
              <a:t>Psychology</a:t>
            </a:r>
          </a:p>
          <a:p>
            <a:pPr marL="0" lvl="1" indent="0">
              <a:spcBef>
                <a:spcPts val="0"/>
              </a:spcBef>
              <a:buClr>
                <a:srgbClr val="6FB867"/>
              </a:buClr>
              <a:buNone/>
              <a:defRPr/>
            </a:pPr>
            <a:endParaRPr lang="en-US" sz="110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560BEEB-BED7-41F7-91E0-72339EDB9787}"/>
              </a:ext>
            </a:extLst>
          </p:cNvPr>
          <p:cNvSpPr txBox="1">
            <a:spLocks/>
          </p:cNvSpPr>
          <p:nvPr/>
        </p:nvSpPr>
        <p:spPr>
          <a:xfrm>
            <a:off x="3408921" y="3277033"/>
            <a:ext cx="2296621" cy="126756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>
                <a:solidFill>
                  <a:srgbClr val="000000"/>
                </a:solidFill>
                <a:latin typeface="Montserrat" panose="00000500000000000000" pitchFamily="2" charset="0"/>
              </a:rPr>
              <a:t>Honors</a:t>
            </a:r>
            <a:r>
              <a:rPr lang="en-US" sz="1600">
                <a:solidFill>
                  <a:srgbClr val="000000"/>
                </a:solidFill>
                <a:latin typeface="Montserrat" panose="00000500000000000000" pitchFamily="2" charset="0"/>
              </a:rPr>
              <a:t>-allows students to participate in higher level coursework</a:t>
            </a:r>
            <a:endParaRPr lang="en-US" sz="160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12CAF02-E553-4182-A80D-CBCDB961BDC8}"/>
              </a:ext>
            </a:extLst>
          </p:cNvPr>
          <p:cNvSpPr txBox="1">
            <a:spLocks/>
          </p:cNvSpPr>
          <p:nvPr/>
        </p:nvSpPr>
        <p:spPr>
          <a:xfrm>
            <a:off x="8208102" y="3263974"/>
            <a:ext cx="3576356" cy="983880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>
                <a:solidFill>
                  <a:srgbClr val="000000"/>
                </a:solidFill>
                <a:latin typeface="Montserrat" panose="00000500000000000000" pitchFamily="2" charset="0"/>
              </a:rPr>
              <a:t>Advancement Via Individual Determination-</a:t>
            </a:r>
            <a:r>
              <a:rPr lang="en-US" sz="1600">
                <a:solidFill>
                  <a:srgbClr val="000000"/>
                </a:solidFill>
                <a:latin typeface="Montserrat" panose="00000500000000000000" pitchFamily="2" charset="0"/>
              </a:rPr>
              <a:t>skills-based coursework that prepares students to enter higher level coursework.</a:t>
            </a:r>
            <a:endParaRPr lang="en-US" sz="1400"/>
          </a:p>
        </p:txBody>
      </p:sp>
      <p:pic>
        <p:nvPicPr>
          <p:cNvPr id="10" name="Picture 4" descr="Honors | Housing &amp; Residence Life | Eastern Kentucky University">
            <a:extLst>
              <a:ext uri="{FF2B5EF4-FFF2-40B4-BE49-F238E27FC236}">
                <a16:creationId xmlns:a16="http://schemas.microsoft.com/office/drawing/2014/main" id="{A827F57F-FEA4-4F4C-BD18-7F38CF84B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5942" y="3078332"/>
            <a:ext cx="1259897" cy="126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ollege &amp; Career Readiness / Advanced Placement">
            <a:extLst>
              <a:ext uri="{FF2B5EF4-FFF2-40B4-BE49-F238E27FC236}">
                <a16:creationId xmlns:a16="http://schemas.microsoft.com/office/drawing/2014/main" id="{7028D5AA-275D-4335-AE43-57B5E671B9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5" b="-4765"/>
          <a:stretch/>
        </p:blipFill>
        <p:spPr bwMode="auto">
          <a:xfrm>
            <a:off x="2860741" y="256230"/>
            <a:ext cx="1440262" cy="96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7A38D8C-AFDE-42EB-9A28-C6CF7FE3C9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4683" y="3196076"/>
            <a:ext cx="2110912" cy="9345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4DB2DB6-EF0D-4C45-93C0-2E7549FC26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2349" y="4758366"/>
            <a:ext cx="4954900" cy="1783077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06930D63-150F-476A-BBBF-30E925D4C43F}"/>
              </a:ext>
            </a:extLst>
          </p:cNvPr>
          <p:cNvSpPr txBox="1">
            <a:spLocks/>
          </p:cNvSpPr>
          <p:nvPr/>
        </p:nvSpPr>
        <p:spPr>
          <a:xfrm>
            <a:off x="7508141" y="4857332"/>
            <a:ext cx="4194124" cy="143045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>
                <a:solidFill>
                  <a:srgbClr val="000000"/>
                </a:solidFill>
                <a:latin typeface="Montserrat" panose="00000500000000000000" pitchFamily="2" charset="0"/>
              </a:rPr>
              <a:t>Dual Enrollment-</a:t>
            </a:r>
            <a:r>
              <a:rPr lang="en-US" sz="1600">
                <a:latin typeface="Montserrat" panose="00000500000000000000" pitchFamily="2" charset="0"/>
              </a:rPr>
              <a:t>(DE) is a program that allows high school students in the state of Georgia to take college courses that can count for credit towards both high school graduation requirements and some college requirements.</a:t>
            </a:r>
          </a:p>
          <a:p>
            <a:pPr algn="l"/>
            <a:endParaRPr lang="en-US" sz="1050" b="1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1961B81-CAB7-4929-920C-3E7C8108BA47}"/>
              </a:ext>
            </a:extLst>
          </p:cNvPr>
          <p:cNvCxnSpPr/>
          <p:nvPr/>
        </p:nvCxnSpPr>
        <p:spPr>
          <a:xfrm flipV="1">
            <a:off x="3005795" y="3029457"/>
            <a:ext cx="9004695" cy="17705"/>
          </a:xfrm>
          <a:prstGeom prst="line">
            <a:avLst/>
          </a:prstGeom>
          <a:ln w="190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BA2E71-C6EF-47CD-843E-190DEC9FEE81}"/>
              </a:ext>
            </a:extLst>
          </p:cNvPr>
          <p:cNvCxnSpPr/>
          <p:nvPr/>
        </p:nvCxnSpPr>
        <p:spPr>
          <a:xfrm flipV="1">
            <a:off x="3005794" y="4497668"/>
            <a:ext cx="9004695" cy="17705"/>
          </a:xfrm>
          <a:prstGeom prst="line">
            <a:avLst/>
          </a:prstGeom>
          <a:ln w="190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georgia tech">
            <a:extLst>
              <a:ext uri="{FF2B5EF4-FFF2-40B4-BE49-F238E27FC236}">
                <a16:creationId xmlns:a16="http://schemas.microsoft.com/office/drawing/2014/main" id="{6D651E43-615C-4909-8072-7684F7C6F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247" y="5353585"/>
            <a:ext cx="1135692" cy="93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44528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C3BA34A-694B-4AF9-811E-A505F02588B7}"/>
              </a:ext>
            </a:extLst>
          </p:cNvPr>
          <p:cNvSpPr txBox="1"/>
          <p:nvPr/>
        </p:nvSpPr>
        <p:spPr>
          <a:xfrm>
            <a:off x="0" y="0"/>
            <a:ext cx="1231392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</a:rPr>
              <a:t>Career Technology Agriculture Education </a:t>
            </a:r>
            <a:r>
              <a:rPr lang="en-US" sz="2800" b="1"/>
              <a:t>(CTAE)</a:t>
            </a:r>
          </a:p>
          <a:p>
            <a:pPr algn="ctr"/>
            <a:r>
              <a:rPr lang="en-US" sz="2800" b="1"/>
              <a:t>Career Pathway Offerings</a:t>
            </a:r>
            <a:endParaRPr lang="en-US" sz="1750" b="1" u="sng"/>
          </a:p>
          <a:p>
            <a:pPr algn="ctr"/>
            <a:r>
              <a:rPr lang="en-US" sz="1750" b="1" u="sng"/>
              <a:t>Supervisor - </a:t>
            </a:r>
            <a:r>
              <a:rPr lang="en-US" sz="1750" b="1" u="sng">
                <a:solidFill>
                  <a:srgbClr val="C00000"/>
                </a:solidFill>
              </a:rPr>
              <a:t>Mr. Joshua Ford</a:t>
            </a:r>
            <a:endParaRPr lang="en-US" sz="1600" b="1" u="sng"/>
          </a:p>
          <a:p>
            <a:pPr algn="ctr">
              <a:lnSpc>
                <a:spcPct val="200000"/>
              </a:lnSpc>
            </a:pPr>
            <a:endParaRPr lang="en-US" sz="400" b="1" u="sng"/>
          </a:p>
          <a:p>
            <a:endParaRPr lang="en-US" sz="1750"/>
          </a:p>
          <a:p>
            <a:endParaRPr lang="en-US" sz="1750"/>
          </a:p>
          <a:p>
            <a:pPr marL="257175" indent="-257175">
              <a:buFont typeface="+mj-lt"/>
              <a:buAutoNum type="arabicPeriod"/>
            </a:pPr>
            <a:endParaRPr lang="en-US" sz="1350"/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AF42E5B3-28F0-4C3B-8645-393BFA618DCC}"/>
              </a:ext>
            </a:extLst>
          </p:cNvPr>
          <p:cNvSpPr/>
          <p:nvPr/>
        </p:nvSpPr>
        <p:spPr>
          <a:xfrm>
            <a:off x="1840583" y="1251294"/>
            <a:ext cx="2661502" cy="1190136"/>
          </a:xfrm>
          <a:prstGeom prst="homePlat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>
                <a:solidFill>
                  <a:srgbClr val="002060"/>
                </a:solidFill>
              </a:rPr>
              <a:t>Audio Video Technology &amp; Film</a:t>
            </a:r>
            <a:r>
              <a:rPr lang="en-US" b="1">
                <a:solidFill>
                  <a:srgbClr val="002060"/>
                </a:solidFill>
              </a:rPr>
              <a:t> (AVTF)</a:t>
            </a:r>
          </a:p>
          <a:p>
            <a:pPr algn="ctr"/>
            <a:r>
              <a:rPr lang="en-US" b="1">
                <a:solidFill>
                  <a:srgbClr val="002060"/>
                </a:solidFill>
              </a:rPr>
              <a:t>(Mr. North)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177747B4-2614-4170-9AA9-2C29E0369A61}"/>
              </a:ext>
            </a:extLst>
          </p:cNvPr>
          <p:cNvSpPr/>
          <p:nvPr/>
        </p:nvSpPr>
        <p:spPr>
          <a:xfrm>
            <a:off x="1844512" y="5290175"/>
            <a:ext cx="2661503" cy="1190134"/>
          </a:xfrm>
          <a:prstGeom prst="homePlat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>
                <a:solidFill>
                  <a:srgbClr val="002060"/>
                </a:solidFill>
              </a:rPr>
              <a:t>Engineering &amp; Technology</a:t>
            </a:r>
            <a:r>
              <a:rPr lang="en-US" b="1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b="1">
                <a:solidFill>
                  <a:srgbClr val="002060"/>
                </a:solidFill>
              </a:rPr>
              <a:t>(Mr. W. Smith)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2D13AA4D-7051-4A36-829E-67B9BD04011C}"/>
              </a:ext>
            </a:extLst>
          </p:cNvPr>
          <p:cNvSpPr/>
          <p:nvPr/>
        </p:nvSpPr>
        <p:spPr>
          <a:xfrm>
            <a:off x="1844512" y="2572450"/>
            <a:ext cx="2661503" cy="1190134"/>
          </a:xfrm>
          <a:prstGeom prst="homePlat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>
                <a:solidFill>
                  <a:srgbClr val="002060"/>
                </a:solidFill>
              </a:rPr>
              <a:t>Culinary Arts</a:t>
            </a:r>
            <a:r>
              <a:rPr lang="en-US" b="1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b="1">
                <a:solidFill>
                  <a:srgbClr val="002060"/>
                </a:solidFill>
              </a:rPr>
              <a:t>(Chef Alentyev &amp; Chef Gonzalez)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2D8D10AF-F49E-4A5A-AACF-B7B401C82EF4}"/>
              </a:ext>
            </a:extLst>
          </p:cNvPr>
          <p:cNvSpPr/>
          <p:nvPr/>
        </p:nvSpPr>
        <p:spPr>
          <a:xfrm>
            <a:off x="1844512" y="3931313"/>
            <a:ext cx="2661503" cy="1190135"/>
          </a:xfrm>
          <a:prstGeom prst="homePlat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>
                <a:solidFill>
                  <a:srgbClr val="002060"/>
                </a:solidFill>
              </a:rPr>
              <a:t>Interiors, Fashion &amp; Textiles &amp; Early Childhood Ed. </a:t>
            </a:r>
          </a:p>
          <a:p>
            <a:pPr algn="ctr"/>
            <a:r>
              <a:rPr lang="en-US" b="1">
                <a:solidFill>
                  <a:srgbClr val="002060"/>
                </a:solidFill>
              </a:rPr>
              <a:t>(Ms. Jones)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3F39AE5D-DD58-4482-AF1A-18BD2BE9C32F}"/>
              </a:ext>
            </a:extLst>
          </p:cNvPr>
          <p:cNvSpPr/>
          <p:nvPr/>
        </p:nvSpPr>
        <p:spPr>
          <a:xfrm>
            <a:off x="4923540" y="1251296"/>
            <a:ext cx="2661503" cy="1190134"/>
          </a:xfrm>
          <a:prstGeom prst="homePlat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>
                <a:solidFill>
                  <a:srgbClr val="002060"/>
                </a:solidFill>
              </a:rPr>
              <a:t>Financial Literacy, Game Design, &amp; Web and Digital Design</a:t>
            </a:r>
          </a:p>
          <a:p>
            <a:pPr algn="ctr"/>
            <a:r>
              <a:rPr lang="en-US" b="1">
                <a:solidFill>
                  <a:srgbClr val="002060"/>
                </a:solidFill>
              </a:rPr>
              <a:t> (Ms. Flemming)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DACABC8D-3A99-448C-82FD-A22F71953A87}"/>
              </a:ext>
            </a:extLst>
          </p:cNvPr>
          <p:cNvSpPr/>
          <p:nvPr/>
        </p:nvSpPr>
        <p:spPr>
          <a:xfrm>
            <a:off x="7915765" y="1174648"/>
            <a:ext cx="2661503" cy="1190134"/>
          </a:xfrm>
          <a:prstGeom prst="homePlat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>
                <a:solidFill>
                  <a:srgbClr val="002060"/>
                </a:solidFill>
              </a:rPr>
              <a:t>Law Enforcement Services</a:t>
            </a:r>
          </a:p>
          <a:p>
            <a:pPr algn="ctr"/>
            <a:r>
              <a:rPr lang="en-US" b="1" u="sng">
                <a:solidFill>
                  <a:srgbClr val="002060"/>
                </a:solidFill>
              </a:rPr>
              <a:t>(</a:t>
            </a:r>
            <a:r>
              <a:rPr lang="en-US" b="1">
                <a:solidFill>
                  <a:srgbClr val="002060"/>
                </a:solidFill>
              </a:rPr>
              <a:t>Mr. Kimball &amp; Mr. Chalfant)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EF9913D8-C090-476F-8FBF-BD6F9155E391}"/>
              </a:ext>
            </a:extLst>
          </p:cNvPr>
          <p:cNvSpPr/>
          <p:nvPr/>
        </p:nvSpPr>
        <p:spPr>
          <a:xfrm>
            <a:off x="7915766" y="2593830"/>
            <a:ext cx="2661503" cy="1190134"/>
          </a:xfrm>
          <a:prstGeom prst="homePlat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>
                <a:solidFill>
                  <a:srgbClr val="002060"/>
                </a:solidFill>
              </a:rPr>
              <a:t>Marketing &amp; Management</a:t>
            </a:r>
          </a:p>
          <a:p>
            <a:pPr algn="ctr"/>
            <a:r>
              <a:rPr lang="en-US" b="1">
                <a:solidFill>
                  <a:srgbClr val="002060"/>
                </a:solidFill>
              </a:rPr>
              <a:t>(Ms. Lewis &amp; Mr. Wright)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0308284B-0989-418E-9DF1-316748CFE0F6}"/>
              </a:ext>
            </a:extLst>
          </p:cNvPr>
          <p:cNvSpPr/>
          <p:nvPr/>
        </p:nvSpPr>
        <p:spPr>
          <a:xfrm>
            <a:off x="4502085" y="5239387"/>
            <a:ext cx="3623430" cy="1361054"/>
          </a:xfrm>
          <a:prstGeom prst="homePlat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>
                <a:solidFill>
                  <a:srgbClr val="002060"/>
                </a:solidFill>
              </a:rPr>
              <a:t>Army JROTC</a:t>
            </a:r>
            <a:br>
              <a:rPr lang="en-US" b="1">
                <a:solidFill>
                  <a:srgbClr val="002060"/>
                </a:solidFill>
              </a:rPr>
            </a:br>
            <a:r>
              <a:rPr lang="en-US" b="1">
                <a:solidFill>
                  <a:srgbClr val="002060"/>
                </a:solidFill>
              </a:rPr>
              <a:t>LTC. Michael Hulsey, SGM. McCabe, SGM. Martin Smith, &amp; 1SG. Gerard Brown </a:t>
            </a:r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1E00BBA1-6E54-480B-83F6-04F1AB890ECF}"/>
              </a:ext>
            </a:extLst>
          </p:cNvPr>
          <p:cNvSpPr/>
          <p:nvPr/>
        </p:nvSpPr>
        <p:spPr>
          <a:xfrm>
            <a:off x="4923540" y="3983048"/>
            <a:ext cx="2661503" cy="1190134"/>
          </a:xfrm>
          <a:prstGeom prst="homePlat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>
                <a:solidFill>
                  <a:srgbClr val="002060"/>
                </a:solidFill>
              </a:rPr>
              <a:t>Graphic Communications &amp; Design</a:t>
            </a:r>
          </a:p>
          <a:p>
            <a:pPr algn="ctr"/>
            <a:r>
              <a:rPr lang="en-US" b="1">
                <a:solidFill>
                  <a:srgbClr val="002060"/>
                </a:solidFill>
              </a:rPr>
              <a:t>(Ms. Di Natale)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1E8D8714-D613-4CC3-9C0B-296D86A5BF5D}"/>
              </a:ext>
            </a:extLst>
          </p:cNvPr>
          <p:cNvSpPr/>
          <p:nvPr/>
        </p:nvSpPr>
        <p:spPr>
          <a:xfrm>
            <a:off x="4923540" y="2593830"/>
            <a:ext cx="2661503" cy="1190134"/>
          </a:xfrm>
          <a:prstGeom prst="homePlat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>
                <a:solidFill>
                  <a:srgbClr val="002060"/>
                </a:solidFill>
              </a:rPr>
              <a:t>Computer Science</a:t>
            </a:r>
          </a:p>
          <a:p>
            <a:pPr algn="ctr"/>
            <a:r>
              <a:rPr lang="en-US" b="1">
                <a:solidFill>
                  <a:srgbClr val="002060"/>
                </a:solidFill>
              </a:rPr>
              <a:t> (Ms. Flemming &amp; Dr. Winthrop)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84A4374F-EA88-4592-BE74-78C7B1F787FB}"/>
              </a:ext>
            </a:extLst>
          </p:cNvPr>
          <p:cNvSpPr/>
          <p:nvPr/>
        </p:nvSpPr>
        <p:spPr>
          <a:xfrm>
            <a:off x="7915764" y="5372266"/>
            <a:ext cx="2661503" cy="1190134"/>
          </a:xfrm>
          <a:prstGeom prst="homePlat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>
                <a:solidFill>
                  <a:srgbClr val="002060"/>
                </a:solidFill>
              </a:rPr>
              <a:t>Work-Based Learning</a:t>
            </a:r>
            <a:r>
              <a:rPr lang="en-US" b="1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b="1">
                <a:solidFill>
                  <a:srgbClr val="002060"/>
                </a:solidFill>
              </a:rPr>
              <a:t>(Mr. Wright)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072D8629-DACB-42CD-BD48-0FDA972C74BE}"/>
              </a:ext>
            </a:extLst>
          </p:cNvPr>
          <p:cNvSpPr/>
          <p:nvPr/>
        </p:nvSpPr>
        <p:spPr>
          <a:xfrm>
            <a:off x="7915765" y="3983048"/>
            <a:ext cx="2661503" cy="1190134"/>
          </a:xfrm>
          <a:prstGeom prst="homePlat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>
                <a:solidFill>
                  <a:srgbClr val="002060"/>
                </a:solidFill>
              </a:rPr>
              <a:t>Plant &amp; Landscape Systems</a:t>
            </a:r>
            <a:r>
              <a:rPr lang="en-US" b="1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b="1">
                <a:solidFill>
                  <a:srgbClr val="002060"/>
                </a:solidFill>
              </a:rPr>
              <a:t>(Ms. Owens)</a:t>
            </a:r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01167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FA3C82-1751-430E-B3E1-757FA96F5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59" y="909733"/>
            <a:ext cx="10594571" cy="38867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Campbell High School Educational Foundation (CHSEF)</a:t>
            </a:r>
            <a:endParaRPr lang="en-US" sz="6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099105"/>
            <a:ext cx="10806546" cy="17558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C601609-75CE-4CAA-9520-1CD1076BA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2050133"/>
            <a:ext cx="232963" cy="1340860"/>
            <a:chOff x="56167" y="2050133"/>
            <a:chExt cx="232963" cy="1340860"/>
          </a:xfrm>
        </p:grpSpPr>
        <p:sp>
          <p:nvSpPr>
            <p:cNvPr id="43" name="Rectangle 2">
              <a:extLst>
                <a:ext uri="{FF2B5EF4-FFF2-40B4-BE49-F238E27FC236}">
                  <a16:creationId xmlns:a16="http://schemas.microsoft.com/office/drawing/2014/main" id="{59900C35-2E02-41A0-ABB5-EA0BEB9FDB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59">
              <a:extLst>
                <a:ext uri="{FF2B5EF4-FFF2-40B4-BE49-F238E27FC236}">
                  <a16:creationId xmlns:a16="http://schemas.microsoft.com/office/drawing/2014/main" id="{CBCF5FCB-4FA9-4595-90C2-9D063B5E48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2">
              <a:extLst>
                <a:ext uri="{FF2B5EF4-FFF2-40B4-BE49-F238E27FC236}">
                  <a16:creationId xmlns:a16="http://schemas.microsoft.com/office/drawing/2014/main" id="{C1AADA6C-3F63-4D4A-AF84-0ED447D0FC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59">
              <a:extLst>
                <a:ext uri="{FF2B5EF4-FFF2-40B4-BE49-F238E27FC236}">
                  <a16:creationId xmlns:a16="http://schemas.microsoft.com/office/drawing/2014/main" id="{D3D59899-4DF2-4DE1-8EE8-1C8E160554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2">
              <a:extLst>
                <a:ext uri="{FF2B5EF4-FFF2-40B4-BE49-F238E27FC236}">
                  <a16:creationId xmlns:a16="http://schemas.microsoft.com/office/drawing/2014/main" id="{DA4C4CDA-3FC5-4A6A-BAFE-977CB614E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59">
              <a:extLst>
                <a:ext uri="{FF2B5EF4-FFF2-40B4-BE49-F238E27FC236}">
                  <a16:creationId xmlns:a16="http://schemas.microsoft.com/office/drawing/2014/main" id="{A4016669-38F7-4F7F-AD2F-2BA576D77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DA73A589-79D3-4A5A-9094-C3A69CF9E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56EB2622-CE07-49D9-96DA-A27CD49698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2">
              <a:extLst>
                <a:ext uri="{FF2B5EF4-FFF2-40B4-BE49-F238E27FC236}">
                  <a16:creationId xmlns:a16="http://schemas.microsoft.com/office/drawing/2014/main" id="{2F004B65-48B3-4E04-B12B-A42AE1BA7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9">
              <a:extLst>
                <a:ext uri="{FF2B5EF4-FFF2-40B4-BE49-F238E27FC236}">
                  <a16:creationId xmlns:a16="http://schemas.microsoft.com/office/drawing/2014/main" id="{5D51F45B-6911-4E9B-8F00-9F9016B8A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2">
              <a:extLst>
                <a:ext uri="{FF2B5EF4-FFF2-40B4-BE49-F238E27FC236}">
                  <a16:creationId xmlns:a16="http://schemas.microsoft.com/office/drawing/2014/main" id="{2CB57D3C-685E-4CF6-80E7-D6D2E8AA5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9">
              <a:extLst>
                <a:ext uri="{FF2B5EF4-FFF2-40B4-BE49-F238E27FC236}">
                  <a16:creationId xmlns:a16="http://schemas.microsoft.com/office/drawing/2014/main" id="{42B7417D-88BA-4A07-A037-A598CA519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2">
              <a:extLst>
                <a:ext uri="{FF2B5EF4-FFF2-40B4-BE49-F238E27FC236}">
                  <a16:creationId xmlns:a16="http://schemas.microsoft.com/office/drawing/2014/main" id="{2581F91C-3245-4CC9-AE9C-20713201D5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9">
              <a:extLst>
                <a:ext uri="{FF2B5EF4-FFF2-40B4-BE49-F238E27FC236}">
                  <a16:creationId xmlns:a16="http://schemas.microsoft.com/office/drawing/2014/main" id="{8449BF09-F04A-412E-8CBA-D81F0F2AF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2">
              <a:extLst>
                <a:ext uri="{FF2B5EF4-FFF2-40B4-BE49-F238E27FC236}">
                  <a16:creationId xmlns:a16="http://schemas.microsoft.com/office/drawing/2014/main" id="{73FB0607-74E7-40F5-9196-F19E1AB74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9">
              <a:extLst>
                <a:ext uri="{FF2B5EF4-FFF2-40B4-BE49-F238E27FC236}">
                  <a16:creationId xmlns:a16="http://schemas.microsoft.com/office/drawing/2014/main" id="{263E7E3B-57A7-4E14-BC6E-F5888E6A9E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2">
              <a:extLst>
                <a:ext uri="{FF2B5EF4-FFF2-40B4-BE49-F238E27FC236}">
                  <a16:creationId xmlns:a16="http://schemas.microsoft.com/office/drawing/2014/main" id="{EE6C892E-7464-4649-AFAC-8FCD23E5F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EC3099C-1531-4B73-9DE7-B3B15ABE42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2">
              <a:extLst>
                <a:ext uri="{FF2B5EF4-FFF2-40B4-BE49-F238E27FC236}">
                  <a16:creationId xmlns:a16="http://schemas.microsoft.com/office/drawing/2014/main" id="{0D768EF6-7AE9-40DE-8CC0-901E573E18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59">
              <a:extLst>
                <a:ext uri="{FF2B5EF4-FFF2-40B4-BE49-F238E27FC236}">
                  <a16:creationId xmlns:a16="http://schemas.microsoft.com/office/drawing/2014/main" id="{E6153FD2-D44D-43AE-B1F6-EB5737FF20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501384"/>
            <a:ext cx="11371811" cy="35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4239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F0A568-CD7A-43E0-9F2A-FC1ADADC1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Campbell High School Educational Foundation (CHSEF)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1341668C-3026-9D82-25FC-E11AC87E046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184301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22</Slides>
  <Notes>10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 PTSA SPRING   2022-2023 OPEN HOUSE   WELCOME</vt:lpstr>
      <vt:lpstr>ADMINISTRATION</vt:lpstr>
      <vt:lpstr>Campbell High School Counselors</vt:lpstr>
      <vt:lpstr>Mission One School, One Team, One Goal Student Success    Vision Every Student, Every Day  </vt:lpstr>
      <vt:lpstr>Goals for the Year </vt:lpstr>
      <vt:lpstr>Advanced Learning</vt:lpstr>
      <vt:lpstr>PowerPoint Presentation</vt:lpstr>
      <vt:lpstr>Campbell High School Educational Foundation (CHSEF)</vt:lpstr>
      <vt:lpstr>Campbell High School Educational Foundation (CHSEF)</vt:lpstr>
      <vt:lpstr>PowerPoint Presentation</vt:lpstr>
      <vt:lpstr>CHS College &amp; Career Center</vt:lpstr>
      <vt:lpstr>PTSA 2022-2023 SPRING BUSINESS MEETING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Email: CampbellPTSAPresident@gmail.com   Facebook:  Campbell High School PTSA   Website: www.CampbellPTSA.com </vt:lpstr>
      <vt:lpstr>We have Volunteer Openings for these  Committee Chairs:    Hospitality Senior Recognition Spirit Wear Partners/Sponsorships</vt:lpstr>
      <vt:lpstr>Go to the PTSA Website to:   Join PTSA! Buy Spirit Wear! Donate!</vt:lpstr>
      <vt:lpstr>PowerPoint Presentation</vt:lpstr>
      <vt:lpstr>THANK YOU FOR COMING!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PTSA FALL OPEN HOUSE</dc:title>
  <dc:creator>Lisa Moore Sparks</dc:creator>
  <cp:revision>1</cp:revision>
  <cp:lastPrinted>2023-01-26T21:01:06Z</cp:lastPrinted>
  <dcterms:created xsi:type="dcterms:W3CDTF">2022-08-18T02:11:34Z</dcterms:created>
  <dcterms:modified xsi:type="dcterms:W3CDTF">2023-01-26T21:58:12Z</dcterms:modified>
</cp:coreProperties>
</file>