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8" r:id="rId8"/>
    <p:sldId id="277" r:id="rId9"/>
    <p:sldId id="261" r:id="rId10"/>
    <p:sldId id="263" r:id="rId11"/>
    <p:sldId id="264" r:id="rId12"/>
    <p:sldId id="269"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46FDAD-6CB6-4D24-98DF-6E3E9A1771CA}"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06050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423346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44077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5213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46FDAD-6CB6-4D24-98DF-6E3E9A1771CA}" type="datetimeFigureOut">
              <a:rPr lang="en-US" smtClean="0"/>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57296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46FDAD-6CB6-4D24-98DF-6E3E9A1771CA}"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47426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46FDAD-6CB6-4D24-98DF-6E3E9A1771CA}" type="datetimeFigureOut">
              <a:rPr lang="en-US" smtClean="0"/>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358587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46FDAD-6CB6-4D24-98DF-6E3E9A1771CA}" type="datetimeFigureOut">
              <a:rPr lang="en-US" smtClean="0"/>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84135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6FDAD-6CB6-4D24-98DF-6E3E9A1771CA}" type="datetimeFigureOut">
              <a:rPr lang="en-US" smtClean="0"/>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96144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46FDAD-6CB6-4D24-98DF-6E3E9A1771CA}"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39367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46FDAD-6CB6-4D24-98DF-6E3E9A1771CA}" type="datetimeFigureOut">
              <a:rPr lang="en-US" smtClean="0"/>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61391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6FDAD-6CB6-4D24-98DF-6E3E9A1771CA}" type="datetimeFigureOut">
              <a:rPr lang="en-US" smtClean="0"/>
              <a:t>9/11/2023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4A685-D619-48C5-9F36-8D5E5E680E37}" type="slidenum">
              <a:rPr lang="en-US" smtClean="0"/>
              <a:t>‹#›</a:t>
            </a:fld>
            <a:endParaRPr lang="en-US"/>
          </a:p>
        </p:txBody>
      </p:sp>
    </p:spTree>
    <p:extLst>
      <p:ext uri="{BB962C8B-B14F-4D97-AF65-F5344CB8AC3E}">
        <p14:creationId xmlns:p14="http://schemas.microsoft.com/office/powerpoint/2010/main" val="102189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forms.office.com/r/QCq62SPsBU" TargetMode="Externa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199"/>
            <a:ext cx="3932237" cy="2286001"/>
          </a:xfrm>
        </p:spPr>
        <p:txBody>
          <a:bodyPr>
            <a:noAutofit/>
          </a:bodyPr>
          <a:lstStyle/>
          <a:p>
            <a:r>
              <a:rPr lang="en-US" sz="3600" b="1" dirty="0"/>
              <a:t>Campbell Middle</a:t>
            </a:r>
            <a:br>
              <a:rPr lang="en-US" sz="3600" b="1" dirty="0"/>
            </a:br>
            <a:r>
              <a:rPr lang="en-US" sz="3600" b="1" dirty="0"/>
              <a:t>State of the School Title 1 Meeting</a:t>
            </a:r>
            <a:br>
              <a:rPr lang="en-US" sz="3600" b="1" dirty="0"/>
            </a:br>
            <a:r>
              <a:rPr lang="en-US" sz="3600" b="1" dirty="0"/>
              <a:t>September 21, 2023</a:t>
            </a:r>
          </a:p>
        </p:txBody>
      </p:sp>
      <p:sp>
        <p:nvSpPr>
          <p:cNvPr id="4" name="Content Placeholder 3"/>
          <p:cNvSpPr>
            <a:spLocks noGrp="1"/>
          </p:cNvSpPr>
          <p:nvPr>
            <p:ph idx="1"/>
          </p:nvPr>
        </p:nvSpPr>
        <p:spPr>
          <a:xfrm>
            <a:off x="5183188" y="457199"/>
            <a:ext cx="6805612" cy="6202219"/>
          </a:xfrm>
        </p:spPr>
        <p:txBody>
          <a:bodyPr>
            <a:normAutofit/>
          </a:bodyPr>
          <a:lstStyle/>
          <a:p>
            <a:pPr marL="0" indent="0">
              <a:buNone/>
            </a:pPr>
            <a:r>
              <a:rPr lang="en-US" sz="4000" b="1" u="sng" dirty="0"/>
              <a:t>AGENDA</a:t>
            </a:r>
          </a:p>
          <a:p>
            <a:r>
              <a:rPr lang="en-US" sz="4000" dirty="0"/>
              <a:t>What is Title I    </a:t>
            </a:r>
          </a:p>
          <a:p>
            <a:r>
              <a:rPr lang="en-US" sz="4000" dirty="0"/>
              <a:t>Who is Funded</a:t>
            </a:r>
          </a:p>
          <a:p>
            <a:r>
              <a:rPr lang="en-US" sz="4000" dirty="0"/>
              <a:t>ESEA Parents Right-to-Know </a:t>
            </a:r>
          </a:p>
          <a:p>
            <a:r>
              <a:rPr lang="en-US" sz="4000" dirty="0"/>
              <a:t>Parental Involvement</a:t>
            </a:r>
          </a:p>
          <a:p>
            <a:r>
              <a:rPr lang="en-US" sz="4000" dirty="0"/>
              <a:t>The Budget</a:t>
            </a:r>
          </a:p>
          <a:p>
            <a:r>
              <a:rPr lang="en-US" sz="4000" dirty="0"/>
              <a:t>Sample Title 1 Survey Items</a:t>
            </a:r>
          </a:p>
          <a:p>
            <a:r>
              <a:rPr lang="en-US" sz="4000" dirty="0"/>
              <a:t>3 GOALS of the Title 1 PLAN</a:t>
            </a:r>
          </a:p>
        </p:txBody>
      </p:sp>
      <p:sp>
        <p:nvSpPr>
          <p:cNvPr id="5" name="Text Placeholder 4"/>
          <p:cNvSpPr>
            <a:spLocks noGrp="1"/>
          </p:cNvSpPr>
          <p:nvPr>
            <p:ph type="body" sz="half" idx="2"/>
          </p:nvPr>
        </p:nvSpPr>
        <p:spPr>
          <a:xfrm>
            <a:off x="839788" y="2946400"/>
            <a:ext cx="3932237" cy="3288145"/>
          </a:xfrm>
        </p:spPr>
        <p:txBody>
          <a:bodyPr>
            <a:normAutofit/>
          </a:bodyPr>
          <a:lstStyle/>
          <a:p>
            <a:endParaRPr lang="en-US" sz="2800" dirty="0"/>
          </a:p>
          <a:p>
            <a:r>
              <a:rPr lang="en-US" sz="2800" dirty="0"/>
              <a:t>Dr. Camille Havis</a:t>
            </a:r>
          </a:p>
          <a:p>
            <a:r>
              <a:rPr lang="en-US" sz="2800" dirty="0"/>
              <a:t>Principal</a:t>
            </a:r>
          </a:p>
          <a:p>
            <a:endParaRPr lang="en-US" sz="2800" dirty="0"/>
          </a:p>
          <a:p>
            <a:r>
              <a:rPr lang="en-US" sz="2800" dirty="0"/>
              <a:t>Ms. Dalia Saldierna</a:t>
            </a:r>
          </a:p>
          <a:p>
            <a:r>
              <a:rPr lang="en-US" sz="2800" dirty="0"/>
              <a:t>Parent Facilitator</a:t>
            </a:r>
          </a:p>
        </p:txBody>
      </p:sp>
    </p:spTree>
    <p:extLst>
      <p:ext uri="{BB962C8B-B14F-4D97-AF65-F5344CB8AC3E}">
        <p14:creationId xmlns:p14="http://schemas.microsoft.com/office/powerpoint/2010/main" val="74587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#7</a:t>
            </a:r>
          </a:p>
        </p:txBody>
      </p:sp>
      <p:sp>
        <p:nvSpPr>
          <p:cNvPr id="3" name="Content Placeholder 2"/>
          <p:cNvSpPr>
            <a:spLocks noGrp="1"/>
          </p:cNvSpPr>
          <p:nvPr>
            <p:ph idx="1"/>
          </p:nvPr>
        </p:nvSpPr>
        <p:spPr>
          <a:xfrm>
            <a:off x="4879976" y="457200"/>
            <a:ext cx="7312024" cy="6400800"/>
          </a:xfrm>
        </p:spPr>
        <p:txBody>
          <a:bodyPr>
            <a:noAutofit/>
          </a:bodyPr>
          <a:lstStyle/>
          <a:p>
            <a:r>
              <a:rPr lang="en-US" dirty="0"/>
              <a:t>GOAL #1 </a:t>
            </a:r>
          </a:p>
          <a:p>
            <a:pPr marL="457200" lvl="1" indent="0">
              <a:buNone/>
            </a:pPr>
            <a:r>
              <a:rPr lang="en-US" sz="3200" b="1" i="0" dirty="0">
                <a:solidFill>
                  <a:srgbClr val="000000"/>
                </a:solidFill>
                <a:effectLst/>
                <a:latin typeface="Calibri" panose="020F0502020204030204" pitchFamily="34" charset="0"/>
              </a:rPr>
              <a:t>Increase the number of students moving up one band level on the Reading Inventory for grades 6-8 by 250 students.</a:t>
            </a:r>
            <a:r>
              <a:rPr lang="en-US" sz="3200" b="0" i="0" dirty="0">
                <a:solidFill>
                  <a:srgbClr val="000000"/>
                </a:solidFill>
                <a:effectLst/>
                <a:latin typeface="Calibri" panose="020F0502020204030204" pitchFamily="34" charset="0"/>
              </a:rPr>
              <a:t> </a:t>
            </a:r>
          </a:p>
          <a:p>
            <a:pPr marL="457200" lvl="1" indent="0">
              <a:buNone/>
            </a:pPr>
            <a:endParaRPr lang="en-US" sz="2400" b="1" dirty="0"/>
          </a:p>
          <a:p>
            <a:pPr lvl="1"/>
            <a:r>
              <a:rPr lang="en-US" sz="2400" b="1" dirty="0"/>
              <a:t>School wide writing strategy for ELA</a:t>
            </a:r>
          </a:p>
          <a:p>
            <a:pPr lvl="1"/>
            <a:r>
              <a:rPr lang="en-US" sz="2400" b="1" dirty="0"/>
              <a:t>CTLS Assess for common summative assessments</a:t>
            </a:r>
          </a:p>
          <a:p>
            <a:pPr lvl="1"/>
            <a:r>
              <a:rPr lang="en-US" sz="2400" b="1" dirty="0"/>
              <a:t>Read 180 Training for support teachers</a:t>
            </a:r>
          </a:p>
          <a:p>
            <a:pPr lvl="1"/>
            <a:r>
              <a:rPr lang="en-US" sz="2400" b="1" dirty="0"/>
              <a:t>Monitoring Student Data via CTLS </a:t>
            </a:r>
          </a:p>
          <a:p>
            <a:pPr lvl="2"/>
            <a:r>
              <a:rPr lang="en-US" sz="2000" b="1" dirty="0"/>
              <a:t>Reading Inventory Scores</a:t>
            </a:r>
          </a:p>
          <a:p>
            <a:pPr lvl="2"/>
            <a:r>
              <a:rPr lang="en-US" sz="2000" b="1" dirty="0"/>
              <a:t>Reading Inventory Incentives</a:t>
            </a:r>
          </a:p>
          <a:p>
            <a:pPr lvl="1"/>
            <a:r>
              <a:rPr lang="en-US" sz="2400" b="1" dirty="0"/>
              <a:t>Monitoring of IB Unit Plans</a:t>
            </a:r>
          </a:p>
          <a:p>
            <a:pPr lvl="1"/>
            <a:endParaRPr lang="en-US" sz="2400"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2023-2024             Title 1 Plan</a:t>
            </a:r>
          </a:p>
        </p:txBody>
      </p:sp>
    </p:spTree>
    <p:extLst>
      <p:ext uri="{BB962C8B-B14F-4D97-AF65-F5344CB8AC3E}">
        <p14:creationId xmlns:p14="http://schemas.microsoft.com/office/powerpoint/2010/main" val="744730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#8</a:t>
            </a:r>
          </a:p>
        </p:txBody>
      </p:sp>
      <p:sp>
        <p:nvSpPr>
          <p:cNvPr id="3" name="Content Placeholder 2"/>
          <p:cNvSpPr>
            <a:spLocks noGrp="1"/>
          </p:cNvSpPr>
          <p:nvPr>
            <p:ph idx="1"/>
          </p:nvPr>
        </p:nvSpPr>
        <p:spPr>
          <a:xfrm>
            <a:off x="4879977" y="95250"/>
            <a:ext cx="7131048" cy="6762749"/>
          </a:xfrm>
        </p:spPr>
        <p:txBody>
          <a:bodyPr>
            <a:noAutofit/>
          </a:bodyPr>
          <a:lstStyle/>
          <a:p>
            <a:r>
              <a:rPr lang="en-US" dirty="0"/>
              <a:t>GOAL #2 </a:t>
            </a:r>
          </a:p>
          <a:p>
            <a:pPr marL="0" indent="0">
              <a:buNone/>
            </a:pPr>
            <a:r>
              <a:rPr lang="en-US" b="1" i="0" dirty="0">
                <a:solidFill>
                  <a:srgbClr val="000000"/>
                </a:solidFill>
                <a:effectLst/>
                <a:latin typeface="Calibri" panose="020F0502020204030204" pitchFamily="34" charset="0"/>
              </a:rPr>
              <a:t>	Increase the number of students 	moving up one band level on the 	Math Inventory for grades 6-8 by 	250 students.</a:t>
            </a:r>
            <a:r>
              <a:rPr lang="en-US" b="0" i="0" dirty="0">
                <a:solidFill>
                  <a:srgbClr val="000000"/>
                </a:solidFill>
                <a:effectLst/>
                <a:latin typeface="Calibri" panose="020F0502020204030204" pitchFamily="34" charset="0"/>
              </a:rPr>
              <a:t> </a:t>
            </a:r>
          </a:p>
          <a:p>
            <a:pPr marL="0" indent="0">
              <a:buNone/>
            </a:pPr>
            <a:endParaRPr lang="en-US" sz="2400" b="1" dirty="0"/>
          </a:p>
          <a:p>
            <a:pPr lvl="1"/>
            <a:r>
              <a:rPr lang="en-US" sz="2400" b="1" dirty="0"/>
              <a:t>School wide writing strategy for Math</a:t>
            </a:r>
          </a:p>
          <a:p>
            <a:pPr lvl="1"/>
            <a:r>
              <a:rPr lang="en-US" sz="2400" b="1" dirty="0"/>
              <a:t>CTLS Assess for common summative assessments</a:t>
            </a:r>
          </a:p>
          <a:p>
            <a:pPr lvl="1"/>
            <a:r>
              <a:rPr lang="en-US" sz="2400" b="1" dirty="0"/>
              <a:t>Math Dream Box Training for support teachers</a:t>
            </a:r>
          </a:p>
          <a:p>
            <a:pPr lvl="1"/>
            <a:r>
              <a:rPr lang="en-US" sz="2400" b="1" dirty="0"/>
              <a:t>Monitoring Student Data via CTLS </a:t>
            </a:r>
          </a:p>
          <a:p>
            <a:pPr lvl="2"/>
            <a:r>
              <a:rPr lang="en-US" sz="2000" b="1" dirty="0"/>
              <a:t>MATH Inventory Scores</a:t>
            </a:r>
          </a:p>
          <a:p>
            <a:pPr lvl="2"/>
            <a:r>
              <a:rPr lang="en-US" sz="2000" b="1" dirty="0"/>
              <a:t>MATH Inventory Incentives</a:t>
            </a:r>
          </a:p>
          <a:p>
            <a:pPr lvl="1"/>
            <a:r>
              <a:rPr lang="en-US" sz="2400" b="1" dirty="0"/>
              <a:t>Monitoring of IB Unit Plans</a:t>
            </a:r>
          </a:p>
          <a:p>
            <a:pPr lvl="1"/>
            <a:endParaRPr lang="en-US" sz="2400"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2023-2024    Title 1 Plan</a:t>
            </a:r>
          </a:p>
        </p:txBody>
      </p:sp>
    </p:spTree>
    <p:extLst>
      <p:ext uri="{BB962C8B-B14F-4D97-AF65-F5344CB8AC3E}">
        <p14:creationId xmlns:p14="http://schemas.microsoft.com/office/powerpoint/2010/main" val="344184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#9</a:t>
            </a:r>
          </a:p>
        </p:txBody>
      </p:sp>
      <p:sp>
        <p:nvSpPr>
          <p:cNvPr id="3" name="Content Placeholder 2"/>
          <p:cNvSpPr>
            <a:spLocks noGrp="1"/>
          </p:cNvSpPr>
          <p:nvPr>
            <p:ph idx="1"/>
          </p:nvPr>
        </p:nvSpPr>
        <p:spPr>
          <a:xfrm>
            <a:off x="5038725" y="361950"/>
            <a:ext cx="6972299" cy="6496049"/>
          </a:xfrm>
        </p:spPr>
        <p:txBody>
          <a:bodyPr>
            <a:noAutofit/>
          </a:bodyPr>
          <a:lstStyle/>
          <a:p>
            <a:r>
              <a:rPr lang="en-US" dirty="0"/>
              <a:t>GOAL #3</a:t>
            </a:r>
          </a:p>
          <a:p>
            <a:pPr marL="0" indent="0">
              <a:buNone/>
            </a:pPr>
            <a:r>
              <a:rPr lang="en-US" b="1" i="0" dirty="0">
                <a:solidFill>
                  <a:srgbClr val="000000"/>
                </a:solidFill>
                <a:effectLst/>
                <a:latin typeface="Calibri" panose="020F0502020204030204" pitchFamily="34" charset="0"/>
              </a:rPr>
              <a:t>	Decrease the number of student 	offenses / incidents for grades 6-8 	by 50 students through explicit 	instruction.</a:t>
            </a:r>
            <a:r>
              <a:rPr lang="en-US" b="0" i="0" dirty="0">
                <a:solidFill>
                  <a:srgbClr val="000000"/>
                </a:solidFill>
                <a:effectLst/>
                <a:latin typeface="Calibri" panose="020F0502020204030204" pitchFamily="34" charset="0"/>
              </a:rPr>
              <a:t> </a:t>
            </a:r>
          </a:p>
          <a:p>
            <a:pPr marL="0" indent="0">
              <a:buNone/>
            </a:pPr>
            <a:endParaRPr lang="en-US" sz="2400" b="1" dirty="0"/>
          </a:p>
          <a:p>
            <a:pPr lvl="1"/>
            <a:r>
              <a:rPr lang="en-US" sz="2400" b="1" dirty="0"/>
              <a:t>Social Emotional Learning via Restorative Circles</a:t>
            </a:r>
          </a:p>
          <a:p>
            <a:pPr lvl="1"/>
            <a:r>
              <a:rPr lang="en-US" sz="2400" b="1" dirty="0"/>
              <a:t>Restorative Conferences for Discipline</a:t>
            </a:r>
          </a:p>
          <a:p>
            <a:pPr lvl="1"/>
            <a:r>
              <a:rPr lang="en-US" sz="2400" b="1" dirty="0"/>
              <a:t>IB Learning Traits</a:t>
            </a:r>
          </a:p>
          <a:p>
            <a:pPr lvl="1"/>
            <a:r>
              <a:rPr lang="en-US" sz="2400" b="1" dirty="0"/>
              <a:t>IB Approaches to Learning Skills</a:t>
            </a:r>
          </a:p>
          <a:p>
            <a:pPr lvl="1"/>
            <a:r>
              <a:rPr lang="en-US" sz="2400" b="1" dirty="0"/>
              <a:t>PBIS Traits</a:t>
            </a:r>
          </a:p>
          <a:p>
            <a:pPr lvl="1"/>
            <a:r>
              <a:rPr lang="en-US" sz="2400" b="1" dirty="0"/>
              <a:t>Monthly Admin Talks</a:t>
            </a:r>
          </a:p>
          <a:p>
            <a:pPr lvl="1"/>
            <a:r>
              <a:rPr lang="en-US" sz="2400" b="1" dirty="0"/>
              <a:t>Awards / Incentives for Proper Behavior</a:t>
            </a:r>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2023-2024    Title 1 Plan</a:t>
            </a:r>
          </a:p>
        </p:txBody>
      </p:sp>
    </p:spTree>
    <p:extLst>
      <p:ext uri="{BB962C8B-B14F-4D97-AF65-F5344CB8AC3E}">
        <p14:creationId xmlns:p14="http://schemas.microsoft.com/office/powerpoint/2010/main" val="1736710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658321" cy="1600200"/>
          </a:xfrm>
        </p:spPr>
        <p:txBody>
          <a:bodyPr>
            <a:normAutofit/>
          </a:bodyPr>
          <a:lstStyle/>
          <a:p>
            <a:r>
              <a:rPr lang="en-US" sz="5400" b="1" dirty="0"/>
              <a:t>Your Input  is Needed</a:t>
            </a:r>
          </a:p>
        </p:txBody>
      </p:sp>
      <p:sp>
        <p:nvSpPr>
          <p:cNvPr id="3" name="Content Placeholder 2"/>
          <p:cNvSpPr>
            <a:spLocks noGrp="1"/>
          </p:cNvSpPr>
          <p:nvPr>
            <p:ph idx="1"/>
          </p:nvPr>
        </p:nvSpPr>
        <p:spPr>
          <a:xfrm>
            <a:off x="4581525" y="457202"/>
            <a:ext cx="7467600" cy="1295398"/>
          </a:xfrm>
        </p:spPr>
        <p:txBody>
          <a:bodyPr>
            <a:noAutofit/>
          </a:bodyPr>
          <a:lstStyle/>
          <a:p>
            <a:r>
              <a:rPr lang="en-US" dirty="0"/>
              <a:t>Please provide feedback here or QR code</a:t>
            </a:r>
          </a:p>
          <a:p>
            <a:pPr marL="0" indent="0">
              <a:buNone/>
            </a:pPr>
            <a:r>
              <a:rPr lang="en-US" dirty="0">
                <a:hlinkClick r:id="rId2"/>
              </a:rPr>
              <a:t>https://forms.office.com/r/QCq62SPsBU</a:t>
            </a:r>
            <a:r>
              <a:rPr lang="en-US" dirty="0"/>
              <a:t> </a:t>
            </a:r>
          </a:p>
          <a:p>
            <a:pPr marL="0" indent="0">
              <a:buNone/>
            </a:pPr>
            <a:endParaRPr lang="en-US" dirty="0"/>
          </a:p>
        </p:txBody>
      </p:sp>
      <p:pic>
        <p:nvPicPr>
          <p:cNvPr id="6" name="Picture 5">
            <a:extLst>
              <a:ext uri="{FF2B5EF4-FFF2-40B4-BE49-F238E27FC236}">
                <a16:creationId xmlns:a16="http://schemas.microsoft.com/office/drawing/2014/main" id="{0107B8C3-F938-4EB7-BC52-1A075CD416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2405" y="1430461"/>
            <a:ext cx="5362575" cy="6400799"/>
          </a:xfrm>
          <a:prstGeom prst="rect">
            <a:avLst/>
          </a:prstGeom>
        </p:spPr>
      </p:pic>
      <p:pic>
        <p:nvPicPr>
          <p:cNvPr id="5" name="Picture 4">
            <a:extLst>
              <a:ext uri="{FF2B5EF4-FFF2-40B4-BE49-F238E27FC236}">
                <a16:creationId xmlns:a16="http://schemas.microsoft.com/office/drawing/2014/main" id="{615A3ACF-550C-4CAA-A0C5-2477D7857903}"/>
              </a:ext>
            </a:extLst>
          </p:cNvPr>
          <p:cNvPicPr>
            <a:picLocks noChangeAspect="1"/>
          </p:cNvPicPr>
          <p:nvPr/>
        </p:nvPicPr>
        <p:blipFill>
          <a:blip r:embed="rId4"/>
          <a:stretch>
            <a:fillRect/>
          </a:stretch>
        </p:blipFill>
        <p:spPr>
          <a:xfrm>
            <a:off x="7263677" y="2057400"/>
            <a:ext cx="4476750" cy="4476750"/>
          </a:xfrm>
          <a:prstGeom prst="rect">
            <a:avLst/>
          </a:prstGeom>
        </p:spPr>
      </p:pic>
    </p:spTree>
    <p:extLst>
      <p:ext uri="{BB962C8B-B14F-4D97-AF65-F5344CB8AC3E}">
        <p14:creationId xmlns:p14="http://schemas.microsoft.com/office/powerpoint/2010/main" val="371173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#1</a:t>
            </a:r>
          </a:p>
        </p:txBody>
      </p:sp>
      <p:sp>
        <p:nvSpPr>
          <p:cNvPr id="3" name="Content Placeholder 2"/>
          <p:cNvSpPr>
            <a:spLocks noGrp="1"/>
          </p:cNvSpPr>
          <p:nvPr>
            <p:ph idx="1"/>
          </p:nvPr>
        </p:nvSpPr>
        <p:spPr>
          <a:xfrm>
            <a:off x="5183187" y="600365"/>
            <a:ext cx="6620886" cy="6049818"/>
          </a:xfrm>
        </p:spPr>
        <p:txBody>
          <a:bodyPr>
            <a:noAutofit/>
          </a:bodyPr>
          <a:lstStyle/>
          <a:p>
            <a:r>
              <a:rPr lang="en-US" sz="4000" dirty="0"/>
              <a:t>Title I, Part A is one of many programs governed by the Elementary and Secondary Education Act or ESEA. </a:t>
            </a:r>
          </a:p>
          <a:p>
            <a:r>
              <a:rPr lang="en-US" sz="4000" dirty="0"/>
              <a:t>The program makes it possible to expand the basic educational programs that schools offer with services and interventions that support struggling learners. </a:t>
            </a:r>
          </a:p>
        </p:txBody>
      </p:sp>
      <p:sp>
        <p:nvSpPr>
          <p:cNvPr id="4" name="Text Placeholder 3"/>
          <p:cNvSpPr>
            <a:spLocks noGrp="1"/>
          </p:cNvSpPr>
          <p:nvPr>
            <p:ph type="body" sz="half" idx="2"/>
          </p:nvPr>
        </p:nvSpPr>
        <p:spPr>
          <a:xfrm>
            <a:off x="839788" y="2057399"/>
            <a:ext cx="3932237" cy="4181475"/>
          </a:xfrm>
        </p:spPr>
        <p:txBody>
          <a:bodyPr>
            <a:normAutofit fontScale="92500"/>
          </a:bodyPr>
          <a:lstStyle/>
          <a:p>
            <a:endParaRPr lang="en-US" sz="4400" dirty="0"/>
          </a:p>
          <a:p>
            <a:r>
              <a:rPr lang="en-US" sz="4400" dirty="0"/>
              <a:t>What is Title 1?</a:t>
            </a:r>
          </a:p>
          <a:p>
            <a:endParaRPr lang="en-US" sz="4400" dirty="0"/>
          </a:p>
          <a:p>
            <a:r>
              <a:rPr lang="en-US" sz="4400" dirty="0"/>
              <a:t>Additional money for teachers, coaches, supplies</a:t>
            </a:r>
          </a:p>
        </p:txBody>
      </p:sp>
    </p:spTree>
    <p:extLst>
      <p:ext uri="{BB962C8B-B14F-4D97-AF65-F5344CB8AC3E}">
        <p14:creationId xmlns:p14="http://schemas.microsoft.com/office/powerpoint/2010/main" val="241431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314325"/>
            <a:ext cx="3932237" cy="1600200"/>
          </a:xfrm>
        </p:spPr>
        <p:txBody>
          <a:bodyPr>
            <a:normAutofit/>
          </a:bodyPr>
          <a:lstStyle/>
          <a:p>
            <a:r>
              <a:rPr lang="en-US" sz="5400" b="1" dirty="0"/>
              <a:t>AGENDA ITEM #2</a:t>
            </a:r>
          </a:p>
        </p:txBody>
      </p:sp>
      <p:sp>
        <p:nvSpPr>
          <p:cNvPr id="3" name="Content Placeholder 2"/>
          <p:cNvSpPr>
            <a:spLocks noGrp="1"/>
          </p:cNvSpPr>
          <p:nvPr>
            <p:ph idx="1"/>
          </p:nvPr>
        </p:nvSpPr>
        <p:spPr>
          <a:xfrm>
            <a:off x="4086227" y="0"/>
            <a:ext cx="8039099" cy="6686549"/>
          </a:xfrm>
        </p:spPr>
        <p:txBody>
          <a:bodyPr>
            <a:noAutofit/>
          </a:bodyPr>
          <a:lstStyle/>
          <a:p>
            <a:r>
              <a:rPr lang="en-US" sz="4000" dirty="0"/>
              <a:t>There are two kinds of programs that schools can fund through Title I, Part A</a:t>
            </a:r>
          </a:p>
          <a:p>
            <a:pPr lvl="1"/>
            <a:r>
              <a:rPr lang="en-US" sz="3600" dirty="0">
                <a:highlight>
                  <a:srgbClr val="00FFFF"/>
                </a:highlight>
              </a:rPr>
              <a:t>School wide means that all students - based on academic need - are eligible to receive the additional instruction this federal program will fund.  </a:t>
            </a:r>
          </a:p>
          <a:p>
            <a:pPr lvl="2"/>
            <a:r>
              <a:rPr lang="en-US" sz="3200" dirty="0">
                <a:highlight>
                  <a:srgbClr val="00FFFF"/>
                </a:highlight>
              </a:rPr>
              <a:t>EX: Morning Tutoring/ Reading Support</a:t>
            </a:r>
          </a:p>
          <a:p>
            <a:pPr lvl="1"/>
            <a:r>
              <a:rPr lang="en-US" sz="4000" dirty="0"/>
              <a:t>Targeted assistance makes it possible to provide the same benefits but only to selected students based on academic need. </a:t>
            </a:r>
          </a:p>
          <a:p>
            <a:endParaRPr lang="en-US" sz="2800" dirty="0"/>
          </a:p>
        </p:txBody>
      </p:sp>
      <p:sp>
        <p:nvSpPr>
          <p:cNvPr id="4" name="Text Placeholder 3"/>
          <p:cNvSpPr>
            <a:spLocks noGrp="1"/>
          </p:cNvSpPr>
          <p:nvPr>
            <p:ph type="body" sz="half" idx="2"/>
          </p:nvPr>
        </p:nvSpPr>
        <p:spPr>
          <a:xfrm>
            <a:off x="153988" y="3057524"/>
            <a:ext cx="3446462" cy="2849563"/>
          </a:xfrm>
        </p:spPr>
        <p:txBody>
          <a:bodyPr>
            <a:normAutofit/>
          </a:bodyPr>
          <a:lstStyle/>
          <a:p>
            <a:r>
              <a:rPr lang="en-US" sz="4400" dirty="0"/>
              <a:t>Who is being funded?</a:t>
            </a:r>
          </a:p>
        </p:txBody>
      </p:sp>
    </p:spTree>
    <p:extLst>
      <p:ext uri="{BB962C8B-B14F-4D97-AF65-F5344CB8AC3E}">
        <p14:creationId xmlns:p14="http://schemas.microsoft.com/office/powerpoint/2010/main" val="303118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268288"/>
            <a:ext cx="3932237" cy="1600200"/>
          </a:xfrm>
        </p:spPr>
        <p:txBody>
          <a:bodyPr>
            <a:normAutofit/>
          </a:bodyPr>
          <a:lstStyle/>
          <a:p>
            <a:r>
              <a:rPr lang="en-US" sz="5400" b="1" dirty="0"/>
              <a:t>AGENDA ITEM #3</a:t>
            </a:r>
          </a:p>
        </p:txBody>
      </p:sp>
      <p:sp>
        <p:nvSpPr>
          <p:cNvPr id="3" name="Content Placeholder 2"/>
          <p:cNvSpPr>
            <a:spLocks noGrp="1"/>
          </p:cNvSpPr>
          <p:nvPr>
            <p:ph idx="1"/>
          </p:nvPr>
        </p:nvSpPr>
        <p:spPr>
          <a:xfrm>
            <a:off x="3457575" y="0"/>
            <a:ext cx="8848724" cy="6858000"/>
          </a:xfrm>
        </p:spPr>
        <p:txBody>
          <a:bodyPr>
            <a:noAutofit/>
          </a:bodyPr>
          <a:lstStyle/>
          <a:p>
            <a:r>
              <a:rPr lang="en-US" sz="3600" dirty="0"/>
              <a:t>ESEA directs schools to notify parents of four requirements of a Title I - Part A program. </a:t>
            </a:r>
            <a:endParaRPr lang="en-US" sz="2800" dirty="0"/>
          </a:p>
          <a:p>
            <a:pPr marL="971550" lvl="1" indent="-514350">
              <a:buAutoNum type="arabicPeriod"/>
            </a:pPr>
            <a:r>
              <a:rPr lang="en-US" dirty="0"/>
              <a:t>Professional qualifications of teachers and paraprofessionals</a:t>
            </a:r>
          </a:p>
          <a:p>
            <a:pPr lvl="2"/>
            <a:r>
              <a:rPr lang="en-US" dirty="0"/>
              <a:t>All CMS Teachers AND Paraprofessionals are certified by the state of Georgia</a:t>
            </a:r>
          </a:p>
          <a:p>
            <a:pPr lvl="1">
              <a:buFont typeface="+mj-lt"/>
              <a:buAutoNum type="arabicPeriod"/>
            </a:pPr>
            <a:endParaRPr lang="en-US" sz="800" dirty="0"/>
          </a:p>
          <a:p>
            <a:pPr marL="971550" lvl="1" indent="-514350">
              <a:buAutoNum type="arabicPeriod"/>
            </a:pPr>
            <a:r>
              <a:rPr lang="en-US" dirty="0"/>
              <a:t>Notification if your child’s teacher is not highly qualified  </a:t>
            </a:r>
          </a:p>
          <a:p>
            <a:pPr lvl="2"/>
            <a:r>
              <a:rPr lang="en-US" dirty="0"/>
              <a:t>1 CMS IRR Teacher is not HQ (he is on a provisional)</a:t>
            </a:r>
          </a:p>
          <a:p>
            <a:pPr lvl="1">
              <a:buFont typeface="+mj-lt"/>
              <a:buAutoNum type="arabicPeriod"/>
            </a:pPr>
            <a:endParaRPr lang="en-US" sz="800" dirty="0"/>
          </a:p>
          <a:p>
            <a:pPr marL="971550" lvl="1" indent="-514350">
              <a:buAutoNum type="arabicPeriod"/>
            </a:pPr>
            <a:r>
              <a:rPr lang="en-US" dirty="0"/>
              <a:t>Individual report card that lets you know how your child is progressing </a:t>
            </a:r>
          </a:p>
          <a:p>
            <a:pPr lvl="2"/>
            <a:r>
              <a:rPr lang="en-US" dirty="0"/>
              <a:t>Synergy Parent Vue Accounts</a:t>
            </a:r>
          </a:p>
          <a:p>
            <a:pPr lvl="1">
              <a:buFont typeface="+mj-lt"/>
              <a:buAutoNum type="arabicPeriod"/>
            </a:pPr>
            <a:endParaRPr lang="en-US" sz="800" dirty="0"/>
          </a:p>
          <a:p>
            <a:pPr marL="971550" lvl="1" indent="-514350">
              <a:buAutoNum type="arabicPeriod"/>
            </a:pPr>
            <a:r>
              <a:rPr lang="en-US" dirty="0"/>
              <a:t>Notification if the school has entered a need improvement status.</a:t>
            </a:r>
          </a:p>
          <a:p>
            <a:pPr lvl="2"/>
            <a:r>
              <a:rPr lang="en-US" dirty="0"/>
              <a:t>CMS is not on any state list for academic improvement</a:t>
            </a:r>
          </a:p>
        </p:txBody>
      </p:sp>
      <p:sp>
        <p:nvSpPr>
          <p:cNvPr id="4" name="Text Placeholder 3"/>
          <p:cNvSpPr>
            <a:spLocks noGrp="1"/>
          </p:cNvSpPr>
          <p:nvPr>
            <p:ph type="body" sz="half" idx="2"/>
          </p:nvPr>
        </p:nvSpPr>
        <p:spPr>
          <a:xfrm>
            <a:off x="153987" y="2136776"/>
            <a:ext cx="3932237" cy="3811588"/>
          </a:xfrm>
        </p:spPr>
        <p:txBody>
          <a:bodyPr>
            <a:normAutofit/>
          </a:bodyPr>
          <a:lstStyle/>
          <a:p>
            <a:endParaRPr lang="en-US" sz="4400" dirty="0"/>
          </a:p>
          <a:p>
            <a:r>
              <a:rPr lang="en-US" sz="4400" dirty="0"/>
              <a:t>ESEA Parents Right-to-Know</a:t>
            </a:r>
          </a:p>
          <a:p>
            <a:endParaRPr lang="en-US" sz="4400" dirty="0"/>
          </a:p>
          <a:p>
            <a:r>
              <a:rPr lang="en-US" sz="4400" dirty="0"/>
              <a:t>4 Requirements</a:t>
            </a:r>
          </a:p>
          <a:p>
            <a:endParaRPr lang="en-US" sz="4400" dirty="0"/>
          </a:p>
        </p:txBody>
      </p:sp>
    </p:spTree>
    <p:extLst>
      <p:ext uri="{BB962C8B-B14F-4D97-AF65-F5344CB8AC3E}">
        <p14:creationId xmlns:p14="http://schemas.microsoft.com/office/powerpoint/2010/main" val="262420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#4</a:t>
            </a:r>
          </a:p>
        </p:txBody>
      </p:sp>
      <p:sp>
        <p:nvSpPr>
          <p:cNvPr id="3" name="Content Placeholder 2"/>
          <p:cNvSpPr>
            <a:spLocks noGrp="1"/>
          </p:cNvSpPr>
          <p:nvPr>
            <p:ph idx="1"/>
          </p:nvPr>
        </p:nvSpPr>
        <p:spPr>
          <a:xfrm>
            <a:off x="4438650" y="457200"/>
            <a:ext cx="7753349" cy="6400799"/>
          </a:xfrm>
        </p:spPr>
        <p:txBody>
          <a:bodyPr>
            <a:noAutofit/>
          </a:bodyPr>
          <a:lstStyle/>
          <a:p>
            <a:r>
              <a:rPr lang="en-US" b="1" dirty="0"/>
              <a:t>Why is parental involvement important?</a:t>
            </a:r>
          </a:p>
          <a:p>
            <a:pPr lvl="1"/>
            <a:r>
              <a:rPr lang="en-US" dirty="0"/>
              <a:t>Families have a major influence on their children’s achievement in school and through life. When schools, families, and community groups work together to support learning, children tend to do better in school, stay in school longer, and like school more.</a:t>
            </a:r>
          </a:p>
          <a:p>
            <a:r>
              <a:rPr lang="en-US" b="1" dirty="0"/>
              <a:t>How does parental involvement affect student achievement?</a:t>
            </a:r>
          </a:p>
          <a:p>
            <a:pPr lvl="1"/>
            <a:r>
              <a:rPr lang="en-US" dirty="0"/>
              <a:t>Earn high grades and test scores, and enroll in higher-level programs;</a:t>
            </a:r>
          </a:p>
          <a:p>
            <a:pPr lvl="1"/>
            <a:r>
              <a:rPr lang="en-US" dirty="0"/>
              <a:t>Pass their classes, earn credits, and are promoted; </a:t>
            </a:r>
          </a:p>
          <a:p>
            <a:pPr lvl="1"/>
            <a:r>
              <a:rPr lang="en-US" dirty="0"/>
              <a:t>Attend school regularly; and</a:t>
            </a:r>
          </a:p>
          <a:p>
            <a:pPr lvl="1"/>
            <a:r>
              <a:rPr lang="en-US" dirty="0"/>
              <a:t>Graduate on time!</a:t>
            </a:r>
          </a:p>
          <a:p>
            <a:pPr lvl="1"/>
            <a:endParaRPr lang="en-US"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Parental Involvement</a:t>
            </a:r>
          </a:p>
        </p:txBody>
      </p:sp>
    </p:spTree>
    <p:extLst>
      <p:ext uri="{BB962C8B-B14F-4D97-AF65-F5344CB8AC3E}">
        <p14:creationId xmlns:p14="http://schemas.microsoft.com/office/powerpoint/2010/main" val="57112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5" y="123825"/>
            <a:ext cx="2751137" cy="2152650"/>
          </a:xfrm>
        </p:spPr>
        <p:txBody>
          <a:bodyPr>
            <a:normAutofit/>
          </a:bodyPr>
          <a:lstStyle/>
          <a:p>
            <a:r>
              <a:rPr lang="en-US" sz="5400" b="1" dirty="0"/>
              <a:t>AGENDA </a:t>
            </a:r>
            <a:br>
              <a:rPr lang="en-US" sz="5400" b="1" dirty="0"/>
            </a:br>
            <a:r>
              <a:rPr lang="en-US" sz="5400" b="1" dirty="0"/>
              <a:t>ITEM #5</a:t>
            </a:r>
          </a:p>
        </p:txBody>
      </p:sp>
      <p:sp>
        <p:nvSpPr>
          <p:cNvPr id="3" name="Content Placeholder 2"/>
          <p:cNvSpPr>
            <a:spLocks noGrp="1"/>
          </p:cNvSpPr>
          <p:nvPr>
            <p:ph idx="1"/>
          </p:nvPr>
        </p:nvSpPr>
        <p:spPr>
          <a:xfrm>
            <a:off x="4772024" y="457200"/>
            <a:ext cx="7419975" cy="6400799"/>
          </a:xfrm>
        </p:spPr>
        <p:txBody>
          <a:bodyPr>
            <a:noAutofit/>
          </a:bodyPr>
          <a:lstStyle/>
          <a:p>
            <a:r>
              <a:rPr lang="en-US" b="1" dirty="0"/>
              <a:t>The CMS Title 1 Budget is as follows:</a:t>
            </a:r>
          </a:p>
          <a:p>
            <a:pPr lvl="1"/>
            <a:r>
              <a:rPr lang="en-US" b="1" dirty="0"/>
              <a:t>1 Math Teacher</a:t>
            </a:r>
          </a:p>
          <a:p>
            <a:pPr lvl="1"/>
            <a:r>
              <a:rPr lang="en-US" b="1" dirty="0"/>
              <a:t>1 ELA Teacher</a:t>
            </a:r>
          </a:p>
          <a:p>
            <a:pPr lvl="1"/>
            <a:r>
              <a:rPr lang="en-US" b="1" dirty="0"/>
              <a:t>1 Parent Facilitator</a:t>
            </a:r>
          </a:p>
          <a:p>
            <a:pPr lvl="1"/>
            <a:endParaRPr lang="en-US" sz="800" b="1" dirty="0"/>
          </a:p>
          <a:p>
            <a:pPr marL="457200" lvl="1" indent="0">
              <a:buNone/>
            </a:pPr>
            <a:r>
              <a:rPr lang="en-US" b="1" dirty="0"/>
              <a:t>= 85% of the Budget (includes BENEFITS)</a:t>
            </a:r>
          </a:p>
          <a:p>
            <a:endParaRPr lang="en-US" sz="800" b="1" dirty="0"/>
          </a:p>
          <a:p>
            <a:r>
              <a:rPr lang="en-US" b="1" dirty="0"/>
              <a:t>The remaining 15% of the budget goes towards instruction:</a:t>
            </a:r>
          </a:p>
          <a:p>
            <a:pPr lvl="1"/>
            <a:r>
              <a:rPr lang="en-US" b="1" dirty="0"/>
              <a:t>Moby Max		</a:t>
            </a:r>
          </a:p>
          <a:p>
            <a:pPr lvl="1"/>
            <a:r>
              <a:rPr lang="en-US" b="1" dirty="0"/>
              <a:t>IB Workshops</a:t>
            </a:r>
          </a:p>
          <a:p>
            <a:pPr lvl="1"/>
            <a:r>
              <a:rPr lang="en-US" b="1" dirty="0"/>
              <a:t>IXL			</a:t>
            </a:r>
          </a:p>
          <a:p>
            <a:pPr lvl="1"/>
            <a:r>
              <a:rPr lang="en-US" b="1" dirty="0"/>
              <a:t>PBIS Rewards App	</a:t>
            </a:r>
          </a:p>
          <a:p>
            <a:pPr lvl="1"/>
            <a:r>
              <a:rPr lang="en-US" b="1" dirty="0"/>
              <a:t>Morning Study Hall	</a:t>
            </a:r>
          </a:p>
          <a:p>
            <a:pPr lvl="1"/>
            <a:r>
              <a:rPr lang="en-US" b="1" dirty="0"/>
              <a:t>Student Agendas</a:t>
            </a:r>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Usage of       Title 1 Funds</a:t>
            </a:r>
          </a:p>
        </p:txBody>
      </p:sp>
    </p:spTree>
    <p:extLst>
      <p:ext uri="{BB962C8B-B14F-4D97-AF65-F5344CB8AC3E}">
        <p14:creationId xmlns:p14="http://schemas.microsoft.com/office/powerpoint/2010/main" val="361179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THE TITLE 1 BUDGET</a:t>
            </a:r>
          </a:p>
        </p:txBody>
      </p:sp>
      <p:pic>
        <p:nvPicPr>
          <p:cNvPr id="6" name="Content Placeholder 5" descr="A screenshot of a computer&#10;&#10;Description automatically generated">
            <a:extLst>
              <a:ext uri="{FF2B5EF4-FFF2-40B4-BE49-F238E27FC236}">
                <a16:creationId xmlns:a16="http://schemas.microsoft.com/office/drawing/2014/main" id="{31D8E8CB-39EE-40DD-82D2-A8DA1F06BB39}"/>
              </a:ext>
            </a:extLst>
          </p:cNvPr>
          <p:cNvPicPr>
            <a:picLocks noGrp="1" noChangeAspect="1"/>
          </p:cNvPicPr>
          <p:nvPr>
            <p:ph idx="1"/>
          </p:nvPr>
        </p:nvPicPr>
        <p:blipFill>
          <a:blip r:embed="rId2"/>
          <a:stretch>
            <a:fillRect/>
          </a:stretch>
        </p:blipFill>
        <p:spPr>
          <a:xfrm>
            <a:off x="211888" y="1773100"/>
            <a:ext cx="11679246" cy="4665800"/>
          </a:xfrm>
          <a:prstGeom prst="rect">
            <a:avLst/>
          </a:prstGeom>
        </p:spPr>
      </p:pic>
    </p:spTree>
    <p:extLst>
      <p:ext uri="{BB962C8B-B14F-4D97-AF65-F5344CB8AC3E}">
        <p14:creationId xmlns:p14="http://schemas.microsoft.com/office/powerpoint/2010/main" val="170157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dirty="0">
                <a:solidFill>
                  <a:schemeClr val="tx1"/>
                </a:solidFill>
                <a:latin typeface="+mj-lt"/>
                <a:ea typeface="+mj-ea"/>
                <a:cs typeface="+mj-cs"/>
              </a:rPr>
              <a:t>FROM THE BUDGET</a:t>
            </a:r>
          </a:p>
        </p:txBody>
      </p:sp>
      <p:graphicFrame>
        <p:nvGraphicFramePr>
          <p:cNvPr id="5" name="Content Placeholder 4">
            <a:extLst>
              <a:ext uri="{FF2B5EF4-FFF2-40B4-BE49-F238E27FC236}">
                <a16:creationId xmlns:a16="http://schemas.microsoft.com/office/drawing/2014/main" id="{3FCEB7DD-4CC1-4364-8C34-F900FC25D5FF}"/>
              </a:ext>
            </a:extLst>
          </p:cNvPr>
          <p:cNvGraphicFramePr>
            <a:graphicFrameLocks noGrp="1"/>
          </p:cNvGraphicFramePr>
          <p:nvPr>
            <p:ph idx="1"/>
            <p:extLst>
              <p:ext uri="{D42A27DB-BD31-4B8C-83A1-F6EECF244321}">
                <p14:modId xmlns:p14="http://schemas.microsoft.com/office/powerpoint/2010/main" val="685655831"/>
              </p:ext>
            </p:extLst>
          </p:nvPr>
        </p:nvGraphicFramePr>
        <p:xfrm>
          <a:off x="1141506" y="1759026"/>
          <a:ext cx="9908983" cy="4930227"/>
        </p:xfrm>
        <a:graphic>
          <a:graphicData uri="http://schemas.openxmlformats.org/drawingml/2006/table">
            <a:tbl>
              <a:tblPr firstRow="1" bandRow="1">
                <a:tableStyleId>{5C22544A-7EE6-4342-B048-85BDC9FD1C3A}</a:tableStyleId>
              </a:tblPr>
              <a:tblGrid>
                <a:gridCol w="6547621">
                  <a:extLst>
                    <a:ext uri="{9D8B030D-6E8A-4147-A177-3AD203B41FA5}">
                      <a16:colId xmlns:a16="http://schemas.microsoft.com/office/drawing/2014/main" val="612508577"/>
                    </a:ext>
                  </a:extLst>
                </a:gridCol>
                <a:gridCol w="3361362">
                  <a:extLst>
                    <a:ext uri="{9D8B030D-6E8A-4147-A177-3AD203B41FA5}">
                      <a16:colId xmlns:a16="http://schemas.microsoft.com/office/drawing/2014/main" val="2085517662"/>
                    </a:ext>
                  </a:extLst>
                </a:gridCol>
              </a:tblGrid>
              <a:tr h="524907">
                <a:tc rowSpan="2">
                  <a:txBody>
                    <a:bodyPr/>
                    <a:lstStyle/>
                    <a:p>
                      <a:pPr algn="ctr" fontAlgn="ctr"/>
                      <a:r>
                        <a:rPr lang="en-US" sz="2800" b="1" i="0" u="none" strike="noStrike" dirty="0">
                          <a:solidFill>
                            <a:srgbClr val="000000"/>
                          </a:solidFill>
                          <a:effectLst/>
                          <a:latin typeface="Calibri" panose="020F0502020204030204" pitchFamily="34" charset="0"/>
                        </a:rPr>
                        <a:t>PROFESSIONAL LEARNING</a:t>
                      </a:r>
                    </a:p>
                  </a:txBody>
                  <a:tcPr marL="14761" marR="14761" marT="14761" marB="0" anchor="ctr"/>
                </a:tc>
                <a:tc>
                  <a:txBody>
                    <a:bodyPr/>
                    <a:lstStyle/>
                    <a:p>
                      <a:pPr algn="ctr" fontAlgn="ctr"/>
                      <a:r>
                        <a:rPr lang="en-US" sz="2800" u="none" strike="noStrike">
                          <a:effectLst/>
                        </a:rPr>
                        <a:t>Budgeted</a:t>
                      </a:r>
                      <a:endParaRPr lang="en-US" sz="2800" b="1" i="0" u="none" strike="noStrike">
                        <a:solidFill>
                          <a:srgbClr val="000000"/>
                        </a:solidFill>
                        <a:effectLst/>
                        <a:latin typeface="Calibri" panose="020F0502020204030204" pitchFamily="34" charset="0"/>
                      </a:endParaRPr>
                    </a:p>
                  </a:txBody>
                  <a:tcPr marL="14761" marR="14761" marT="14761" marB="0" anchor="ctr"/>
                </a:tc>
                <a:extLst>
                  <a:ext uri="{0D108BD9-81ED-4DB2-BD59-A6C34878D82A}">
                    <a16:rowId xmlns:a16="http://schemas.microsoft.com/office/drawing/2014/main" val="1030652913"/>
                  </a:ext>
                </a:extLst>
              </a:tr>
              <a:tr h="489480">
                <a:tc vMerge="1">
                  <a:txBody>
                    <a:bodyPr/>
                    <a:lstStyle/>
                    <a:p>
                      <a:endParaRPr lang="en-US"/>
                    </a:p>
                  </a:txBody>
                  <a:tcPr/>
                </a:tc>
                <a:tc>
                  <a:txBody>
                    <a:bodyPr/>
                    <a:lstStyle/>
                    <a:p>
                      <a:pPr algn="r" fontAlgn="b"/>
                      <a:r>
                        <a:rPr lang="en-US" sz="2600" u="none" strike="noStrike" dirty="0">
                          <a:effectLst/>
                        </a:rPr>
                        <a:t>$39,500</a:t>
                      </a:r>
                      <a:endParaRPr lang="en-US" sz="2600" b="1"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2531352974"/>
                  </a:ext>
                </a:extLst>
              </a:tr>
              <a:tr h="4894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600" b="0" i="0" u="none" strike="noStrike" dirty="0">
                          <a:solidFill>
                            <a:srgbClr val="000000"/>
                          </a:solidFill>
                          <a:effectLst/>
                          <a:latin typeface="Calibri" panose="020F0502020204030204" pitchFamily="34" charset="0"/>
                        </a:rPr>
                        <a:t>Title 1 Conference</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258027964"/>
                  </a:ext>
                </a:extLst>
              </a:tr>
              <a:tr h="489480">
                <a:tc>
                  <a:txBody>
                    <a:bodyPr/>
                    <a:lstStyle/>
                    <a:p>
                      <a:pPr algn="l" fontAlgn="ctr"/>
                      <a:r>
                        <a:rPr lang="en-US" sz="2600" u="none" strike="noStrike" dirty="0">
                          <a:effectLst/>
                        </a:rPr>
                        <a:t>Georgia Council for Teachers of Social Studies</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932286006"/>
                  </a:ext>
                </a:extLst>
              </a:tr>
              <a:tr h="4894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600" b="0" i="0" u="none" strike="noStrike" dirty="0">
                          <a:solidFill>
                            <a:srgbClr val="000000"/>
                          </a:solidFill>
                          <a:effectLst/>
                          <a:latin typeface="Calibri" panose="020F0502020204030204" pitchFamily="34" charset="0"/>
                        </a:rPr>
                        <a:t>Georgia Council for Teachers of English</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3442499963"/>
                  </a:ext>
                </a:extLst>
              </a:tr>
              <a:tr h="4894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600" b="0" i="0" u="none" strike="noStrike" dirty="0">
                          <a:solidFill>
                            <a:srgbClr val="000000"/>
                          </a:solidFill>
                          <a:effectLst/>
                          <a:latin typeface="Calibri" panose="020F0502020204030204" pitchFamily="34" charset="0"/>
                        </a:rPr>
                        <a:t>Georgia Council for Teachers of Math</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802266274"/>
                  </a:ext>
                </a:extLst>
              </a:tr>
              <a:tr h="489480">
                <a:tc>
                  <a:txBody>
                    <a:bodyPr/>
                    <a:lstStyle/>
                    <a:p>
                      <a:pPr algn="l" fontAlgn="ctr"/>
                      <a:r>
                        <a:rPr lang="en-US" sz="2600" b="0" i="0" u="none" strike="noStrike" dirty="0">
                          <a:solidFill>
                            <a:srgbClr val="000000"/>
                          </a:solidFill>
                          <a:effectLst/>
                          <a:latin typeface="Calibri" panose="020F0502020204030204" pitchFamily="34" charset="0"/>
                        </a:rPr>
                        <a:t>Georgia Council for Teachers of Science</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3592784495"/>
                  </a:ext>
                </a:extLst>
              </a:tr>
              <a:tr h="489480">
                <a:tc>
                  <a:txBody>
                    <a:bodyPr/>
                    <a:lstStyle/>
                    <a:p>
                      <a:pPr algn="l" fontAlgn="ctr"/>
                      <a:r>
                        <a:rPr lang="en-US" sz="2600" b="0" i="0" u="none" strike="noStrike" dirty="0">
                          <a:solidFill>
                            <a:srgbClr val="000000"/>
                          </a:solidFill>
                          <a:effectLst/>
                          <a:latin typeface="Calibri" panose="020F0502020204030204" pitchFamily="34" charset="0"/>
                        </a:rPr>
                        <a:t>STEM Conference</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4215002814"/>
                  </a:ext>
                </a:extLst>
              </a:tr>
              <a:tr h="4894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600" b="0" i="0" u="none" strike="noStrike" dirty="0">
                          <a:solidFill>
                            <a:srgbClr val="000000"/>
                          </a:solidFill>
                          <a:effectLst/>
                          <a:latin typeface="Calibri" panose="020F0502020204030204" pitchFamily="34" charset="0"/>
                        </a:rPr>
                        <a:t>Foreign Language Association of Georgia</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089911542"/>
                  </a:ext>
                </a:extLst>
              </a:tr>
              <a:tr h="48948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2600" u="none" strike="noStrike" dirty="0">
                          <a:effectLst/>
                        </a:rPr>
                        <a:t>IB Workshops / IB Conference</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577226367"/>
                  </a:ext>
                </a:extLst>
              </a:tr>
            </a:tbl>
          </a:graphicData>
        </a:graphic>
      </p:graphicFrame>
    </p:spTree>
    <p:extLst>
      <p:ext uri="{BB962C8B-B14F-4D97-AF65-F5344CB8AC3E}">
        <p14:creationId xmlns:p14="http://schemas.microsoft.com/office/powerpoint/2010/main" val="290385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#6</a:t>
            </a:r>
            <a:endParaRPr lang="en-US" sz="5400" dirty="0"/>
          </a:p>
        </p:txBody>
      </p:sp>
      <p:sp>
        <p:nvSpPr>
          <p:cNvPr id="3" name="Content Placeholder 2"/>
          <p:cNvSpPr>
            <a:spLocks noGrp="1"/>
          </p:cNvSpPr>
          <p:nvPr>
            <p:ph idx="1"/>
          </p:nvPr>
        </p:nvSpPr>
        <p:spPr>
          <a:xfrm>
            <a:off x="5532582" y="457200"/>
            <a:ext cx="5468794" cy="6467475"/>
          </a:xfrm>
        </p:spPr>
        <p:txBody>
          <a:bodyPr>
            <a:normAutofit lnSpcReduction="10000"/>
          </a:bodyPr>
          <a:lstStyle/>
          <a:p>
            <a:pPr marL="0" indent="0">
              <a:buNone/>
            </a:pPr>
            <a:r>
              <a:rPr lang="en-US" sz="3900" dirty="0"/>
              <a:t>Do you have a clear understanding of how the school qualifies for Title I assistance?</a:t>
            </a:r>
          </a:p>
          <a:p>
            <a:pPr marL="0" indent="0">
              <a:buNone/>
            </a:pPr>
            <a:endParaRPr lang="en-US" sz="3900" dirty="0"/>
          </a:p>
          <a:p>
            <a:pPr marL="0" indent="0">
              <a:buNone/>
            </a:pPr>
            <a:r>
              <a:rPr lang="en-US" sz="3900" dirty="0"/>
              <a:t>Do you have a clear understanding of how the funding is being used?</a:t>
            </a:r>
          </a:p>
          <a:p>
            <a:pPr marL="0" indent="0">
              <a:buNone/>
            </a:pPr>
            <a:endParaRPr lang="en-US" sz="3900" dirty="0"/>
          </a:p>
          <a:p>
            <a:pPr marL="0" indent="0">
              <a:buNone/>
            </a:pPr>
            <a:r>
              <a:rPr lang="en-US" sz="3900" dirty="0"/>
              <a:t>Did you attend Title I Parent Night?</a:t>
            </a:r>
          </a:p>
          <a:p>
            <a:endParaRPr lang="en-US" dirty="0"/>
          </a:p>
        </p:txBody>
      </p:sp>
      <p:sp>
        <p:nvSpPr>
          <p:cNvPr id="4" name="Text Placeholder 3"/>
          <p:cNvSpPr>
            <a:spLocks noGrp="1"/>
          </p:cNvSpPr>
          <p:nvPr>
            <p:ph type="body" sz="half" idx="2"/>
          </p:nvPr>
        </p:nvSpPr>
        <p:spPr>
          <a:xfrm>
            <a:off x="66676" y="2057400"/>
            <a:ext cx="4930198" cy="3811588"/>
          </a:xfrm>
        </p:spPr>
        <p:txBody>
          <a:bodyPr>
            <a:normAutofit/>
          </a:bodyPr>
          <a:lstStyle/>
          <a:p>
            <a:endParaRPr lang="en-US" sz="4400" dirty="0"/>
          </a:p>
          <a:p>
            <a:r>
              <a:rPr lang="en-US" sz="4400" dirty="0"/>
              <a:t>Sample </a:t>
            </a:r>
          </a:p>
          <a:p>
            <a:r>
              <a:rPr lang="en-US" sz="4400" dirty="0"/>
              <a:t>Survey </a:t>
            </a:r>
          </a:p>
          <a:p>
            <a:r>
              <a:rPr lang="en-US" sz="4400" dirty="0"/>
              <a:t>Items</a:t>
            </a:r>
          </a:p>
        </p:txBody>
      </p:sp>
    </p:spTree>
    <p:extLst>
      <p:ext uri="{BB962C8B-B14F-4D97-AF65-F5344CB8AC3E}">
        <p14:creationId xmlns:p14="http://schemas.microsoft.com/office/powerpoint/2010/main" val="588044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 Title 1 State of the School Parent Meeting</Template>
  <TotalTime>384</TotalTime>
  <Words>789</Words>
  <Application>Microsoft Office PowerPoint</Application>
  <PresentationFormat>Widescreen</PresentationFormat>
  <Paragraphs>137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Campbell Middle State of the School Title 1 Meeting September 21, 2023</vt:lpstr>
      <vt:lpstr>AGENDA ITEM #1</vt:lpstr>
      <vt:lpstr>AGENDA ITEM #2</vt:lpstr>
      <vt:lpstr>AGENDA ITEM #3</vt:lpstr>
      <vt:lpstr>AGENDA ITEM #4</vt:lpstr>
      <vt:lpstr>AGENDA  ITEM #5</vt:lpstr>
      <vt:lpstr>THE TITLE 1 BUDGET</vt:lpstr>
      <vt:lpstr>FROM THE BUDGET</vt:lpstr>
      <vt:lpstr>AGENDA ITEM #6</vt:lpstr>
      <vt:lpstr>AGENDA ITEM #7</vt:lpstr>
      <vt:lpstr>AGENDA ITEM #8</vt:lpstr>
      <vt:lpstr>AGENDA ITEM #9</vt:lpstr>
      <vt:lpstr>Your Input  is Needed</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Campbell Middle State of the School Title 1 Meeting September 19, 2019</dc:title>
  <dc:creator>Camille Havis</dc:creator>
  <cp:lastModifiedBy>Camille Havis</cp:lastModifiedBy>
  <cp:revision>21</cp:revision>
  <dcterms:created xsi:type="dcterms:W3CDTF">2020-09-07T22:39:27Z</dcterms:created>
  <dcterms:modified xsi:type="dcterms:W3CDTF">2023-09-11T17:16:08Z</dcterms:modified>
</cp:coreProperties>
</file>