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7" r:id="rId8"/>
    <p:sldId id="268" r:id="rId9"/>
    <p:sldId id="26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FDAD-6CB6-4D24-98DF-6E3E9A1771C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A685-D619-48C5-9F36-8D5E5E68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FDAD-6CB6-4D24-98DF-6E3E9A1771C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A685-D619-48C5-9F36-8D5E5E68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6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FDAD-6CB6-4D24-98DF-6E3E9A1771C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A685-D619-48C5-9F36-8D5E5E68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7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FDAD-6CB6-4D24-98DF-6E3E9A1771C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A685-D619-48C5-9F36-8D5E5E68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FDAD-6CB6-4D24-98DF-6E3E9A1771C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A685-D619-48C5-9F36-8D5E5E68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6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FDAD-6CB6-4D24-98DF-6E3E9A1771C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A685-D619-48C5-9F36-8D5E5E68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6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FDAD-6CB6-4D24-98DF-6E3E9A1771C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A685-D619-48C5-9F36-8D5E5E68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7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FDAD-6CB6-4D24-98DF-6E3E9A1771C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A685-D619-48C5-9F36-8D5E5E68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5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FDAD-6CB6-4D24-98DF-6E3E9A1771C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A685-D619-48C5-9F36-8D5E5E68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4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FDAD-6CB6-4D24-98DF-6E3E9A1771C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A685-D619-48C5-9F36-8D5E5E68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7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FDAD-6CB6-4D24-98DF-6E3E9A1771C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A685-D619-48C5-9F36-8D5E5E68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1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6FDAD-6CB6-4D24-98DF-6E3E9A1771C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4A685-D619-48C5-9F36-8D5E5E68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9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4.jpg"/><Relationship Id="rId4" Type="http://schemas.openxmlformats.org/officeDocument/2006/relationships/hyperlink" Target="https://forms.office.com/r/GUBhniCeB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2286001"/>
          </a:xfrm>
        </p:spPr>
        <p:txBody>
          <a:bodyPr>
            <a:noAutofit/>
          </a:bodyPr>
          <a:lstStyle/>
          <a:p>
            <a:r>
              <a:rPr lang="en-US" sz="3600" b="1" dirty="0"/>
              <a:t>Campbell Middle</a:t>
            </a:r>
            <a:br>
              <a:rPr lang="en-US" sz="3600" b="1" dirty="0"/>
            </a:br>
            <a:r>
              <a:rPr lang="en-US" sz="3600" b="1" dirty="0"/>
              <a:t>School Improvement</a:t>
            </a:r>
            <a:br>
              <a:rPr lang="en-US" sz="3600" b="1" dirty="0"/>
            </a:br>
            <a:r>
              <a:rPr lang="en-US" sz="3600" b="1" dirty="0"/>
              <a:t>Title 1 Meeting</a:t>
            </a:r>
            <a:br>
              <a:rPr lang="en-US" sz="3600" b="1" dirty="0"/>
            </a:br>
            <a:r>
              <a:rPr lang="en-US" sz="3600" b="1" dirty="0"/>
              <a:t>March 27, 2023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3188" y="457199"/>
            <a:ext cx="6805612" cy="6202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/>
              <a:t>AGENDA</a:t>
            </a:r>
          </a:p>
          <a:p>
            <a:r>
              <a:rPr lang="en-US" sz="4000" dirty="0"/>
              <a:t>What is Title I    </a:t>
            </a:r>
          </a:p>
          <a:p>
            <a:r>
              <a:rPr lang="en-US" sz="4000" dirty="0"/>
              <a:t>ESEA Parents Right-to-Know </a:t>
            </a:r>
          </a:p>
          <a:p>
            <a:r>
              <a:rPr lang="en-US" sz="4000" dirty="0"/>
              <a:t>Parental Involvement</a:t>
            </a:r>
          </a:p>
          <a:p>
            <a:r>
              <a:rPr lang="en-US" sz="4000" dirty="0"/>
              <a:t>Usage of Title I Funds </a:t>
            </a:r>
          </a:p>
          <a:p>
            <a:r>
              <a:rPr lang="en-US" sz="4000" dirty="0"/>
              <a:t>Highlights for 2023-2024                   Title 1 School Improvement Plan for Campbell MS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8" y="2946400"/>
            <a:ext cx="3932237" cy="3288145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Dr. Camille Havis</a:t>
            </a:r>
          </a:p>
          <a:p>
            <a:r>
              <a:rPr lang="en-US" sz="2800" dirty="0"/>
              <a:t>Principal</a:t>
            </a:r>
          </a:p>
          <a:p>
            <a:endParaRPr lang="en-US" sz="2800" dirty="0"/>
          </a:p>
          <a:p>
            <a:r>
              <a:rPr lang="en-US" sz="2800" dirty="0"/>
              <a:t>Ms. Dalia Saldierna</a:t>
            </a:r>
          </a:p>
          <a:p>
            <a:r>
              <a:rPr lang="en-US" sz="2800" dirty="0"/>
              <a:t>Parent Facilitator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B15358-5679-49E7-BB22-89BDF50C53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425" y="623454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658321" cy="1600200"/>
          </a:xfrm>
        </p:spPr>
        <p:txBody>
          <a:bodyPr>
            <a:normAutofit/>
          </a:bodyPr>
          <a:lstStyle/>
          <a:p>
            <a:r>
              <a:rPr lang="en-US" sz="5400" b="1" dirty="0"/>
              <a:t>Your Input  is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1650" y="198582"/>
            <a:ext cx="6610350" cy="6400799"/>
          </a:xfrm>
        </p:spPr>
        <p:txBody>
          <a:bodyPr>
            <a:noAutofit/>
          </a:bodyPr>
          <a:lstStyle/>
          <a:p>
            <a:r>
              <a:rPr lang="en-US" dirty="0"/>
              <a:t>Please provide feedback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You can go to the survey online</a:t>
            </a:r>
          </a:p>
          <a:p>
            <a:pPr marL="457200" lvl="1" indent="0">
              <a:buNone/>
            </a:pPr>
            <a:r>
              <a:rPr lang="en-US" dirty="0">
                <a:hlinkClick r:id="rId4"/>
              </a:rPr>
              <a:t>https://forms.office.com/r/GUBhniCeBX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5" y="2057400"/>
            <a:ext cx="4246565" cy="3811588"/>
          </a:xfrm>
        </p:spPr>
        <p:txBody>
          <a:bodyPr>
            <a:normAutofit/>
          </a:bodyPr>
          <a:lstStyle/>
          <a:p>
            <a:endParaRPr lang="en-US" sz="4400" dirty="0"/>
          </a:p>
          <a:p>
            <a:r>
              <a:rPr lang="en-US" sz="4400" dirty="0"/>
              <a:t>The Title 1 School Improvement Recommendation</a:t>
            </a:r>
            <a:endParaRPr lang="en-US" sz="3600" dirty="0"/>
          </a:p>
        </p:txBody>
      </p:sp>
      <p:pic>
        <p:nvPicPr>
          <p:cNvPr id="5" name="Picture 4" descr="Feedback – Liderazgo efectiv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73" y="2393364"/>
            <a:ext cx="4514338" cy="3073986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DA1D09-4FE5-40A5-B5F0-FA19E9554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5435" y="6111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2"/>
    </mc:Choice>
    <mc:Fallback xmlns="">
      <p:transition spd="slow" advTm="20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AGENDA ITEM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5850" y="295275"/>
            <a:ext cx="6908223" cy="6354908"/>
          </a:xfrm>
        </p:spPr>
        <p:txBody>
          <a:bodyPr>
            <a:noAutofit/>
          </a:bodyPr>
          <a:lstStyle/>
          <a:p>
            <a:r>
              <a:rPr lang="en-US" sz="3600" dirty="0"/>
              <a:t>Title I, Part A falls under the Elementary and Secondary Education Act or ESEA.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The program makes it possible to provide additional interventions that support struggling learners.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u="sng" dirty="0"/>
              <a:t>Money received is based on having more than 55% of students qualify for free or reduced lunch.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4400" dirty="0"/>
          </a:p>
          <a:p>
            <a:r>
              <a:rPr lang="en-US" sz="4400" dirty="0"/>
              <a:t>What is Title 1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E1C6CD-4BFF-4949-93E8-8D1ED0EB2A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7927" y="6073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AGENDA ITEM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024" y="600364"/>
            <a:ext cx="7419975" cy="3426691"/>
          </a:xfrm>
        </p:spPr>
        <p:txBody>
          <a:bodyPr>
            <a:noAutofit/>
          </a:bodyPr>
          <a:lstStyle/>
          <a:p>
            <a:r>
              <a:rPr lang="en-US" sz="3600" dirty="0"/>
              <a:t>ESEA directs schools to notify parents about plans for next school year with Title 1 Funding</a:t>
            </a:r>
          </a:p>
          <a:p>
            <a:pPr marL="457200" lvl="1" indent="0">
              <a:buNone/>
            </a:pPr>
            <a:r>
              <a:rPr lang="en-US" dirty="0"/>
              <a:t>1. The breakdown of the budget</a:t>
            </a:r>
          </a:p>
          <a:p>
            <a:pPr marL="457200" lvl="1" indent="0">
              <a:buNone/>
            </a:pPr>
            <a:r>
              <a:rPr lang="en-US" dirty="0"/>
              <a:t>2. The staff we will employ </a:t>
            </a:r>
          </a:p>
          <a:p>
            <a:pPr marL="457200" lvl="1" indent="0">
              <a:buNone/>
            </a:pPr>
            <a:r>
              <a:rPr lang="en-US" dirty="0"/>
              <a:t>3. Other plans for money being spent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4400" dirty="0"/>
          </a:p>
          <a:p>
            <a:r>
              <a:rPr lang="en-US" sz="4400" dirty="0"/>
              <a:t>ESEA Parents Right-to-Know</a:t>
            </a:r>
          </a:p>
        </p:txBody>
      </p:sp>
      <p:pic>
        <p:nvPicPr>
          <p:cNvPr id="5" name="Picture 4" descr="Você usaria essas bolsas? - Blog Dri Viaro - Família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66" y="4170219"/>
            <a:ext cx="2651125" cy="2403687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D82325-4977-499D-8C60-175F37BFC9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675" y="61675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0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43"/>
    </mc:Choice>
    <mc:Fallback xmlns="">
      <p:transition spd="slow" advTm="20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AGENDA ITEM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351" y="581891"/>
            <a:ext cx="7419975" cy="2410691"/>
          </a:xfrm>
        </p:spPr>
        <p:txBody>
          <a:bodyPr>
            <a:noAutofit/>
          </a:bodyPr>
          <a:lstStyle/>
          <a:p>
            <a:r>
              <a:rPr lang="en-US" b="1" dirty="0"/>
              <a:t>Parental involvement in the process</a:t>
            </a:r>
          </a:p>
          <a:p>
            <a:pPr lvl="1"/>
            <a:r>
              <a:rPr lang="en-US" i="1" dirty="0"/>
              <a:t>This is your part in the process by viewing the presentation.</a:t>
            </a:r>
          </a:p>
          <a:p>
            <a:pPr lvl="1"/>
            <a:r>
              <a:rPr lang="en-US" dirty="0"/>
              <a:t>This presentation will be on the website</a:t>
            </a:r>
          </a:p>
          <a:p>
            <a:pPr lvl="1"/>
            <a:r>
              <a:rPr lang="en-US" dirty="0"/>
              <a:t>You can comment via the survey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5" y="2057400"/>
            <a:ext cx="4018539" cy="3811588"/>
          </a:xfrm>
        </p:spPr>
        <p:txBody>
          <a:bodyPr>
            <a:normAutofit/>
          </a:bodyPr>
          <a:lstStyle/>
          <a:p>
            <a:endParaRPr lang="en-US" sz="4400" dirty="0"/>
          </a:p>
          <a:p>
            <a:r>
              <a:rPr lang="en-US" sz="4400" dirty="0"/>
              <a:t>Parental Involvement</a:t>
            </a:r>
          </a:p>
        </p:txBody>
      </p:sp>
      <p:pic>
        <p:nvPicPr>
          <p:cNvPr id="5" name="Picture 4" descr="Ouderavond breed - Lesmateriaal - Wikiwij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48" y="2909455"/>
            <a:ext cx="3838575" cy="3810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A76768-3004-4EE1-AEDF-0D6BF18956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3388" y="60420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2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34"/>
    </mc:Choice>
    <mc:Fallback xmlns="">
      <p:transition spd="slow" advTm="21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AGENDA ITEM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024" y="0"/>
            <a:ext cx="7419975" cy="6857999"/>
          </a:xfrm>
        </p:spPr>
        <p:txBody>
          <a:bodyPr>
            <a:noAutofit/>
          </a:bodyPr>
          <a:lstStyle/>
          <a:p>
            <a:r>
              <a:rPr lang="en-US" sz="2800" b="1" dirty="0"/>
              <a:t>The CMS Title 1 Personnel Budget:</a:t>
            </a:r>
          </a:p>
          <a:p>
            <a:pPr lvl="1"/>
            <a:r>
              <a:rPr lang="en-US" sz="2400" b="1" dirty="0"/>
              <a:t>1 Full Time Parent Facilitator</a:t>
            </a:r>
          </a:p>
          <a:p>
            <a:pPr lvl="1"/>
            <a:r>
              <a:rPr lang="en-US" sz="2400" b="1" dirty="0"/>
              <a:t>1 ELA Teacher</a:t>
            </a:r>
          </a:p>
          <a:p>
            <a:pPr lvl="1"/>
            <a:r>
              <a:rPr lang="en-US" sz="2400" b="1" dirty="0"/>
              <a:t>1 Math Teacher</a:t>
            </a:r>
          </a:p>
          <a:p>
            <a:pPr lvl="1"/>
            <a:endParaRPr lang="en-US" sz="800" b="1" dirty="0"/>
          </a:p>
          <a:p>
            <a:pPr marL="457200" lvl="1" indent="0">
              <a:buNone/>
            </a:pPr>
            <a:r>
              <a:rPr lang="en-US" sz="2000" b="1" dirty="0"/>
              <a:t>= 80% of the Budget</a:t>
            </a:r>
          </a:p>
          <a:p>
            <a:endParaRPr lang="en-US" sz="800" b="1" dirty="0"/>
          </a:p>
          <a:p>
            <a:r>
              <a:rPr lang="en-US" sz="2800" b="1" dirty="0"/>
              <a:t>Professional Learning Budget</a:t>
            </a:r>
          </a:p>
          <a:p>
            <a:pPr lvl="1"/>
            <a:r>
              <a:rPr lang="en-US" sz="2400" b="1" dirty="0"/>
              <a:t>Per Title 1, schools are required to do professional training for teachers. Our training includes:</a:t>
            </a:r>
          </a:p>
          <a:p>
            <a:pPr lvl="2"/>
            <a:r>
              <a:rPr lang="en-US" sz="2000" b="1" dirty="0"/>
              <a:t>Conferences for IB Reauthorization</a:t>
            </a:r>
          </a:p>
          <a:p>
            <a:pPr lvl="2"/>
            <a:r>
              <a:rPr lang="en-US" sz="2000" b="1" dirty="0"/>
              <a:t>Conferences to begin year 1 of STEAM certification</a:t>
            </a:r>
            <a:endParaRPr lang="en-US" sz="2400" b="1" dirty="0"/>
          </a:p>
          <a:p>
            <a:r>
              <a:rPr lang="en-US" sz="2800" b="1" dirty="0"/>
              <a:t>Supplies</a:t>
            </a:r>
          </a:p>
          <a:p>
            <a:pPr lvl="1"/>
            <a:r>
              <a:rPr lang="en-US" sz="2400" b="1" dirty="0"/>
              <a:t>The PBIS Rewards App</a:t>
            </a:r>
          </a:p>
          <a:p>
            <a:pPr lvl="1"/>
            <a:r>
              <a:rPr lang="en-US" sz="2400" b="1" dirty="0"/>
              <a:t>Subscription to IXL (ELA, MA, SCI, SS)</a:t>
            </a:r>
          </a:p>
          <a:p>
            <a:pPr lvl="1"/>
            <a:r>
              <a:rPr lang="en-US" sz="2400" b="1" dirty="0"/>
              <a:t>Our CMS Student Agendas			</a:t>
            </a:r>
          </a:p>
          <a:p>
            <a:pPr lvl="1"/>
            <a:r>
              <a:rPr lang="en-US" sz="2400" b="1" dirty="0"/>
              <a:t>Supplies for School</a:t>
            </a:r>
          </a:p>
          <a:p>
            <a:pPr lvl="2"/>
            <a:r>
              <a:rPr lang="en-US" sz="2000" b="1" dirty="0"/>
              <a:t>Things like copy paper, printer ink, etc. will be purchased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5" y="2057400"/>
            <a:ext cx="4144965" cy="3811588"/>
          </a:xfrm>
        </p:spPr>
        <p:txBody>
          <a:bodyPr>
            <a:normAutofit/>
          </a:bodyPr>
          <a:lstStyle/>
          <a:p>
            <a:endParaRPr lang="en-US" sz="4400" dirty="0"/>
          </a:p>
          <a:p>
            <a:r>
              <a:rPr lang="en-US" sz="4400" dirty="0"/>
              <a:t>Usage of </a:t>
            </a:r>
          </a:p>
          <a:p>
            <a:r>
              <a:rPr lang="en-US" sz="4400" dirty="0"/>
              <a:t>Title 1 Money</a:t>
            </a:r>
          </a:p>
          <a:p>
            <a:r>
              <a:rPr lang="en-US" sz="4400" dirty="0"/>
              <a:t>(Precents of the potential budget)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8CFB2D-0E9A-4DF3-9369-0C9FF817BB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435" y="6073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9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26"/>
    </mc:Choice>
    <mc:Fallback xmlns="">
      <p:transition spd="slow" advTm="75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AGENDA ITEM #5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9977" y="457200"/>
            <a:ext cx="7216773" cy="6400799"/>
          </a:xfrm>
        </p:spPr>
        <p:txBody>
          <a:bodyPr>
            <a:noAutofit/>
          </a:bodyPr>
          <a:lstStyle/>
          <a:p>
            <a:r>
              <a:rPr lang="en-US" dirty="0"/>
              <a:t>GOAL #1 </a:t>
            </a:r>
          </a:p>
          <a:p>
            <a:pPr marL="0" indent="0">
              <a:buNone/>
            </a:pPr>
            <a:r>
              <a:rPr lang="en-US" sz="2800" b="1" dirty="0"/>
              <a:t>Increase the number of students moving up one level on the Reading Inventory for grades 6-8 by 500 students.</a:t>
            </a:r>
          </a:p>
          <a:p>
            <a:pPr marL="0" indent="0">
              <a:buNone/>
            </a:pPr>
            <a:r>
              <a:rPr lang="en-US" sz="2800" b="1" dirty="0"/>
              <a:t> </a:t>
            </a:r>
          </a:p>
          <a:p>
            <a:pPr lvl="1"/>
            <a:r>
              <a:rPr lang="en-US" sz="2400" b="1" dirty="0"/>
              <a:t>Schoolwide writing strategy (RACE)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EOG GA Milestones Writing Practice 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Thursday Campbell Collaborative Communities</a:t>
            </a:r>
          </a:p>
          <a:p>
            <a:pPr marL="457200" lvl="1" indent="0">
              <a:buNone/>
            </a:pPr>
            <a:endParaRPr lang="en-US" sz="2400" b="1" dirty="0"/>
          </a:p>
          <a:p>
            <a:pPr lvl="1"/>
            <a:r>
              <a:rPr lang="en-US" sz="2400" b="1" dirty="0"/>
              <a:t>Common Unit Plans &amp; Assessments with a writing component on each summative.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5" y="2057400"/>
            <a:ext cx="4018539" cy="3811588"/>
          </a:xfrm>
        </p:spPr>
        <p:txBody>
          <a:bodyPr>
            <a:normAutofit/>
          </a:bodyPr>
          <a:lstStyle/>
          <a:p>
            <a:endParaRPr lang="en-US" sz="4400" dirty="0"/>
          </a:p>
          <a:p>
            <a:r>
              <a:rPr lang="en-US" sz="4400" dirty="0"/>
              <a:t>GOALS for </a:t>
            </a:r>
          </a:p>
          <a:p>
            <a:r>
              <a:rPr lang="en-US" sz="4400" dirty="0"/>
              <a:t>TITLE 1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2F0153-9959-4517-8C4E-20FC3BFA71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435" y="60928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3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25"/>
    </mc:Choice>
    <mc:Fallback xmlns="">
      <p:transition spd="slow" advTm="65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AGENDA ITEM #6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9977" y="457200"/>
            <a:ext cx="7216773" cy="6400799"/>
          </a:xfrm>
        </p:spPr>
        <p:txBody>
          <a:bodyPr>
            <a:noAutofit/>
          </a:bodyPr>
          <a:lstStyle/>
          <a:p>
            <a:r>
              <a:rPr lang="en-US" dirty="0"/>
              <a:t>GOAL #2 </a:t>
            </a:r>
          </a:p>
          <a:p>
            <a:pPr marL="0" indent="0">
              <a:buNone/>
            </a:pPr>
            <a:r>
              <a:rPr lang="en-US" sz="2800" b="1" dirty="0"/>
              <a:t>Increase the number of students moving up one level on the Math Inventory for grades 6-8 by 500 students.</a:t>
            </a:r>
          </a:p>
          <a:p>
            <a:pPr marL="0" indent="0">
              <a:buNone/>
            </a:pPr>
            <a:r>
              <a:rPr lang="en-US" sz="2800" b="1" dirty="0"/>
              <a:t> </a:t>
            </a:r>
          </a:p>
          <a:p>
            <a:pPr lvl="1"/>
            <a:r>
              <a:rPr lang="en-US" sz="2400" b="1" dirty="0"/>
              <a:t>Schoolwide writing strategy (CUBES)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EOG GA Milestones Word Problems Practice 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Thursday Campbell Collaborative Communities</a:t>
            </a:r>
          </a:p>
          <a:p>
            <a:pPr marL="457200" lvl="1" indent="0">
              <a:buNone/>
            </a:pPr>
            <a:endParaRPr lang="en-US" sz="2400" b="1" dirty="0"/>
          </a:p>
          <a:p>
            <a:pPr lvl="1"/>
            <a:r>
              <a:rPr lang="en-US" sz="2400" b="1" dirty="0"/>
              <a:t>Common Unit Plans &amp; Assessments with a math writing component on each summative.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5" y="2057400"/>
            <a:ext cx="4018539" cy="3811588"/>
          </a:xfrm>
        </p:spPr>
        <p:txBody>
          <a:bodyPr>
            <a:normAutofit/>
          </a:bodyPr>
          <a:lstStyle/>
          <a:p>
            <a:endParaRPr lang="en-US" sz="4400" dirty="0"/>
          </a:p>
          <a:p>
            <a:r>
              <a:rPr lang="en-US" sz="4400" dirty="0"/>
              <a:t>GOALS for </a:t>
            </a:r>
          </a:p>
          <a:p>
            <a:r>
              <a:rPr lang="en-US" sz="4400" dirty="0"/>
              <a:t>TITLE 1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629665-EC19-4E97-AE51-CA5B8EECB3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435" y="6111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35"/>
    </mc:Choice>
    <mc:Fallback xmlns="">
      <p:transition spd="slow" advTm="55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AGENDA ITEM #7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2925" y="0"/>
            <a:ext cx="7743826" cy="6857999"/>
          </a:xfrm>
        </p:spPr>
        <p:txBody>
          <a:bodyPr>
            <a:noAutofit/>
          </a:bodyPr>
          <a:lstStyle/>
          <a:p>
            <a:r>
              <a:rPr lang="en-US" dirty="0"/>
              <a:t>GOAL #3</a:t>
            </a:r>
          </a:p>
          <a:p>
            <a:pPr marL="0" indent="0">
              <a:buNone/>
            </a:pPr>
            <a:r>
              <a:rPr lang="en-US" sz="2800" b="1" dirty="0"/>
              <a:t>Decrease the number of student offenses and incidents for grades 6-8 by 50. </a:t>
            </a:r>
          </a:p>
          <a:p>
            <a:pPr marL="0" indent="0">
              <a:buNone/>
            </a:pPr>
            <a:endParaRPr lang="en-US" sz="800" b="1" dirty="0"/>
          </a:p>
          <a:p>
            <a:pPr lvl="1"/>
            <a:r>
              <a:rPr lang="en-US" sz="2400" b="1" dirty="0"/>
              <a:t>PBIS App will allow students to track points earned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PBIS App will allow students to track infractions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Tuesday grade level meetings to discuss interventions</a:t>
            </a:r>
          </a:p>
          <a:p>
            <a:pPr marL="457200" lvl="1" indent="0">
              <a:buNone/>
            </a:pPr>
            <a:endParaRPr lang="en-US" sz="2400" b="1" dirty="0"/>
          </a:p>
          <a:p>
            <a:pPr lvl="1"/>
            <a:r>
              <a:rPr lang="en-US" sz="2400" b="1" dirty="0"/>
              <a:t>Restorative conferences and circles to decrease incidents among students having conflict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Weekly Advisement lessons including the IB learner profile for character</a:t>
            </a:r>
          </a:p>
          <a:p>
            <a:pPr marL="457200" lvl="1" indent="0">
              <a:buNone/>
            </a:pPr>
            <a:endParaRPr lang="en-US" sz="2400" b="1" dirty="0"/>
          </a:p>
          <a:p>
            <a:pPr lvl="1"/>
            <a:r>
              <a:rPr lang="en-US" sz="2400" b="1" dirty="0"/>
              <a:t>Weekly Advisement lessons including the PBIS APP and being respectful, responsible and safe.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5" y="2057400"/>
            <a:ext cx="4018539" cy="3811588"/>
          </a:xfrm>
        </p:spPr>
        <p:txBody>
          <a:bodyPr>
            <a:normAutofit/>
          </a:bodyPr>
          <a:lstStyle/>
          <a:p>
            <a:endParaRPr lang="en-US" sz="4400" dirty="0"/>
          </a:p>
          <a:p>
            <a:r>
              <a:rPr lang="en-US" sz="4400" dirty="0"/>
              <a:t>GOALS for </a:t>
            </a:r>
          </a:p>
          <a:p>
            <a:r>
              <a:rPr lang="en-US" sz="4400" dirty="0"/>
              <a:t>TITLE 1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374B1C-048F-4A3F-A115-B61F8A8D51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435" y="615076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46"/>
    </mc:Choice>
    <mc:Fallback xmlns="">
      <p:transition spd="slow" advTm="19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AGENDA ITEM #8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8825" y="0"/>
            <a:ext cx="5962650" cy="7029450"/>
          </a:xfrm>
        </p:spPr>
        <p:txBody>
          <a:bodyPr>
            <a:noAutofit/>
          </a:bodyPr>
          <a:lstStyle/>
          <a:p>
            <a:r>
              <a:rPr lang="en-US" sz="2200" dirty="0"/>
              <a:t>Do you understand how a school qualifies for Title 1 money?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200" dirty="0"/>
              <a:t>Do you understand the percentage appropriations for the budget?</a:t>
            </a:r>
          </a:p>
          <a:p>
            <a:endParaRPr lang="en-US" sz="2000" dirty="0"/>
          </a:p>
          <a:p>
            <a:r>
              <a:rPr lang="en-US" sz="2200" dirty="0"/>
              <a:t>Do you agree with the employing 2 additional teachers and a parent facilitator as part of the personnel budget?</a:t>
            </a:r>
          </a:p>
          <a:p>
            <a:endParaRPr lang="en-US" sz="2000" dirty="0"/>
          </a:p>
          <a:p>
            <a:r>
              <a:rPr lang="en-US" sz="2200" dirty="0"/>
              <a:t>Do you understand the goal for ELA?</a:t>
            </a:r>
          </a:p>
          <a:p>
            <a:endParaRPr lang="en-US" sz="2000" dirty="0"/>
          </a:p>
          <a:p>
            <a:r>
              <a:rPr lang="en-US" sz="2200" dirty="0"/>
              <a:t>Do you understand the goal for MATH?</a:t>
            </a:r>
          </a:p>
          <a:p>
            <a:endParaRPr lang="en-US" sz="2000" dirty="0"/>
          </a:p>
          <a:p>
            <a:r>
              <a:rPr lang="en-US" sz="2200" dirty="0"/>
              <a:t>Do you understand the goal for Behavior?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200" dirty="0"/>
              <a:t>Would you be willing to serve on the Title I Principal's Advisory Committee next year?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57085" cy="3811588"/>
          </a:xfrm>
        </p:spPr>
        <p:txBody>
          <a:bodyPr>
            <a:normAutofit/>
          </a:bodyPr>
          <a:lstStyle/>
          <a:p>
            <a:endParaRPr lang="en-US" sz="4400" dirty="0"/>
          </a:p>
          <a:p>
            <a:r>
              <a:rPr lang="en-US" sz="4400" dirty="0"/>
              <a:t>Title 1 </a:t>
            </a:r>
          </a:p>
          <a:p>
            <a:r>
              <a:rPr lang="en-US" sz="4400" dirty="0"/>
              <a:t>Survey Items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EA4B81-B198-4634-A860-3170E99182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0525" y="6121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4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18"/>
    </mc:Choice>
    <mc:Fallback xmlns="">
      <p:transition spd="slow" advTm="33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631</Words>
  <Application>Microsoft Office PowerPoint</Application>
  <PresentationFormat>Widescreen</PresentationFormat>
  <Paragraphs>128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Campbell Middle School Improvement Title 1 Meeting March 27, 2023</vt:lpstr>
      <vt:lpstr>AGENDA ITEM #1</vt:lpstr>
      <vt:lpstr>AGENDA ITEM #2</vt:lpstr>
      <vt:lpstr>AGENDA ITEM #3</vt:lpstr>
      <vt:lpstr>AGENDA ITEM #4</vt:lpstr>
      <vt:lpstr>AGENDA ITEM #5</vt:lpstr>
      <vt:lpstr>AGENDA ITEM #6</vt:lpstr>
      <vt:lpstr>AGENDA ITEM #7</vt:lpstr>
      <vt:lpstr>AGENDA ITEM #8</vt:lpstr>
      <vt:lpstr>Your Input  is Needed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Campbell MS Title 1 Input Meeting August 7, 2018</dc:title>
  <dc:creator>Camille Havis</dc:creator>
  <cp:lastModifiedBy>Camille Havis</cp:lastModifiedBy>
  <cp:revision>25</cp:revision>
  <dcterms:created xsi:type="dcterms:W3CDTF">2018-08-05T17:01:45Z</dcterms:created>
  <dcterms:modified xsi:type="dcterms:W3CDTF">2023-03-28T13:25:31Z</dcterms:modified>
</cp:coreProperties>
</file>