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Lst>
  <p:notesMasterIdLst>
    <p:notesMasterId r:id="rId18"/>
  </p:notesMasterIdLst>
  <p:handoutMasterIdLst>
    <p:handoutMasterId r:id="rId19"/>
  </p:handoutMasterIdLst>
  <p:sldIdLst>
    <p:sldId id="278" r:id="rId5"/>
    <p:sldId id="256" r:id="rId6"/>
    <p:sldId id="265" r:id="rId7"/>
    <p:sldId id="272" r:id="rId8"/>
    <p:sldId id="273" r:id="rId9"/>
    <p:sldId id="274" r:id="rId10"/>
    <p:sldId id="275" r:id="rId11"/>
    <p:sldId id="261" r:id="rId12"/>
    <p:sldId id="276" r:id="rId13"/>
    <p:sldId id="277" r:id="rId14"/>
    <p:sldId id="266" r:id="rId15"/>
    <p:sldId id="267" r:id="rId16"/>
    <p:sldId id="27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58192C-DE55-4A20-8B1E-D62D568E0594}" v="5" dt="2024-07-29T17:49:18.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12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9479C-9560-4099-860F-2A9D64CAE15F}"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A77E27B2-6C4D-49E2-9018-8597F4B50C6B}">
      <dgm:prSet phldrT="[Text]"/>
      <dgm:spPr/>
      <dgm:t>
        <a:bodyPr/>
        <a:lstStyle/>
        <a:p>
          <a:r>
            <a:rPr lang="en-US"/>
            <a:t>Mental Ability</a:t>
          </a:r>
        </a:p>
      </dgm:t>
    </dgm:pt>
    <dgm:pt modelId="{B2CE7C23-973C-4C17-8880-2FACA51C04DA}" type="parTrans" cxnId="{ECAC4111-BE14-42C4-BAF9-C51770BBC89A}">
      <dgm:prSet/>
      <dgm:spPr/>
      <dgm:t>
        <a:bodyPr/>
        <a:lstStyle/>
        <a:p>
          <a:endParaRPr lang="en-US"/>
        </a:p>
      </dgm:t>
    </dgm:pt>
    <dgm:pt modelId="{F80F72EF-07C3-4F2A-9709-B4CC5C76879A}" type="sibTrans" cxnId="{ECAC4111-BE14-42C4-BAF9-C51770BBC89A}">
      <dgm:prSet/>
      <dgm:spPr/>
      <dgm:t>
        <a:bodyPr/>
        <a:lstStyle/>
        <a:p>
          <a:endParaRPr lang="en-US"/>
        </a:p>
      </dgm:t>
    </dgm:pt>
    <dgm:pt modelId="{BDF14B1A-D44F-44A7-8C08-2A045D082268}">
      <dgm:prSet phldrT="[Text]"/>
      <dgm:spPr/>
      <dgm:t>
        <a:bodyPr/>
        <a:lstStyle/>
        <a:p>
          <a:r>
            <a:rPr lang="en-US"/>
            <a:t>Cognitive Abilities Test (</a:t>
          </a:r>
          <a:r>
            <a:rPr lang="en-US" err="1"/>
            <a:t>CogAT</a:t>
          </a:r>
          <a:r>
            <a:rPr lang="en-US"/>
            <a:t>)</a:t>
          </a:r>
        </a:p>
      </dgm:t>
    </dgm:pt>
    <dgm:pt modelId="{6F4C632A-41E3-4ADF-9454-DD1B7F6FE637}" type="parTrans" cxnId="{67FE787A-0873-460C-A405-158F22C5067D}">
      <dgm:prSet/>
      <dgm:spPr/>
      <dgm:t>
        <a:bodyPr/>
        <a:lstStyle/>
        <a:p>
          <a:endParaRPr lang="en-US"/>
        </a:p>
      </dgm:t>
    </dgm:pt>
    <dgm:pt modelId="{672C92CA-C33F-4EF3-8247-06BB8E514EFA}" type="sibTrans" cxnId="{67FE787A-0873-460C-A405-158F22C5067D}">
      <dgm:prSet/>
      <dgm:spPr/>
      <dgm:t>
        <a:bodyPr/>
        <a:lstStyle/>
        <a:p>
          <a:endParaRPr lang="en-US"/>
        </a:p>
      </dgm:t>
    </dgm:pt>
    <dgm:pt modelId="{7B6822ED-B908-4109-AB7E-84BC5FF174C5}">
      <dgm:prSet phldrT="[Text]"/>
      <dgm:spPr/>
      <dgm:t>
        <a:bodyPr/>
        <a:lstStyle/>
        <a:p>
          <a:r>
            <a:rPr lang="en-US" err="1"/>
            <a:t>Naglieri</a:t>
          </a:r>
          <a:r>
            <a:rPr lang="en-US"/>
            <a:t> Nonverbal Ability Test (NNAT)</a:t>
          </a:r>
        </a:p>
      </dgm:t>
    </dgm:pt>
    <dgm:pt modelId="{76A81AA3-F881-4509-86D4-DAC001CCC4F5}" type="parTrans" cxnId="{95A45A5C-14DD-42A5-9961-15C46FA55C4D}">
      <dgm:prSet/>
      <dgm:spPr/>
      <dgm:t>
        <a:bodyPr/>
        <a:lstStyle/>
        <a:p>
          <a:endParaRPr lang="en-US"/>
        </a:p>
      </dgm:t>
    </dgm:pt>
    <dgm:pt modelId="{E57E65B0-C0CA-4CC7-BA91-D227245212D1}" type="sibTrans" cxnId="{95A45A5C-14DD-42A5-9961-15C46FA55C4D}">
      <dgm:prSet/>
      <dgm:spPr/>
      <dgm:t>
        <a:bodyPr/>
        <a:lstStyle/>
        <a:p>
          <a:endParaRPr lang="en-US"/>
        </a:p>
      </dgm:t>
    </dgm:pt>
    <dgm:pt modelId="{E8CCCE4F-A2E4-4FBF-826B-FE2F6BC61292}">
      <dgm:prSet phldrT="[Text]"/>
      <dgm:spPr/>
      <dgm:t>
        <a:bodyPr/>
        <a:lstStyle/>
        <a:p>
          <a:r>
            <a:rPr lang="en-US"/>
            <a:t>Achievement</a:t>
          </a:r>
        </a:p>
      </dgm:t>
    </dgm:pt>
    <dgm:pt modelId="{85CBA8FC-5115-47F3-AD8A-5D0927CE4B11}" type="parTrans" cxnId="{D4F6EEE4-19F1-4520-A1CE-4809F1468F37}">
      <dgm:prSet/>
      <dgm:spPr/>
      <dgm:t>
        <a:bodyPr/>
        <a:lstStyle/>
        <a:p>
          <a:endParaRPr lang="en-US"/>
        </a:p>
      </dgm:t>
    </dgm:pt>
    <dgm:pt modelId="{1E0F521F-9FC3-4716-B2B9-F7255BC0CF0D}" type="sibTrans" cxnId="{D4F6EEE4-19F1-4520-A1CE-4809F1468F37}">
      <dgm:prSet/>
      <dgm:spPr/>
      <dgm:t>
        <a:bodyPr/>
        <a:lstStyle/>
        <a:p>
          <a:endParaRPr lang="en-US"/>
        </a:p>
      </dgm:t>
    </dgm:pt>
    <dgm:pt modelId="{71423790-5E57-43FD-A530-10CF4E18DC13}">
      <dgm:prSet phldrT="[Text]"/>
      <dgm:spPr/>
      <dgm:t>
        <a:bodyPr/>
        <a:lstStyle/>
        <a:p>
          <a:r>
            <a:rPr lang="en-US"/>
            <a:t>IOWA</a:t>
          </a:r>
        </a:p>
      </dgm:t>
    </dgm:pt>
    <dgm:pt modelId="{940527C1-D8A2-4876-AFFF-92812D787199}" type="parTrans" cxnId="{2BAC0140-D398-49C2-9350-AE874CFF83BD}">
      <dgm:prSet/>
      <dgm:spPr/>
      <dgm:t>
        <a:bodyPr/>
        <a:lstStyle/>
        <a:p>
          <a:endParaRPr lang="en-US"/>
        </a:p>
      </dgm:t>
    </dgm:pt>
    <dgm:pt modelId="{9C1422F0-7CFE-4AE1-B31B-184157D2E7C2}" type="sibTrans" cxnId="{2BAC0140-D398-49C2-9350-AE874CFF83BD}">
      <dgm:prSet/>
      <dgm:spPr/>
      <dgm:t>
        <a:bodyPr/>
        <a:lstStyle/>
        <a:p>
          <a:endParaRPr lang="en-US"/>
        </a:p>
      </dgm:t>
    </dgm:pt>
    <dgm:pt modelId="{6802605C-E525-4E10-8B3E-9E3099653B11}">
      <dgm:prSet phldrT="[Text]"/>
      <dgm:spPr/>
      <dgm:t>
        <a:bodyPr/>
        <a:lstStyle/>
        <a:p>
          <a:r>
            <a:rPr lang="en-US"/>
            <a:t>Creativity</a:t>
          </a:r>
        </a:p>
      </dgm:t>
    </dgm:pt>
    <dgm:pt modelId="{AF68B80E-2464-4A07-B679-F1DF56715F4A}" type="parTrans" cxnId="{A8A79D9D-5697-41EE-B555-A4F3E04F2E4E}">
      <dgm:prSet/>
      <dgm:spPr/>
      <dgm:t>
        <a:bodyPr/>
        <a:lstStyle/>
        <a:p>
          <a:endParaRPr lang="en-US"/>
        </a:p>
      </dgm:t>
    </dgm:pt>
    <dgm:pt modelId="{5DED98DF-2DBB-4ADC-8FBC-6A7AC0F766E9}" type="sibTrans" cxnId="{A8A79D9D-5697-41EE-B555-A4F3E04F2E4E}">
      <dgm:prSet/>
      <dgm:spPr/>
      <dgm:t>
        <a:bodyPr/>
        <a:lstStyle/>
        <a:p>
          <a:endParaRPr lang="en-US"/>
        </a:p>
      </dgm:t>
    </dgm:pt>
    <dgm:pt modelId="{34794F6D-E879-4E3A-B054-F4C66EF8858E}">
      <dgm:prSet phldrT="[Text]"/>
      <dgm:spPr/>
      <dgm:t>
        <a:bodyPr/>
        <a:lstStyle/>
        <a:p>
          <a:r>
            <a:rPr lang="en-US"/>
            <a:t>Gifted Rating Scale (GRS &amp; GRS-P) </a:t>
          </a:r>
        </a:p>
      </dgm:t>
    </dgm:pt>
    <dgm:pt modelId="{67100C86-B6B5-4801-9BBF-3F8DDBC22E9D}" type="parTrans" cxnId="{2F6DF60F-11A0-4D50-9979-14EA7FD1BD50}">
      <dgm:prSet/>
      <dgm:spPr/>
      <dgm:t>
        <a:bodyPr/>
        <a:lstStyle/>
        <a:p>
          <a:endParaRPr lang="en-US"/>
        </a:p>
      </dgm:t>
    </dgm:pt>
    <dgm:pt modelId="{BBD884BD-25E4-4482-99B5-F72F8716820D}" type="sibTrans" cxnId="{2F6DF60F-11A0-4D50-9979-14EA7FD1BD50}">
      <dgm:prSet/>
      <dgm:spPr/>
      <dgm:t>
        <a:bodyPr/>
        <a:lstStyle/>
        <a:p>
          <a:endParaRPr lang="en-US"/>
        </a:p>
      </dgm:t>
    </dgm:pt>
    <dgm:pt modelId="{76E39B69-8F90-4797-BF5A-C6DDECD72FEC}">
      <dgm:prSet phldrT="[Text]"/>
      <dgm:spPr/>
      <dgm:t>
        <a:bodyPr/>
        <a:lstStyle/>
        <a:p>
          <a:r>
            <a:rPr lang="en-US"/>
            <a:t>Motivation</a:t>
          </a:r>
        </a:p>
      </dgm:t>
    </dgm:pt>
    <dgm:pt modelId="{A09DBBAB-6FE6-4575-B508-79626BEA81B6}" type="parTrans" cxnId="{8BC5F147-8CA7-421F-8D09-5FF33758512B}">
      <dgm:prSet/>
      <dgm:spPr/>
      <dgm:t>
        <a:bodyPr/>
        <a:lstStyle/>
        <a:p>
          <a:endParaRPr lang="en-US"/>
        </a:p>
      </dgm:t>
    </dgm:pt>
    <dgm:pt modelId="{908CEF2C-6E98-4526-8F2D-D30D6BBB8AF9}" type="sibTrans" cxnId="{8BC5F147-8CA7-421F-8D09-5FF33758512B}">
      <dgm:prSet/>
      <dgm:spPr/>
      <dgm:t>
        <a:bodyPr/>
        <a:lstStyle/>
        <a:p>
          <a:endParaRPr lang="en-US"/>
        </a:p>
      </dgm:t>
    </dgm:pt>
    <dgm:pt modelId="{FEDA81E5-A7D4-46D9-9975-DC3081D2F2C8}">
      <dgm:prSet/>
      <dgm:spPr/>
      <dgm:t>
        <a:bodyPr/>
        <a:lstStyle/>
        <a:p>
          <a:r>
            <a:rPr lang="en-US"/>
            <a:t>Torrance Test of Creative Thinking (TTCT)</a:t>
          </a:r>
        </a:p>
      </dgm:t>
    </dgm:pt>
    <dgm:pt modelId="{8C299019-5D69-4533-A086-F61549BEA828}" type="parTrans" cxnId="{A10B76C3-25DB-43C4-A47C-40BB07842DC8}">
      <dgm:prSet/>
      <dgm:spPr/>
      <dgm:t>
        <a:bodyPr/>
        <a:lstStyle/>
        <a:p>
          <a:endParaRPr lang="en-US"/>
        </a:p>
      </dgm:t>
    </dgm:pt>
    <dgm:pt modelId="{D3D8C8A5-0919-4BE7-B923-A5172A4D6134}" type="sibTrans" cxnId="{A10B76C3-25DB-43C4-A47C-40BB07842DC8}">
      <dgm:prSet/>
      <dgm:spPr/>
      <dgm:t>
        <a:bodyPr/>
        <a:lstStyle/>
        <a:p>
          <a:endParaRPr lang="en-US"/>
        </a:p>
      </dgm:t>
    </dgm:pt>
    <dgm:pt modelId="{4DBB57CC-C092-4A67-8CBE-93BFA73C7C94}">
      <dgm:prSet phldrT="[Text]" custT="1"/>
      <dgm:spPr/>
      <dgm:t>
        <a:bodyPr/>
        <a:lstStyle/>
        <a:p>
          <a:r>
            <a:rPr lang="en-US" sz="2000"/>
            <a:t>Gifted Rating Scale (GRS &amp; GRS-P) </a:t>
          </a:r>
        </a:p>
      </dgm:t>
    </dgm:pt>
    <dgm:pt modelId="{B448A862-CEB2-4F4D-A47C-BFECA78C011E}" type="parTrans" cxnId="{21738921-264D-4B0C-9767-BF0DE11CB6B7}">
      <dgm:prSet/>
      <dgm:spPr/>
      <dgm:t>
        <a:bodyPr/>
        <a:lstStyle/>
        <a:p>
          <a:endParaRPr lang="en-US"/>
        </a:p>
      </dgm:t>
    </dgm:pt>
    <dgm:pt modelId="{34691FB6-7A49-4923-A530-B46B7D5183FB}" type="sibTrans" cxnId="{21738921-264D-4B0C-9767-BF0DE11CB6B7}">
      <dgm:prSet/>
      <dgm:spPr/>
      <dgm:t>
        <a:bodyPr/>
        <a:lstStyle/>
        <a:p>
          <a:endParaRPr lang="en-US"/>
        </a:p>
      </dgm:t>
    </dgm:pt>
    <dgm:pt modelId="{9395F820-CD56-460D-B5E8-AA0439918FB2}">
      <dgm:prSet custT="1"/>
      <dgm:spPr/>
      <dgm:t>
        <a:bodyPr/>
        <a:lstStyle/>
        <a:p>
          <a:r>
            <a:rPr lang="en-US" sz="2000"/>
            <a:t>Motivation Portfolio (1-5)</a:t>
          </a:r>
        </a:p>
      </dgm:t>
    </dgm:pt>
    <dgm:pt modelId="{7D0B9188-FDCE-4F19-ACE7-153C92260D92}" type="parTrans" cxnId="{CE0E83FC-D257-4553-853D-A5AD10BEA170}">
      <dgm:prSet/>
      <dgm:spPr/>
      <dgm:t>
        <a:bodyPr/>
        <a:lstStyle/>
        <a:p>
          <a:endParaRPr lang="en-US"/>
        </a:p>
      </dgm:t>
    </dgm:pt>
    <dgm:pt modelId="{8F9DF7E3-095A-45C1-A605-B5C0316CDA39}" type="sibTrans" cxnId="{CE0E83FC-D257-4553-853D-A5AD10BEA170}">
      <dgm:prSet/>
      <dgm:spPr/>
      <dgm:t>
        <a:bodyPr/>
        <a:lstStyle/>
        <a:p>
          <a:endParaRPr lang="en-US"/>
        </a:p>
      </dgm:t>
    </dgm:pt>
    <dgm:pt modelId="{BD0506B0-4298-42A4-9B26-57EC76303299}">
      <dgm:prSet custT="1"/>
      <dgm:spPr/>
      <dgm:t>
        <a:bodyPr/>
        <a:lstStyle/>
        <a:p>
          <a:r>
            <a:rPr lang="en-US" sz="2000"/>
            <a:t>GPA (7-12)</a:t>
          </a:r>
        </a:p>
      </dgm:t>
    </dgm:pt>
    <dgm:pt modelId="{1EB7BAD7-217A-41C6-9838-3FC3F0EB4CED}" type="sibTrans" cxnId="{9F2BDACE-FDB7-4DCF-A182-63B153865385}">
      <dgm:prSet/>
      <dgm:spPr/>
      <dgm:t>
        <a:bodyPr/>
        <a:lstStyle/>
        <a:p>
          <a:endParaRPr lang="en-US"/>
        </a:p>
      </dgm:t>
    </dgm:pt>
    <dgm:pt modelId="{147B795B-0173-4500-8218-EABE6989F33C}" type="parTrans" cxnId="{9F2BDACE-FDB7-4DCF-A182-63B153865385}">
      <dgm:prSet/>
      <dgm:spPr/>
      <dgm:t>
        <a:bodyPr/>
        <a:lstStyle/>
        <a:p>
          <a:endParaRPr lang="en-US"/>
        </a:p>
      </dgm:t>
    </dgm:pt>
    <dgm:pt modelId="{C04639F6-23E2-4A92-9000-74C5735FFC69}" type="pres">
      <dgm:prSet presAssocID="{4539479C-9560-4099-860F-2A9D64CAE15F}" presName="Name0" presStyleCnt="0">
        <dgm:presLayoutVars>
          <dgm:dir/>
          <dgm:animLvl val="lvl"/>
          <dgm:resizeHandles val="exact"/>
        </dgm:presLayoutVars>
      </dgm:prSet>
      <dgm:spPr/>
    </dgm:pt>
    <dgm:pt modelId="{A6EF1D94-22B0-4B37-8EC0-DF4E84D5EE0D}" type="pres">
      <dgm:prSet presAssocID="{A77E27B2-6C4D-49E2-9018-8597F4B50C6B}" presName="linNode" presStyleCnt="0"/>
      <dgm:spPr/>
    </dgm:pt>
    <dgm:pt modelId="{7B24158F-C68F-41C7-925D-490FA28B13FA}" type="pres">
      <dgm:prSet presAssocID="{A77E27B2-6C4D-49E2-9018-8597F4B50C6B}" presName="parTx" presStyleLbl="revTx" presStyleIdx="0" presStyleCnt="4">
        <dgm:presLayoutVars>
          <dgm:chMax val="1"/>
          <dgm:bulletEnabled val="1"/>
        </dgm:presLayoutVars>
      </dgm:prSet>
      <dgm:spPr/>
    </dgm:pt>
    <dgm:pt modelId="{E2653DD5-4042-497B-8697-2174ABE09754}" type="pres">
      <dgm:prSet presAssocID="{A77E27B2-6C4D-49E2-9018-8597F4B50C6B}" presName="bracket" presStyleLbl="parChTrans1D1" presStyleIdx="0" presStyleCnt="4"/>
      <dgm:spPr/>
    </dgm:pt>
    <dgm:pt modelId="{D8790224-6E7D-44C0-97D2-6F262222D018}" type="pres">
      <dgm:prSet presAssocID="{A77E27B2-6C4D-49E2-9018-8597F4B50C6B}" presName="spH" presStyleCnt="0"/>
      <dgm:spPr/>
    </dgm:pt>
    <dgm:pt modelId="{F7E96FD8-B8EB-4E24-9119-5B9D62863C4F}" type="pres">
      <dgm:prSet presAssocID="{A77E27B2-6C4D-49E2-9018-8597F4B50C6B}" presName="desTx" presStyleLbl="node1" presStyleIdx="0" presStyleCnt="4">
        <dgm:presLayoutVars>
          <dgm:bulletEnabled val="1"/>
        </dgm:presLayoutVars>
      </dgm:prSet>
      <dgm:spPr/>
    </dgm:pt>
    <dgm:pt modelId="{9727E0EE-27D2-488C-8CFA-8C385D7BCF63}" type="pres">
      <dgm:prSet presAssocID="{F80F72EF-07C3-4F2A-9709-B4CC5C76879A}" presName="spV" presStyleCnt="0"/>
      <dgm:spPr/>
    </dgm:pt>
    <dgm:pt modelId="{945C623C-BDE3-44A3-84EE-263793CCFB08}" type="pres">
      <dgm:prSet presAssocID="{E8CCCE4F-A2E4-4FBF-826B-FE2F6BC61292}" presName="linNode" presStyleCnt="0"/>
      <dgm:spPr/>
    </dgm:pt>
    <dgm:pt modelId="{E926661C-47A4-4813-9F97-FC88B5FE7E53}" type="pres">
      <dgm:prSet presAssocID="{E8CCCE4F-A2E4-4FBF-826B-FE2F6BC61292}" presName="parTx" presStyleLbl="revTx" presStyleIdx="1" presStyleCnt="4">
        <dgm:presLayoutVars>
          <dgm:chMax val="1"/>
          <dgm:bulletEnabled val="1"/>
        </dgm:presLayoutVars>
      </dgm:prSet>
      <dgm:spPr/>
    </dgm:pt>
    <dgm:pt modelId="{968134D9-1DD3-4AF8-A4B0-39854EAED0E2}" type="pres">
      <dgm:prSet presAssocID="{E8CCCE4F-A2E4-4FBF-826B-FE2F6BC61292}" presName="bracket" presStyleLbl="parChTrans1D1" presStyleIdx="1" presStyleCnt="4"/>
      <dgm:spPr/>
    </dgm:pt>
    <dgm:pt modelId="{BBFD085B-19AF-4409-A777-A0C36E35AE78}" type="pres">
      <dgm:prSet presAssocID="{E8CCCE4F-A2E4-4FBF-826B-FE2F6BC61292}" presName="spH" presStyleCnt="0"/>
      <dgm:spPr/>
    </dgm:pt>
    <dgm:pt modelId="{F97576EF-CE7E-4E41-B5FA-7E45AA9F516A}" type="pres">
      <dgm:prSet presAssocID="{E8CCCE4F-A2E4-4FBF-826B-FE2F6BC61292}" presName="desTx" presStyleLbl="node1" presStyleIdx="1" presStyleCnt="4">
        <dgm:presLayoutVars>
          <dgm:bulletEnabled val="1"/>
        </dgm:presLayoutVars>
      </dgm:prSet>
      <dgm:spPr/>
    </dgm:pt>
    <dgm:pt modelId="{07CA7BE9-0953-4C31-85CD-516549215658}" type="pres">
      <dgm:prSet presAssocID="{1E0F521F-9FC3-4716-B2B9-F7255BC0CF0D}" presName="spV" presStyleCnt="0"/>
      <dgm:spPr/>
    </dgm:pt>
    <dgm:pt modelId="{FEDE4093-A021-42AC-8259-430DA1BC14F6}" type="pres">
      <dgm:prSet presAssocID="{6802605C-E525-4E10-8B3E-9E3099653B11}" presName="linNode" presStyleCnt="0"/>
      <dgm:spPr/>
    </dgm:pt>
    <dgm:pt modelId="{65CB562D-F601-46F9-82E3-167EAD20136B}" type="pres">
      <dgm:prSet presAssocID="{6802605C-E525-4E10-8B3E-9E3099653B11}" presName="parTx" presStyleLbl="revTx" presStyleIdx="2" presStyleCnt="4">
        <dgm:presLayoutVars>
          <dgm:chMax val="1"/>
          <dgm:bulletEnabled val="1"/>
        </dgm:presLayoutVars>
      </dgm:prSet>
      <dgm:spPr/>
    </dgm:pt>
    <dgm:pt modelId="{30CD6F4D-91E8-48E4-9E85-CBE9C974CC03}" type="pres">
      <dgm:prSet presAssocID="{6802605C-E525-4E10-8B3E-9E3099653B11}" presName="bracket" presStyleLbl="parChTrans1D1" presStyleIdx="2" presStyleCnt="4"/>
      <dgm:spPr/>
    </dgm:pt>
    <dgm:pt modelId="{F78D4895-48FB-466C-B9BD-C412722754C7}" type="pres">
      <dgm:prSet presAssocID="{6802605C-E525-4E10-8B3E-9E3099653B11}" presName="spH" presStyleCnt="0"/>
      <dgm:spPr/>
    </dgm:pt>
    <dgm:pt modelId="{141C3913-D84A-4596-997A-D3C5F9658C8A}" type="pres">
      <dgm:prSet presAssocID="{6802605C-E525-4E10-8B3E-9E3099653B11}" presName="desTx" presStyleLbl="node1" presStyleIdx="2" presStyleCnt="4">
        <dgm:presLayoutVars>
          <dgm:bulletEnabled val="1"/>
        </dgm:presLayoutVars>
      </dgm:prSet>
      <dgm:spPr/>
    </dgm:pt>
    <dgm:pt modelId="{E199F647-8A4A-4275-9615-77B2817C6B6D}" type="pres">
      <dgm:prSet presAssocID="{5DED98DF-2DBB-4ADC-8FBC-6A7AC0F766E9}" presName="spV" presStyleCnt="0"/>
      <dgm:spPr/>
    </dgm:pt>
    <dgm:pt modelId="{2E20136E-F480-4CA0-8F1B-5F8D0DBDBFD3}" type="pres">
      <dgm:prSet presAssocID="{76E39B69-8F90-4797-BF5A-C6DDECD72FEC}" presName="linNode" presStyleCnt="0"/>
      <dgm:spPr/>
    </dgm:pt>
    <dgm:pt modelId="{68D0D489-BC1E-4714-B535-237FA49C68DB}" type="pres">
      <dgm:prSet presAssocID="{76E39B69-8F90-4797-BF5A-C6DDECD72FEC}" presName="parTx" presStyleLbl="revTx" presStyleIdx="3" presStyleCnt="4">
        <dgm:presLayoutVars>
          <dgm:chMax val="1"/>
          <dgm:bulletEnabled val="1"/>
        </dgm:presLayoutVars>
      </dgm:prSet>
      <dgm:spPr/>
    </dgm:pt>
    <dgm:pt modelId="{CFA54AF1-1F85-4A54-8012-B67ED88C7FF3}" type="pres">
      <dgm:prSet presAssocID="{76E39B69-8F90-4797-BF5A-C6DDECD72FEC}" presName="bracket" presStyleLbl="parChTrans1D1" presStyleIdx="3" presStyleCnt="4"/>
      <dgm:spPr/>
    </dgm:pt>
    <dgm:pt modelId="{C5F88827-936A-4B44-B31A-A0D7A6B4B8E0}" type="pres">
      <dgm:prSet presAssocID="{76E39B69-8F90-4797-BF5A-C6DDECD72FEC}" presName="spH" presStyleCnt="0"/>
      <dgm:spPr/>
    </dgm:pt>
    <dgm:pt modelId="{2B4C848C-DA7E-49BE-84FD-49202853479F}" type="pres">
      <dgm:prSet presAssocID="{76E39B69-8F90-4797-BF5A-C6DDECD72FEC}" presName="desTx" presStyleLbl="node1" presStyleIdx="3" presStyleCnt="4">
        <dgm:presLayoutVars>
          <dgm:bulletEnabled val="1"/>
        </dgm:presLayoutVars>
      </dgm:prSet>
      <dgm:spPr/>
    </dgm:pt>
  </dgm:ptLst>
  <dgm:cxnLst>
    <dgm:cxn modelId="{E8DD9F01-F466-4E0A-822D-9BAEDBE74CA8}" type="presOf" srcId="{34794F6D-E879-4E3A-B054-F4C66EF8858E}" destId="{141C3913-D84A-4596-997A-D3C5F9658C8A}" srcOrd="0" destOrd="0" presId="urn:diagrams.loki3.com/BracketList"/>
    <dgm:cxn modelId="{A85B7E05-8C11-4A47-B72C-C69CD10E3F87}" type="presOf" srcId="{A77E27B2-6C4D-49E2-9018-8597F4B50C6B}" destId="{7B24158F-C68F-41C7-925D-490FA28B13FA}" srcOrd="0" destOrd="0" presId="urn:diagrams.loki3.com/BracketList"/>
    <dgm:cxn modelId="{2F6DF60F-11A0-4D50-9979-14EA7FD1BD50}" srcId="{6802605C-E525-4E10-8B3E-9E3099653B11}" destId="{34794F6D-E879-4E3A-B054-F4C66EF8858E}" srcOrd="0" destOrd="0" parTransId="{67100C86-B6B5-4801-9BBF-3F8DDBC22E9D}" sibTransId="{BBD884BD-25E4-4482-99B5-F72F8716820D}"/>
    <dgm:cxn modelId="{ECAC4111-BE14-42C4-BAF9-C51770BBC89A}" srcId="{4539479C-9560-4099-860F-2A9D64CAE15F}" destId="{A77E27B2-6C4D-49E2-9018-8597F4B50C6B}" srcOrd="0" destOrd="0" parTransId="{B2CE7C23-973C-4C17-8880-2FACA51C04DA}" sibTransId="{F80F72EF-07C3-4F2A-9709-B4CC5C76879A}"/>
    <dgm:cxn modelId="{BD056913-A82D-4487-8030-388F4BDBC6EA}" type="presOf" srcId="{6802605C-E525-4E10-8B3E-9E3099653B11}" destId="{65CB562D-F601-46F9-82E3-167EAD20136B}" srcOrd="0" destOrd="0" presId="urn:diagrams.loki3.com/BracketList"/>
    <dgm:cxn modelId="{BDEC1C14-341C-4DFE-8DE4-797F03DDA776}" type="presOf" srcId="{4DBB57CC-C092-4A67-8CBE-93BFA73C7C94}" destId="{2B4C848C-DA7E-49BE-84FD-49202853479F}" srcOrd="0" destOrd="0" presId="urn:diagrams.loki3.com/BracketList"/>
    <dgm:cxn modelId="{21738921-264D-4B0C-9767-BF0DE11CB6B7}" srcId="{76E39B69-8F90-4797-BF5A-C6DDECD72FEC}" destId="{4DBB57CC-C092-4A67-8CBE-93BFA73C7C94}" srcOrd="0" destOrd="0" parTransId="{B448A862-CEB2-4F4D-A47C-BFECA78C011E}" sibTransId="{34691FB6-7A49-4923-A530-B46B7D5183FB}"/>
    <dgm:cxn modelId="{A3BEE822-8A2A-4234-8CCE-76B9C67FE3EB}" type="presOf" srcId="{76E39B69-8F90-4797-BF5A-C6DDECD72FEC}" destId="{68D0D489-BC1E-4714-B535-237FA49C68DB}" srcOrd="0" destOrd="0" presId="urn:diagrams.loki3.com/BracketList"/>
    <dgm:cxn modelId="{69CD6527-5DCD-4F5D-93BF-0A87A135DBA0}" type="presOf" srcId="{9395F820-CD56-460D-B5E8-AA0439918FB2}" destId="{2B4C848C-DA7E-49BE-84FD-49202853479F}" srcOrd="0" destOrd="1" presId="urn:diagrams.loki3.com/BracketList"/>
    <dgm:cxn modelId="{2BAC0140-D398-49C2-9350-AE874CFF83BD}" srcId="{E8CCCE4F-A2E4-4FBF-826B-FE2F6BC61292}" destId="{71423790-5E57-43FD-A530-10CF4E18DC13}" srcOrd="0" destOrd="0" parTransId="{940527C1-D8A2-4876-AFFF-92812D787199}" sibTransId="{9C1422F0-7CFE-4AE1-B31B-184157D2E7C2}"/>
    <dgm:cxn modelId="{95A45A5C-14DD-42A5-9961-15C46FA55C4D}" srcId="{A77E27B2-6C4D-49E2-9018-8597F4B50C6B}" destId="{7B6822ED-B908-4109-AB7E-84BC5FF174C5}" srcOrd="1" destOrd="0" parTransId="{76A81AA3-F881-4509-86D4-DAC001CCC4F5}" sibTransId="{E57E65B0-C0CA-4CC7-BA91-D227245212D1}"/>
    <dgm:cxn modelId="{37A22C5F-F83F-4D03-BA6F-C00EC8261B91}" type="presOf" srcId="{7B6822ED-B908-4109-AB7E-84BC5FF174C5}" destId="{F7E96FD8-B8EB-4E24-9119-5B9D62863C4F}" srcOrd="0" destOrd="1" presId="urn:diagrams.loki3.com/BracketList"/>
    <dgm:cxn modelId="{8BC5F147-8CA7-421F-8D09-5FF33758512B}" srcId="{4539479C-9560-4099-860F-2A9D64CAE15F}" destId="{76E39B69-8F90-4797-BF5A-C6DDECD72FEC}" srcOrd="3" destOrd="0" parTransId="{A09DBBAB-6FE6-4575-B508-79626BEA81B6}" sibTransId="{908CEF2C-6E98-4526-8F2D-D30D6BBB8AF9}"/>
    <dgm:cxn modelId="{2E130773-D2C1-4A57-AA0D-B78B72758231}" type="presOf" srcId="{4539479C-9560-4099-860F-2A9D64CAE15F}" destId="{C04639F6-23E2-4A92-9000-74C5735FFC69}" srcOrd="0" destOrd="0" presId="urn:diagrams.loki3.com/BracketList"/>
    <dgm:cxn modelId="{4A88AD59-5D06-40C0-B2C0-BE7EC269429D}" type="presOf" srcId="{BD0506B0-4298-42A4-9B26-57EC76303299}" destId="{2B4C848C-DA7E-49BE-84FD-49202853479F}" srcOrd="0" destOrd="2" presId="urn:diagrams.loki3.com/BracketList"/>
    <dgm:cxn modelId="{67FE787A-0873-460C-A405-158F22C5067D}" srcId="{A77E27B2-6C4D-49E2-9018-8597F4B50C6B}" destId="{BDF14B1A-D44F-44A7-8C08-2A045D082268}" srcOrd="0" destOrd="0" parTransId="{6F4C632A-41E3-4ADF-9454-DD1B7F6FE637}" sibTransId="{672C92CA-C33F-4EF3-8247-06BB8E514EFA}"/>
    <dgm:cxn modelId="{3F6B4891-625E-4811-8439-AD802AE259B0}" type="presOf" srcId="{71423790-5E57-43FD-A530-10CF4E18DC13}" destId="{F97576EF-CE7E-4E41-B5FA-7E45AA9F516A}" srcOrd="0" destOrd="0" presId="urn:diagrams.loki3.com/BracketList"/>
    <dgm:cxn modelId="{A8A79D9D-5697-41EE-B555-A4F3E04F2E4E}" srcId="{4539479C-9560-4099-860F-2A9D64CAE15F}" destId="{6802605C-E525-4E10-8B3E-9E3099653B11}" srcOrd="2" destOrd="0" parTransId="{AF68B80E-2464-4A07-B679-F1DF56715F4A}" sibTransId="{5DED98DF-2DBB-4ADC-8FBC-6A7AC0F766E9}"/>
    <dgm:cxn modelId="{E034E2B2-9B6C-4EAB-9398-9C8EADB8D757}" type="presOf" srcId="{E8CCCE4F-A2E4-4FBF-826B-FE2F6BC61292}" destId="{E926661C-47A4-4813-9F97-FC88B5FE7E53}" srcOrd="0" destOrd="0" presId="urn:diagrams.loki3.com/BracketList"/>
    <dgm:cxn modelId="{A10B76C3-25DB-43C4-A47C-40BB07842DC8}" srcId="{6802605C-E525-4E10-8B3E-9E3099653B11}" destId="{FEDA81E5-A7D4-46D9-9975-DC3081D2F2C8}" srcOrd="1" destOrd="0" parTransId="{8C299019-5D69-4533-A086-F61549BEA828}" sibTransId="{D3D8C8A5-0919-4BE7-B923-A5172A4D6134}"/>
    <dgm:cxn modelId="{9F2BDACE-FDB7-4DCF-A182-63B153865385}" srcId="{76E39B69-8F90-4797-BF5A-C6DDECD72FEC}" destId="{BD0506B0-4298-42A4-9B26-57EC76303299}" srcOrd="2" destOrd="0" parTransId="{147B795B-0173-4500-8218-EABE6989F33C}" sibTransId="{1EB7BAD7-217A-41C6-9838-3FC3F0EB4CED}"/>
    <dgm:cxn modelId="{9DB02DD0-2480-4FF9-BC5F-26AA3930C08F}" type="presOf" srcId="{FEDA81E5-A7D4-46D9-9975-DC3081D2F2C8}" destId="{141C3913-D84A-4596-997A-D3C5F9658C8A}" srcOrd="0" destOrd="1" presId="urn:diagrams.loki3.com/BracketList"/>
    <dgm:cxn modelId="{A3B5E2DA-C17D-4E02-A11A-66CC9BDA468F}" type="presOf" srcId="{BDF14B1A-D44F-44A7-8C08-2A045D082268}" destId="{F7E96FD8-B8EB-4E24-9119-5B9D62863C4F}" srcOrd="0" destOrd="0" presId="urn:diagrams.loki3.com/BracketList"/>
    <dgm:cxn modelId="{D4F6EEE4-19F1-4520-A1CE-4809F1468F37}" srcId="{4539479C-9560-4099-860F-2A9D64CAE15F}" destId="{E8CCCE4F-A2E4-4FBF-826B-FE2F6BC61292}" srcOrd="1" destOrd="0" parTransId="{85CBA8FC-5115-47F3-AD8A-5D0927CE4B11}" sibTransId="{1E0F521F-9FC3-4716-B2B9-F7255BC0CF0D}"/>
    <dgm:cxn modelId="{CE0E83FC-D257-4553-853D-A5AD10BEA170}" srcId="{76E39B69-8F90-4797-BF5A-C6DDECD72FEC}" destId="{9395F820-CD56-460D-B5E8-AA0439918FB2}" srcOrd="1" destOrd="0" parTransId="{7D0B9188-FDCE-4F19-ACE7-153C92260D92}" sibTransId="{8F9DF7E3-095A-45C1-A605-B5C0316CDA39}"/>
    <dgm:cxn modelId="{0A6A46F1-E87E-4588-B063-7056A48F5E81}" type="presParOf" srcId="{C04639F6-23E2-4A92-9000-74C5735FFC69}" destId="{A6EF1D94-22B0-4B37-8EC0-DF4E84D5EE0D}" srcOrd="0" destOrd="0" presId="urn:diagrams.loki3.com/BracketList"/>
    <dgm:cxn modelId="{D5AAF768-5DF0-409E-9EBA-3A1272C6E9C6}" type="presParOf" srcId="{A6EF1D94-22B0-4B37-8EC0-DF4E84D5EE0D}" destId="{7B24158F-C68F-41C7-925D-490FA28B13FA}" srcOrd="0" destOrd="0" presId="urn:diagrams.loki3.com/BracketList"/>
    <dgm:cxn modelId="{71D4E003-2B7D-4359-885A-F20A98EA55F5}" type="presParOf" srcId="{A6EF1D94-22B0-4B37-8EC0-DF4E84D5EE0D}" destId="{E2653DD5-4042-497B-8697-2174ABE09754}" srcOrd="1" destOrd="0" presId="urn:diagrams.loki3.com/BracketList"/>
    <dgm:cxn modelId="{6C4A6ABD-5A51-45C2-8809-042BF1C6DD12}" type="presParOf" srcId="{A6EF1D94-22B0-4B37-8EC0-DF4E84D5EE0D}" destId="{D8790224-6E7D-44C0-97D2-6F262222D018}" srcOrd="2" destOrd="0" presId="urn:diagrams.loki3.com/BracketList"/>
    <dgm:cxn modelId="{9D16B18D-5314-43FA-930B-BF77060AA10B}" type="presParOf" srcId="{A6EF1D94-22B0-4B37-8EC0-DF4E84D5EE0D}" destId="{F7E96FD8-B8EB-4E24-9119-5B9D62863C4F}" srcOrd="3" destOrd="0" presId="urn:diagrams.loki3.com/BracketList"/>
    <dgm:cxn modelId="{32E70086-BCE3-4882-A2CD-B59E116C147C}" type="presParOf" srcId="{C04639F6-23E2-4A92-9000-74C5735FFC69}" destId="{9727E0EE-27D2-488C-8CFA-8C385D7BCF63}" srcOrd="1" destOrd="0" presId="urn:diagrams.loki3.com/BracketList"/>
    <dgm:cxn modelId="{C85E6936-9552-40A3-92EE-34379DB7A971}" type="presParOf" srcId="{C04639F6-23E2-4A92-9000-74C5735FFC69}" destId="{945C623C-BDE3-44A3-84EE-263793CCFB08}" srcOrd="2" destOrd="0" presId="urn:diagrams.loki3.com/BracketList"/>
    <dgm:cxn modelId="{7195AFB2-2837-4EFB-AF63-832B313693BE}" type="presParOf" srcId="{945C623C-BDE3-44A3-84EE-263793CCFB08}" destId="{E926661C-47A4-4813-9F97-FC88B5FE7E53}" srcOrd="0" destOrd="0" presId="urn:diagrams.loki3.com/BracketList"/>
    <dgm:cxn modelId="{5CB9D805-A261-497C-90AF-1B41D6706ACD}" type="presParOf" srcId="{945C623C-BDE3-44A3-84EE-263793CCFB08}" destId="{968134D9-1DD3-4AF8-A4B0-39854EAED0E2}" srcOrd="1" destOrd="0" presId="urn:diagrams.loki3.com/BracketList"/>
    <dgm:cxn modelId="{FA1274FE-72F0-4536-AC93-60ED5575D943}" type="presParOf" srcId="{945C623C-BDE3-44A3-84EE-263793CCFB08}" destId="{BBFD085B-19AF-4409-A777-A0C36E35AE78}" srcOrd="2" destOrd="0" presId="urn:diagrams.loki3.com/BracketList"/>
    <dgm:cxn modelId="{B68A9AD9-ADF7-4F9E-A668-0D043E7884AD}" type="presParOf" srcId="{945C623C-BDE3-44A3-84EE-263793CCFB08}" destId="{F97576EF-CE7E-4E41-B5FA-7E45AA9F516A}" srcOrd="3" destOrd="0" presId="urn:diagrams.loki3.com/BracketList"/>
    <dgm:cxn modelId="{DAA256A9-2B8A-4074-9C6F-88C699B09637}" type="presParOf" srcId="{C04639F6-23E2-4A92-9000-74C5735FFC69}" destId="{07CA7BE9-0953-4C31-85CD-516549215658}" srcOrd="3" destOrd="0" presId="urn:diagrams.loki3.com/BracketList"/>
    <dgm:cxn modelId="{D641C4FB-973B-4078-9088-6E203640696C}" type="presParOf" srcId="{C04639F6-23E2-4A92-9000-74C5735FFC69}" destId="{FEDE4093-A021-42AC-8259-430DA1BC14F6}" srcOrd="4" destOrd="0" presId="urn:diagrams.loki3.com/BracketList"/>
    <dgm:cxn modelId="{17F3163A-E63F-4527-90F8-0BD4A7F5FE07}" type="presParOf" srcId="{FEDE4093-A021-42AC-8259-430DA1BC14F6}" destId="{65CB562D-F601-46F9-82E3-167EAD20136B}" srcOrd="0" destOrd="0" presId="urn:diagrams.loki3.com/BracketList"/>
    <dgm:cxn modelId="{857FA140-82B7-4D6E-A481-12CA8A6625EA}" type="presParOf" srcId="{FEDE4093-A021-42AC-8259-430DA1BC14F6}" destId="{30CD6F4D-91E8-48E4-9E85-CBE9C974CC03}" srcOrd="1" destOrd="0" presId="urn:diagrams.loki3.com/BracketList"/>
    <dgm:cxn modelId="{62FBE5FA-D0F8-4E21-8F2F-644E126E4C98}" type="presParOf" srcId="{FEDE4093-A021-42AC-8259-430DA1BC14F6}" destId="{F78D4895-48FB-466C-B9BD-C412722754C7}" srcOrd="2" destOrd="0" presId="urn:diagrams.loki3.com/BracketList"/>
    <dgm:cxn modelId="{BF4D7501-F561-4C96-AF05-8855A431C6A4}" type="presParOf" srcId="{FEDE4093-A021-42AC-8259-430DA1BC14F6}" destId="{141C3913-D84A-4596-997A-D3C5F9658C8A}" srcOrd="3" destOrd="0" presId="urn:diagrams.loki3.com/BracketList"/>
    <dgm:cxn modelId="{F0E59AEE-C431-4572-BD31-7EA154E75AF8}" type="presParOf" srcId="{C04639F6-23E2-4A92-9000-74C5735FFC69}" destId="{E199F647-8A4A-4275-9615-77B2817C6B6D}" srcOrd="5" destOrd="0" presId="urn:diagrams.loki3.com/BracketList"/>
    <dgm:cxn modelId="{3D876B1F-858D-4838-971D-AC981762B210}" type="presParOf" srcId="{C04639F6-23E2-4A92-9000-74C5735FFC69}" destId="{2E20136E-F480-4CA0-8F1B-5F8D0DBDBFD3}" srcOrd="6" destOrd="0" presId="urn:diagrams.loki3.com/BracketList"/>
    <dgm:cxn modelId="{A02468F3-FFF6-4AC2-B281-AB8E3D4A44EB}" type="presParOf" srcId="{2E20136E-F480-4CA0-8F1B-5F8D0DBDBFD3}" destId="{68D0D489-BC1E-4714-B535-237FA49C68DB}" srcOrd="0" destOrd="0" presId="urn:diagrams.loki3.com/BracketList"/>
    <dgm:cxn modelId="{905AA81D-780E-42C9-8518-9941CE2EB33D}" type="presParOf" srcId="{2E20136E-F480-4CA0-8F1B-5F8D0DBDBFD3}" destId="{CFA54AF1-1F85-4A54-8012-B67ED88C7FF3}" srcOrd="1" destOrd="0" presId="urn:diagrams.loki3.com/BracketList"/>
    <dgm:cxn modelId="{93CCE7E5-09DF-4FF7-BD05-8F25F88893D4}" type="presParOf" srcId="{2E20136E-F480-4CA0-8F1B-5F8D0DBDBFD3}" destId="{C5F88827-936A-4B44-B31A-A0D7A6B4B8E0}" srcOrd="2" destOrd="0" presId="urn:diagrams.loki3.com/BracketList"/>
    <dgm:cxn modelId="{B27D8C80-26C1-46C7-A162-801CC4066DD2}" type="presParOf" srcId="{2E20136E-F480-4CA0-8F1B-5F8D0DBDBFD3}" destId="{2B4C848C-DA7E-49BE-84FD-49202853479F}"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4158F-C68F-41C7-925D-490FA28B13FA}">
      <dsp:nvSpPr>
        <dsp:cNvPr id="0" name=""/>
        <dsp:cNvSpPr/>
      </dsp:nvSpPr>
      <dsp:spPr>
        <a:xfrm>
          <a:off x="3850" y="131924"/>
          <a:ext cx="1969749" cy="80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Mental Ability</a:t>
          </a:r>
        </a:p>
      </dsp:txBody>
      <dsp:txXfrm>
        <a:off x="3850" y="131924"/>
        <a:ext cx="1969749" cy="801900"/>
      </dsp:txXfrm>
    </dsp:sp>
    <dsp:sp modelId="{E2653DD5-4042-497B-8697-2174ABE09754}">
      <dsp:nvSpPr>
        <dsp:cNvPr id="0" name=""/>
        <dsp:cNvSpPr/>
      </dsp:nvSpPr>
      <dsp:spPr>
        <a:xfrm>
          <a:off x="1973600" y="69276"/>
          <a:ext cx="393949" cy="92719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E96FD8-B8EB-4E24-9119-5B9D62863C4F}">
      <dsp:nvSpPr>
        <dsp:cNvPr id="0" name=""/>
        <dsp:cNvSpPr/>
      </dsp:nvSpPr>
      <dsp:spPr>
        <a:xfrm>
          <a:off x="2525130" y="69276"/>
          <a:ext cx="5357718" cy="9271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Cognitive Abilities Test (</a:t>
          </a:r>
          <a:r>
            <a:rPr lang="en-US" sz="2400" kern="1200" err="1"/>
            <a:t>CogAT</a:t>
          </a:r>
          <a:r>
            <a:rPr lang="en-US" sz="2400" kern="1200"/>
            <a:t>)</a:t>
          </a:r>
        </a:p>
        <a:p>
          <a:pPr marL="228600" lvl="1" indent="-228600" algn="l" defTabSz="1066800">
            <a:lnSpc>
              <a:spcPct val="90000"/>
            </a:lnSpc>
            <a:spcBef>
              <a:spcPct val="0"/>
            </a:spcBef>
            <a:spcAft>
              <a:spcPct val="15000"/>
            </a:spcAft>
            <a:buChar char="•"/>
          </a:pPr>
          <a:r>
            <a:rPr lang="en-US" sz="2400" kern="1200" err="1"/>
            <a:t>Naglieri</a:t>
          </a:r>
          <a:r>
            <a:rPr lang="en-US" sz="2400" kern="1200"/>
            <a:t> Nonverbal Ability Test (NNAT)</a:t>
          </a:r>
        </a:p>
      </dsp:txBody>
      <dsp:txXfrm>
        <a:off x="2525130" y="69276"/>
        <a:ext cx="5357718" cy="927196"/>
      </dsp:txXfrm>
    </dsp:sp>
    <dsp:sp modelId="{E926661C-47A4-4813-9F97-FC88B5FE7E53}">
      <dsp:nvSpPr>
        <dsp:cNvPr id="0" name=""/>
        <dsp:cNvSpPr/>
      </dsp:nvSpPr>
      <dsp:spPr>
        <a:xfrm>
          <a:off x="3850" y="1105148"/>
          <a:ext cx="1969749"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Achievement</a:t>
          </a:r>
        </a:p>
      </dsp:txBody>
      <dsp:txXfrm>
        <a:off x="3850" y="1105148"/>
        <a:ext cx="1969749" cy="475200"/>
      </dsp:txXfrm>
    </dsp:sp>
    <dsp:sp modelId="{968134D9-1DD3-4AF8-A4B0-39854EAED0E2}">
      <dsp:nvSpPr>
        <dsp:cNvPr id="0" name=""/>
        <dsp:cNvSpPr/>
      </dsp:nvSpPr>
      <dsp:spPr>
        <a:xfrm>
          <a:off x="1973600" y="1082873"/>
          <a:ext cx="393949" cy="5197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7576EF-CE7E-4E41-B5FA-7E45AA9F516A}">
      <dsp:nvSpPr>
        <dsp:cNvPr id="0" name=""/>
        <dsp:cNvSpPr/>
      </dsp:nvSpPr>
      <dsp:spPr>
        <a:xfrm>
          <a:off x="2525130" y="1082873"/>
          <a:ext cx="5357718" cy="5197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IOWA</a:t>
          </a:r>
        </a:p>
      </dsp:txBody>
      <dsp:txXfrm>
        <a:off x="2525130" y="1082873"/>
        <a:ext cx="5357718" cy="519750"/>
      </dsp:txXfrm>
    </dsp:sp>
    <dsp:sp modelId="{65CB562D-F601-46F9-82E3-167EAD20136B}">
      <dsp:nvSpPr>
        <dsp:cNvPr id="0" name=""/>
        <dsp:cNvSpPr/>
      </dsp:nvSpPr>
      <dsp:spPr>
        <a:xfrm>
          <a:off x="3850" y="2075123"/>
          <a:ext cx="1969749"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Creativity</a:t>
          </a:r>
        </a:p>
      </dsp:txBody>
      <dsp:txXfrm>
        <a:off x="3850" y="2075123"/>
        <a:ext cx="1969749" cy="475200"/>
      </dsp:txXfrm>
    </dsp:sp>
    <dsp:sp modelId="{30CD6F4D-91E8-48E4-9E85-CBE9C974CC03}">
      <dsp:nvSpPr>
        <dsp:cNvPr id="0" name=""/>
        <dsp:cNvSpPr/>
      </dsp:nvSpPr>
      <dsp:spPr>
        <a:xfrm>
          <a:off x="1973600" y="1689023"/>
          <a:ext cx="393949" cy="1247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1C3913-D84A-4596-997A-D3C5F9658C8A}">
      <dsp:nvSpPr>
        <dsp:cNvPr id="0" name=""/>
        <dsp:cNvSpPr/>
      </dsp:nvSpPr>
      <dsp:spPr>
        <a:xfrm>
          <a:off x="2525130" y="1689023"/>
          <a:ext cx="5357718" cy="1247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Gifted Rating Scale (GRS &amp; GRS-P) </a:t>
          </a:r>
        </a:p>
        <a:p>
          <a:pPr marL="228600" lvl="1" indent="-228600" algn="l" defTabSz="1066800">
            <a:lnSpc>
              <a:spcPct val="90000"/>
            </a:lnSpc>
            <a:spcBef>
              <a:spcPct val="0"/>
            </a:spcBef>
            <a:spcAft>
              <a:spcPct val="15000"/>
            </a:spcAft>
            <a:buChar char="•"/>
          </a:pPr>
          <a:r>
            <a:rPr lang="en-US" sz="2400" kern="1200"/>
            <a:t>Torrance Test of Creative Thinking (TTCT)</a:t>
          </a:r>
        </a:p>
      </dsp:txBody>
      <dsp:txXfrm>
        <a:off x="2525130" y="1689023"/>
        <a:ext cx="5357718" cy="1247400"/>
      </dsp:txXfrm>
    </dsp:sp>
    <dsp:sp modelId="{68D0D489-BC1E-4714-B535-237FA49C68DB}">
      <dsp:nvSpPr>
        <dsp:cNvPr id="0" name=""/>
        <dsp:cNvSpPr/>
      </dsp:nvSpPr>
      <dsp:spPr>
        <a:xfrm>
          <a:off x="3850" y="3334673"/>
          <a:ext cx="1969749" cy="47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a:t>Motivation</a:t>
          </a:r>
        </a:p>
      </dsp:txBody>
      <dsp:txXfrm>
        <a:off x="3850" y="3334673"/>
        <a:ext cx="1969749" cy="475200"/>
      </dsp:txXfrm>
    </dsp:sp>
    <dsp:sp modelId="{CFA54AF1-1F85-4A54-8012-B67ED88C7FF3}">
      <dsp:nvSpPr>
        <dsp:cNvPr id="0" name=""/>
        <dsp:cNvSpPr/>
      </dsp:nvSpPr>
      <dsp:spPr>
        <a:xfrm>
          <a:off x="1973600" y="3022823"/>
          <a:ext cx="393949" cy="10989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4C848C-DA7E-49BE-84FD-49202853479F}">
      <dsp:nvSpPr>
        <dsp:cNvPr id="0" name=""/>
        <dsp:cNvSpPr/>
      </dsp:nvSpPr>
      <dsp:spPr>
        <a:xfrm>
          <a:off x="2525130" y="3022823"/>
          <a:ext cx="5357718" cy="10989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a:t>Gifted Rating Scale (GRS &amp; GRS-P) </a:t>
          </a:r>
        </a:p>
        <a:p>
          <a:pPr marL="228600" lvl="1" indent="-228600" algn="l" defTabSz="889000">
            <a:lnSpc>
              <a:spcPct val="90000"/>
            </a:lnSpc>
            <a:spcBef>
              <a:spcPct val="0"/>
            </a:spcBef>
            <a:spcAft>
              <a:spcPct val="15000"/>
            </a:spcAft>
            <a:buChar char="•"/>
          </a:pPr>
          <a:r>
            <a:rPr lang="en-US" sz="2000" kern="1200"/>
            <a:t>Motivation Portfolio (1-5)</a:t>
          </a:r>
        </a:p>
        <a:p>
          <a:pPr marL="228600" lvl="1" indent="-228600" algn="l" defTabSz="889000">
            <a:lnSpc>
              <a:spcPct val="90000"/>
            </a:lnSpc>
            <a:spcBef>
              <a:spcPct val="0"/>
            </a:spcBef>
            <a:spcAft>
              <a:spcPct val="15000"/>
            </a:spcAft>
            <a:buChar char="•"/>
          </a:pPr>
          <a:r>
            <a:rPr lang="en-US" sz="2000" kern="1200"/>
            <a:t>GPA (7-12)</a:t>
          </a:r>
        </a:p>
      </dsp:txBody>
      <dsp:txXfrm>
        <a:off x="2525130" y="3022823"/>
        <a:ext cx="5357718" cy="10989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121" cy="457122"/>
          </a:xfrm>
          <a:prstGeom prst="rect">
            <a:avLst/>
          </a:prstGeom>
        </p:spPr>
        <p:txBody>
          <a:bodyPr vert="horz" lIns="90343" tIns="45171" rIns="90343" bIns="45171" rtlCol="0"/>
          <a:lstStyle>
            <a:lvl1pPr algn="l">
              <a:defRPr sz="1200"/>
            </a:lvl1pPr>
          </a:lstStyle>
          <a:p>
            <a:endParaRPr lang="en-US"/>
          </a:p>
        </p:txBody>
      </p:sp>
      <p:sp>
        <p:nvSpPr>
          <p:cNvPr id="3" name="Date Placeholder 2"/>
          <p:cNvSpPr>
            <a:spLocks noGrp="1"/>
          </p:cNvSpPr>
          <p:nvPr>
            <p:ph type="dt" sz="quarter" idx="1"/>
          </p:nvPr>
        </p:nvSpPr>
        <p:spPr>
          <a:xfrm>
            <a:off x="3885313" y="0"/>
            <a:ext cx="2971121" cy="457122"/>
          </a:xfrm>
          <a:prstGeom prst="rect">
            <a:avLst/>
          </a:prstGeom>
        </p:spPr>
        <p:txBody>
          <a:bodyPr vert="horz" lIns="90343" tIns="45171" rIns="90343" bIns="45171" rtlCol="0"/>
          <a:lstStyle>
            <a:lvl1pPr algn="r">
              <a:defRPr sz="1200"/>
            </a:lvl1pPr>
          </a:lstStyle>
          <a:p>
            <a:fld id="{71A1662F-D944-4A6D-8453-6CC4206C98D5}" type="datetimeFigureOut">
              <a:rPr lang="en-US" smtClean="0"/>
              <a:t>7/31/2024</a:t>
            </a:fld>
            <a:endParaRPr lang="en-US"/>
          </a:p>
        </p:txBody>
      </p:sp>
      <p:sp>
        <p:nvSpPr>
          <p:cNvPr id="4" name="Footer Placeholder 3"/>
          <p:cNvSpPr>
            <a:spLocks noGrp="1"/>
          </p:cNvSpPr>
          <p:nvPr>
            <p:ph type="ftr" sz="quarter" idx="2"/>
          </p:nvPr>
        </p:nvSpPr>
        <p:spPr>
          <a:xfrm>
            <a:off x="1" y="8685308"/>
            <a:ext cx="2971121" cy="457121"/>
          </a:xfrm>
          <a:prstGeom prst="rect">
            <a:avLst/>
          </a:prstGeom>
        </p:spPr>
        <p:txBody>
          <a:bodyPr vert="horz" lIns="90343" tIns="45171" rIns="90343" bIns="45171" rtlCol="0" anchor="b"/>
          <a:lstStyle>
            <a:lvl1pPr algn="l">
              <a:defRPr sz="1200"/>
            </a:lvl1pPr>
          </a:lstStyle>
          <a:p>
            <a:endParaRPr lang="en-US"/>
          </a:p>
        </p:txBody>
      </p:sp>
      <p:sp>
        <p:nvSpPr>
          <p:cNvPr id="5" name="Slide Number Placeholder 4"/>
          <p:cNvSpPr>
            <a:spLocks noGrp="1"/>
          </p:cNvSpPr>
          <p:nvPr>
            <p:ph type="sldNum" sz="quarter" idx="3"/>
          </p:nvPr>
        </p:nvSpPr>
        <p:spPr>
          <a:xfrm>
            <a:off x="3885313" y="8685308"/>
            <a:ext cx="2971121" cy="457121"/>
          </a:xfrm>
          <a:prstGeom prst="rect">
            <a:avLst/>
          </a:prstGeom>
        </p:spPr>
        <p:txBody>
          <a:bodyPr vert="horz" lIns="90343" tIns="45171" rIns="90343" bIns="45171" rtlCol="0" anchor="b"/>
          <a:lstStyle>
            <a:lvl1pPr algn="r">
              <a:defRPr sz="1200"/>
            </a:lvl1pPr>
          </a:lstStyle>
          <a:p>
            <a:fld id="{127F8026-CC8A-41D3-BD86-8F7677364C20}" type="slidenum">
              <a:rPr lang="en-US" smtClean="0"/>
              <a:t>‹#›</a:t>
            </a:fld>
            <a:endParaRPr lang="en-US"/>
          </a:p>
        </p:txBody>
      </p:sp>
    </p:spTree>
    <p:extLst>
      <p:ext uri="{BB962C8B-B14F-4D97-AF65-F5344CB8AC3E}">
        <p14:creationId xmlns:p14="http://schemas.microsoft.com/office/powerpoint/2010/main" val="2876112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4" y="0"/>
            <a:ext cx="2971800" cy="457200"/>
          </a:xfrm>
          <a:prstGeom prst="rect">
            <a:avLst/>
          </a:prstGeom>
        </p:spPr>
        <p:txBody>
          <a:bodyPr vert="horz" lIns="91435" tIns="45718" rIns="91435" bIns="45718" rtlCol="0"/>
          <a:lstStyle>
            <a:lvl1pPr algn="r">
              <a:defRPr sz="1200"/>
            </a:lvl1pPr>
          </a:lstStyle>
          <a:p>
            <a:fld id="{F2809C9D-89C1-497B-922A-5898F26CF6CD}" type="datetimeFigureOut">
              <a:rPr lang="en-US" smtClean="0"/>
              <a:pPr/>
              <a:t>7/31/2024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5" tIns="45718" rIns="91435" bIns="45718" rtlCol="0" anchor="b"/>
          <a:lstStyle>
            <a:lvl1pPr algn="r">
              <a:defRPr sz="1200"/>
            </a:lvl1pPr>
          </a:lstStyle>
          <a:p>
            <a:fld id="{F167CFC9-797D-46C9-AB5B-3CA8FE3AF3DE}" type="slidenum">
              <a:rPr lang="en-US" smtClean="0"/>
              <a:pPr/>
              <a:t>‹#›</a:t>
            </a:fld>
            <a:endParaRPr lang="en-US"/>
          </a:p>
        </p:txBody>
      </p:sp>
    </p:spTree>
    <p:extLst>
      <p:ext uri="{BB962C8B-B14F-4D97-AF65-F5344CB8AC3E}">
        <p14:creationId xmlns:p14="http://schemas.microsoft.com/office/powerpoint/2010/main" val="135581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2</a:t>
            </a:fld>
            <a:endParaRPr lang="en-US"/>
          </a:p>
        </p:txBody>
      </p:sp>
    </p:spTree>
    <p:extLst>
      <p:ext uri="{BB962C8B-B14F-4D97-AF65-F5344CB8AC3E}">
        <p14:creationId xmlns:p14="http://schemas.microsoft.com/office/powerpoint/2010/main" val="4094302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Every attempt is made to complete</a:t>
            </a:r>
            <a:r>
              <a:rPr lang="en-US" baseline="0"/>
              <a:t> gifted eligibility evaluation before the winter break.  However, there are circumstances that cause testing to carry over to the new year.</a:t>
            </a: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11</a:t>
            </a:fld>
            <a:endParaRPr lang="en-US"/>
          </a:p>
        </p:txBody>
      </p:sp>
    </p:spTree>
    <p:extLst>
      <p:ext uri="{BB962C8B-B14F-4D97-AF65-F5344CB8AC3E}">
        <p14:creationId xmlns:p14="http://schemas.microsoft.com/office/powerpoint/2010/main" val="1179139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a:t>
            </a:r>
            <a:r>
              <a:rPr lang="en-US" baseline="0"/>
              <a:t> student does not need to be identified gifted to be eligible for advanced content classes.</a:t>
            </a: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12</a:t>
            </a:fld>
            <a:endParaRPr lang="en-US"/>
          </a:p>
        </p:txBody>
      </p:sp>
    </p:spTree>
    <p:extLst>
      <p:ext uri="{BB962C8B-B14F-4D97-AF65-F5344CB8AC3E}">
        <p14:creationId xmlns:p14="http://schemas.microsoft.com/office/powerpoint/2010/main" val="188716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358">
              <a:defRPr/>
            </a:pPr>
            <a:r>
              <a:rPr lang="en-US" b="1" baseline="0"/>
              <a:t>Automatic Referrals:</a:t>
            </a:r>
          </a:p>
          <a:p>
            <a:pPr defTabSz="914358">
              <a:defRPr/>
            </a:pPr>
            <a:r>
              <a:rPr lang="en-US" baseline="0"/>
              <a:t>Currently grades 1, 3, 5, and 7 go through the automatic referral process due to </a:t>
            </a:r>
            <a:r>
              <a:rPr lang="en-US"/>
              <a:t>system-wide testing</a:t>
            </a:r>
          </a:p>
          <a:p>
            <a:pPr defTabSz="914358">
              <a:defRPr/>
            </a:pPr>
            <a:r>
              <a:rPr lang="en-US"/>
              <a:t>The </a:t>
            </a:r>
            <a:r>
              <a:rPr lang="en-US" err="1"/>
              <a:t>CogAT</a:t>
            </a:r>
            <a:r>
              <a:rPr lang="en-US"/>
              <a:t> is administered in grades 1, 3, and 7</a:t>
            </a:r>
          </a:p>
          <a:p>
            <a:pPr defTabSz="914358">
              <a:defRPr/>
            </a:pPr>
            <a:r>
              <a:rPr lang="en-US"/>
              <a:t>The IOWA is administered in grades 3, 5, and 7</a:t>
            </a:r>
          </a:p>
          <a:p>
            <a:pPr defTabSz="914358">
              <a:defRPr/>
            </a:pPr>
            <a:r>
              <a:rPr lang="en-US"/>
              <a:t>Remind parents all scores are valid for two years</a:t>
            </a:r>
            <a:endParaRPr lang="en-US" baseline="0"/>
          </a:p>
          <a:p>
            <a:pPr defTabSz="914358">
              <a:defRPr/>
            </a:pPr>
            <a:endParaRPr lang="en-US"/>
          </a:p>
          <a:p>
            <a:pPr defTabSz="914358">
              <a:defRPr/>
            </a:pPr>
            <a:r>
              <a:rPr lang="en-US" b="1"/>
              <a:t>Reported Referrals</a:t>
            </a:r>
            <a:r>
              <a:rPr lang="en-US"/>
              <a:t>:</a:t>
            </a:r>
          </a:p>
          <a:p>
            <a:pPr defTabSz="914358">
              <a:defRPr/>
            </a:pPr>
            <a:r>
              <a:rPr lang="en-US"/>
              <a:t>Can be made by</a:t>
            </a:r>
            <a:r>
              <a:rPr lang="en-US" baseline="0"/>
              <a:t> any person with knowledge of a student’s abilities.  Reported Referrals are required for any student from out of state who wants to be considered for gifted eligibility in the state of GA.</a:t>
            </a:r>
          </a:p>
          <a:p>
            <a:pPr defTabSz="914358">
              <a:defRPr/>
            </a:pPr>
            <a:endParaRPr lang="en-US" baseline="0"/>
          </a:p>
          <a:p>
            <a:pPr defTabSz="914358">
              <a:defRPr/>
            </a:pPr>
            <a:r>
              <a:rPr lang="en-US" baseline="0"/>
              <a:t>Reported referrals require the completion of GF 157 by referring individual.</a:t>
            </a:r>
          </a:p>
          <a:p>
            <a:pPr defTabSz="914358">
              <a:defRPr/>
            </a:pPr>
            <a:endParaRPr lang="en-US" baseline="0"/>
          </a:p>
          <a:p>
            <a:pPr defTabSz="914358">
              <a:defRPr/>
            </a:pPr>
            <a:r>
              <a:rPr lang="en-US" baseline="0"/>
              <a:t>Making a referral does not necessarily mean that a child will be tested further.  All existing data is reviewed.  If further testing is warranted, permission to test a student will be obtained in writing.</a:t>
            </a:r>
          </a:p>
          <a:p>
            <a:pPr defTabSz="914358">
              <a:defRPr/>
            </a:pPr>
            <a:endParaRPr lang="en-US" baseline="0"/>
          </a:p>
          <a:p>
            <a:pPr defTabSz="914358">
              <a:defRPr/>
            </a:pPr>
            <a:r>
              <a:rPr lang="en-US" b="1" baseline="0"/>
              <a:t>Reciprocity</a:t>
            </a:r>
          </a:p>
          <a:p>
            <a:pPr defTabSz="914358">
              <a:defRPr/>
            </a:pPr>
            <a:r>
              <a:rPr lang="en-US" baseline="0"/>
              <a:t>In state -  </a:t>
            </a:r>
            <a:r>
              <a:rPr lang="en-US"/>
              <a:t>Any student who meets the Georgia eligibility criteria is considered eligible to receive gifted education service in Cobb County upon verification of records. The student transferring into the district must meet the Cobb’s criteria for continuation of gifted services. </a:t>
            </a:r>
          </a:p>
          <a:p>
            <a:pPr defTabSz="914358">
              <a:defRPr/>
            </a:pP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3</a:t>
            </a:fld>
            <a:endParaRPr lang="en-US"/>
          </a:p>
        </p:txBody>
      </p:sp>
    </p:spTree>
    <p:extLst>
      <p:ext uri="{BB962C8B-B14F-4D97-AF65-F5344CB8AC3E}">
        <p14:creationId xmlns:p14="http://schemas.microsoft.com/office/powerpoint/2010/main" val="1628883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8">
              <a:defRPr/>
            </a:pP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4</a:t>
            </a:fld>
            <a:endParaRPr lang="en-US"/>
          </a:p>
        </p:txBody>
      </p:sp>
    </p:spTree>
    <p:extLst>
      <p:ext uri="{BB962C8B-B14F-4D97-AF65-F5344CB8AC3E}">
        <p14:creationId xmlns:p14="http://schemas.microsoft.com/office/powerpoint/2010/main" val="74829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MA– we use age percentiles</a:t>
            </a:r>
          </a:p>
          <a:p>
            <a:r>
              <a:rPr lang="en-US" baseline="0"/>
              <a:t>A –  we use grade percentiles</a:t>
            </a:r>
            <a:endParaRPr lang="en-US"/>
          </a:p>
          <a:p>
            <a:pPr defTabSz="914358">
              <a:defRPr/>
            </a:pP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5</a:t>
            </a:fld>
            <a:endParaRPr lang="en-US"/>
          </a:p>
        </p:txBody>
      </p:sp>
    </p:spTree>
    <p:extLst>
      <p:ext uri="{BB962C8B-B14F-4D97-AF65-F5344CB8AC3E}">
        <p14:creationId xmlns:p14="http://schemas.microsoft.com/office/powerpoint/2010/main" val="211511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8">
              <a:defRPr/>
            </a:pPr>
            <a:r>
              <a:rPr lang="en-US"/>
              <a:t>While assessments vary, the scores needed are consistent K-12.</a:t>
            </a:r>
          </a:p>
        </p:txBody>
      </p:sp>
      <p:sp>
        <p:nvSpPr>
          <p:cNvPr id="4" name="Slide Number Placeholder 3"/>
          <p:cNvSpPr>
            <a:spLocks noGrp="1"/>
          </p:cNvSpPr>
          <p:nvPr>
            <p:ph type="sldNum" sz="quarter" idx="10"/>
          </p:nvPr>
        </p:nvSpPr>
        <p:spPr/>
        <p:txBody>
          <a:bodyPr/>
          <a:lstStyle/>
          <a:p>
            <a:fld id="{F167CFC9-797D-46C9-AB5B-3CA8FE3AF3DE}" type="slidenum">
              <a:rPr lang="en-US" smtClean="0"/>
              <a:pPr/>
              <a:t>6</a:t>
            </a:fld>
            <a:endParaRPr lang="en-US"/>
          </a:p>
        </p:txBody>
      </p:sp>
    </p:spTree>
    <p:extLst>
      <p:ext uri="{BB962C8B-B14F-4D97-AF65-F5344CB8AC3E}">
        <p14:creationId xmlns:p14="http://schemas.microsoft.com/office/powerpoint/2010/main" val="105000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358" rtl="0" eaLnBrk="1" fontAlgn="auto" latinLnBrk="0" hangingPunct="1">
              <a:lnSpc>
                <a:spcPct val="100000"/>
              </a:lnSpc>
              <a:spcBef>
                <a:spcPts val="0"/>
              </a:spcBef>
              <a:spcAft>
                <a:spcPts val="0"/>
              </a:spcAft>
              <a:buClrTx/>
              <a:buSzTx/>
              <a:buFontTx/>
              <a:buNone/>
              <a:tabLst/>
              <a:defRPr/>
            </a:pPr>
            <a:r>
              <a:rPr lang="en-US"/>
              <a:t>Inform parents that two rating scales cannot</a:t>
            </a:r>
            <a:r>
              <a:rPr lang="en-US" baseline="0"/>
              <a:t> be used to determine gifted eligibility, AND that scores from system-wide testing are valid for two years.</a:t>
            </a:r>
            <a:endParaRPr lang="en-US"/>
          </a:p>
          <a:p>
            <a:pPr defTabSz="914358">
              <a:defRPr/>
            </a:pP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7</a:t>
            </a:fld>
            <a:endParaRPr lang="en-US"/>
          </a:p>
        </p:txBody>
      </p:sp>
    </p:spTree>
    <p:extLst>
      <p:ext uri="{BB962C8B-B14F-4D97-AF65-F5344CB8AC3E}">
        <p14:creationId xmlns:p14="http://schemas.microsoft.com/office/powerpoint/2010/main" val="382459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We use the age percentile scores on the mental ability assessment and </a:t>
            </a:r>
            <a:r>
              <a:rPr lang="en-US" baseline="0"/>
              <a:t>grade percentile scores on the achievement – determined by the state.</a:t>
            </a:r>
          </a:p>
          <a:p>
            <a:endParaRPr lang="en-US"/>
          </a:p>
          <a:p>
            <a:r>
              <a:rPr lang="en-US"/>
              <a:t>Briefly</a:t>
            </a:r>
            <a:r>
              <a:rPr lang="en-US" baseline="0"/>
              <a:t> review important terms from the testing glossary: difference btw percen</a:t>
            </a:r>
            <a:r>
              <a:rPr lang="en-US" b="1" baseline="0"/>
              <a:t>tile </a:t>
            </a:r>
            <a:r>
              <a:rPr lang="en-US" b="0" baseline="0"/>
              <a:t>(norms)</a:t>
            </a:r>
            <a:r>
              <a:rPr lang="en-US" baseline="0"/>
              <a:t> and percen</a:t>
            </a:r>
            <a:r>
              <a:rPr lang="en-US" b="1" baseline="0">
                <a:solidFill>
                  <a:srgbClr val="FF0000"/>
                </a:solidFill>
              </a:rPr>
              <a:t>t</a:t>
            </a:r>
            <a:r>
              <a:rPr lang="en-US" b="1">
                <a:solidFill>
                  <a:srgbClr val="FF0000"/>
                </a:solidFill>
              </a:rPr>
              <a:t>age: </a:t>
            </a:r>
            <a:r>
              <a:rPr lang="en-US">
                <a:solidFill>
                  <a:srgbClr val="FF0000"/>
                </a:solidFill>
              </a:rPr>
              <a:t>percentile is a score that compares a child to a group (norming process) and percentage is a score based on proportion of correctly answered items on an assessment</a:t>
            </a:r>
            <a:r>
              <a:rPr lang="en-US" b="1"/>
              <a:t>, </a:t>
            </a:r>
            <a:r>
              <a:rPr lang="en-US" b="0"/>
              <a:t>review additional information report provides, such as #attempted/total # of items, looking at strengths through the bar graph, etc. </a:t>
            </a: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8</a:t>
            </a:fld>
            <a:endParaRPr lang="en-US"/>
          </a:p>
        </p:txBody>
      </p:sp>
    </p:spTree>
    <p:extLst>
      <p:ext uri="{BB962C8B-B14F-4D97-AF65-F5344CB8AC3E}">
        <p14:creationId xmlns:p14="http://schemas.microsoft.com/office/powerpoint/2010/main" val="300872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 state has a wider</a:t>
            </a:r>
            <a:r>
              <a:rPr lang="en-US" baseline="0"/>
              <a:t> menu of assessment options that can be utilized, HOWEVER, it is a menu for local school systems, not parents.  We can not feasibly provide every assessment option for each category.  </a:t>
            </a: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9</a:t>
            </a:fld>
            <a:endParaRPr lang="en-US"/>
          </a:p>
        </p:txBody>
      </p:sp>
    </p:spTree>
    <p:extLst>
      <p:ext uri="{BB962C8B-B14F-4D97-AF65-F5344CB8AC3E}">
        <p14:creationId xmlns:p14="http://schemas.microsoft.com/office/powerpoint/2010/main" val="202681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If you are questioned about the SUBJECTIVITY</a:t>
            </a:r>
            <a:r>
              <a:rPr lang="en-US" baseline="0"/>
              <a:t> of teachers when completing these rating scales, remind parents of the training teachers receive and about their ability to apply professional judgment in rating a student’s behavioral characteristics.  These judgments are based on observed behaviors in the classroom.  </a:t>
            </a:r>
            <a:endParaRPr lang="en-US"/>
          </a:p>
          <a:p>
            <a:pPr defTabSz="914358">
              <a:defRPr/>
            </a:pPr>
            <a:endParaRPr lang="en-US"/>
          </a:p>
        </p:txBody>
      </p:sp>
      <p:sp>
        <p:nvSpPr>
          <p:cNvPr id="4" name="Slide Number Placeholder 3"/>
          <p:cNvSpPr>
            <a:spLocks noGrp="1"/>
          </p:cNvSpPr>
          <p:nvPr>
            <p:ph type="sldNum" sz="quarter" idx="10"/>
          </p:nvPr>
        </p:nvSpPr>
        <p:spPr/>
        <p:txBody>
          <a:bodyPr/>
          <a:lstStyle/>
          <a:p>
            <a:fld id="{F167CFC9-797D-46C9-AB5B-3CA8FE3AF3DE}" type="slidenum">
              <a:rPr lang="en-US" smtClean="0"/>
              <a:pPr/>
              <a:t>10</a:t>
            </a:fld>
            <a:endParaRPr lang="en-US"/>
          </a:p>
        </p:txBody>
      </p:sp>
    </p:spTree>
    <p:extLst>
      <p:ext uri="{BB962C8B-B14F-4D97-AF65-F5344CB8AC3E}">
        <p14:creationId xmlns:p14="http://schemas.microsoft.com/office/powerpoint/2010/main" val="48332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444555-BB3B-4155-BEFA-FFA2C758C88A}"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88518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44555-BB3B-4155-BEFA-FFA2C758C88A}"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21212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44555-BB3B-4155-BEFA-FFA2C758C88A}"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244379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444555-BB3B-4155-BEFA-FFA2C758C88A}"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2809620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444555-BB3B-4155-BEFA-FFA2C758C88A}" type="datetimeFigureOut">
              <a:rPr lang="en-US" smtClean="0"/>
              <a:pPr/>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65272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44555-BB3B-4155-BEFA-FFA2C758C88A}"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67803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444555-BB3B-4155-BEFA-FFA2C758C88A}" type="datetimeFigureOut">
              <a:rPr lang="en-US" smtClean="0"/>
              <a:pPr/>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193290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444555-BB3B-4155-BEFA-FFA2C758C88A}" type="datetimeFigureOut">
              <a:rPr lang="en-US" smtClean="0"/>
              <a:pPr/>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413031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44555-BB3B-4155-BEFA-FFA2C758C88A}" type="datetimeFigureOut">
              <a:rPr lang="en-US" smtClean="0"/>
              <a:pPr/>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77480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444555-BB3B-4155-BEFA-FFA2C758C88A}"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240933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444555-BB3B-4155-BEFA-FFA2C758C88A}" type="datetimeFigureOut">
              <a:rPr lang="en-US" smtClean="0"/>
              <a:pPr/>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B2610-44C5-4779-8BE1-0196CB763CE0}" type="slidenum">
              <a:rPr lang="en-US" smtClean="0"/>
              <a:pPr/>
              <a:t>‹#›</a:t>
            </a:fld>
            <a:endParaRPr lang="en-US"/>
          </a:p>
        </p:txBody>
      </p:sp>
    </p:spTree>
    <p:extLst>
      <p:ext uri="{BB962C8B-B14F-4D97-AF65-F5344CB8AC3E}">
        <p14:creationId xmlns:p14="http://schemas.microsoft.com/office/powerpoint/2010/main" val="2170636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44555-BB3B-4155-BEFA-FFA2C758C88A}" type="datetimeFigureOut">
              <a:rPr lang="en-US" smtClean="0"/>
              <a:pPr/>
              <a:t>7/31/2024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B2610-44C5-4779-8BE1-0196CB763CE0}" type="slidenum">
              <a:rPr lang="en-US" smtClean="0"/>
              <a:pPr/>
              <a:t>‹#›</a:t>
            </a:fld>
            <a:endParaRPr lang="en-US"/>
          </a:p>
        </p:txBody>
      </p:sp>
    </p:spTree>
    <p:extLst>
      <p:ext uri="{BB962C8B-B14F-4D97-AF65-F5344CB8AC3E}">
        <p14:creationId xmlns:p14="http://schemas.microsoft.com/office/powerpoint/2010/main" val="131015347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8.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49E50-F3EB-473C-9556-01DA82C6580A}"/>
              </a:ext>
            </a:extLst>
          </p:cNvPr>
          <p:cNvPicPr>
            <a:picLocks noChangeAspect="1"/>
          </p:cNvPicPr>
          <p:nvPr/>
        </p:nvPicPr>
        <p:blipFill>
          <a:blip r:embed="rId2"/>
          <a:stretch>
            <a:fillRect/>
          </a:stretch>
        </p:blipFill>
        <p:spPr>
          <a:xfrm>
            <a:off x="0" y="0"/>
            <a:ext cx="9143998" cy="6857999"/>
          </a:xfrm>
          <a:prstGeom prst="rect">
            <a:avLst/>
          </a:prstGeom>
        </p:spPr>
      </p:pic>
      <p:pic>
        <p:nvPicPr>
          <p:cNvPr id="4" name="Picture 7" descr="A person smiling for the camera&#10;&#10;Description automatically generated">
            <a:extLst>
              <a:ext uri="{FF2B5EF4-FFF2-40B4-BE49-F238E27FC236}">
                <a16:creationId xmlns:a16="http://schemas.microsoft.com/office/drawing/2014/main" id="{8B0F33F4-0B7C-4A9E-B262-F99B9B54AA2B}"/>
              </a:ext>
            </a:extLst>
          </p:cNvPr>
          <p:cNvPicPr>
            <a:picLocks noChangeAspect="1"/>
          </p:cNvPicPr>
          <p:nvPr/>
        </p:nvPicPr>
        <p:blipFill rotWithShape="1">
          <a:blip r:embed="rId3"/>
          <a:srcRect t="1483" r="-3" b="18006"/>
          <a:stretch/>
        </p:blipFill>
        <p:spPr>
          <a:xfrm>
            <a:off x="1147891" y="208190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 name="Picture 6" descr="A person posing for a photo&#10;&#10;Description automatically generated">
            <a:extLst>
              <a:ext uri="{FF2B5EF4-FFF2-40B4-BE49-F238E27FC236}">
                <a16:creationId xmlns:a16="http://schemas.microsoft.com/office/drawing/2014/main" id="{473206B6-65E1-410C-93DE-64EA7CDE291E}"/>
              </a:ext>
            </a:extLst>
          </p:cNvPr>
          <p:cNvPicPr>
            <a:picLocks noChangeAspect="1"/>
          </p:cNvPicPr>
          <p:nvPr/>
        </p:nvPicPr>
        <p:blipFill rotWithShape="1">
          <a:blip r:embed="rId4"/>
          <a:srcRect t="9403" r="-4" b="4753"/>
          <a:stretch/>
        </p:blipFill>
        <p:spPr>
          <a:xfrm>
            <a:off x="3505853" y="208190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5" descr="A person posing for a photo&#10;&#10;Description automatically generated">
            <a:extLst>
              <a:ext uri="{FF2B5EF4-FFF2-40B4-BE49-F238E27FC236}">
                <a16:creationId xmlns:a16="http://schemas.microsoft.com/office/drawing/2014/main" id="{0E293795-4708-41CC-B179-1E159002F369}"/>
              </a:ext>
            </a:extLst>
          </p:cNvPr>
          <p:cNvPicPr>
            <a:picLocks noChangeAspect="1"/>
          </p:cNvPicPr>
          <p:nvPr/>
        </p:nvPicPr>
        <p:blipFill rotWithShape="1">
          <a:blip r:embed="rId5"/>
          <a:srcRect r="5" b="5"/>
          <a:stretch/>
        </p:blipFill>
        <p:spPr>
          <a:xfrm>
            <a:off x="5863815" y="2081909"/>
            <a:ext cx="2137190" cy="213719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Rectangle 5">
            <a:extLst>
              <a:ext uri="{FF2B5EF4-FFF2-40B4-BE49-F238E27FC236}">
                <a16:creationId xmlns:a16="http://schemas.microsoft.com/office/drawing/2014/main" id="{698C4C72-01E9-4FAB-9F2E-9E27C6B13867}"/>
              </a:ext>
            </a:extLst>
          </p:cNvPr>
          <p:cNvSpPr/>
          <p:nvPr/>
        </p:nvSpPr>
        <p:spPr>
          <a:xfrm>
            <a:off x="1491768" y="4352664"/>
            <a:ext cx="1449436"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a:ln/>
                <a:solidFill>
                  <a:schemeClr val="accent3"/>
                </a:solidFill>
                <a:effectLst/>
              </a:rPr>
              <a:t>Ali </a:t>
            </a:r>
          </a:p>
          <a:p>
            <a:pPr algn="ctr"/>
            <a:r>
              <a:rPr lang="en-US" sz="4000" b="1" cap="none" spc="0">
                <a:ln/>
                <a:solidFill>
                  <a:schemeClr val="accent3"/>
                </a:solidFill>
                <a:effectLst/>
              </a:rPr>
              <a:t>Brisse</a:t>
            </a:r>
          </a:p>
        </p:txBody>
      </p:sp>
      <p:sp>
        <p:nvSpPr>
          <p:cNvPr id="7" name="Rectangle 6">
            <a:extLst>
              <a:ext uri="{FF2B5EF4-FFF2-40B4-BE49-F238E27FC236}">
                <a16:creationId xmlns:a16="http://schemas.microsoft.com/office/drawing/2014/main" id="{2C794D6D-7AD0-46BD-B5E2-D9242CAF054E}"/>
              </a:ext>
            </a:extLst>
          </p:cNvPr>
          <p:cNvSpPr/>
          <p:nvPr/>
        </p:nvSpPr>
        <p:spPr>
          <a:xfrm>
            <a:off x="3938175" y="4352664"/>
            <a:ext cx="1464247"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a:ln/>
                <a:solidFill>
                  <a:schemeClr val="accent3"/>
                </a:solidFill>
                <a:effectLst/>
              </a:rPr>
              <a:t>Kelley</a:t>
            </a:r>
          </a:p>
          <a:p>
            <a:pPr algn="ctr"/>
            <a:r>
              <a:rPr lang="en-US" sz="4000" b="1">
                <a:ln/>
                <a:solidFill>
                  <a:schemeClr val="accent3"/>
                </a:solidFill>
              </a:rPr>
              <a:t>Davis</a:t>
            </a:r>
            <a:endParaRPr lang="en-US" sz="4000" b="1" cap="none" spc="0">
              <a:ln/>
              <a:solidFill>
                <a:schemeClr val="accent3"/>
              </a:solidFill>
              <a:effectLst/>
            </a:endParaRPr>
          </a:p>
        </p:txBody>
      </p:sp>
      <p:sp>
        <p:nvSpPr>
          <p:cNvPr id="8" name="Rectangle 7">
            <a:extLst>
              <a:ext uri="{FF2B5EF4-FFF2-40B4-BE49-F238E27FC236}">
                <a16:creationId xmlns:a16="http://schemas.microsoft.com/office/drawing/2014/main" id="{9C163C59-37CD-40C1-B340-255150C02CAC}"/>
              </a:ext>
            </a:extLst>
          </p:cNvPr>
          <p:cNvSpPr/>
          <p:nvPr/>
        </p:nvSpPr>
        <p:spPr>
          <a:xfrm>
            <a:off x="6193084" y="4352663"/>
            <a:ext cx="1483676"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a:ln/>
                <a:solidFill>
                  <a:schemeClr val="accent3"/>
                </a:solidFill>
                <a:effectLst/>
              </a:rPr>
              <a:t>Jamie</a:t>
            </a:r>
          </a:p>
          <a:p>
            <a:pPr algn="ctr"/>
            <a:r>
              <a:rPr lang="en-US" sz="4000" b="1">
                <a:ln/>
                <a:solidFill>
                  <a:schemeClr val="accent3"/>
                </a:solidFill>
              </a:rPr>
              <a:t>Roach</a:t>
            </a:r>
            <a:endParaRPr lang="en-US" sz="4000" b="1" cap="none" spc="0">
              <a:ln/>
              <a:solidFill>
                <a:schemeClr val="accent3"/>
              </a:solidFill>
              <a:effectLst/>
            </a:endParaRPr>
          </a:p>
        </p:txBody>
      </p:sp>
      <p:pic>
        <p:nvPicPr>
          <p:cNvPr id="9" name="Picture 8" descr="A blue and yellow letter m&#10;&#10;Description automatically generated">
            <a:extLst>
              <a:ext uri="{FF2B5EF4-FFF2-40B4-BE49-F238E27FC236}">
                <a16:creationId xmlns:a16="http://schemas.microsoft.com/office/drawing/2014/main" id="{C271FA5F-EE90-FF16-A42E-54A2BE689910}"/>
              </a:ext>
            </a:extLst>
          </p:cNvPr>
          <p:cNvPicPr>
            <a:picLocks noChangeAspect="1"/>
          </p:cNvPicPr>
          <p:nvPr/>
        </p:nvPicPr>
        <p:blipFill>
          <a:blip r:embed="rId6"/>
          <a:stretch>
            <a:fillRect/>
          </a:stretch>
        </p:blipFill>
        <p:spPr>
          <a:xfrm>
            <a:off x="64819" y="-1"/>
            <a:ext cx="2221674" cy="2231573"/>
          </a:xfrm>
          <a:prstGeom prst="rect">
            <a:avLst/>
          </a:prstGeom>
        </p:spPr>
      </p:pic>
    </p:spTree>
    <p:extLst>
      <p:ext uri="{BB962C8B-B14F-4D97-AF65-F5344CB8AC3E}">
        <p14:creationId xmlns:p14="http://schemas.microsoft.com/office/powerpoint/2010/main" val="830632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sz="4100">
                <a:latin typeface="Corbel" pitchFamily="34" charset="0"/>
              </a:rPr>
              <a:t>GRS Rating Scale</a:t>
            </a:r>
          </a:p>
        </p:txBody>
      </p:sp>
      <p:sp>
        <p:nvSpPr>
          <p:cNvPr id="3" name="Content Placeholder 2"/>
          <p:cNvSpPr>
            <a:spLocks noGrp="1"/>
          </p:cNvSpPr>
          <p:nvPr>
            <p:ph idx="1"/>
          </p:nvPr>
        </p:nvSpPr>
        <p:spPr>
          <a:xfrm>
            <a:off x="628648" y="1956390"/>
            <a:ext cx="5491718" cy="3907465"/>
          </a:xfrm>
        </p:spPr>
        <p:txBody>
          <a:bodyPr anchor="t">
            <a:normAutofit/>
          </a:bodyPr>
          <a:lstStyle/>
          <a:p>
            <a:r>
              <a:rPr lang="en-US" sz="2100">
                <a:latin typeface="Corbel" pitchFamily="34" charset="0"/>
              </a:rPr>
              <a:t>Nationally normed </a:t>
            </a:r>
          </a:p>
          <a:p>
            <a:r>
              <a:rPr lang="en-US" sz="2100">
                <a:latin typeface="Corbel" pitchFamily="34" charset="0"/>
              </a:rPr>
              <a:t>All teachers trained on identifying behaviors specific to gifted children</a:t>
            </a:r>
          </a:p>
          <a:p>
            <a:r>
              <a:rPr lang="en-US" sz="2100">
                <a:latin typeface="Corbel" pitchFamily="34" charset="0"/>
              </a:rPr>
              <a:t>Based on observable behaviors in general education  classroom over period of minimum of 6 weeks</a:t>
            </a:r>
          </a:p>
          <a:p>
            <a:r>
              <a:rPr lang="en-US" sz="2100">
                <a:latin typeface="Corbel" pitchFamily="34" charset="0"/>
              </a:rPr>
              <a:t>Measures multiple subscales, including creativity and motivation</a:t>
            </a:r>
          </a:p>
          <a:p>
            <a:pPr marL="585216" lvl="1" indent="0">
              <a:buNone/>
            </a:pPr>
            <a:endParaRPr lang="en-US" sz="2100">
              <a:latin typeface="Corbel" pitchFamily="34" charset="0"/>
            </a:endParaRPr>
          </a:p>
        </p:txBody>
      </p:sp>
      <p:pic>
        <p:nvPicPr>
          <p:cNvPr id="5" name="Audio 4">
            <a:hlinkClick r:id="" action="ppaction://media"/>
            <a:extLst>
              <a:ext uri="{FF2B5EF4-FFF2-40B4-BE49-F238E27FC236}">
                <a16:creationId xmlns:a16="http://schemas.microsoft.com/office/drawing/2014/main" id="{7DB40098-FFC2-482B-9C52-F2105647C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73749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3457"/>
    </mc:Choice>
    <mc:Fallback xmlns="">
      <p:transition spd="slow" advTm="4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747" y="803325"/>
            <a:ext cx="3985902" cy="1325563"/>
          </a:xfrm>
        </p:spPr>
        <p:txBody>
          <a:bodyPr>
            <a:normAutofit/>
          </a:bodyPr>
          <a:lstStyle/>
          <a:p>
            <a:r>
              <a:rPr lang="en-US">
                <a:latin typeface="Corbel" pitchFamily="34" charset="0"/>
              </a:rPr>
              <a:t>Testing Window</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BD85F4-F1BB-4FEF-814B-57BC2392F032}"/>
              </a:ext>
            </a:extLst>
          </p:cNvPr>
          <p:cNvPicPr>
            <a:picLocks noChangeAspect="1"/>
          </p:cNvPicPr>
          <p:nvPr/>
        </p:nvPicPr>
        <p:blipFill rotWithShape="1">
          <a:blip r:embed="rId5"/>
          <a:srcRect r="51825"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p:cNvSpPr>
            <a:spLocks noGrp="1"/>
          </p:cNvSpPr>
          <p:nvPr>
            <p:ph idx="1"/>
          </p:nvPr>
        </p:nvSpPr>
        <p:spPr>
          <a:xfrm>
            <a:off x="4675746" y="2279018"/>
            <a:ext cx="3985908" cy="3375920"/>
          </a:xfrm>
        </p:spPr>
        <p:txBody>
          <a:bodyPr anchor="t">
            <a:normAutofit fontScale="92500" lnSpcReduction="10000"/>
          </a:bodyPr>
          <a:lstStyle/>
          <a:p>
            <a:r>
              <a:rPr lang="en-US" sz="2000">
                <a:latin typeface="Corbel" pitchFamily="34" charset="0"/>
              </a:rPr>
              <a:t>1</a:t>
            </a:r>
            <a:r>
              <a:rPr lang="en-US" sz="2000" baseline="30000">
                <a:latin typeface="Corbel" pitchFamily="34" charset="0"/>
              </a:rPr>
              <a:t>st</a:t>
            </a:r>
            <a:r>
              <a:rPr lang="en-US" sz="2000">
                <a:latin typeface="Corbel" pitchFamily="34" charset="0"/>
              </a:rPr>
              <a:t> &amp; 3</a:t>
            </a:r>
            <a:r>
              <a:rPr lang="en-US" sz="2000" baseline="30000">
                <a:latin typeface="Corbel" pitchFamily="34" charset="0"/>
              </a:rPr>
              <a:t>rd</a:t>
            </a:r>
            <a:r>
              <a:rPr lang="en-US" sz="2000">
                <a:latin typeface="Corbel" pitchFamily="34" charset="0"/>
              </a:rPr>
              <a:t> – </a:t>
            </a:r>
            <a:r>
              <a:rPr lang="en-US" sz="2000" err="1">
                <a:latin typeface="Corbel" pitchFamily="34" charset="0"/>
              </a:rPr>
              <a:t>CogAT</a:t>
            </a:r>
            <a:r>
              <a:rPr lang="en-US" sz="2000">
                <a:latin typeface="Corbel" pitchFamily="34" charset="0"/>
              </a:rPr>
              <a:t> – Sept. 9 – 11 </a:t>
            </a:r>
          </a:p>
          <a:p>
            <a:r>
              <a:rPr lang="en-US" sz="2000">
                <a:latin typeface="Corbel" pitchFamily="34" charset="0"/>
              </a:rPr>
              <a:t>3</a:t>
            </a:r>
            <a:r>
              <a:rPr lang="en-US" sz="2000" baseline="30000">
                <a:latin typeface="Corbel" pitchFamily="34" charset="0"/>
              </a:rPr>
              <a:t>rd</a:t>
            </a:r>
            <a:r>
              <a:rPr lang="en-US" sz="2000">
                <a:latin typeface="Corbel" pitchFamily="34" charset="0"/>
              </a:rPr>
              <a:t> &amp; 5</a:t>
            </a:r>
            <a:r>
              <a:rPr lang="en-US" sz="2000" baseline="30000">
                <a:latin typeface="Corbel" pitchFamily="34" charset="0"/>
              </a:rPr>
              <a:t>th</a:t>
            </a:r>
            <a:r>
              <a:rPr lang="en-US" sz="2000">
                <a:latin typeface="Corbel" pitchFamily="34" charset="0"/>
              </a:rPr>
              <a:t> – IOWA – Sept. 16 – 19 </a:t>
            </a:r>
          </a:p>
          <a:p>
            <a:r>
              <a:rPr lang="en-US" sz="2000">
                <a:latin typeface="Corbel" pitchFamily="34" charset="0"/>
              </a:rPr>
              <a:t>Gifted Eligibility testing begins in November runs through December.</a:t>
            </a:r>
          </a:p>
          <a:p>
            <a:r>
              <a:rPr lang="en-US" sz="2000">
                <a:latin typeface="Corbel" pitchFamily="34" charset="0"/>
              </a:rPr>
              <a:t>Typically, a couple of weeks after system-wide testing data is received</a:t>
            </a:r>
          </a:p>
          <a:p>
            <a:r>
              <a:rPr lang="en-US" sz="2000">
                <a:latin typeface="Corbel" pitchFamily="34" charset="0"/>
              </a:rPr>
              <a:t>K students - Spring</a:t>
            </a:r>
          </a:p>
          <a:p>
            <a:r>
              <a:rPr lang="en-US" sz="2000">
                <a:latin typeface="Corbel" pitchFamily="34" charset="0"/>
              </a:rPr>
              <a:t>Gifted eligibility evaluation may be considered in all grade levels as a reported or automatic referral</a:t>
            </a:r>
          </a:p>
          <a:p>
            <a:endParaRPr lang="en-US" sz="1600"/>
          </a:p>
          <a:p>
            <a:endParaRPr lang="en-US" sz="1600"/>
          </a:p>
        </p:txBody>
      </p:sp>
      <p:pic>
        <p:nvPicPr>
          <p:cNvPr id="7" name="Audio 6">
            <a:hlinkClick r:id="" action="ppaction://media"/>
            <a:extLst>
              <a:ext uri="{FF2B5EF4-FFF2-40B4-BE49-F238E27FC236}">
                <a16:creationId xmlns:a16="http://schemas.microsoft.com/office/drawing/2014/main" id="{840FB391-AB27-409B-A5A2-A14B94ABA2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5273"/>
    </mc:Choice>
    <mc:Fallback xmlns="">
      <p:transition spd="slow" advTm="65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a:latin typeface="Corbel" pitchFamily="34" charset="0"/>
              </a:rPr>
              <a:t>Gifted Delivery Models</a:t>
            </a:r>
          </a:p>
        </p:txBody>
      </p:sp>
      <p:sp>
        <p:nvSpPr>
          <p:cNvPr id="3" name="Content Placeholder 2"/>
          <p:cNvSpPr>
            <a:spLocks noGrp="1"/>
          </p:cNvSpPr>
          <p:nvPr>
            <p:ph idx="1"/>
          </p:nvPr>
        </p:nvSpPr>
        <p:spPr>
          <a:xfrm>
            <a:off x="628648" y="1828800"/>
            <a:ext cx="5491718" cy="4191000"/>
          </a:xfrm>
        </p:spPr>
        <p:txBody>
          <a:bodyPr anchor="t">
            <a:normAutofit lnSpcReduction="10000"/>
          </a:bodyPr>
          <a:lstStyle/>
          <a:p>
            <a:r>
              <a:rPr lang="en-US" sz="1600" b="1">
                <a:latin typeface="Corbel" pitchFamily="34" charset="0"/>
              </a:rPr>
              <a:t>Resource</a:t>
            </a:r>
          </a:p>
          <a:p>
            <a:pPr lvl="1"/>
            <a:r>
              <a:rPr lang="en-US" sz="1600">
                <a:latin typeface="Corbel" pitchFamily="34" charset="0"/>
              </a:rPr>
              <a:t>Gifted education specialist</a:t>
            </a:r>
          </a:p>
          <a:p>
            <a:pPr lvl="1"/>
            <a:r>
              <a:rPr lang="en-US" sz="1600">
                <a:latin typeface="Corbel" pitchFamily="34" charset="0"/>
              </a:rPr>
              <a:t>Interdisciplinary curriculum based on cognitive and affective growth</a:t>
            </a:r>
          </a:p>
          <a:p>
            <a:r>
              <a:rPr lang="en-US" sz="1600" b="1">
                <a:latin typeface="Corbel" pitchFamily="34" charset="0"/>
              </a:rPr>
              <a:t>Cluster Grouping</a:t>
            </a:r>
          </a:p>
          <a:p>
            <a:pPr lvl="1"/>
            <a:r>
              <a:rPr lang="en-US" sz="1600">
                <a:latin typeface="Corbel" pitchFamily="34" charset="0"/>
              </a:rPr>
              <a:t>Grouped with peers in general education classroom</a:t>
            </a:r>
          </a:p>
          <a:p>
            <a:pPr lvl="1"/>
            <a:r>
              <a:rPr lang="en-US" sz="1600">
                <a:latin typeface="Corbel" pitchFamily="34" charset="0"/>
              </a:rPr>
              <a:t>Gifted endorsed classroom teacher</a:t>
            </a:r>
          </a:p>
          <a:p>
            <a:r>
              <a:rPr lang="en-US" sz="1600" b="1">
                <a:latin typeface="Corbel" pitchFamily="34" charset="0"/>
              </a:rPr>
              <a:t>Collaborative Teaching</a:t>
            </a:r>
          </a:p>
          <a:p>
            <a:pPr lvl="1"/>
            <a:r>
              <a:rPr lang="en-US" sz="1600">
                <a:latin typeface="Corbel" pitchFamily="34" charset="0"/>
              </a:rPr>
              <a:t>General education teacher with gifted education specialist</a:t>
            </a:r>
          </a:p>
          <a:p>
            <a:pPr lvl="1"/>
            <a:r>
              <a:rPr lang="en-US" sz="1600">
                <a:latin typeface="Corbel" pitchFamily="34" charset="0"/>
              </a:rPr>
              <a:t>Differentiated lessons for gifted students</a:t>
            </a:r>
            <a:endParaRPr lang="en-US" sz="1600" b="1">
              <a:latin typeface="Corbel" pitchFamily="34" charset="0"/>
            </a:endParaRPr>
          </a:p>
          <a:p>
            <a:r>
              <a:rPr lang="en-US" sz="1600" b="1">
                <a:latin typeface="Corbel" pitchFamily="34" charset="0"/>
              </a:rPr>
              <a:t>Advanced Content</a:t>
            </a:r>
          </a:p>
          <a:p>
            <a:pPr lvl="1"/>
            <a:r>
              <a:rPr lang="en-US" sz="1600">
                <a:latin typeface="Corbel" pitchFamily="34" charset="0"/>
              </a:rPr>
              <a:t>Grades 4-12, core content areas</a:t>
            </a:r>
          </a:p>
          <a:p>
            <a:pPr lvl="1"/>
            <a:r>
              <a:rPr lang="en-US" sz="1600">
                <a:latin typeface="Corbel" pitchFamily="34" charset="0"/>
              </a:rPr>
              <a:t>Specified criteria – does not need to be gifted eligible</a:t>
            </a:r>
          </a:p>
          <a:p>
            <a:pPr lvl="0">
              <a:buClr>
                <a:prstClr val="white">
                  <a:shade val="95000"/>
                </a:prstClr>
              </a:buClr>
            </a:pPr>
            <a:r>
              <a:rPr lang="en-US" sz="1600" b="1">
                <a:latin typeface="Corbel" pitchFamily="34" charset="0"/>
              </a:rPr>
              <a:t>Advanced Placement and IB (International Baccalaureate) </a:t>
            </a:r>
          </a:p>
          <a:p>
            <a:pPr marL="585216" lvl="1" indent="0">
              <a:buNone/>
            </a:pPr>
            <a:endParaRPr lang="en-US" sz="1300">
              <a:latin typeface="Corbel" pitchFamily="34" charset="0"/>
            </a:endParaRPr>
          </a:p>
          <a:p>
            <a:pPr lvl="1"/>
            <a:endParaRPr lang="en-US" sz="1300">
              <a:latin typeface="Corbel" pitchFamily="34" charset="0"/>
            </a:endParaRPr>
          </a:p>
        </p:txBody>
      </p:sp>
      <p:pic>
        <p:nvPicPr>
          <p:cNvPr id="4" name="Audio 3">
            <a:hlinkClick r:id="" action="ppaction://media"/>
            <a:extLst>
              <a:ext uri="{FF2B5EF4-FFF2-40B4-BE49-F238E27FC236}">
                <a16:creationId xmlns:a16="http://schemas.microsoft.com/office/drawing/2014/main" id="{A222F60F-11D1-4116-965D-73D44EB815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2307" y="6317271"/>
            <a:ext cx="406400" cy="4064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6572"/>
    </mc:Choice>
    <mc:Fallback xmlns="">
      <p:transition spd="slow" advTm="126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6319726"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6131199"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234110"/>
            <a:ext cx="4452277" cy="3466213"/>
          </a:xfrm>
        </p:spPr>
        <p:txBody>
          <a:bodyPr vert="horz" lIns="91440" tIns="45720" rIns="91440" bIns="45720" rtlCol="0" anchor="b">
            <a:normAutofit/>
          </a:bodyPr>
          <a:lstStyle/>
          <a:p>
            <a:r>
              <a:rPr lang="en-US" sz="6300" kern="1200">
                <a:solidFill>
                  <a:srgbClr val="FFFFFF"/>
                </a:solidFill>
                <a:latin typeface="+mj-lt"/>
                <a:ea typeface="+mj-ea"/>
                <a:cs typeface="+mj-cs"/>
              </a:rPr>
              <a:t>Questions?</a:t>
            </a:r>
          </a:p>
        </p:txBody>
      </p:sp>
      <p:pic>
        <p:nvPicPr>
          <p:cNvPr id="3" name="Audio 2">
            <a:hlinkClick r:id="" action="ppaction://media"/>
            <a:extLst>
              <a:ext uri="{FF2B5EF4-FFF2-40B4-BE49-F238E27FC236}">
                <a16:creationId xmlns:a16="http://schemas.microsoft.com/office/drawing/2014/main" id="{0BF814D5-1325-4ED7-84B9-9A22AC51A6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252"/>
    </mc:Choice>
    <mc:Fallback xmlns="">
      <p:transition spd="slow" advTm="13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72">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32651" y="1783959"/>
            <a:ext cx="3996813" cy="2889114"/>
          </a:xfrm>
        </p:spPr>
        <p:txBody>
          <a:bodyPr anchor="b">
            <a:normAutofit/>
          </a:bodyPr>
          <a:lstStyle/>
          <a:p>
            <a:pPr algn="l"/>
            <a:br>
              <a:rPr lang="en-US" sz="4400">
                <a:solidFill>
                  <a:schemeClr val="bg1"/>
                </a:solidFill>
                <a:latin typeface="Corbel" panose="020B0503020204020204" pitchFamily="34" charset="0"/>
              </a:rPr>
            </a:br>
            <a:r>
              <a:rPr lang="en-US" sz="4400">
                <a:solidFill>
                  <a:schemeClr val="bg1"/>
                </a:solidFill>
                <a:latin typeface="Corbel" panose="020B0503020204020204" pitchFamily="34" charset="0"/>
              </a:rPr>
              <a:t>Gifted Eligibility Process and Service Models</a:t>
            </a:r>
          </a:p>
        </p:txBody>
      </p:sp>
      <p:sp>
        <p:nvSpPr>
          <p:cNvPr id="1031" name="Freeform: Shape 7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E295AC9C-4003-45D1-B3BA-2DDFB136E37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4536" y="974721"/>
            <a:ext cx="3035882" cy="354038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558DB55-3A13-46FF-9C10-187A15FEF8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1240" y="586549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092"/>
    </mc:Choice>
    <mc:Fallback xmlns="">
      <p:transition spd="slow" advTm="19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a:latin typeface="Corbel" pitchFamily="34" charset="0"/>
              </a:rPr>
              <a:t>Referrals</a:t>
            </a:r>
          </a:p>
        </p:txBody>
      </p:sp>
      <p:sp>
        <p:nvSpPr>
          <p:cNvPr id="3" name="Content Placeholder 2"/>
          <p:cNvSpPr>
            <a:spLocks noGrp="1"/>
          </p:cNvSpPr>
          <p:nvPr>
            <p:ph idx="1"/>
          </p:nvPr>
        </p:nvSpPr>
        <p:spPr>
          <a:xfrm>
            <a:off x="628648" y="1956390"/>
            <a:ext cx="5491718" cy="3907465"/>
          </a:xfrm>
        </p:spPr>
        <p:txBody>
          <a:bodyPr anchor="t">
            <a:normAutofit/>
          </a:bodyPr>
          <a:lstStyle/>
          <a:p>
            <a:r>
              <a:rPr lang="en-US" sz="1800">
                <a:latin typeface="Corbel" pitchFamily="34" charset="0"/>
              </a:rPr>
              <a:t>Automatic</a:t>
            </a:r>
          </a:p>
          <a:p>
            <a:pPr lvl="1"/>
            <a:r>
              <a:rPr lang="en-US" sz="1800">
                <a:latin typeface="Corbel" pitchFamily="34" charset="0"/>
              </a:rPr>
              <a:t>System-wide assessment – Grades K, 1, 3, 5, 7, 8</a:t>
            </a:r>
          </a:p>
          <a:p>
            <a:pPr lvl="1"/>
            <a:r>
              <a:rPr lang="en-US" sz="1800">
                <a:latin typeface="Corbel" pitchFamily="34" charset="0"/>
              </a:rPr>
              <a:t>Permission sent based on review of scores </a:t>
            </a:r>
          </a:p>
          <a:p>
            <a:pPr lvl="1"/>
            <a:r>
              <a:rPr lang="en-US" sz="1800" err="1">
                <a:latin typeface="Corbel" pitchFamily="34" charset="0"/>
              </a:rPr>
              <a:t>CogAT</a:t>
            </a:r>
            <a:r>
              <a:rPr lang="en-US" sz="1800">
                <a:latin typeface="Corbel" pitchFamily="34" charset="0"/>
              </a:rPr>
              <a:t>, IOWA, additional achievement (K)</a:t>
            </a:r>
          </a:p>
          <a:p>
            <a:r>
              <a:rPr lang="en-US" sz="1800">
                <a:latin typeface="Corbel" pitchFamily="34" charset="0"/>
              </a:rPr>
              <a:t>Reported</a:t>
            </a:r>
          </a:p>
          <a:p>
            <a:pPr lvl="1"/>
            <a:r>
              <a:rPr lang="en-US" sz="1800">
                <a:latin typeface="Corbel" pitchFamily="34" charset="0"/>
              </a:rPr>
              <a:t>GF1</a:t>
            </a:r>
          </a:p>
          <a:p>
            <a:pPr lvl="1"/>
            <a:r>
              <a:rPr lang="en-US" sz="1800">
                <a:latin typeface="Corbel" pitchFamily="34" charset="0"/>
              </a:rPr>
              <a:t>Parents, teachers, self</a:t>
            </a:r>
          </a:p>
          <a:p>
            <a:pPr lvl="1"/>
            <a:r>
              <a:rPr lang="en-US" sz="1800">
                <a:latin typeface="Corbel" pitchFamily="34" charset="0"/>
              </a:rPr>
              <a:t>Do not always equate to evaluation – LEC and CEC base decisions on all available data</a:t>
            </a:r>
          </a:p>
          <a:p>
            <a:r>
              <a:rPr lang="en-US" sz="1800">
                <a:latin typeface="Corbel" pitchFamily="34" charset="0"/>
              </a:rPr>
              <a:t>Reciprocity</a:t>
            </a:r>
          </a:p>
          <a:p>
            <a:pPr lvl="1"/>
            <a:r>
              <a:rPr lang="en-US" sz="1800">
                <a:latin typeface="Corbel" pitchFamily="34" charset="0"/>
              </a:rPr>
              <a:t>In state only</a:t>
            </a:r>
          </a:p>
          <a:p>
            <a:pPr marL="585216" lvl="1" indent="0">
              <a:buNone/>
            </a:pPr>
            <a:endParaRPr lang="en-US" sz="1800">
              <a:latin typeface="Corbel" pitchFamily="34" charset="0"/>
            </a:endParaRPr>
          </a:p>
        </p:txBody>
      </p:sp>
      <p:pic>
        <p:nvPicPr>
          <p:cNvPr id="7" name="Audio 6">
            <a:hlinkClick r:id="" action="ppaction://media"/>
            <a:extLst>
              <a:ext uri="{FF2B5EF4-FFF2-40B4-BE49-F238E27FC236}">
                <a16:creationId xmlns:a16="http://schemas.microsoft.com/office/drawing/2014/main" id="{753ACA69-AD21-4BCA-A5AD-58D8EDF248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5122"/>
    </mc:Choice>
    <mc:Fallback xmlns="">
      <p:transition spd="slow" advTm="105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795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a:latin typeface="Corbel" pitchFamily="34" charset="0"/>
              </a:rPr>
              <a:t>State Rule</a:t>
            </a:r>
          </a:p>
        </p:txBody>
      </p:sp>
      <p:sp>
        <p:nvSpPr>
          <p:cNvPr id="3" name="Content Placeholder 2"/>
          <p:cNvSpPr>
            <a:spLocks noGrp="1"/>
          </p:cNvSpPr>
          <p:nvPr>
            <p:ph idx="1"/>
          </p:nvPr>
        </p:nvSpPr>
        <p:spPr>
          <a:xfrm>
            <a:off x="628648" y="1956390"/>
            <a:ext cx="5491718" cy="3907465"/>
          </a:xfrm>
        </p:spPr>
        <p:txBody>
          <a:bodyPr anchor="t">
            <a:normAutofit/>
          </a:bodyPr>
          <a:lstStyle/>
          <a:p>
            <a:pPr>
              <a:buNone/>
            </a:pPr>
            <a:r>
              <a:rPr lang="en-US" sz="2100" b="1">
                <a:latin typeface="Corbel" pitchFamily="34" charset="0"/>
              </a:rPr>
              <a:t>Two Options for Eligibility</a:t>
            </a:r>
          </a:p>
          <a:p>
            <a:pPr>
              <a:buNone/>
            </a:pPr>
            <a:endParaRPr lang="en-US" sz="2100">
              <a:latin typeface="Corbel" pitchFamily="34" charset="0"/>
            </a:endParaRPr>
          </a:p>
          <a:p>
            <a:pPr>
              <a:buNone/>
            </a:pPr>
            <a:r>
              <a:rPr lang="en-US" sz="2100" i="1" u="sng">
                <a:latin typeface="Corbel" pitchFamily="34" charset="0"/>
              </a:rPr>
              <a:t>Option A/Psychometric</a:t>
            </a:r>
            <a:r>
              <a:rPr lang="en-US" sz="2100">
                <a:latin typeface="Corbel" pitchFamily="34" charset="0"/>
              </a:rPr>
              <a:t>: A student must meet eligibility requirements in </a:t>
            </a:r>
            <a:r>
              <a:rPr lang="en-US" sz="2100" b="1">
                <a:latin typeface="Corbel" pitchFamily="34" charset="0"/>
              </a:rPr>
              <a:t>both</a:t>
            </a:r>
            <a:r>
              <a:rPr lang="en-US" sz="2100">
                <a:latin typeface="Corbel" pitchFamily="34" charset="0"/>
              </a:rPr>
              <a:t> Mental Abilities and Achievement.</a:t>
            </a:r>
          </a:p>
          <a:p>
            <a:pPr>
              <a:buNone/>
            </a:pPr>
            <a:r>
              <a:rPr lang="en-US" sz="2100">
                <a:latin typeface="Corbel" pitchFamily="34" charset="0"/>
              </a:rPr>
              <a:t> </a:t>
            </a:r>
          </a:p>
          <a:p>
            <a:pPr>
              <a:buNone/>
            </a:pPr>
            <a:r>
              <a:rPr lang="en-US" sz="2100" i="1" u="sng">
                <a:latin typeface="Corbel" pitchFamily="34" charset="0"/>
              </a:rPr>
              <a:t>Option B/ Multiple Criteria</a:t>
            </a:r>
            <a:r>
              <a:rPr lang="en-US" sz="2100">
                <a:latin typeface="Corbel" pitchFamily="34" charset="0"/>
              </a:rPr>
              <a:t>: A student must meet eligibility requirements in </a:t>
            </a:r>
            <a:r>
              <a:rPr lang="en-US" sz="2100" b="1">
                <a:latin typeface="Corbel" pitchFamily="34" charset="0"/>
              </a:rPr>
              <a:t>three of the four</a:t>
            </a:r>
            <a:r>
              <a:rPr lang="en-US" sz="2100">
                <a:latin typeface="Corbel" pitchFamily="34" charset="0"/>
              </a:rPr>
              <a:t> following areas: Mental Abilities, Achievement, Creativity, and Motivation.</a:t>
            </a:r>
          </a:p>
          <a:p>
            <a:pPr marL="585216" lvl="1" indent="0">
              <a:buNone/>
            </a:pPr>
            <a:endParaRPr lang="en-US" sz="2100">
              <a:latin typeface="Corbel" pitchFamily="34" charset="0"/>
            </a:endParaRPr>
          </a:p>
        </p:txBody>
      </p:sp>
      <p:pic>
        <p:nvPicPr>
          <p:cNvPr id="4" name="Audio 3">
            <a:hlinkClick r:id="" action="ppaction://media"/>
            <a:extLst>
              <a:ext uri="{FF2B5EF4-FFF2-40B4-BE49-F238E27FC236}">
                <a16:creationId xmlns:a16="http://schemas.microsoft.com/office/drawing/2014/main" id="{E7CB3EB4-46AC-4347-9249-54B0CEAFFE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07652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8925"/>
    </mc:Choice>
    <mc:Fallback xmlns="">
      <p:transition spd="slow" advTm="3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sz="4100">
                <a:latin typeface="Corbel" pitchFamily="34" charset="0"/>
              </a:rPr>
              <a:t>Determination of Eligibility</a:t>
            </a:r>
          </a:p>
        </p:txBody>
      </p:sp>
      <p:sp>
        <p:nvSpPr>
          <p:cNvPr id="3" name="Content Placeholder 2"/>
          <p:cNvSpPr>
            <a:spLocks noGrp="1"/>
          </p:cNvSpPr>
          <p:nvPr>
            <p:ph idx="1"/>
          </p:nvPr>
        </p:nvSpPr>
        <p:spPr>
          <a:xfrm>
            <a:off x="628648" y="1956390"/>
            <a:ext cx="5491718" cy="3907465"/>
          </a:xfrm>
        </p:spPr>
        <p:txBody>
          <a:bodyPr anchor="t">
            <a:normAutofit/>
          </a:bodyPr>
          <a:lstStyle/>
          <a:p>
            <a:pPr>
              <a:buNone/>
            </a:pPr>
            <a:r>
              <a:rPr lang="en-US" sz="1800" b="1">
                <a:latin typeface="Corbel" pitchFamily="34" charset="0"/>
              </a:rPr>
              <a:t>Option A/Psychometric: A student must meet eligibility requirements in both areas:</a:t>
            </a:r>
          </a:p>
          <a:p>
            <a:pPr>
              <a:buNone/>
            </a:pPr>
            <a:endParaRPr lang="en-US" sz="1800" b="1">
              <a:latin typeface="Corbel" pitchFamily="34" charset="0"/>
            </a:endParaRPr>
          </a:p>
          <a:p>
            <a:r>
              <a:rPr lang="en-US" sz="1800" b="1">
                <a:latin typeface="Corbel" pitchFamily="34" charset="0"/>
              </a:rPr>
              <a:t>Mental Ability</a:t>
            </a:r>
          </a:p>
          <a:p>
            <a:pPr lvl="1"/>
            <a:r>
              <a:rPr lang="en-US" sz="1800" b="1">
                <a:latin typeface="Corbel" pitchFamily="34" charset="0"/>
              </a:rPr>
              <a:t>Standardized test, composite score only</a:t>
            </a:r>
          </a:p>
          <a:p>
            <a:pPr lvl="1"/>
            <a:r>
              <a:rPr lang="en-US" sz="1800" b="1">
                <a:latin typeface="Corbel" pitchFamily="34" charset="0"/>
              </a:rPr>
              <a:t>K-2 – 99th percentile</a:t>
            </a:r>
          </a:p>
          <a:p>
            <a:pPr lvl="1"/>
            <a:r>
              <a:rPr lang="en-US" sz="1800" b="1">
                <a:latin typeface="Corbel" pitchFamily="34" charset="0"/>
              </a:rPr>
              <a:t>3-12 – 96th percentile</a:t>
            </a:r>
          </a:p>
          <a:p>
            <a:pPr>
              <a:buNone/>
            </a:pPr>
            <a:endParaRPr lang="en-US" sz="1800" b="1">
              <a:latin typeface="Corbel" pitchFamily="34" charset="0"/>
            </a:endParaRPr>
          </a:p>
          <a:p>
            <a:r>
              <a:rPr lang="en-US" sz="1800" b="1">
                <a:latin typeface="Corbel" pitchFamily="34" charset="0"/>
              </a:rPr>
              <a:t>Achievement</a:t>
            </a:r>
          </a:p>
          <a:p>
            <a:pPr lvl="1"/>
            <a:r>
              <a:rPr lang="en-US" sz="1800" b="1">
                <a:latin typeface="Corbel" pitchFamily="34" charset="0"/>
              </a:rPr>
              <a:t>Standardized test, total battery, total reading, or total math</a:t>
            </a:r>
          </a:p>
          <a:p>
            <a:pPr lvl="1"/>
            <a:r>
              <a:rPr lang="en-US" sz="1800" b="1">
                <a:latin typeface="Corbel" pitchFamily="34" charset="0"/>
              </a:rPr>
              <a:t>K-12 – 90th percentile</a:t>
            </a:r>
          </a:p>
          <a:p>
            <a:pPr marL="585216" lvl="1" indent="0">
              <a:buNone/>
            </a:pPr>
            <a:endParaRPr lang="en-US" sz="1800">
              <a:latin typeface="Corbel" pitchFamily="34" charset="0"/>
            </a:endParaRPr>
          </a:p>
        </p:txBody>
      </p:sp>
      <p:pic>
        <p:nvPicPr>
          <p:cNvPr id="4" name="Audio 3">
            <a:hlinkClick r:id="" action="ppaction://media"/>
            <a:extLst>
              <a:ext uri="{FF2B5EF4-FFF2-40B4-BE49-F238E27FC236}">
                <a16:creationId xmlns:a16="http://schemas.microsoft.com/office/drawing/2014/main" id="{F431D1F2-C65D-4E5A-8DDA-97EEAEB64F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37576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6573"/>
    </mc:Choice>
    <mc:Fallback xmlns="">
      <p:transition spd="slow" advTm="5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sz="4100">
                <a:latin typeface="Corbel" pitchFamily="34" charset="0"/>
              </a:rPr>
              <a:t>Determination of Eligibility</a:t>
            </a:r>
          </a:p>
        </p:txBody>
      </p:sp>
      <p:sp>
        <p:nvSpPr>
          <p:cNvPr id="3" name="Content Placeholder 2"/>
          <p:cNvSpPr>
            <a:spLocks noGrp="1"/>
          </p:cNvSpPr>
          <p:nvPr>
            <p:ph idx="1"/>
          </p:nvPr>
        </p:nvSpPr>
        <p:spPr>
          <a:xfrm>
            <a:off x="628648" y="1956390"/>
            <a:ext cx="5491718" cy="3907465"/>
          </a:xfrm>
        </p:spPr>
        <p:txBody>
          <a:bodyPr anchor="t">
            <a:normAutofit/>
          </a:bodyPr>
          <a:lstStyle/>
          <a:p>
            <a:pPr>
              <a:buNone/>
            </a:pPr>
            <a:r>
              <a:rPr lang="en-US" sz="2100" b="1">
                <a:latin typeface="Corbel" pitchFamily="34" charset="0"/>
              </a:rPr>
              <a:t>Option B/ Multiple Criteria: A student must meet eligibility requirements in three of the four following areas:</a:t>
            </a:r>
          </a:p>
          <a:p>
            <a:pPr>
              <a:buNone/>
            </a:pPr>
            <a:endParaRPr lang="en-US" sz="2100" b="1">
              <a:latin typeface="Corbel" pitchFamily="34" charset="0"/>
            </a:endParaRPr>
          </a:p>
          <a:p>
            <a:r>
              <a:rPr lang="en-US" sz="2100" b="1">
                <a:latin typeface="Corbel" pitchFamily="34" charset="0"/>
              </a:rPr>
              <a:t>Mental Ability</a:t>
            </a:r>
          </a:p>
          <a:p>
            <a:r>
              <a:rPr lang="en-US" sz="2100" b="1">
                <a:latin typeface="Corbel" pitchFamily="34" charset="0"/>
              </a:rPr>
              <a:t>Achievement</a:t>
            </a:r>
          </a:p>
          <a:p>
            <a:r>
              <a:rPr lang="en-US" sz="2100" b="1">
                <a:latin typeface="Corbel" pitchFamily="34" charset="0"/>
              </a:rPr>
              <a:t>Creativity</a:t>
            </a:r>
          </a:p>
          <a:p>
            <a:r>
              <a:rPr lang="en-US" sz="2100" b="1">
                <a:latin typeface="Corbel" pitchFamily="34" charset="0"/>
              </a:rPr>
              <a:t>Motivation</a:t>
            </a:r>
          </a:p>
          <a:p>
            <a:pPr>
              <a:buNone/>
            </a:pPr>
            <a:endParaRPr lang="en-US" sz="2100" b="1">
              <a:latin typeface="Corbel" pitchFamily="34" charset="0"/>
            </a:endParaRPr>
          </a:p>
          <a:p>
            <a:pPr marL="585216" lvl="1" indent="0">
              <a:buNone/>
            </a:pPr>
            <a:endParaRPr lang="en-US" sz="2100">
              <a:latin typeface="Corbel" pitchFamily="34" charset="0"/>
            </a:endParaRPr>
          </a:p>
        </p:txBody>
      </p:sp>
      <p:pic>
        <p:nvPicPr>
          <p:cNvPr id="4" name="Audio 3">
            <a:hlinkClick r:id="" action="ppaction://media"/>
            <a:extLst>
              <a:ext uri="{FF2B5EF4-FFF2-40B4-BE49-F238E27FC236}">
                <a16:creationId xmlns:a16="http://schemas.microsoft.com/office/drawing/2014/main" id="{93E17EFD-CF0F-4638-8607-548A74AD8B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1663" y="6317785"/>
            <a:ext cx="406400" cy="406400"/>
          </a:xfrm>
          <a:prstGeom prst="rect">
            <a:avLst/>
          </a:prstGeom>
        </p:spPr>
      </p:pic>
    </p:spTree>
    <p:extLst>
      <p:ext uri="{BB962C8B-B14F-4D97-AF65-F5344CB8AC3E}">
        <p14:creationId xmlns:p14="http://schemas.microsoft.com/office/powerpoint/2010/main" val="13682237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305"/>
    </mc:Choice>
    <mc:Fallback xmlns="">
      <p:transition spd="slow" advTm="1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7">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64056"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9">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239012"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28650" y="365126"/>
            <a:ext cx="5818270" cy="1288238"/>
          </a:xfrm>
        </p:spPr>
        <p:txBody>
          <a:bodyPr anchor="b">
            <a:normAutofit/>
          </a:bodyPr>
          <a:lstStyle/>
          <a:p>
            <a:r>
              <a:rPr lang="en-US" sz="3600">
                <a:latin typeface="Corbel" pitchFamily="34" charset="0"/>
              </a:rPr>
              <a:t>Determination of Eligibility: Multiple Criteria</a:t>
            </a:r>
          </a:p>
        </p:txBody>
      </p:sp>
      <p:sp>
        <p:nvSpPr>
          <p:cNvPr id="3" name="Content Placeholder 2"/>
          <p:cNvSpPr>
            <a:spLocks noGrp="1"/>
          </p:cNvSpPr>
          <p:nvPr>
            <p:ph idx="1"/>
          </p:nvPr>
        </p:nvSpPr>
        <p:spPr>
          <a:xfrm>
            <a:off x="628648" y="1956390"/>
            <a:ext cx="5491718" cy="4292010"/>
          </a:xfrm>
        </p:spPr>
        <p:txBody>
          <a:bodyPr anchor="t">
            <a:normAutofit fontScale="92500" lnSpcReduction="20000"/>
          </a:bodyPr>
          <a:lstStyle/>
          <a:p>
            <a:r>
              <a:rPr lang="en-US" sz="1600" b="1">
                <a:latin typeface="Corbel" pitchFamily="34" charset="0"/>
              </a:rPr>
              <a:t>Mental Ability: Standardized test, component or composite score, 96th percentile (K-12)</a:t>
            </a:r>
          </a:p>
          <a:p>
            <a:r>
              <a:rPr lang="en-US" sz="1600" b="1">
                <a:latin typeface="Corbel" pitchFamily="34" charset="0"/>
              </a:rPr>
              <a:t>Achievement: Standardized test, total battery, total reading, or total math, 90th percentile (K-12)</a:t>
            </a:r>
          </a:p>
          <a:p>
            <a:r>
              <a:rPr lang="en-US" sz="1600" b="1">
                <a:latin typeface="Corbel" pitchFamily="34" charset="0"/>
              </a:rPr>
              <a:t>Creativity</a:t>
            </a:r>
          </a:p>
          <a:p>
            <a:pPr lvl="1"/>
            <a:r>
              <a:rPr lang="en-US" sz="1600" b="1">
                <a:latin typeface="Corbel" pitchFamily="34" charset="0"/>
              </a:rPr>
              <a:t>90th percentile on a creativity rating scale OR</a:t>
            </a:r>
          </a:p>
          <a:p>
            <a:pPr lvl="1"/>
            <a:r>
              <a:rPr lang="en-US" sz="1600" b="1">
                <a:latin typeface="Corbel" pitchFamily="34" charset="0"/>
              </a:rPr>
              <a:t>90th percentile on a creativity assessment (administered grades 1-12 only, including as follow-up administered as needed for K students occurring in first grade) </a:t>
            </a:r>
          </a:p>
          <a:p>
            <a:r>
              <a:rPr lang="en-US" sz="1600" b="1">
                <a:latin typeface="Corbel" pitchFamily="34" charset="0"/>
              </a:rPr>
              <a:t>Motivation</a:t>
            </a:r>
          </a:p>
          <a:p>
            <a:pPr lvl="1"/>
            <a:r>
              <a:rPr lang="en-US" sz="1600" b="1">
                <a:latin typeface="Corbel" pitchFamily="34" charset="0"/>
              </a:rPr>
              <a:t>90th percentile  on a motivation rating scale OR</a:t>
            </a:r>
          </a:p>
          <a:p>
            <a:pPr lvl="1"/>
            <a:r>
              <a:rPr lang="en-US" sz="1600" b="1">
                <a:latin typeface="Corbel" pitchFamily="34" charset="0"/>
              </a:rPr>
              <a:t>90 percent on a motivation assessment (1-8) OR</a:t>
            </a:r>
          </a:p>
          <a:p>
            <a:pPr lvl="1"/>
            <a:r>
              <a:rPr lang="en-US" sz="1600" b="1">
                <a:latin typeface="Corbel" pitchFamily="34" charset="0"/>
              </a:rPr>
              <a:t>Qualifying GPA (7-12)</a:t>
            </a:r>
          </a:p>
          <a:p>
            <a:r>
              <a:rPr lang="en-US" sz="1600" b="1">
                <a:latin typeface="Corbel" pitchFamily="34" charset="0"/>
              </a:rPr>
              <a:t>Nationally-normed test must be used for at least one assessment category</a:t>
            </a:r>
          </a:p>
          <a:p>
            <a:r>
              <a:rPr lang="en-US" sz="1600" b="1">
                <a:latin typeface="Corbel" pitchFamily="34" charset="0"/>
              </a:rPr>
              <a:t>Rating scale may be used to establish eligibility in only one assessment category</a:t>
            </a:r>
          </a:p>
          <a:p>
            <a:pPr marL="585216" lvl="1" indent="0">
              <a:buNone/>
            </a:pPr>
            <a:endParaRPr lang="en-US" sz="1800">
              <a:latin typeface="Corbel" pitchFamily="34" charset="0"/>
            </a:endParaRPr>
          </a:p>
        </p:txBody>
      </p:sp>
      <p:pic>
        <p:nvPicPr>
          <p:cNvPr id="6" name="Audio 5">
            <a:hlinkClick r:id="" action="ppaction://media"/>
            <a:extLst>
              <a:ext uri="{FF2B5EF4-FFF2-40B4-BE49-F238E27FC236}">
                <a16:creationId xmlns:a16="http://schemas.microsoft.com/office/drawing/2014/main" id="{95DC27C4-BB3F-406B-A730-3EA855378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19336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7382"/>
    </mc:Choice>
    <mc:Fallback xmlns="">
      <p:transition spd="slow" advTm="117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7886700" cy="1325563"/>
          </a:xfrm>
        </p:spPr>
        <p:txBody>
          <a:bodyPr>
            <a:normAutofit/>
          </a:bodyPr>
          <a:lstStyle/>
          <a:p>
            <a:r>
              <a:rPr lang="en-US">
                <a:latin typeface="Corbel" pitchFamily="34" charset="0"/>
              </a:rPr>
              <a:t>Sample Score Report</a:t>
            </a:r>
          </a:p>
        </p:txBody>
      </p:sp>
      <p:pic>
        <p:nvPicPr>
          <p:cNvPr id="19" name="Content Placeholder 18">
            <a:extLst>
              <a:ext uri="{FF2B5EF4-FFF2-40B4-BE49-F238E27FC236}">
                <a16:creationId xmlns:a16="http://schemas.microsoft.com/office/drawing/2014/main" id="{5DE59948-0572-4A25-BDBB-412C0327678E}"/>
              </a:ext>
            </a:extLst>
          </p:cNvPr>
          <p:cNvPicPr>
            <a:picLocks noGrp="1" noChangeAspect="1"/>
          </p:cNvPicPr>
          <p:nvPr>
            <p:ph idx="1"/>
          </p:nvPr>
        </p:nvPicPr>
        <p:blipFill>
          <a:blip r:embed="rId5"/>
          <a:stretch>
            <a:fillRect/>
          </a:stretch>
        </p:blipFill>
        <p:spPr>
          <a:xfrm>
            <a:off x="1066799" y="1219200"/>
            <a:ext cx="6728201" cy="5257800"/>
          </a:xfrm>
          <a:prstGeom prst="rect">
            <a:avLst/>
          </a:prstGeom>
        </p:spPr>
      </p:pic>
      <p:pic>
        <p:nvPicPr>
          <p:cNvPr id="3" name="Audio 2">
            <a:hlinkClick r:id="" action="ppaction://media"/>
            <a:extLst>
              <a:ext uri="{FF2B5EF4-FFF2-40B4-BE49-F238E27FC236}">
                <a16:creationId xmlns:a16="http://schemas.microsoft.com/office/drawing/2014/main" id="{618C1F10-400C-4050-939F-5B93186DF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2939"/>
    </mc:Choice>
    <mc:Fallback xmlns="">
      <p:transition spd="slow" advTm="152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a:ln w="38100">
            <a:solidFill>
              <a:srgbClr val="7F7F7F"/>
            </a:solidFill>
            <a:miter lim="800000"/>
          </a:ln>
        </p:spPr>
        <p:txBody>
          <a:bodyPr vert="horz" lIns="91440" tIns="45720" rIns="91440" bIns="45720" rtlCol="0" anchor="ctr">
            <a:normAutofit/>
          </a:bodyPr>
          <a:lstStyle/>
          <a:p>
            <a:pPr algn="ctr"/>
            <a:r>
              <a:rPr lang="en-US" sz="3100" kern="1200">
                <a:solidFill>
                  <a:srgbClr val="3F3F3F"/>
                </a:solidFill>
                <a:latin typeface="+mj-lt"/>
                <a:ea typeface="+mj-ea"/>
                <a:cs typeface="+mj-cs"/>
              </a:rPr>
              <a:t>Assessments Used</a:t>
            </a:r>
          </a:p>
        </p:txBody>
      </p:sp>
      <p:graphicFrame>
        <p:nvGraphicFramePr>
          <p:cNvPr id="5" name="Diagram 4">
            <a:extLst>
              <a:ext uri="{FF2B5EF4-FFF2-40B4-BE49-F238E27FC236}">
                <a16:creationId xmlns:a16="http://schemas.microsoft.com/office/drawing/2014/main" id="{3BC69251-F8AB-44F7-B171-84387B31CBD9}"/>
              </a:ext>
            </a:extLst>
          </p:cNvPr>
          <p:cNvGraphicFramePr/>
          <p:nvPr>
            <p:extLst>
              <p:ext uri="{D42A27DB-BD31-4B8C-83A1-F6EECF244321}">
                <p14:modId xmlns:p14="http://schemas.microsoft.com/office/powerpoint/2010/main" val="4014949823"/>
              </p:ext>
            </p:extLst>
          </p:nvPr>
        </p:nvGraphicFramePr>
        <p:xfrm>
          <a:off x="628650" y="2133600"/>
          <a:ext cx="7886700" cy="4191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C60AC70F-7CF8-4E34-8B35-0DAD353C58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004629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3664"/>
    </mc:Choice>
    <mc:Fallback xmlns="">
      <p:transition spd="slow" advTm="8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9aa82b3-01b3-405e-a6a1-905423b63c53">
      <UserInfo>
        <DisplayName>Gerardo Rodriguez</DisplayName>
        <AccountId>539</AccountId>
        <AccountType/>
      </UserInfo>
      <UserInfo>
        <DisplayName>rayitacy@gmail.com</DisplayName>
        <AccountId>762</AccountId>
        <AccountType/>
      </UserInfo>
      <UserInfo>
        <DisplayName>m2scott1002@gmail.com</DisplayName>
        <AccountId>763</AccountId>
        <AccountType/>
      </UserInfo>
      <UserInfo>
        <DisplayName>gchiru09@yahoo.com</DisplayName>
        <AccountId>764</AccountId>
        <AccountType/>
      </UserInfo>
      <UserInfo>
        <DisplayName>Abigail Driskell</DisplayName>
        <AccountId>667</AccountId>
        <AccountType/>
      </UserInfo>
      <UserInfo>
        <DisplayName>Zackery Cook</DisplayName>
        <AccountId>1230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172773CA9AF344AF8AA0153698657A" ma:contentTypeVersion="15" ma:contentTypeDescription="Create a new document." ma:contentTypeScope="" ma:versionID="4245459044c87e0a669733f786bff9b3">
  <xsd:schema xmlns:xsd="http://www.w3.org/2001/XMLSchema" xmlns:xs="http://www.w3.org/2001/XMLSchema" xmlns:p="http://schemas.microsoft.com/office/2006/metadata/properties" xmlns:ns2="cc3925c2-f854-40da-91d0-52f1c96950ae" xmlns:ns3="29aa82b3-01b3-405e-a6a1-905423b63c53" targetNamespace="http://schemas.microsoft.com/office/2006/metadata/properties" ma:root="true" ma:fieldsID="3b1028147588ee52cb9582082a67a5f3" ns2:_="" ns3:_="">
    <xsd:import namespace="cc3925c2-f854-40da-91d0-52f1c96950ae"/>
    <xsd:import namespace="29aa82b3-01b3-405e-a6a1-905423b63c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925c2-f854-40da-91d0-52f1c9695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aa82b3-01b3-405e-a6a1-905423b63c5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28935B-851B-4CA3-BD6D-69041000F617}">
  <ds:schemaRefs>
    <ds:schemaRef ds:uri="29aa82b3-01b3-405e-a6a1-905423b63c53"/>
    <ds:schemaRef ds:uri="cc3925c2-f854-40da-91d0-52f1c96950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23DCF5-0369-4756-964F-64AE1F2D709E}">
  <ds:schemaRefs>
    <ds:schemaRef ds:uri="http://schemas.microsoft.com/sharepoint/v3/contenttype/forms"/>
  </ds:schemaRefs>
</ds:datastoreItem>
</file>

<file path=customXml/itemProps3.xml><?xml version="1.0" encoding="utf-8"?>
<ds:datastoreItem xmlns:ds="http://schemas.openxmlformats.org/officeDocument/2006/customXml" ds:itemID="{5256D8AB-04DD-44AF-8E98-A03113D318FE}">
  <ds:schemaRefs>
    <ds:schemaRef ds:uri="29aa82b3-01b3-405e-a6a1-905423b63c53"/>
    <ds:schemaRef ds:uri="cc3925c2-f854-40da-91d0-52f1c96950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1049</Words>
  <Application>Microsoft Office PowerPoint</Application>
  <PresentationFormat>On-screen Show (4:3)</PresentationFormat>
  <Paragraphs>132</Paragraphs>
  <Slides>13</Slides>
  <Notes>11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Corbel</vt:lpstr>
      <vt:lpstr>Office Theme</vt:lpstr>
      <vt:lpstr>PowerPoint Presentation</vt:lpstr>
      <vt:lpstr> Gifted Eligibility Process and Service Models</vt:lpstr>
      <vt:lpstr>Referrals</vt:lpstr>
      <vt:lpstr>State Rule</vt:lpstr>
      <vt:lpstr>Determination of Eligibility</vt:lpstr>
      <vt:lpstr>Determination of Eligibility</vt:lpstr>
      <vt:lpstr>Determination of Eligibility: Multiple Criteria</vt:lpstr>
      <vt:lpstr>Sample Score Report</vt:lpstr>
      <vt:lpstr>Assessments Used</vt:lpstr>
      <vt:lpstr>GRS Rating Scale</vt:lpstr>
      <vt:lpstr>Testing Window</vt:lpstr>
      <vt:lpstr>Gifted Delivery Models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Gifted Eligibility Process and Service Models</dc:title>
  <dc:creator>Angela Wilson</dc:creator>
  <cp:lastModifiedBy>Jami Oconnor</cp:lastModifiedBy>
  <cp:revision>2</cp:revision>
  <dcterms:created xsi:type="dcterms:W3CDTF">2021-06-22T12:13:09Z</dcterms:created>
  <dcterms:modified xsi:type="dcterms:W3CDTF">2024-07-31T15:46:21Z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0x01010003172773CA9AF344AF8AA0153698657A</vt:lpwstr>
  </property>
  <property fmtid="{D5CDD505-2E9C-101B-9397-08002B2CF9AE}" pid="3" name="MediaServiceImageTags">
    <vt:lpwstr/>
  </property>
</Properties>
</file>